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Sniglet" charset="1" panose="04070505030100020000"/>
      <p:regular r:id="rId19"/>
    </p:embeddedFont>
    <p:embeddedFont>
      <p:font typeface="Childling" charset="1" panose="000000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2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57204" y="721202"/>
            <a:ext cx="6246497" cy="8844597"/>
          </a:xfrm>
          <a:custGeom>
            <a:avLst/>
            <a:gdLst/>
            <a:ahLst/>
            <a:cxnLst/>
            <a:rect r="r" b="b" t="t" l="l"/>
            <a:pathLst>
              <a:path h="8844597" w="6246497">
                <a:moveTo>
                  <a:pt x="0" y="0"/>
                </a:moveTo>
                <a:lnTo>
                  <a:pt x="6246496" y="0"/>
                </a:lnTo>
                <a:lnTo>
                  <a:pt x="6246496" y="8844596"/>
                </a:lnTo>
                <a:lnTo>
                  <a:pt x="0" y="8844596"/>
                </a:lnTo>
                <a:lnTo>
                  <a:pt x="0" y="0"/>
                </a:lnTo>
                <a:close/>
              </a:path>
            </a:pathLst>
          </a:custGeom>
          <a:blipFill>
            <a:blip r:embed="rId2"/>
            <a:stretch>
              <a:fillRect l="0" t="0" r="0" b="0"/>
            </a:stretch>
          </a:blipFill>
        </p:spPr>
      </p:sp>
      <p:sp>
        <p:nvSpPr>
          <p:cNvPr name="Freeform 3" id="3"/>
          <p:cNvSpPr/>
          <p:nvPr/>
        </p:nvSpPr>
        <p:spPr>
          <a:xfrm flipH="false" flipV="false" rot="0">
            <a:off x="-584793" y="8893362"/>
            <a:ext cx="19120546" cy="4349924"/>
          </a:xfrm>
          <a:custGeom>
            <a:avLst/>
            <a:gdLst/>
            <a:ahLst/>
            <a:cxnLst/>
            <a:rect r="r" b="b" t="t" l="l"/>
            <a:pathLst>
              <a:path h="4349924" w="19120546">
                <a:moveTo>
                  <a:pt x="0" y="0"/>
                </a:moveTo>
                <a:lnTo>
                  <a:pt x="19120546" y="0"/>
                </a:lnTo>
                <a:lnTo>
                  <a:pt x="19120546" y="4349925"/>
                </a:lnTo>
                <a:lnTo>
                  <a:pt x="0" y="4349925"/>
                </a:lnTo>
                <a:lnTo>
                  <a:pt x="0" y="0"/>
                </a:lnTo>
                <a:close/>
              </a:path>
            </a:pathLst>
          </a:custGeom>
          <a:blipFill>
            <a:blip r:embed="rId3"/>
            <a:stretch>
              <a:fillRect l="0" t="0" r="0" b="0"/>
            </a:stretch>
          </a:blipFill>
        </p:spPr>
      </p:sp>
      <p:grpSp>
        <p:nvGrpSpPr>
          <p:cNvPr name="Group 4" id="4"/>
          <p:cNvGrpSpPr/>
          <p:nvPr/>
        </p:nvGrpSpPr>
        <p:grpSpPr>
          <a:xfrm rot="0">
            <a:off x="1028700" y="5787891"/>
            <a:ext cx="8428504" cy="879683"/>
            <a:chOff x="0" y="0"/>
            <a:chExt cx="1979537" cy="206604"/>
          </a:xfrm>
        </p:grpSpPr>
        <p:sp>
          <p:nvSpPr>
            <p:cNvPr name="Freeform 5" id="5"/>
            <p:cNvSpPr/>
            <p:nvPr/>
          </p:nvSpPr>
          <p:spPr>
            <a:xfrm flipH="false" flipV="false" rot="0">
              <a:off x="0" y="0"/>
              <a:ext cx="1979537" cy="206604"/>
            </a:xfrm>
            <a:custGeom>
              <a:avLst/>
              <a:gdLst/>
              <a:ahLst/>
              <a:cxnLst/>
              <a:rect r="r" b="b" t="t" l="l"/>
              <a:pathLst>
                <a:path h="206604" w="1979537">
                  <a:moveTo>
                    <a:pt x="0" y="0"/>
                  </a:moveTo>
                  <a:lnTo>
                    <a:pt x="1979537" y="0"/>
                  </a:lnTo>
                  <a:lnTo>
                    <a:pt x="1979537" y="206604"/>
                  </a:lnTo>
                  <a:lnTo>
                    <a:pt x="0" y="206604"/>
                  </a:lnTo>
                  <a:close/>
                </a:path>
              </a:pathLst>
            </a:custGeom>
            <a:solidFill>
              <a:srgbClr val="7B413B"/>
            </a:solidFill>
          </p:spPr>
        </p:sp>
        <p:sp>
          <p:nvSpPr>
            <p:cNvPr name="TextBox 6" id="6"/>
            <p:cNvSpPr txBox="true"/>
            <p:nvPr/>
          </p:nvSpPr>
          <p:spPr>
            <a:xfrm>
              <a:off x="0" y="-76200"/>
              <a:ext cx="1979537" cy="282804"/>
            </a:xfrm>
            <a:prstGeom prst="rect">
              <a:avLst/>
            </a:prstGeom>
          </p:spPr>
          <p:txBody>
            <a:bodyPr anchor="ctr" rtlCol="false" tIns="50800" lIns="50800" bIns="50800" rIns="50800"/>
            <a:lstStyle/>
            <a:p>
              <a:pPr algn="ctr" marL="0" indent="0" lvl="0">
                <a:lnSpc>
                  <a:spcPts val="4805"/>
                </a:lnSpc>
                <a:spcBef>
                  <a:spcPct val="0"/>
                </a:spcBef>
              </a:pPr>
              <a:r>
                <a:rPr lang="en-US" sz="3432">
                  <a:solidFill>
                    <a:srgbClr val="FFFFFF"/>
                  </a:solidFill>
                  <a:latin typeface="Sniglet"/>
                  <a:ea typeface="Sniglet"/>
                  <a:cs typeface="Sniglet"/>
                  <a:sym typeface="Sniglet"/>
                </a:rPr>
                <a:t>¿Es Jesús Dios</a:t>
              </a:r>
              <a:r>
                <a:rPr lang="en-US" sz="3432" strike="noStrike" u="none">
                  <a:solidFill>
                    <a:srgbClr val="FFFFFF"/>
                  </a:solidFill>
                  <a:latin typeface="Sniglet"/>
                  <a:ea typeface="Sniglet"/>
                  <a:cs typeface="Sniglet"/>
                  <a:sym typeface="Sniglet"/>
                </a:rPr>
                <a:t>?</a:t>
              </a:r>
            </a:p>
          </p:txBody>
        </p:sp>
      </p:grpSp>
      <p:sp>
        <p:nvSpPr>
          <p:cNvPr name="Freeform 7" id="7"/>
          <p:cNvSpPr/>
          <p:nvPr/>
        </p:nvSpPr>
        <p:spPr>
          <a:xfrm flipH="false" flipV="false" rot="0">
            <a:off x="8975480" y="-555684"/>
            <a:ext cx="7223258" cy="7223258"/>
          </a:xfrm>
          <a:custGeom>
            <a:avLst/>
            <a:gdLst/>
            <a:ahLst/>
            <a:cxnLst/>
            <a:rect r="r" b="b" t="t" l="l"/>
            <a:pathLst>
              <a:path h="7223258" w="7223258">
                <a:moveTo>
                  <a:pt x="0" y="0"/>
                </a:moveTo>
                <a:lnTo>
                  <a:pt x="7223258" y="0"/>
                </a:lnTo>
                <a:lnTo>
                  <a:pt x="7223258" y="7223258"/>
                </a:lnTo>
                <a:lnTo>
                  <a:pt x="0" y="7223258"/>
                </a:lnTo>
                <a:lnTo>
                  <a:pt x="0" y="0"/>
                </a:lnTo>
                <a:close/>
              </a:path>
            </a:pathLst>
          </a:custGeom>
          <a:blipFill>
            <a:blip r:embed="rId4"/>
            <a:stretch>
              <a:fillRect l="0" t="0" r="0" b="0"/>
            </a:stretch>
          </a:blipFill>
        </p:spPr>
      </p:sp>
      <p:sp>
        <p:nvSpPr>
          <p:cNvPr name="TextBox 8" id="8"/>
          <p:cNvSpPr txBox="true"/>
          <p:nvPr/>
        </p:nvSpPr>
        <p:spPr>
          <a:xfrm rot="0">
            <a:off x="1028700" y="2294945"/>
            <a:ext cx="8710075" cy="3647584"/>
          </a:xfrm>
          <a:prstGeom prst="rect">
            <a:avLst/>
          </a:prstGeom>
        </p:spPr>
        <p:txBody>
          <a:bodyPr anchor="t" rtlCol="false" tIns="0" lIns="0" bIns="0" rIns="0">
            <a:spAutoFit/>
          </a:bodyPr>
          <a:lstStyle/>
          <a:p>
            <a:pPr algn="l">
              <a:lnSpc>
                <a:spcPts val="13194"/>
              </a:lnSpc>
            </a:pPr>
            <a:r>
              <a:rPr lang="en-US" sz="12686">
                <a:solidFill>
                  <a:srgbClr val="7B413B"/>
                </a:solidFill>
                <a:latin typeface="Childling"/>
                <a:ea typeface="Childling"/>
                <a:cs typeface="Childling"/>
                <a:sym typeface="Childling"/>
              </a:rPr>
              <a:t>La divinidad de Cristo</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703938" y="2770485"/>
            <a:ext cx="14880125" cy="3078697"/>
            <a:chOff x="0" y="0"/>
            <a:chExt cx="3073665" cy="635941"/>
          </a:xfrm>
        </p:grpSpPr>
        <p:sp>
          <p:nvSpPr>
            <p:cNvPr name="Freeform 3" id="3"/>
            <p:cNvSpPr/>
            <p:nvPr/>
          </p:nvSpPr>
          <p:spPr>
            <a:xfrm flipH="false" flipV="false" rot="0">
              <a:off x="0" y="0"/>
              <a:ext cx="3073665" cy="635941"/>
            </a:xfrm>
            <a:custGeom>
              <a:avLst/>
              <a:gdLst/>
              <a:ahLst/>
              <a:cxnLst/>
              <a:rect r="r" b="b" t="t" l="l"/>
              <a:pathLst>
                <a:path h="635941" w="3073665">
                  <a:moveTo>
                    <a:pt x="18730" y="0"/>
                  </a:moveTo>
                  <a:lnTo>
                    <a:pt x="3054935" y="0"/>
                  </a:lnTo>
                  <a:cubicBezTo>
                    <a:pt x="3065279" y="0"/>
                    <a:pt x="3073665" y="8386"/>
                    <a:pt x="3073665" y="18730"/>
                  </a:cubicBezTo>
                  <a:lnTo>
                    <a:pt x="3073665" y="617211"/>
                  </a:lnTo>
                  <a:cubicBezTo>
                    <a:pt x="3073665" y="627555"/>
                    <a:pt x="3065279" y="635941"/>
                    <a:pt x="3054935" y="635941"/>
                  </a:cubicBezTo>
                  <a:lnTo>
                    <a:pt x="18730" y="635941"/>
                  </a:lnTo>
                  <a:cubicBezTo>
                    <a:pt x="8386" y="635941"/>
                    <a:pt x="0" y="627555"/>
                    <a:pt x="0" y="617211"/>
                  </a:cubicBezTo>
                  <a:lnTo>
                    <a:pt x="0" y="18730"/>
                  </a:lnTo>
                  <a:cubicBezTo>
                    <a:pt x="0" y="8386"/>
                    <a:pt x="8386" y="0"/>
                    <a:pt x="18730" y="0"/>
                  </a:cubicBezTo>
                  <a:close/>
                </a:path>
              </a:pathLst>
            </a:custGeom>
            <a:solidFill>
              <a:srgbClr val="000000">
                <a:alpha val="0"/>
              </a:srgbClr>
            </a:solidFill>
            <a:ln w="85725" cap="rnd">
              <a:solidFill>
                <a:srgbClr val="7B413B"/>
              </a:solidFill>
              <a:prstDash val="solid"/>
              <a:round/>
            </a:ln>
          </p:spPr>
        </p:sp>
        <p:sp>
          <p:nvSpPr>
            <p:cNvPr name="TextBox 4" id="4"/>
            <p:cNvSpPr txBox="true"/>
            <p:nvPr/>
          </p:nvSpPr>
          <p:spPr>
            <a:xfrm>
              <a:off x="0" y="0"/>
              <a:ext cx="3073665" cy="635941"/>
            </a:xfrm>
            <a:prstGeom prst="rect">
              <a:avLst/>
            </a:prstGeom>
          </p:spPr>
          <p:txBody>
            <a:bodyPr anchor="ctr" rtlCol="false" tIns="50800" lIns="50800" bIns="50800" rIns="50800"/>
            <a:lstStyle/>
            <a:p>
              <a:pPr algn="ctr">
                <a:lnSpc>
                  <a:spcPts val="3067"/>
                </a:lnSpc>
              </a:pPr>
            </a:p>
          </p:txBody>
        </p:sp>
      </p:grpSp>
      <p:sp>
        <p:nvSpPr>
          <p:cNvPr name="TextBox 5" id="5"/>
          <p:cNvSpPr txBox="true"/>
          <p:nvPr/>
        </p:nvSpPr>
        <p:spPr>
          <a:xfrm rot="0">
            <a:off x="1028700" y="1000125"/>
            <a:ext cx="12342155" cy="1172919"/>
          </a:xfrm>
          <a:prstGeom prst="rect">
            <a:avLst/>
          </a:prstGeom>
        </p:spPr>
        <p:txBody>
          <a:bodyPr anchor="t" rtlCol="false" tIns="0" lIns="0" bIns="0" rIns="0">
            <a:spAutoFit/>
          </a:bodyPr>
          <a:lstStyle/>
          <a:p>
            <a:pPr algn="l">
              <a:lnSpc>
                <a:spcPts val="7868"/>
              </a:lnSpc>
            </a:pPr>
            <a:r>
              <a:rPr lang="en-US" sz="7566">
                <a:solidFill>
                  <a:srgbClr val="7B413B"/>
                </a:solidFill>
                <a:latin typeface="Childling"/>
                <a:ea typeface="Childling"/>
                <a:cs typeface="Childling"/>
                <a:sym typeface="Childling"/>
              </a:rPr>
              <a:t>E. G. White y la divinidad de Cristo</a:t>
            </a:r>
          </a:p>
        </p:txBody>
      </p:sp>
      <p:sp>
        <p:nvSpPr>
          <p:cNvPr name="TextBox 6" id="6"/>
          <p:cNvSpPr txBox="true"/>
          <p:nvPr/>
        </p:nvSpPr>
        <p:spPr>
          <a:xfrm rot="0">
            <a:off x="1889800" y="2900732"/>
            <a:ext cx="14079276" cy="2780101"/>
          </a:xfrm>
          <a:prstGeom prst="rect">
            <a:avLst/>
          </a:prstGeom>
        </p:spPr>
        <p:txBody>
          <a:bodyPr anchor="t" rtlCol="false" tIns="0" lIns="0" bIns="0" rIns="0">
            <a:spAutoFit/>
          </a:bodyPr>
          <a:lstStyle/>
          <a:p>
            <a:pPr algn="l">
              <a:lnSpc>
                <a:spcPts val="4442"/>
              </a:lnSpc>
            </a:pPr>
            <a:r>
              <a:rPr lang="en-US" sz="3365" spc="23">
                <a:solidFill>
                  <a:srgbClr val="423F3F"/>
                </a:solidFill>
                <a:latin typeface="Sniglet"/>
                <a:ea typeface="Sniglet"/>
                <a:cs typeface="Sniglet"/>
                <a:sym typeface="Sniglet"/>
              </a:rPr>
              <a:t>"El Redent</a:t>
            </a:r>
            <a:r>
              <a:rPr lang="en-US" sz="3365" spc="23" strike="noStrike" u="none">
                <a:solidFill>
                  <a:srgbClr val="423F3F"/>
                </a:solidFill>
                <a:latin typeface="Sniglet"/>
                <a:ea typeface="Sniglet"/>
                <a:cs typeface="Sniglet"/>
                <a:sym typeface="Sniglet"/>
              </a:rPr>
              <a:t>or del mundo era igual a Dios. Su autoridad era como la de Dios. Declaró que no existía separado del Padre. La autoridad con la que hablaba y obraba milagros era expresamente suya; sin embargo, nos asegura que Él y el Padre son uno." - The Review and Herald, 7 de enero de 1890, pág. 1. </a:t>
            </a:r>
          </a:p>
        </p:txBody>
      </p:sp>
      <p:grpSp>
        <p:nvGrpSpPr>
          <p:cNvPr name="Group 7" id="7"/>
          <p:cNvGrpSpPr/>
          <p:nvPr/>
        </p:nvGrpSpPr>
        <p:grpSpPr>
          <a:xfrm rot="0">
            <a:off x="1703938" y="6717848"/>
            <a:ext cx="14880125" cy="3078697"/>
            <a:chOff x="0" y="0"/>
            <a:chExt cx="3073665" cy="635941"/>
          </a:xfrm>
        </p:grpSpPr>
        <p:sp>
          <p:nvSpPr>
            <p:cNvPr name="Freeform 8" id="8"/>
            <p:cNvSpPr/>
            <p:nvPr/>
          </p:nvSpPr>
          <p:spPr>
            <a:xfrm flipH="false" flipV="false" rot="0">
              <a:off x="0" y="0"/>
              <a:ext cx="3073665" cy="635941"/>
            </a:xfrm>
            <a:custGeom>
              <a:avLst/>
              <a:gdLst/>
              <a:ahLst/>
              <a:cxnLst/>
              <a:rect r="r" b="b" t="t" l="l"/>
              <a:pathLst>
                <a:path h="635941" w="3073665">
                  <a:moveTo>
                    <a:pt x="18730" y="0"/>
                  </a:moveTo>
                  <a:lnTo>
                    <a:pt x="3054935" y="0"/>
                  </a:lnTo>
                  <a:cubicBezTo>
                    <a:pt x="3065279" y="0"/>
                    <a:pt x="3073665" y="8386"/>
                    <a:pt x="3073665" y="18730"/>
                  </a:cubicBezTo>
                  <a:lnTo>
                    <a:pt x="3073665" y="617211"/>
                  </a:lnTo>
                  <a:cubicBezTo>
                    <a:pt x="3073665" y="627555"/>
                    <a:pt x="3065279" y="635941"/>
                    <a:pt x="3054935" y="635941"/>
                  </a:cubicBezTo>
                  <a:lnTo>
                    <a:pt x="18730" y="635941"/>
                  </a:lnTo>
                  <a:cubicBezTo>
                    <a:pt x="8386" y="635941"/>
                    <a:pt x="0" y="627555"/>
                    <a:pt x="0" y="617211"/>
                  </a:cubicBezTo>
                  <a:lnTo>
                    <a:pt x="0" y="18730"/>
                  </a:lnTo>
                  <a:cubicBezTo>
                    <a:pt x="0" y="8386"/>
                    <a:pt x="8386" y="0"/>
                    <a:pt x="18730" y="0"/>
                  </a:cubicBezTo>
                  <a:close/>
                </a:path>
              </a:pathLst>
            </a:custGeom>
            <a:solidFill>
              <a:srgbClr val="000000">
                <a:alpha val="0"/>
              </a:srgbClr>
            </a:solidFill>
            <a:ln w="85725" cap="rnd">
              <a:solidFill>
                <a:srgbClr val="7B413B"/>
              </a:solidFill>
              <a:prstDash val="solid"/>
              <a:round/>
            </a:ln>
          </p:spPr>
        </p:sp>
        <p:sp>
          <p:nvSpPr>
            <p:cNvPr name="TextBox 9" id="9"/>
            <p:cNvSpPr txBox="true"/>
            <p:nvPr/>
          </p:nvSpPr>
          <p:spPr>
            <a:xfrm>
              <a:off x="0" y="0"/>
              <a:ext cx="3073665" cy="635941"/>
            </a:xfrm>
            <a:prstGeom prst="rect">
              <a:avLst/>
            </a:prstGeom>
          </p:spPr>
          <p:txBody>
            <a:bodyPr anchor="ctr" rtlCol="false" tIns="50800" lIns="50800" bIns="50800" rIns="50800"/>
            <a:lstStyle/>
            <a:p>
              <a:pPr algn="ctr">
                <a:lnSpc>
                  <a:spcPts val="3067"/>
                </a:lnSpc>
              </a:pPr>
            </a:p>
          </p:txBody>
        </p:sp>
      </p:grpSp>
      <p:sp>
        <p:nvSpPr>
          <p:cNvPr name="TextBox 10" id="10"/>
          <p:cNvSpPr txBox="true"/>
          <p:nvPr/>
        </p:nvSpPr>
        <p:spPr>
          <a:xfrm rot="0">
            <a:off x="2104362" y="7406755"/>
            <a:ext cx="14079276" cy="1662784"/>
          </a:xfrm>
          <a:prstGeom prst="rect">
            <a:avLst/>
          </a:prstGeom>
        </p:spPr>
        <p:txBody>
          <a:bodyPr anchor="t" rtlCol="false" tIns="0" lIns="0" bIns="0" rIns="0">
            <a:spAutoFit/>
          </a:bodyPr>
          <a:lstStyle/>
          <a:p>
            <a:pPr algn="l">
              <a:lnSpc>
                <a:spcPts val="4442"/>
              </a:lnSpc>
            </a:pPr>
            <a:r>
              <a:rPr lang="en-US" sz="3365" spc="23">
                <a:solidFill>
                  <a:srgbClr val="423F3F"/>
                </a:solidFill>
                <a:latin typeface="Sniglet"/>
                <a:ea typeface="Sniglet"/>
                <a:cs typeface="Sniglet"/>
                <a:sym typeface="Sniglet"/>
              </a:rPr>
              <a:t>"Desde</a:t>
            </a:r>
            <a:r>
              <a:rPr lang="en-US" sz="3365" spc="23" strike="noStrike" u="none">
                <a:solidFill>
                  <a:srgbClr val="423F3F"/>
                </a:solidFill>
                <a:latin typeface="Sniglet"/>
                <a:ea typeface="Sniglet"/>
                <a:cs typeface="Sniglet"/>
                <a:sym typeface="Sniglet"/>
              </a:rPr>
              <a:t> la eternidad, Cristo estuvo unido al Padre, y cuando asumió la naturaleza humana, siguió siendo uno con Dios." - The Signs of the Times, 2 de agosto de 1905.</a:t>
            </a:r>
          </a:p>
        </p:txBody>
      </p:sp>
    </p:spTree>
  </p:cSld>
  <p:clrMapOvr>
    <a:masterClrMapping/>
  </p:clrMapOvr>
</p:sld>
</file>

<file path=ppt/slides/slide1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703938" y="317997"/>
            <a:ext cx="14880125" cy="3078697"/>
            <a:chOff x="0" y="0"/>
            <a:chExt cx="3073665" cy="635941"/>
          </a:xfrm>
        </p:grpSpPr>
        <p:sp>
          <p:nvSpPr>
            <p:cNvPr name="Freeform 3" id="3"/>
            <p:cNvSpPr/>
            <p:nvPr/>
          </p:nvSpPr>
          <p:spPr>
            <a:xfrm flipH="false" flipV="false" rot="0">
              <a:off x="0" y="0"/>
              <a:ext cx="3073665" cy="635941"/>
            </a:xfrm>
            <a:custGeom>
              <a:avLst/>
              <a:gdLst/>
              <a:ahLst/>
              <a:cxnLst/>
              <a:rect r="r" b="b" t="t" l="l"/>
              <a:pathLst>
                <a:path h="635941" w="3073665">
                  <a:moveTo>
                    <a:pt x="18730" y="0"/>
                  </a:moveTo>
                  <a:lnTo>
                    <a:pt x="3054935" y="0"/>
                  </a:lnTo>
                  <a:cubicBezTo>
                    <a:pt x="3065279" y="0"/>
                    <a:pt x="3073665" y="8386"/>
                    <a:pt x="3073665" y="18730"/>
                  </a:cubicBezTo>
                  <a:lnTo>
                    <a:pt x="3073665" y="617211"/>
                  </a:lnTo>
                  <a:cubicBezTo>
                    <a:pt x="3073665" y="627555"/>
                    <a:pt x="3065279" y="635941"/>
                    <a:pt x="3054935" y="635941"/>
                  </a:cubicBezTo>
                  <a:lnTo>
                    <a:pt x="18730" y="635941"/>
                  </a:lnTo>
                  <a:cubicBezTo>
                    <a:pt x="8386" y="635941"/>
                    <a:pt x="0" y="627555"/>
                    <a:pt x="0" y="617211"/>
                  </a:cubicBezTo>
                  <a:lnTo>
                    <a:pt x="0" y="18730"/>
                  </a:lnTo>
                  <a:cubicBezTo>
                    <a:pt x="0" y="8386"/>
                    <a:pt x="8386" y="0"/>
                    <a:pt x="18730" y="0"/>
                  </a:cubicBezTo>
                  <a:close/>
                </a:path>
              </a:pathLst>
            </a:custGeom>
            <a:solidFill>
              <a:srgbClr val="000000">
                <a:alpha val="0"/>
              </a:srgbClr>
            </a:solidFill>
            <a:ln w="85725" cap="rnd">
              <a:solidFill>
                <a:srgbClr val="7B413B"/>
              </a:solidFill>
              <a:prstDash val="solid"/>
              <a:round/>
            </a:ln>
          </p:spPr>
        </p:sp>
        <p:sp>
          <p:nvSpPr>
            <p:cNvPr name="TextBox 4" id="4"/>
            <p:cNvSpPr txBox="true"/>
            <p:nvPr/>
          </p:nvSpPr>
          <p:spPr>
            <a:xfrm>
              <a:off x="0" y="0"/>
              <a:ext cx="3073665" cy="635941"/>
            </a:xfrm>
            <a:prstGeom prst="rect">
              <a:avLst/>
            </a:prstGeom>
          </p:spPr>
          <p:txBody>
            <a:bodyPr anchor="ctr" rtlCol="false" tIns="50800" lIns="50800" bIns="50800" rIns="50800"/>
            <a:lstStyle/>
            <a:p>
              <a:pPr algn="ctr">
                <a:lnSpc>
                  <a:spcPts val="3067"/>
                </a:lnSpc>
              </a:pPr>
            </a:p>
          </p:txBody>
        </p:sp>
      </p:grpSp>
      <p:sp>
        <p:nvSpPr>
          <p:cNvPr name="TextBox 5" id="5"/>
          <p:cNvSpPr txBox="true"/>
          <p:nvPr/>
        </p:nvSpPr>
        <p:spPr>
          <a:xfrm rot="0">
            <a:off x="1889800" y="448245"/>
            <a:ext cx="14079276" cy="2780101"/>
          </a:xfrm>
          <a:prstGeom prst="rect">
            <a:avLst/>
          </a:prstGeom>
        </p:spPr>
        <p:txBody>
          <a:bodyPr anchor="t" rtlCol="false" tIns="0" lIns="0" bIns="0" rIns="0">
            <a:spAutoFit/>
          </a:bodyPr>
          <a:lstStyle/>
          <a:p>
            <a:pPr algn="l">
              <a:lnSpc>
                <a:spcPts val="4442"/>
              </a:lnSpc>
            </a:pPr>
            <a:r>
              <a:rPr lang="en-US" sz="3365" spc="23">
                <a:solidFill>
                  <a:srgbClr val="423F3F"/>
                </a:solidFill>
                <a:latin typeface="Sniglet"/>
                <a:ea typeface="Sniglet"/>
                <a:cs typeface="Sniglet"/>
                <a:sym typeface="Sniglet"/>
              </a:rPr>
              <a:t>Para salvar al transgres</a:t>
            </a:r>
            <a:r>
              <a:rPr lang="en-US" sz="3365" spc="23" strike="noStrike" u="none">
                <a:solidFill>
                  <a:srgbClr val="423F3F"/>
                </a:solidFill>
                <a:latin typeface="Sniglet"/>
                <a:ea typeface="Sniglet"/>
                <a:cs typeface="Sniglet"/>
                <a:sym typeface="Sniglet"/>
              </a:rPr>
              <a:t>or de la ley de Dios, Cristo, quien es igual al Padre, vino a experimentar el Cielo ante los hombres, para que aprendieran lo que significa tener el Cielo en sus corazones. Ilustró lo que una persona debe ser para estar a la altura del precioso don de la vida, que se mide por la vida de Dios. — Fundamentos de la Educación Cristiana, pág. 179.</a:t>
            </a:r>
          </a:p>
        </p:txBody>
      </p:sp>
      <p:grpSp>
        <p:nvGrpSpPr>
          <p:cNvPr name="Group 6" id="6"/>
          <p:cNvGrpSpPr/>
          <p:nvPr/>
        </p:nvGrpSpPr>
        <p:grpSpPr>
          <a:xfrm rot="0">
            <a:off x="1703938" y="4265361"/>
            <a:ext cx="14880125" cy="5703643"/>
            <a:chOff x="0" y="0"/>
            <a:chExt cx="3073665" cy="1178154"/>
          </a:xfrm>
        </p:grpSpPr>
        <p:sp>
          <p:nvSpPr>
            <p:cNvPr name="Freeform 7" id="7"/>
            <p:cNvSpPr/>
            <p:nvPr/>
          </p:nvSpPr>
          <p:spPr>
            <a:xfrm flipH="false" flipV="false" rot="0">
              <a:off x="0" y="0"/>
              <a:ext cx="3073665" cy="1178154"/>
            </a:xfrm>
            <a:custGeom>
              <a:avLst/>
              <a:gdLst/>
              <a:ahLst/>
              <a:cxnLst/>
              <a:rect r="r" b="b" t="t" l="l"/>
              <a:pathLst>
                <a:path h="1178154" w="3073665">
                  <a:moveTo>
                    <a:pt x="18730" y="0"/>
                  </a:moveTo>
                  <a:lnTo>
                    <a:pt x="3054935" y="0"/>
                  </a:lnTo>
                  <a:cubicBezTo>
                    <a:pt x="3065279" y="0"/>
                    <a:pt x="3073665" y="8386"/>
                    <a:pt x="3073665" y="18730"/>
                  </a:cubicBezTo>
                  <a:lnTo>
                    <a:pt x="3073665" y="1159424"/>
                  </a:lnTo>
                  <a:cubicBezTo>
                    <a:pt x="3073665" y="1169769"/>
                    <a:pt x="3065279" y="1178154"/>
                    <a:pt x="3054935" y="1178154"/>
                  </a:cubicBezTo>
                  <a:lnTo>
                    <a:pt x="18730" y="1178154"/>
                  </a:lnTo>
                  <a:cubicBezTo>
                    <a:pt x="8386" y="1178154"/>
                    <a:pt x="0" y="1169769"/>
                    <a:pt x="0" y="1159424"/>
                  </a:cubicBezTo>
                  <a:lnTo>
                    <a:pt x="0" y="18730"/>
                  </a:lnTo>
                  <a:cubicBezTo>
                    <a:pt x="0" y="8386"/>
                    <a:pt x="8386" y="0"/>
                    <a:pt x="18730" y="0"/>
                  </a:cubicBezTo>
                  <a:close/>
                </a:path>
              </a:pathLst>
            </a:custGeom>
            <a:solidFill>
              <a:srgbClr val="000000">
                <a:alpha val="0"/>
              </a:srgbClr>
            </a:solidFill>
            <a:ln w="85725" cap="rnd">
              <a:solidFill>
                <a:srgbClr val="7B413B"/>
              </a:solidFill>
              <a:prstDash val="solid"/>
              <a:round/>
            </a:ln>
          </p:spPr>
        </p:sp>
        <p:sp>
          <p:nvSpPr>
            <p:cNvPr name="TextBox 8" id="8"/>
            <p:cNvSpPr txBox="true"/>
            <p:nvPr/>
          </p:nvSpPr>
          <p:spPr>
            <a:xfrm>
              <a:off x="0" y="0"/>
              <a:ext cx="3073665" cy="1178154"/>
            </a:xfrm>
            <a:prstGeom prst="rect">
              <a:avLst/>
            </a:prstGeom>
          </p:spPr>
          <p:txBody>
            <a:bodyPr anchor="ctr" rtlCol="false" tIns="50800" lIns="50800" bIns="50800" rIns="50800"/>
            <a:lstStyle/>
            <a:p>
              <a:pPr algn="ctr">
                <a:lnSpc>
                  <a:spcPts val="3067"/>
                </a:lnSpc>
              </a:pPr>
            </a:p>
          </p:txBody>
        </p:sp>
      </p:grpSp>
      <p:sp>
        <p:nvSpPr>
          <p:cNvPr name="TextBox 9" id="9"/>
          <p:cNvSpPr txBox="true"/>
          <p:nvPr/>
        </p:nvSpPr>
        <p:spPr>
          <a:xfrm rot="0">
            <a:off x="2104362" y="4590764"/>
            <a:ext cx="14079276" cy="5014736"/>
          </a:xfrm>
          <a:prstGeom prst="rect">
            <a:avLst/>
          </a:prstGeom>
        </p:spPr>
        <p:txBody>
          <a:bodyPr anchor="t" rtlCol="false" tIns="0" lIns="0" bIns="0" rIns="0">
            <a:spAutoFit/>
          </a:bodyPr>
          <a:lstStyle/>
          <a:p>
            <a:pPr algn="l">
              <a:lnSpc>
                <a:spcPts val="4442"/>
              </a:lnSpc>
            </a:pPr>
            <a:r>
              <a:rPr lang="en-US" sz="3365" spc="23">
                <a:solidFill>
                  <a:srgbClr val="423F3F"/>
                </a:solidFill>
                <a:latin typeface="Sniglet"/>
                <a:ea typeface="Sniglet"/>
                <a:cs typeface="Sniglet"/>
                <a:sym typeface="Sniglet"/>
              </a:rPr>
              <a:t>Si los hombres rechazan el testimonio de</a:t>
            </a:r>
            <a:r>
              <a:rPr lang="en-US" sz="3365" spc="23" strike="noStrike" u="none">
                <a:solidFill>
                  <a:srgbClr val="423F3F"/>
                </a:solidFill>
                <a:latin typeface="Sniglet"/>
                <a:ea typeface="Sniglet"/>
                <a:cs typeface="Sniglet"/>
                <a:sym typeface="Sniglet"/>
              </a:rPr>
              <a:t> las Escrituras inspiradas respecto a la deidad de Cristo, es en vano discutir con ellos sobre este punto; pues ningún argumento, por contundente que sea, podría convencerlos. «El hombre natural no percibe las cosas que son del Espíritu de Dios, porque para él son locura, y no las puede entender, porque se disciernen espiritualmente» (1 Corintios 2:14). Nadie que abrigue este error puede tener una concepción correcta del carácter o la misión de Cristo, ni del gran plan de Dios para la redención del hombre. — El Conflicto de los Siglos, pág. 524.</a:t>
            </a:r>
          </a:p>
        </p:txBody>
      </p:sp>
    </p:spTree>
  </p:cSld>
  <p:clrMapOvr>
    <a:masterClrMapping/>
  </p:clrMapOvr>
</p:sld>
</file>

<file path=ppt/slides/slide1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703938" y="1028700"/>
            <a:ext cx="14880125" cy="3078697"/>
            <a:chOff x="0" y="0"/>
            <a:chExt cx="3073665" cy="635941"/>
          </a:xfrm>
        </p:grpSpPr>
        <p:sp>
          <p:nvSpPr>
            <p:cNvPr name="Freeform 3" id="3"/>
            <p:cNvSpPr/>
            <p:nvPr/>
          </p:nvSpPr>
          <p:spPr>
            <a:xfrm flipH="false" flipV="false" rot="0">
              <a:off x="0" y="0"/>
              <a:ext cx="3073665" cy="635941"/>
            </a:xfrm>
            <a:custGeom>
              <a:avLst/>
              <a:gdLst/>
              <a:ahLst/>
              <a:cxnLst/>
              <a:rect r="r" b="b" t="t" l="l"/>
              <a:pathLst>
                <a:path h="635941" w="3073665">
                  <a:moveTo>
                    <a:pt x="18730" y="0"/>
                  </a:moveTo>
                  <a:lnTo>
                    <a:pt x="3054935" y="0"/>
                  </a:lnTo>
                  <a:cubicBezTo>
                    <a:pt x="3065279" y="0"/>
                    <a:pt x="3073665" y="8386"/>
                    <a:pt x="3073665" y="18730"/>
                  </a:cubicBezTo>
                  <a:lnTo>
                    <a:pt x="3073665" y="617211"/>
                  </a:lnTo>
                  <a:cubicBezTo>
                    <a:pt x="3073665" y="627555"/>
                    <a:pt x="3065279" y="635941"/>
                    <a:pt x="3054935" y="635941"/>
                  </a:cubicBezTo>
                  <a:lnTo>
                    <a:pt x="18730" y="635941"/>
                  </a:lnTo>
                  <a:cubicBezTo>
                    <a:pt x="8386" y="635941"/>
                    <a:pt x="0" y="627555"/>
                    <a:pt x="0" y="617211"/>
                  </a:cubicBezTo>
                  <a:lnTo>
                    <a:pt x="0" y="18730"/>
                  </a:lnTo>
                  <a:cubicBezTo>
                    <a:pt x="0" y="8386"/>
                    <a:pt x="8386" y="0"/>
                    <a:pt x="18730" y="0"/>
                  </a:cubicBezTo>
                  <a:close/>
                </a:path>
              </a:pathLst>
            </a:custGeom>
            <a:solidFill>
              <a:srgbClr val="000000">
                <a:alpha val="0"/>
              </a:srgbClr>
            </a:solidFill>
            <a:ln w="85725" cap="rnd">
              <a:solidFill>
                <a:srgbClr val="7B413B"/>
              </a:solidFill>
              <a:prstDash val="solid"/>
              <a:round/>
            </a:ln>
          </p:spPr>
        </p:sp>
        <p:sp>
          <p:nvSpPr>
            <p:cNvPr name="TextBox 4" id="4"/>
            <p:cNvSpPr txBox="true"/>
            <p:nvPr/>
          </p:nvSpPr>
          <p:spPr>
            <a:xfrm>
              <a:off x="0" y="0"/>
              <a:ext cx="3073665" cy="635941"/>
            </a:xfrm>
            <a:prstGeom prst="rect">
              <a:avLst/>
            </a:prstGeom>
          </p:spPr>
          <p:txBody>
            <a:bodyPr anchor="ctr" rtlCol="false" tIns="50800" lIns="50800" bIns="50800" rIns="50800"/>
            <a:lstStyle/>
            <a:p>
              <a:pPr algn="ctr">
                <a:lnSpc>
                  <a:spcPts val="3067"/>
                </a:lnSpc>
              </a:pPr>
            </a:p>
          </p:txBody>
        </p:sp>
      </p:grpSp>
      <p:sp>
        <p:nvSpPr>
          <p:cNvPr name="TextBox 5" id="5"/>
          <p:cNvSpPr txBox="true"/>
          <p:nvPr/>
        </p:nvSpPr>
        <p:spPr>
          <a:xfrm rot="0">
            <a:off x="1889800" y="1158948"/>
            <a:ext cx="14079276" cy="2780101"/>
          </a:xfrm>
          <a:prstGeom prst="rect">
            <a:avLst/>
          </a:prstGeom>
        </p:spPr>
        <p:txBody>
          <a:bodyPr anchor="t" rtlCol="false" tIns="0" lIns="0" bIns="0" rIns="0">
            <a:spAutoFit/>
          </a:bodyPr>
          <a:lstStyle/>
          <a:p>
            <a:pPr algn="l">
              <a:lnSpc>
                <a:spcPts val="4442"/>
              </a:lnSpc>
            </a:pPr>
            <a:r>
              <a:rPr lang="en-US" sz="3365" spc="23">
                <a:solidFill>
                  <a:srgbClr val="423F3F"/>
                </a:solidFill>
                <a:latin typeface="Sniglet"/>
                <a:ea typeface="Sniglet"/>
                <a:cs typeface="Sniglet"/>
                <a:sym typeface="Sniglet"/>
              </a:rPr>
              <a:t>Siguiendo buscando la verdadera dirección para su fe, Jesús</a:t>
            </a:r>
            <a:r>
              <a:rPr lang="en-US" sz="3365" spc="23" strike="noStrike" u="none">
                <a:solidFill>
                  <a:srgbClr val="423F3F"/>
                </a:solidFill>
                <a:latin typeface="Sniglet"/>
                <a:ea typeface="Sniglet"/>
                <a:cs typeface="Sniglet"/>
                <a:sym typeface="Sniglet"/>
              </a:rPr>
              <a:t> declaró: «Yo soy la resurrección y la vida». En Cristo está la vida original, no prestada, no derivada. «El que tiene al Hijo, tiene la vida» (1 Juan 5:12). La divinidad de Cristo es la garantía de la vida eterna para el creyente. — El Deseado de todas las gentes, pág. 530.</a:t>
            </a:r>
          </a:p>
        </p:txBody>
      </p:sp>
      <p:grpSp>
        <p:nvGrpSpPr>
          <p:cNvPr name="Group 6" id="6"/>
          <p:cNvGrpSpPr/>
          <p:nvPr/>
        </p:nvGrpSpPr>
        <p:grpSpPr>
          <a:xfrm rot="0">
            <a:off x="1703938" y="4612662"/>
            <a:ext cx="14880125" cy="4992939"/>
            <a:chOff x="0" y="0"/>
            <a:chExt cx="3073665" cy="1031350"/>
          </a:xfrm>
        </p:grpSpPr>
        <p:sp>
          <p:nvSpPr>
            <p:cNvPr name="Freeform 7" id="7"/>
            <p:cNvSpPr/>
            <p:nvPr/>
          </p:nvSpPr>
          <p:spPr>
            <a:xfrm flipH="false" flipV="false" rot="0">
              <a:off x="0" y="0"/>
              <a:ext cx="3073665" cy="1031350"/>
            </a:xfrm>
            <a:custGeom>
              <a:avLst/>
              <a:gdLst/>
              <a:ahLst/>
              <a:cxnLst/>
              <a:rect r="r" b="b" t="t" l="l"/>
              <a:pathLst>
                <a:path h="1031350" w="3073665">
                  <a:moveTo>
                    <a:pt x="18730" y="0"/>
                  </a:moveTo>
                  <a:lnTo>
                    <a:pt x="3054935" y="0"/>
                  </a:lnTo>
                  <a:cubicBezTo>
                    <a:pt x="3065279" y="0"/>
                    <a:pt x="3073665" y="8386"/>
                    <a:pt x="3073665" y="18730"/>
                  </a:cubicBezTo>
                  <a:lnTo>
                    <a:pt x="3073665" y="1012620"/>
                  </a:lnTo>
                  <a:cubicBezTo>
                    <a:pt x="3073665" y="1022965"/>
                    <a:pt x="3065279" y="1031350"/>
                    <a:pt x="3054935" y="1031350"/>
                  </a:cubicBezTo>
                  <a:lnTo>
                    <a:pt x="18730" y="1031350"/>
                  </a:lnTo>
                  <a:cubicBezTo>
                    <a:pt x="8386" y="1031350"/>
                    <a:pt x="0" y="1022965"/>
                    <a:pt x="0" y="1012620"/>
                  </a:cubicBezTo>
                  <a:lnTo>
                    <a:pt x="0" y="18730"/>
                  </a:lnTo>
                  <a:cubicBezTo>
                    <a:pt x="0" y="8386"/>
                    <a:pt x="8386" y="0"/>
                    <a:pt x="18730" y="0"/>
                  </a:cubicBezTo>
                  <a:close/>
                </a:path>
              </a:pathLst>
            </a:custGeom>
            <a:solidFill>
              <a:srgbClr val="000000">
                <a:alpha val="0"/>
              </a:srgbClr>
            </a:solidFill>
            <a:ln w="85725" cap="rnd">
              <a:solidFill>
                <a:srgbClr val="7B413B"/>
              </a:solidFill>
              <a:prstDash val="solid"/>
              <a:round/>
            </a:ln>
          </p:spPr>
        </p:sp>
        <p:sp>
          <p:nvSpPr>
            <p:cNvPr name="TextBox 8" id="8"/>
            <p:cNvSpPr txBox="true"/>
            <p:nvPr/>
          </p:nvSpPr>
          <p:spPr>
            <a:xfrm>
              <a:off x="0" y="0"/>
              <a:ext cx="3073665" cy="1031350"/>
            </a:xfrm>
            <a:prstGeom prst="rect">
              <a:avLst/>
            </a:prstGeom>
          </p:spPr>
          <p:txBody>
            <a:bodyPr anchor="ctr" rtlCol="false" tIns="50800" lIns="50800" bIns="50800" rIns="50800"/>
            <a:lstStyle/>
            <a:p>
              <a:pPr algn="ctr">
                <a:lnSpc>
                  <a:spcPts val="3067"/>
                </a:lnSpc>
              </a:pPr>
            </a:p>
          </p:txBody>
        </p:sp>
      </p:grpSp>
      <p:sp>
        <p:nvSpPr>
          <p:cNvPr name="TextBox 9" id="9"/>
          <p:cNvSpPr txBox="true"/>
          <p:nvPr/>
        </p:nvSpPr>
        <p:spPr>
          <a:xfrm rot="0">
            <a:off x="2104362" y="4938065"/>
            <a:ext cx="14079276" cy="4456077"/>
          </a:xfrm>
          <a:prstGeom prst="rect">
            <a:avLst/>
          </a:prstGeom>
        </p:spPr>
        <p:txBody>
          <a:bodyPr anchor="t" rtlCol="false" tIns="0" lIns="0" bIns="0" rIns="0">
            <a:spAutoFit/>
          </a:bodyPr>
          <a:lstStyle/>
          <a:p>
            <a:pPr algn="l">
              <a:lnSpc>
                <a:spcPts val="4442"/>
              </a:lnSpc>
            </a:pPr>
            <a:r>
              <a:rPr lang="en-US" sz="3365" spc="23">
                <a:solidFill>
                  <a:srgbClr val="423F3F"/>
                </a:solidFill>
                <a:latin typeface="Sniglet"/>
                <a:ea typeface="Sniglet"/>
                <a:cs typeface="Sniglet"/>
                <a:sym typeface="Sniglet"/>
              </a:rPr>
              <a:t>"Si bien la Palabra de Dios habla de la humanidad de</a:t>
            </a:r>
            <a:r>
              <a:rPr lang="en-US" sz="3365" spc="23" strike="noStrike" u="none">
                <a:solidFill>
                  <a:srgbClr val="423F3F"/>
                </a:solidFill>
                <a:latin typeface="Sniglet"/>
                <a:ea typeface="Sniglet"/>
                <a:cs typeface="Sniglet"/>
                <a:sym typeface="Sniglet"/>
              </a:rPr>
              <a:t> Cristo cuando estuvo en la tierra, también habla decisivamente de su preexistencia. El Verbo existió como un Ser divino, como el Hijo eterno de Dios, en unión y unidad con su Padre. Desde la eternidad, fue el Mediador del pacto, Aquel por quien todas las naciones de la tierra, tanto judías como gentiles, si lo aceptaban, serían bendecidas. 'El Verbo estaba con Dios, y el Verbo era Dios'. Antes de que los hombres o los ángeles fueran creados, el Verbo estaba con Dios y era Dios." - The Review and Herald, 5 de abril de 1906.</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58016" y="6020433"/>
            <a:ext cx="4865876" cy="644353"/>
            <a:chOff x="0" y="0"/>
            <a:chExt cx="1209068" cy="160108"/>
          </a:xfrm>
        </p:grpSpPr>
        <p:sp>
          <p:nvSpPr>
            <p:cNvPr name="Freeform 3" id="3"/>
            <p:cNvSpPr/>
            <p:nvPr/>
          </p:nvSpPr>
          <p:spPr>
            <a:xfrm flipH="false" flipV="false" rot="0">
              <a:off x="0" y="0"/>
              <a:ext cx="1209068" cy="160108"/>
            </a:xfrm>
            <a:custGeom>
              <a:avLst/>
              <a:gdLst/>
              <a:ahLst/>
              <a:cxnLst/>
              <a:rect r="r" b="b" t="t" l="l"/>
              <a:pathLst>
                <a:path h="160108" w="1209068">
                  <a:moveTo>
                    <a:pt x="4773" y="0"/>
                  </a:moveTo>
                  <a:lnTo>
                    <a:pt x="1204295" y="0"/>
                  </a:lnTo>
                  <a:cubicBezTo>
                    <a:pt x="1205561" y="0"/>
                    <a:pt x="1206775" y="503"/>
                    <a:pt x="1207670" y="1398"/>
                  </a:cubicBezTo>
                  <a:cubicBezTo>
                    <a:pt x="1208565" y="2293"/>
                    <a:pt x="1209068" y="3507"/>
                    <a:pt x="1209068" y="4773"/>
                  </a:cubicBezTo>
                  <a:lnTo>
                    <a:pt x="1209068" y="155335"/>
                  </a:lnTo>
                  <a:cubicBezTo>
                    <a:pt x="1209068" y="156601"/>
                    <a:pt x="1208565" y="157815"/>
                    <a:pt x="1207670" y="158710"/>
                  </a:cubicBezTo>
                  <a:cubicBezTo>
                    <a:pt x="1206775" y="159605"/>
                    <a:pt x="1205561" y="160108"/>
                    <a:pt x="1204295" y="160108"/>
                  </a:cubicBezTo>
                  <a:lnTo>
                    <a:pt x="4773" y="160108"/>
                  </a:lnTo>
                  <a:cubicBezTo>
                    <a:pt x="3507" y="160108"/>
                    <a:pt x="2293" y="159605"/>
                    <a:pt x="1398" y="158710"/>
                  </a:cubicBezTo>
                  <a:cubicBezTo>
                    <a:pt x="503" y="157815"/>
                    <a:pt x="0" y="156601"/>
                    <a:pt x="0" y="155335"/>
                  </a:cubicBezTo>
                  <a:lnTo>
                    <a:pt x="0" y="4773"/>
                  </a:lnTo>
                  <a:cubicBezTo>
                    <a:pt x="0" y="3507"/>
                    <a:pt x="503" y="2293"/>
                    <a:pt x="1398" y="1398"/>
                  </a:cubicBezTo>
                  <a:cubicBezTo>
                    <a:pt x="2293" y="503"/>
                    <a:pt x="3507" y="0"/>
                    <a:pt x="4773" y="0"/>
                  </a:cubicBezTo>
                  <a:close/>
                </a:path>
              </a:pathLst>
            </a:custGeom>
            <a:solidFill>
              <a:srgbClr val="7B413B"/>
            </a:solidFill>
          </p:spPr>
        </p:sp>
        <p:sp>
          <p:nvSpPr>
            <p:cNvPr name="TextBox 4" id="4"/>
            <p:cNvSpPr txBox="true"/>
            <p:nvPr/>
          </p:nvSpPr>
          <p:spPr>
            <a:xfrm>
              <a:off x="0" y="-66675"/>
              <a:ext cx="1209068" cy="226783"/>
            </a:xfrm>
            <a:prstGeom prst="rect">
              <a:avLst/>
            </a:prstGeom>
          </p:spPr>
          <p:txBody>
            <a:bodyPr anchor="ctr" rtlCol="false" tIns="0" lIns="0" bIns="0" rIns="0"/>
            <a:lstStyle/>
            <a:p>
              <a:pPr algn="ctr" marL="0" indent="0" lvl="0">
                <a:lnSpc>
                  <a:spcPts val="4981"/>
                </a:lnSpc>
              </a:pPr>
              <a:r>
                <a:rPr lang="en-US" sz="3532" spc="102">
                  <a:solidFill>
                    <a:srgbClr val="FFFFFF"/>
                  </a:solidFill>
                  <a:latin typeface="Sniglet"/>
                  <a:ea typeface="Sniglet"/>
                  <a:cs typeface="Sniglet"/>
                  <a:sym typeface="Sniglet"/>
                </a:rPr>
                <a:t>Conclusión </a:t>
              </a:r>
            </a:p>
          </p:txBody>
        </p:sp>
      </p:grpSp>
      <p:sp>
        <p:nvSpPr>
          <p:cNvPr name="Freeform 5" id="5"/>
          <p:cNvSpPr/>
          <p:nvPr/>
        </p:nvSpPr>
        <p:spPr>
          <a:xfrm flipH="false" flipV="false" rot="0">
            <a:off x="10413657" y="1699034"/>
            <a:ext cx="7099425" cy="4454889"/>
          </a:xfrm>
          <a:custGeom>
            <a:avLst/>
            <a:gdLst/>
            <a:ahLst/>
            <a:cxnLst/>
            <a:rect r="r" b="b" t="t" l="l"/>
            <a:pathLst>
              <a:path h="4454889" w="7099425">
                <a:moveTo>
                  <a:pt x="0" y="0"/>
                </a:moveTo>
                <a:lnTo>
                  <a:pt x="7099425" y="0"/>
                </a:lnTo>
                <a:lnTo>
                  <a:pt x="7099425" y="4454889"/>
                </a:lnTo>
                <a:lnTo>
                  <a:pt x="0" y="4454889"/>
                </a:lnTo>
                <a:lnTo>
                  <a:pt x="0" y="0"/>
                </a:lnTo>
                <a:close/>
              </a:path>
            </a:pathLst>
          </a:custGeom>
          <a:blipFill>
            <a:blip r:embed="rId2"/>
            <a:stretch>
              <a:fillRect l="0" t="0" r="0" b="0"/>
            </a:stretch>
          </a:blipFill>
        </p:spPr>
      </p:sp>
      <p:sp>
        <p:nvSpPr>
          <p:cNvPr name="TextBox 6" id="6"/>
          <p:cNvSpPr txBox="true"/>
          <p:nvPr/>
        </p:nvSpPr>
        <p:spPr>
          <a:xfrm rot="0">
            <a:off x="1028700" y="1288421"/>
            <a:ext cx="9782527" cy="1154382"/>
          </a:xfrm>
          <a:prstGeom prst="rect">
            <a:avLst/>
          </a:prstGeom>
        </p:spPr>
        <p:txBody>
          <a:bodyPr anchor="t" rtlCol="false" tIns="0" lIns="0" bIns="0" rIns="0">
            <a:spAutoFit/>
          </a:bodyPr>
          <a:lstStyle/>
          <a:p>
            <a:pPr algn="l" marL="0" indent="0" lvl="0">
              <a:lnSpc>
                <a:spcPts val="7664"/>
              </a:lnSpc>
              <a:spcBef>
                <a:spcPct val="0"/>
              </a:spcBef>
            </a:pPr>
            <a:r>
              <a:rPr lang="en-US" sz="7369">
                <a:solidFill>
                  <a:srgbClr val="7B413B"/>
                </a:solidFill>
                <a:latin typeface="Childling"/>
                <a:ea typeface="Childling"/>
                <a:cs typeface="Childling"/>
                <a:sym typeface="Childling"/>
              </a:rPr>
              <a:t>¿Qué</a:t>
            </a:r>
            <a:r>
              <a:rPr lang="en-US" sz="7369" strike="noStrike" u="none">
                <a:solidFill>
                  <a:srgbClr val="7B413B"/>
                </a:solidFill>
                <a:latin typeface="Childling"/>
                <a:ea typeface="Childling"/>
                <a:cs typeface="Childling"/>
                <a:sym typeface="Childling"/>
              </a:rPr>
              <a:t> Pensáis del Cristo?</a:t>
            </a:r>
          </a:p>
        </p:txBody>
      </p:sp>
      <p:sp>
        <p:nvSpPr>
          <p:cNvPr name="TextBox 7" id="7"/>
          <p:cNvSpPr txBox="true"/>
          <p:nvPr/>
        </p:nvSpPr>
        <p:spPr>
          <a:xfrm rot="0">
            <a:off x="1158016" y="2592925"/>
            <a:ext cx="9473120" cy="2562330"/>
          </a:xfrm>
          <a:prstGeom prst="rect">
            <a:avLst/>
          </a:prstGeom>
        </p:spPr>
        <p:txBody>
          <a:bodyPr anchor="t" rtlCol="false" tIns="0" lIns="0" bIns="0" rIns="0">
            <a:spAutoFit/>
          </a:bodyPr>
          <a:lstStyle/>
          <a:p>
            <a:pPr algn="l">
              <a:lnSpc>
                <a:spcPts val="5110"/>
              </a:lnSpc>
            </a:pPr>
            <a:r>
              <a:rPr lang="en-US" sz="3384" spc="91" strike="noStrike" u="none">
                <a:solidFill>
                  <a:srgbClr val="423F3F"/>
                </a:solidFill>
                <a:latin typeface="Sniglet"/>
                <a:ea typeface="Sniglet"/>
                <a:cs typeface="Sniglet"/>
                <a:sym typeface="Sniglet"/>
              </a:rPr>
              <a:t>La pregunta crucial (Mateo 22:42). Fariseos: Prefirieron no responder. Pedro: "Tú eres el Cristo, el Hijo de Dios viviente" (Mateo 16:16). Tomás: "¡Señor mío y Dios mío!" (Juan 20:28).</a:t>
            </a:r>
          </a:p>
        </p:txBody>
      </p:sp>
      <p:sp>
        <p:nvSpPr>
          <p:cNvPr name="TextBox 8" id="8"/>
          <p:cNvSpPr txBox="true"/>
          <p:nvPr/>
        </p:nvSpPr>
        <p:spPr>
          <a:xfrm rot="0">
            <a:off x="1286607" y="6978817"/>
            <a:ext cx="13476137" cy="3291818"/>
          </a:xfrm>
          <a:prstGeom prst="rect">
            <a:avLst/>
          </a:prstGeom>
        </p:spPr>
        <p:txBody>
          <a:bodyPr anchor="t" rtlCol="false" tIns="0" lIns="0" bIns="0" rIns="0">
            <a:spAutoFit/>
          </a:bodyPr>
          <a:lstStyle/>
          <a:p>
            <a:pPr algn="l" marL="0" indent="0" lvl="1">
              <a:lnSpc>
                <a:spcPts val="5261"/>
              </a:lnSpc>
              <a:spcBef>
                <a:spcPct val="0"/>
              </a:spcBef>
            </a:pPr>
            <a:r>
              <a:rPr lang="en-US" sz="3484" spc="94" strike="noStrike" u="none">
                <a:solidFill>
                  <a:srgbClr val="423F3F"/>
                </a:solidFill>
                <a:latin typeface="Sniglet"/>
                <a:ea typeface="Sniglet"/>
                <a:cs typeface="Sniglet"/>
                <a:sym typeface="Sniglet"/>
              </a:rPr>
              <a:t>La revelación bíblica es suficiente para concluir. Afirmación: Jesucristo es perfecto en divinidad y perfecto en humanidad. Verdadero Dios y verdadero hombre. Misterio: Un tema demasiado profundo incluso para los ángeles, pero claro en Su revelación.</a:t>
            </a:r>
          </a:p>
        </p:txBody>
      </p:sp>
      <p:sp>
        <p:nvSpPr>
          <p:cNvPr name="TextBox 9" id="9"/>
          <p:cNvSpPr txBox="true"/>
          <p:nvPr/>
        </p:nvSpPr>
        <p:spPr>
          <a:xfrm rot="0">
            <a:off x="11148308" y="3564475"/>
            <a:ext cx="1437267" cy="619230"/>
          </a:xfrm>
          <a:prstGeom prst="rect">
            <a:avLst/>
          </a:prstGeom>
        </p:spPr>
        <p:txBody>
          <a:bodyPr anchor="t" rtlCol="false" tIns="0" lIns="0" bIns="0" rIns="0">
            <a:spAutoFit/>
          </a:bodyPr>
          <a:lstStyle/>
          <a:p>
            <a:pPr algn="l">
              <a:lnSpc>
                <a:spcPts val="5110"/>
              </a:lnSpc>
            </a:pPr>
            <a:r>
              <a:rPr lang="en-US" sz="3384" spc="91">
                <a:solidFill>
                  <a:srgbClr val="423F3F"/>
                </a:solidFill>
                <a:latin typeface="Sniglet"/>
                <a:ea typeface="Sniglet"/>
                <a:cs typeface="Sniglet"/>
                <a:sym typeface="Sniglet"/>
              </a:rPr>
              <a:t>Divino</a:t>
            </a:r>
          </a:p>
        </p:txBody>
      </p:sp>
      <p:sp>
        <p:nvSpPr>
          <p:cNvPr name="TextBox 10" id="10"/>
          <p:cNvSpPr txBox="true"/>
          <p:nvPr/>
        </p:nvSpPr>
        <p:spPr>
          <a:xfrm rot="0">
            <a:off x="15262954" y="3564475"/>
            <a:ext cx="1996346" cy="619230"/>
          </a:xfrm>
          <a:prstGeom prst="rect">
            <a:avLst/>
          </a:prstGeom>
        </p:spPr>
        <p:txBody>
          <a:bodyPr anchor="t" rtlCol="false" tIns="0" lIns="0" bIns="0" rIns="0">
            <a:spAutoFit/>
          </a:bodyPr>
          <a:lstStyle/>
          <a:p>
            <a:pPr algn="l">
              <a:lnSpc>
                <a:spcPts val="5110"/>
              </a:lnSpc>
            </a:pPr>
            <a:r>
              <a:rPr lang="en-US" sz="3384" spc="91">
                <a:solidFill>
                  <a:srgbClr val="423F3F"/>
                </a:solidFill>
                <a:latin typeface="Sniglet"/>
                <a:ea typeface="Sniglet"/>
                <a:cs typeface="Sniglet"/>
                <a:sym typeface="Sniglet"/>
              </a:rPr>
              <a:t>Humano</a:t>
            </a:r>
          </a:p>
        </p:txBody>
      </p:sp>
      <p:sp>
        <p:nvSpPr>
          <p:cNvPr name="TextBox 11" id="11"/>
          <p:cNvSpPr txBox="true"/>
          <p:nvPr/>
        </p:nvSpPr>
        <p:spPr>
          <a:xfrm rot="0">
            <a:off x="13102747" y="3650200"/>
            <a:ext cx="1659998" cy="877205"/>
          </a:xfrm>
          <a:prstGeom prst="rect">
            <a:avLst/>
          </a:prstGeom>
        </p:spPr>
        <p:txBody>
          <a:bodyPr anchor="t" rtlCol="false" tIns="0" lIns="0" bIns="0" rIns="0">
            <a:spAutoFit/>
          </a:bodyPr>
          <a:lstStyle/>
          <a:p>
            <a:pPr algn="l" marL="0" indent="0" lvl="0">
              <a:lnSpc>
                <a:spcPts val="5896"/>
              </a:lnSpc>
              <a:spcBef>
                <a:spcPct val="0"/>
              </a:spcBef>
            </a:pPr>
            <a:r>
              <a:rPr lang="en-US" sz="5669">
                <a:solidFill>
                  <a:srgbClr val="7B413B"/>
                </a:solidFill>
                <a:latin typeface="Childling"/>
                <a:ea typeface="Childling"/>
                <a:cs typeface="Childling"/>
                <a:sym typeface="Childling"/>
              </a:rPr>
              <a:t>Cristo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793264" y="0"/>
            <a:ext cx="7619971" cy="10287000"/>
          </a:xfrm>
          <a:custGeom>
            <a:avLst/>
            <a:gdLst/>
            <a:ahLst/>
            <a:cxnLst/>
            <a:rect r="r" b="b" t="t" l="l"/>
            <a:pathLst>
              <a:path h="10287000" w="7619971">
                <a:moveTo>
                  <a:pt x="0" y="0"/>
                </a:moveTo>
                <a:lnTo>
                  <a:pt x="7619971" y="0"/>
                </a:lnTo>
                <a:lnTo>
                  <a:pt x="7619971" y="10287000"/>
                </a:lnTo>
                <a:lnTo>
                  <a:pt x="0" y="10287000"/>
                </a:lnTo>
                <a:lnTo>
                  <a:pt x="0" y="0"/>
                </a:lnTo>
                <a:close/>
              </a:path>
            </a:pathLst>
          </a:custGeom>
          <a:blipFill>
            <a:blip r:embed="rId2"/>
            <a:stretch>
              <a:fillRect l="-51338" t="-1379" r="-53699" b="0"/>
            </a:stretch>
          </a:blipFill>
        </p:spPr>
      </p:sp>
      <p:sp>
        <p:nvSpPr>
          <p:cNvPr name="Freeform 3" id="3"/>
          <p:cNvSpPr/>
          <p:nvPr/>
        </p:nvSpPr>
        <p:spPr>
          <a:xfrm flipH="false" flipV="false" rot="0">
            <a:off x="11901311" y="-1151708"/>
            <a:ext cx="5403876" cy="5403876"/>
          </a:xfrm>
          <a:custGeom>
            <a:avLst/>
            <a:gdLst/>
            <a:ahLst/>
            <a:cxnLst/>
            <a:rect r="r" b="b" t="t" l="l"/>
            <a:pathLst>
              <a:path h="5403876" w="5403876">
                <a:moveTo>
                  <a:pt x="0" y="0"/>
                </a:moveTo>
                <a:lnTo>
                  <a:pt x="5403876" y="0"/>
                </a:lnTo>
                <a:lnTo>
                  <a:pt x="5403876" y="5403875"/>
                </a:lnTo>
                <a:lnTo>
                  <a:pt x="0" y="5403875"/>
                </a:lnTo>
                <a:lnTo>
                  <a:pt x="0" y="0"/>
                </a:lnTo>
                <a:close/>
              </a:path>
            </a:pathLst>
          </a:custGeom>
          <a:blipFill>
            <a:blip r:embed="rId3"/>
            <a:stretch>
              <a:fillRect l="0" t="0" r="0" b="0"/>
            </a:stretch>
          </a:blipFill>
        </p:spPr>
      </p:sp>
      <p:sp>
        <p:nvSpPr>
          <p:cNvPr name="TextBox 4" id="4"/>
          <p:cNvSpPr txBox="true"/>
          <p:nvPr/>
        </p:nvSpPr>
        <p:spPr>
          <a:xfrm rot="0">
            <a:off x="754751" y="396026"/>
            <a:ext cx="9580067" cy="2274462"/>
          </a:xfrm>
          <a:prstGeom prst="rect">
            <a:avLst/>
          </a:prstGeom>
        </p:spPr>
        <p:txBody>
          <a:bodyPr anchor="t" rtlCol="false" tIns="0" lIns="0" bIns="0" rIns="0">
            <a:spAutoFit/>
          </a:bodyPr>
          <a:lstStyle/>
          <a:p>
            <a:pPr algn="ctr">
              <a:lnSpc>
                <a:spcPts val="8184"/>
              </a:lnSpc>
            </a:pPr>
            <a:r>
              <a:rPr lang="en-US" sz="7869">
                <a:solidFill>
                  <a:srgbClr val="7B413B"/>
                </a:solidFill>
                <a:latin typeface="Childling"/>
                <a:ea typeface="Childling"/>
                <a:cs typeface="Childling"/>
                <a:sym typeface="Childling"/>
              </a:rPr>
              <a:t>¿Es Cristo un ser creado o es Dios?</a:t>
            </a:r>
          </a:p>
        </p:txBody>
      </p:sp>
      <p:sp>
        <p:nvSpPr>
          <p:cNvPr name="TextBox 5" id="5"/>
          <p:cNvSpPr txBox="true"/>
          <p:nvPr/>
        </p:nvSpPr>
        <p:spPr>
          <a:xfrm rot="0">
            <a:off x="480802" y="2575238"/>
            <a:ext cx="10127965" cy="7395794"/>
          </a:xfrm>
          <a:prstGeom prst="rect">
            <a:avLst/>
          </a:prstGeom>
        </p:spPr>
        <p:txBody>
          <a:bodyPr anchor="t" rtlCol="false" tIns="0" lIns="0" bIns="0" rIns="0">
            <a:spAutoFit/>
          </a:bodyPr>
          <a:lstStyle/>
          <a:p>
            <a:pPr algn="l">
              <a:lnSpc>
                <a:spcPts val="4945"/>
              </a:lnSpc>
            </a:pPr>
            <a:r>
              <a:rPr lang="en-US" sz="3275" spc="88" strike="noStrike" u="none">
                <a:solidFill>
                  <a:srgbClr val="423F3F"/>
                </a:solidFill>
                <a:latin typeface="Sniglet"/>
                <a:ea typeface="Sniglet"/>
                <a:cs typeface="Sniglet"/>
                <a:sym typeface="Sniglet"/>
              </a:rPr>
              <a:t>La historia registra innumerables controversias sobre la persona de Cristo. Sin embargo, la Biblia no deja lugar a dudas. ¿Qué información bíblica nos ayuda a comprender y aceptar la divinidad de Cristo?</a:t>
            </a:r>
          </a:p>
          <a:p>
            <a:pPr algn="l">
              <a:lnSpc>
                <a:spcPts val="4945"/>
              </a:lnSpc>
            </a:pPr>
          </a:p>
          <a:p>
            <a:pPr algn="l">
              <a:lnSpc>
                <a:spcPts val="4945"/>
              </a:lnSpc>
            </a:pPr>
            <a:r>
              <a:rPr lang="en-US" sz="3275" spc="88" strike="noStrike" u="none">
                <a:solidFill>
                  <a:srgbClr val="423F3F"/>
                </a:solidFill>
                <a:latin typeface="Sniglet"/>
                <a:ea typeface="Sniglet"/>
                <a:cs typeface="Sniglet"/>
                <a:sym typeface="Sniglet"/>
              </a:rPr>
              <a:t>La doctrina de la divinidad de Cristo implica y asegura la infalibilidad de sus enseñanzas y atribuye un valor infinito a su muerte expiatoria. Por lo tanto, negar la divinidad de Cristo es la forma más vil y completa de anular el legado de la Encarnación y sus antecedentes eternos.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9144000" y="7636257"/>
            <a:ext cx="16230600" cy="4950333"/>
          </a:xfrm>
          <a:custGeom>
            <a:avLst/>
            <a:gdLst/>
            <a:ahLst/>
            <a:cxnLst/>
            <a:rect r="r" b="b" t="t" l="l"/>
            <a:pathLst>
              <a:path h="4950333" w="16230600">
                <a:moveTo>
                  <a:pt x="16230600" y="0"/>
                </a:moveTo>
                <a:lnTo>
                  <a:pt x="0" y="0"/>
                </a:lnTo>
                <a:lnTo>
                  <a:pt x="0" y="4950333"/>
                </a:lnTo>
                <a:lnTo>
                  <a:pt x="16230600" y="4950333"/>
                </a:lnTo>
                <a:lnTo>
                  <a:pt x="16230600" y="0"/>
                </a:lnTo>
                <a:close/>
              </a:path>
            </a:pathLst>
          </a:custGeom>
          <a:blipFill>
            <a:blip r:embed="rId2"/>
            <a:stretch>
              <a:fillRect l="0" t="0" r="0" b="0"/>
            </a:stretch>
          </a:blipFill>
        </p:spPr>
      </p:sp>
      <p:sp>
        <p:nvSpPr>
          <p:cNvPr name="Freeform 3" id="3"/>
          <p:cNvSpPr/>
          <p:nvPr/>
        </p:nvSpPr>
        <p:spPr>
          <a:xfrm flipH="false" flipV="false" rot="0">
            <a:off x="11430606" y="1815752"/>
            <a:ext cx="4989858" cy="5204545"/>
          </a:xfrm>
          <a:custGeom>
            <a:avLst/>
            <a:gdLst/>
            <a:ahLst/>
            <a:cxnLst/>
            <a:rect r="r" b="b" t="t" l="l"/>
            <a:pathLst>
              <a:path h="5204545" w="4989858">
                <a:moveTo>
                  <a:pt x="0" y="0"/>
                </a:moveTo>
                <a:lnTo>
                  <a:pt x="4989858" y="0"/>
                </a:lnTo>
                <a:lnTo>
                  <a:pt x="4989858" y="5204545"/>
                </a:lnTo>
                <a:lnTo>
                  <a:pt x="0" y="5204545"/>
                </a:lnTo>
                <a:lnTo>
                  <a:pt x="0" y="0"/>
                </a:lnTo>
                <a:close/>
              </a:path>
            </a:pathLst>
          </a:custGeom>
          <a:blipFill>
            <a:blip r:embed="rId3"/>
            <a:stretch>
              <a:fillRect l="0" t="0" r="0" b="0"/>
            </a:stretch>
          </a:blipFill>
        </p:spPr>
      </p:sp>
      <p:sp>
        <p:nvSpPr>
          <p:cNvPr name="Freeform 4" id="4"/>
          <p:cNvSpPr/>
          <p:nvPr/>
        </p:nvSpPr>
        <p:spPr>
          <a:xfrm flipH="true" flipV="false" rot="-10800000">
            <a:off x="-2920020" y="9551529"/>
            <a:ext cx="16230600" cy="4950333"/>
          </a:xfrm>
          <a:custGeom>
            <a:avLst/>
            <a:gdLst/>
            <a:ahLst/>
            <a:cxnLst/>
            <a:rect r="r" b="b" t="t" l="l"/>
            <a:pathLst>
              <a:path h="4950333" w="16230600">
                <a:moveTo>
                  <a:pt x="16230600" y="0"/>
                </a:moveTo>
                <a:lnTo>
                  <a:pt x="0" y="0"/>
                </a:lnTo>
                <a:lnTo>
                  <a:pt x="0" y="4950333"/>
                </a:lnTo>
                <a:lnTo>
                  <a:pt x="16230600" y="4950333"/>
                </a:lnTo>
                <a:lnTo>
                  <a:pt x="16230600" y="0"/>
                </a:lnTo>
                <a:close/>
              </a:path>
            </a:pathLst>
          </a:custGeom>
          <a:blipFill>
            <a:blip r:embed="rId2"/>
            <a:stretch>
              <a:fillRect l="0" t="0" r="0" b="0"/>
            </a:stretch>
          </a:blipFill>
        </p:spPr>
      </p:sp>
      <p:sp>
        <p:nvSpPr>
          <p:cNvPr name="Freeform 5" id="5"/>
          <p:cNvSpPr/>
          <p:nvPr/>
        </p:nvSpPr>
        <p:spPr>
          <a:xfrm flipH="false" flipV="false" rot="0">
            <a:off x="10235776" y="2851717"/>
            <a:ext cx="7379518" cy="7435283"/>
          </a:xfrm>
          <a:custGeom>
            <a:avLst/>
            <a:gdLst/>
            <a:ahLst/>
            <a:cxnLst/>
            <a:rect r="r" b="b" t="t" l="l"/>
            <a:pathLst>
              <a:path h="7435283" w="7379518">
                <a:moveTo>
                  <a:pt x="0" y="0"/>
                </a:moveTo>
                <a:lnTo>
                  <a:pt x="7379518" y="0"/>
                </a:lnTo>
                <a:lnTo>
                  <a:pt x="7379518" y="7435283"/>
                </a:lnTo>
                <a:lnTo>
                  <a:pt x="0" y="7435283"/>
                </a:lnTo>
                <a:lnTo>
                  <a:pt x="0" y="0"/>
                </a:lnTo>
                <a:close/>
              </a:path>
            </a:pathLst>
          </a:custGeom>
          <a:blipFill>
            <a:blip r:embed="rId4"/>
            <a:stretch>
              <a:fillRect l="0" t="0" r="0" b="0"/>
            </a:stretch>
          </a:blipFill>
        </p:spPr>
      </p:sp>
      <p:sp>
        <p:nvSpPr>
          <p:cNvPr name="TextBox 6" id="6"/>
          <p:cNvSpPr txBox="true"/>
          <p:nvPr/>
        </p:nvSpPr>
        <p:spPr>
          <a:xfrm rot="0">
            <a:off x="1271082" y="1471591"/>
            <a:ext cx="8608873" cy="2016360"/>
          </a:xfrm>
          <a:prstGeom prst="rect">
            <a:avLst/>
          </a:prstGeom>
        </p:spPr>
        <p:txBody>
          <a:bodyPr anchor="t" rtlCol="false" tIns="0" lIns="0" bIns="0" rIns="0">
            <a:spAutoFit/>
          </a:bodyPr>
          <a:lstStyle/>
          <a:p>
            <a:pPr algn="l" marL="0" indent="0" lvl="0">
              <a:lnSpc>
                <a:spcPts val="7326"/>
              </a:lnSpc>
              <a:spcBef>
                <a:spcPct val="0"/>
              </a:spcBef>
            </a:pPr>
            <a:r>
              <a:rPr lang="en-US" sz="7044">
                <a:solidFill>
                  <a:srgbClr val="7B413B"/>
                </a:solidFill>
                <a:latin typeface="Childling"/>
                <a:ea typeface="Childling"/>
                <a:cs typeface="Childling"/>
                <a:sym typeface="Childling"/>
              </a:rPr>
              <a:t>Herejías Antiguas y Modernas</a:t>
            </a:r>
          </a:p>
        </p:txBody>
      </p:sp>
      <p:sp>
        <p:nvSpPr>
          <p:cNvPr name="TextBox 7" id="7"/>
          <p:cNvSpPr txBox="true"/>
          <p:nvPr/>
        </p:nvSpPr>
        <p:spPr>
          <a:xfrm rot="0">
            <a:off x="1028700" y="4085757"/>
            <a:ext cx="8115300" cy="4107666"/>
          </a:xfrm>
          <a:prstGeom prst="rect">
            <a:avLst/>
          </a:prstGeom>
        </p:spPr>
        <p:txBody>
          <a:bodyPr anchor="t" rtlCol="false" tIns="0" lIns="0" bIns="0" rIns="0">
            <a:spAutoFit/>
          </a:bodyPr>
          <a:lstStyle/>
          <a:p>
            <a:pPr algn="l">
              <a:lnSpc>
                <a:spcPts val="4657"/>
              </a:lnSpc>
            </a:pPr>
            <a:r>
              <a:rPr lang="en-US" sz="3084" spc="83">
                <a:solidFill>
                  <a:srgbClr val="423F3F"/>
                </a:solidFill>
                <a:latin typeface="Sniglet"/>
                <a:ea typeface="Sniglet"/>
                <a:cs typeface="Sniglet"/>
                <a:sym typeface="Sniglet"/>
              </a:rPr>
              <a:t>La Iglesia, en sus inicios, demostró una fe sencilla y careció de grandes formulaciones doctrinales. Pero una cosa estaba absolutamente clara: Cristo, Dios mismo, se le había aparecido, estableciendo una relación de comunión. Este era el fundamento de la Iglesia, su razón de ser.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25634" y="5710885"/>
            <a:ext cx="3219698" cy="666760"/>
            <a:chOff x="0" y="0"/>
            <a:chExt cx="800028" cy="165676"/>
          </a:xfrm>
        </p:grpSpPr>
        <p:sp>
          <p:nvSpPr>
            <p:cNvPr name="Freeform 3" id="3"/>
            <p:cNvSpPr/>
            <p:nvPr/>
          </p:nvSpPr>
          <p:spPr>
            <a:xfrm flipH="false" flipV="false" rot="0">
              <a:off x="0" y="0"/>
              <a:ext cx="800028" cy="165676"/>
            </a:xfrm>
            <a:custGeom>
              <a:avLst/>
              <a:gdLst/>
              <a:ahLst/>
              <a:cxnLst/>
              <a:rect r="r" b="b" t="t" l="l"/>
              <a:pathLst>
                <a:path h="165676" w="800028">
                  <a:moveTo>
                    <a:pt x="0" y="0"/>
                  </a:moveTo>
                  <a:lnTo>
                    <a:pt x="800028" y="0"/>
                  </a:lnTo>
                  <a:lnTo>
                    <a:pt x="800028" y="165676"/>
                  </a:lnTo>
                  <a:lnTo>
                    <a:pt x="0" y="165676"/>
                  </a:lnTo>
                  <a:close/>
                </a:path>
              </a:pathLst>
            </a:custGeom>
            <a:solidFill>
              <a:srgbClr val="7B413B"/>
            </a:solidFill>
          </p:spPr>
        </p:sp>
        <p:sp>
          <p:nvSpPr>
            <p:cNvPr name="TextBox 4" id="4"/>
            <p:cNvSpPr txBox="true"/>
            <p:nvPr/>
          </p:nvSpPr>
          <p:spPr>
            <a:xfrm>
              <a:off x="0" y="-76200"/>
              <a:ext cx="800028" cy="241876"/>
            </a:xfrm>
            <a:prstGeom prst="rect">
              <a:avLst/>
            </a:prstGeom>
          </p:spPr>
          <p:txBody>
            <a:bodyPr anchor="ctr" rtlCol="false" tIns="0" lIns="0" bIns="0" rIns="0"/>
            <a:lstStyle/>
            <a:p>
              <a:pPr algn="ctr" marL="0" indent="0" lvl="0">
                <a:lnSpc>
                  <a:spcPts val="5122"/>
                </a:lnSpc>
              </a:pPr>
              <a:r>
                <a:rPr lang="en-US" sz="3632" spc="105">
                  <a:solidFill>
                    <a:srgbClr val="FFFFFF"/>
                  </a:solidFill>
                  <a:latin typeface="Sniglet"/>
                  <a:ea typeface="Sniglet"/>
                  <a:cs typeface="Sniglet"/>
                  <a:sym typeface="Sniglet"/>
                </a:rPr>
                <a:t>Ebionitas </a:t>
              </a:r>
            </a:p>
          </p:txBody>
        </p:sp>
      </p:grpSp>
      <p:grpSp>
        <p:nvGrpSpPr>
          <p:cNvPr name="Group 5" id="5"/>
          <p:cNvGrpSpPr/>
          <p:nvPr/>
        </p:nvGrpSpPr>
        <p:grpSpPr>
          <a:xfrm rot="0">
            <a:off x="7251084" y="5709729"/>
            <a:ext cx="4014080" cy="666760"/>
            <a:chOff x="0" y="0"/>
            <a:chExt cx="997415" cy="165676"/>
          </a:xfrm>
        </p:grpSpPr>
        <p:sp>
          <p:nvSpPr>
            <p:cNvPr name="Freeform 6" id="6"/>
            <p:cNvSpPr/>
            <p:nvPr/>
          </p:nvSpPr>
          <p:spPr>
            <a:xfrm flipH="false" flipV="false" rot="0">
              <a:off x="0" y="0"/>
              <a:ext cx="997415" cy="165676"/>
            </a:xfrm>
            <a:custGeom>
              <a:avLst/>
              <a:gdLst/>
              <a:ahLst/>
              <a:cxnLst/>
              <a:rect r="r" b="b" t="t" l="l"/>
              <a:pathLst>
                <a:path h="165676" w="997415">
                  <a:moveTo>
                    <a:pt x="0" y="0"/>
                  </a:moveTo>
                  <a:lnTo>
                    <a:pt x="997415" y="0"/>
                  </a:lnTo>
                  <a:lnTo>
                    <a:pt x="997415" y="165676"/>
                  </a:lnTo>
                  <a:lnTo>
                    <a:pt x="0" y="165676"/>
                  </a:lnTo>
                  <a:close/>
                </a:path>
              </a:pathLst>
            </a:custGeom>
            <a:solidFill>
              <a:srgbClr val="7B413B"/>
            </a:solidFill>
          </p:spPr>
        </p:sp>
        <p:sp>
          <p:nvSpPr>
            <p:cNvPr name="TextBox 7" id="7"/>
            <p:cNvSpPr txBox="true"/>
            <p:nvPr/>
          </p:nvSpPr>
          <p:spPr>
            <a:xfrm>
              <a:off x="0" y="-76200"/>
              <a:ext cx="997415" cy="241876"/>
            </a:xfrm>
            <a:prstGeom prst="rect">
              <a:avLst/>
            </a:prstGeom>
          </p:spPr>
          <p:txBody>
            <a:bodyPr anchor="ctr" rtlCol="false" tIns="0" lIns="0" bIns="0" rIns="0"/>
            <a:lstStyle/>
            <a:p>
              <a:pPr algn="ctr" marL="0" indent="0" lvl="0">
                <a:lnSpc>
                  <a:spcPts val="5122"/>
                </a:lnSpc>
              </a:pPr>
              <a:r>
                <a:rPr lang="en-US" sz="3632" spc="105">
                  <a:solidFill>
                    <a:srgbClr val="FFFFFF"/>
                  </a:solidFill>
                  <a:latin typeface="Sniglet"/>
                  <a:ea typeface="Sniglet"/>
                  <a:cs typeface="Sniglet"/>
                  <a:sym typeface="Sniglet"/>
                </a:rPr>
                <a:t>Docetistas</a:t>
              </a:r>
            </a:p>
          </p:txBody>
        </p:sp>
      </p:grpSp>
      <p:grpSp>
        <p:nvGrpSpPr>
          <p:cNvPr name="Group 8" id="8"/>
          <p:cNvGrpSpPr/>
          <p:nvPr/>
        </p:nvGrpSpPr>
        <p:grpSpPr>
          <a:xfrm rot="0">
            <a:off x="12574112" y="5710885"/>
            <a:ext cx="4014080" cy="666760"/>
            <a:chOff x="0" y="0"/>
            <a:chExt cx="997415" cy="165676"/>
          </a:xfrm>
        </p:grpSpPr>
        <p:sp>
          <p:nvSpPr>
            <p:cNvPr name="Freeform 9" id="9"/>
            <p:cNvSpPr/>
            <p:nvPr/>
          </p:nvSpPr>
          <p:spPr>
            <a:xfrm flipH="false" flipV="false" rot="0">
              <a:off x="0" y="0"/>
              <a:ext cx="997415" cy="165676"/>
            </a:xfrm>
            <a:custGeom>
              <a:avLst/>
              <a:gdLst/>
              <a:ahLst/>
              <a:cxnLst/>
              <a:rect r="r" b="b" t="t" l="l"/>
              <a:pathLst>
                <a:path h="165676" w="997415">
                  <a:moveTo>
                    <a:pt x="0" y="0"/>
                  </a:moveTo>
                  <a:lnTo>
                    <a:pt x="997415" y="0"/>
                  </a:lnTo>
                  <a:lnTo>
                    <a:pt x="997415" y="165676"/>
                  </a:lnTo>
                  <a:lnTo>
                    <a:pt x="0" y="165676"/>
                  </a:lnTo>
                  <a:close/>
                </a:path>
              </a:pathLst>
            </a:custGeom>
            <a:solidFill>
              <a:srgbClr val="7B413B"/>
            </a:solidFill>
          </p:spPr>
        </p:sp>
        <p:sp>
          <p:nvSpPr>
            <p:cNvPr name="TextBox 10" id="10"/>
            <p:cNvSpPr txBox="true"/>
            <p:nvPr/>
          </p:nvSpPr>
          <p:spPr>
            <a:xfrm>
              <a:off x="0" y="-76200"/>
              <a:ext cx="997415" cy="241876"/>
            </a:xfrm>
            <a:prstGeom prst="rect">
              <a:avLst/>
            </a:prstGeom>
          </p:spPr>
          <p:txBody>
            <a:bodyPr anchor="ctr" rtlCol="false" tIns="0" lIns="0" bIns="0" rIns="0"/>
            <a:lstStyle/>
            <a:p>
              <a:pPr algn="ctr" marL="0" indent="0" lvl="0">
                <a:lnSpc>
                  <a:spcPts val="5122"/>
                </a:lnSpc>
              </a:pPr>
              <a:r>
                <a:rPr lang="en-US" sz="3632" spc="105">
                  <a:solidFill>
                    <a:srgbClr val="FFFFFF"/>
                  </a:solidFill>
                  <a:latin typeface="Sniglet"/>
                  <a:ea typeface="Sniglet"/>
                  <a:cs typeface="Sniglet"/>
                  <a:sym typeface="Sniglet"/>
                </a:rPr>
                <a:t>Arrianos</a:t>
              </a:r>
            </a:p>
          </p:txBody>
        </p:sp>
      </p:grpSp>
      <p:grpSp>
        <p:nvGrpSpPr>
          <p:cNvPr name="Group 11" id="11"/>
          <p:cNvGrpSpPr/>
          <p:nvPr/>
        </p:nvGrpSpPr>
        <p:grpSpPr>
          <a:xfrm rot="0">
            <a:off x="-295228" y="-202145"/>
            <a:ext cx="19038645" cy="792715"/>
            <a:chOff x="0" y="0"/>
            <a:chExt cx="4471458" cy="186179"/>
          </a:xfrm>
        </p:grpSpPr>
        <p:sp>
          <p:nvSpPr>
            <p:cNvPr name="Freeform 12" id="12"/>
            <p:cNvSpPr/>
            <p:nvPr/>
          </p:nvSpPr>
          <p:spPr>
            <a:xfrm flipH="false" flipV="false" rot="0">
              <a:off x="0" y="0"/>
              <a:ext cx="4471458" cy="186179"/>
            </a:xfrm>
            <a:custGeom>
              <a:avLst/>
              <a:gdLst/>
              <a:ahLst/>
              <a:cxnLst/>
              <a:rect r="r" b="b" t="t" l="l"/>
              <a:pathLst>
                <a:path h="186179" w="4471458">
                  <a:moveTo>
                    <a:pt x="0" y="0"/>
                  </a:moveTo>
                  <a:lnTo>
                    <a:pt x="4471458" y="0"/>
                  </a:lnTo>
                  <a:lnTo>
                    <a:pt x="4471458" y="186179"/>
                  </a:lnTo>
                  <a:lnTo>
                    <a:pt x="0" y="186179"/>
                  </a:lnTo>
                  <a:close/>
                </a:path>
              </a:pathLst>
            </a:custGeom>
            <a:solidFill>
              <a:srgbClr val="7B413B"/>
            </a:solidFill>
          </p:spPr>
        </p:sp>
        <p:sp>
          <p:nvSpPr>
            <p:cNvPr name="TextBox 13" id="13"/>
            <p:cNvSpPr txBox="true"/>
            <p:nvPr/>
          </p:nvSpPr>
          <p:spPr>
            <a:xfrm>
              <a:off x="0" y="-76200"/>
              <a:ext cx="4471458" cy="262379"/>
            </a:xfrm>
            <a:prstGeom prst="rect">
              <a:avLst/>
            </a:prstGeom>
          </p:spPr>
          <p:txBody>
            <a:bodyPr anchor="ctr" rtlCol="false" tIns="50800" lIns="50800" bIns="50800" rIns="50800"/>
            <a:lstStyle/>
            <a:p>
              <a:pPr algn="ctr" marL="0" indent="0" lvl="0">
                <a:lnSpc>
                  <a:spcPts val="4805"/>
                </a:lnSpc>
                <a:spcBef>
                  <a:spcPct val="0"/>
                </a:spcBef>
              </a:pPr>
            </a:p>
          </p:txBody>
        </p:sp>
      </p:grpSp>
      <p:grpSp>
        <p:nvGrpSpPr>
          <p:cNvPr name="Group 14" id="14"/>
          <p:cNvGrpSpPr/>
          <p:nvPr/>
        </p:nvGrpSpPr>
        <p:grpSpPr>
          <a:xfrm rot="0">
            <a:off x="-375323" y="9695187"/>
            <a:ext cx="19038645" cy="792715"/>
            <a:chOff x="0" y="0"/>
            <a:chExt cx="4471458" cy="186179"/>
          </a:xfrm>
        </p:grpSpPr>
        <p:sp>
          <p:nvSpPr>
            <p:cNvPr name="Freeform 15" id="15"/>
            <p:cNvSpPr/>
            <p:nvPr/>
          </p:nvSpPr>
          <p:spPr>
            <a:xfrm flipH="false" flipV="false" rot="0">
              <a:off x="0" y="0"/>
              <a:ext cx="4471458" cy="186179"/>
            </a:xfrm>
            <a:custGeom>
              <a:avLst/>
              <a:gdLst/>
              <a:ahLst/>
              <a:cxnLst/>
              <a:rect r="r" b="b" t="t" l="l"/>
              <a:pathLst>
                <a:path h="186179" w="4471458">
                  <a:moveTo>
                    <a:pt x="0" y="0"/>
                  </a:moveTo>
                  <a:lnTo>
                    <a:pt x="4471458" y="0"/>
                  </a:lnTo>
                  <a:lnTo>
                    <a:pt x="4471458" y="186179"/>
                  </a:lnTo>
                  <a:lnTo>
                    <a:pt x="0" y="186179"/>
                  </a:lnTo>
                  <a:close/>
                </a:path>
              </a:pathLst>
            </a:custGeom>
            <a:solidFill>
              <a:srgbClr val="7B413B"/>
            </a:solidFill>
          </p:spPr>
        </p:sp>
        <p:sp>
          <p:nvSpPr>
            <p:cNvPr name="TextBox 16" id="16"/>
            <p:cNvSpPr txBox="true"/>
            <p:nvPr/>
          </p:nvSpPr>
          <p:spPr>
            <a:xfrm>
              <a:off x="0" y="-76200"/>
              <a:ext cx="4471458" cy="262379"/>
            </a:xfrm>
            <a:prstGeom prst="rect">
              <a:avLst/>
            </a:prstGeom>
          </p:spPr>
          <p:txBody>
            <a:bodyPr anchor="ctr" rtlCol="false" tIns="50800" lIns="50800" bIns="50800" rIns="50800"/>
            <a:lstStyle/>
            <a:p>
              <a:pPr algn="ctr" marL="0" indent="0" lvl="0">
                <a:lnSpc>
                  <a:spcPts val="4805"/>
                </a:lnSpc>
                <a:spcBef>
                  <a:spcPct val="0"/>
                </a:spcBef>
              </a:pPr>
            </a:p>
          </p:txBody>
        </p:sp>
      </p:grpSp>
      <p:sp>
        <p:nvSpPr>
          <p:cNvPr name="Freeform 17" id="17"/>
          <p:cNvSpPr/>
          <p:nvPr/>
        </p:nvSpPr>
        <p:spPr>
          <a:xfrm flipH="false" flipV="false" rot="0">
            <a:off x="2407927" y="3542329"/>
            <a:ext cx="1736563" cy="1701832"/>
          </a:xfrm>
          <a:custGeom>
            <a:avLst/>
            <a:gdLst/>
            <a:ahLst/>
            <a:cxnLst/>
            <a:rect r="r" b="b" t="t" l="l"/>
            <a:pathLst>
              <a:path h="1701832" w="1736563">
                <a:moveTo>
                  <a:pt x="0" y="0"/>
                </a:moveTo>
                <a:lnTo>
                  <a:pt x="1736563" y="0"/>
                </a:lnTo>
                <a:lnTo>
                  <a:pt x="1736563" y="1701831"/>
                </a:lnTo>
                <a:lnTo>
                  <a:pt x="0" y="17018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8179392" y="3361764"/>
            <a:ext cx="2157464" cy="2157464"/>
          </a:xfrm>
          <a:custGeom>
            <a:avLst/>
            <a:gdLst/>
            <a:ahLst/>
            <a:cxnLst/>
            <a:rect r="r" b="b" t="t" l="l"/>
            <a:pathLst>
              <a:path h="2157464" w="2157464">
                <a:moveTo>
                  <a:pt x="0" y="0"/>
                </a:moveTo>
                <a:lnTo>
                  <a:pt x="2157464" y="0"/>
                </a:lnTo>
                <a:lnTo>
                  <a:pt x="2157464" y="2157465"/>
                </a:lnTo>
                <a:lnTo>
                  <a:pt x="0" y="21574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3812092" y="2828550"/>
            <a:ext cx="1005781" cy="2690679"/>
          </a:xfrm>
          <a:custGeom>
            <a:avLst/>
            <a:gdLst/>
            <a:ahLst/>
            <a:cxnLst/>
            <a:rect r="r" b="b" t="t" l="l"/>
            <a:pathLst>
              <a:path h="2690679" w="1005781">
                <a:moveTo>
                  <a:pt x="0" y="0"/>
                </a:moveTo>
                <a:lnTo>
                  <a:pt x="1005781" y="0"/>
                </a:lnTo>
                <a:lnTo>
                  <a:pt x="1005781" y="2690679"/>
                </a:lnTo>
                <a:lnTo>
                  <a:pt x="0" y="26906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1288574" y="1339810"/>
            <a:ext cx="9048282" cy="1234613"/>
          </a:xfrm>
          <a:prstGeom prst="rect">
            <a:avLst/>
          </a:prstGeom>
        </p:spPr>
        <p:txBody>
          <a:bodyPr anchor="t" rtlCol="false" tIns="0" lIns="0" bIns="0" rIns="0">
            <a:spAutoFit/>
          </a:bodyPr>
          <a:lstStyle/>
          <a:p>
            <a:pPr algn="l">
              <a:lnSpc>
                <a:spcPts val="8184"/>
              </a:lnSpc>
            </a:pPr>
            <a:r>
              <a:rPr lang="en-US" sz="7869">
                <a:solidFill>
                  <a:srgbClr val="7B413B"/>
                </a:solidFill>
                <a:latin typeface="Childling"/>
                <a:ea typeface="Childling"/>
                <a:cs typeface="Childling"/>
                <a:sym typeface="Childling"/>
              </a:rPr>
              <a:t>"Herejías Cristológicas"</a:t>
            </a:r>
          </a:p>
        </p:txBody>
      </p:sp>
      <p:sp>
        <p:nvSpPr>
          <p:cNvPr name="TextBox 21" id="21"/>
          <p:cNvSpPr txBox="true"/>
          <p:nvPr/>
        </p:nvSpPr>
        <p:spPr>
          <a:xfrm rot="0">
            <a:off x="2009915" y="6488196"/>
            <a:ext cx="3340572" cy="2744824"/>
          </a:xfrm>
          <a:prstGeom prst="rect">
            <a:avLst/>
          </a:prstGeom>
        </p:spPr>
        <p:txBody>
          <a:bodyPr anchor="t" rtlCol="false" tIns="0" lIns="0" bIns="0" rIns="0">
            <a:spAutoFit/>
          </a:bodyPr>
          <a:lstStyle/>
          <a:p>
            <a:pPr algn="l">
              <a:lnSpc>
                <a:spcPts val="4423"/>
              </a:lnSpc>
            </a:pPr>
            <a:r>
              <a:rPr lang="en-US" sz="3071" spc="21">
                <a:solidFill>
                  <a:srgbClr val="423F3F"/>
                </a:solidFill>
                <a:latin typeface="Sniglet"/>
                <a:ea typeface="Sniglet"/>
                <a:cs typeface="Sniglet"/>
                <a:sym typeface="Sniglet"/>
              </a:rPr>
              <a:t>J</a:t>
            </a:r>
            <a:r>
              <a:rPr lang="en-US" sz="3071" spc="21" strike="noStrike" u="none">
                <a:solidFill>
                  <a:srgbClr val="423F3F"/>
                </a:solidFill>
                <a:latin typeface="Sniglet"/>
                <a:ea typeface="Sniglet"/>
                <a:cs typeface="Sniglet"/>
                <a:sym typeface="Sniglet"/>
              </a:rPr>
              <a:t>esús fue un simple hombre que recibió el espíritu del Mesías en el bautismo.</a:t>
            </a:r>
          </a:p>
        </p:txBody>
      </p:sp>
      <p:sp>
        <p:nvSpPr>
          <p:cNvPr name="TextBox 22" id="22"/>
          <p:cNvSpPr txBox="true"/>
          <p:nvPr/>
        </p:nvSpPr>
        <p:spPr>
          <a:xfrm rot="0">
            <a:off x="7335365" y="6488196"/>
            <a:ext cx="4682361" cy="3205835"/>
          </a:xfrm>
          <a:prstGeom prst="rect">
            <a:avLst/>
          </a:prstGeom>
        </p:spPr>
        <p:txBody>
          <a:bodyPr anchor="t" rtlCol="false" tIns="0" lIns="0" bIns="0" rIns="0">
            <a:spAutoFit/>
          </a:bodyPr>
          <a:lstStyle/>
          <a:p>
            <a:pPr algn="l">
              <a:lnSpc>
                <a:spcPts val="5143"/>
              </a:lnSpc>
            </a:pPr>
            <a:r>
              <a:rPr lang="en-US" sz="3571" spc="25">
                <a:solidFill>
                  <a:srgbClr val="423F3F"/>
                </a:solidFill>
                <a:latin typeface="Sniglet"/>
                <a:ea typeface="Sniglet"/>
                <a:cs typeface="Sniglet"/>
                <a:sym typeface="Sniglet"/>
              </a:rPr>
              <a:t>(Extrem</a:t>
            </a:r>
            <a:r>
              <a:rPr lang="en-US" sz="3571" spc="25" strike="noStrike" u="none">
                <a:solidFill>
                  <a:srgbClr val="423F3F"/>
                </a:solidFill>
                <a:latin typeface="Sniglet"/>
                <a:ea typeface="Sniglet"/>
                <a:cs typeface="Sniglet"/>
                <a:sym typeface="Sniglet"/>
              </a:rPr>
              <a:t>o Opuesto): Negaban la humanidad de Jesús; era un fantasma (apariencia).</a:t>
            </a:r>
          </a:p>
        </p:txBody>
      </p:sp>
      <p:sp>
        <p:nvSpPr>
          <p:cNvPr name="TextBox 23" id="23"/>
          <p:cNvSpPr txBox="true"/>
          <p:nvPr/>
        </p:nvSpPr>
        <p:spPr>
          <a:xfrm rot="0">
            <a:off x="12658393" y="6489353"/>
            <a:ext cx="4318960" cy="3205835"/>
          </a:xfrm>
          <a:prstGeom prst="rect">
            <a:avLst/>
          </a:prstGeom>
        </p:spPr>
        <p:txBody>
          <a:bodyPr anchor="t" rtlCol="false" tIns="0" lIns="0" bIns="0" rIns="0">
            <a:spAutoFit/>
          </a:bodyPr>
          <a:lstStyle/>
          <a:p>
            <a:pPr algn="l">
              <a:lnSpc>
                <a:spcPts val="5143"/>
              </a:lnSpc>
            </a:pPr>
            <a:r>
              <a:rPr lang="en-US" sz="3571" spc="25">
                <a:solidFill>
                  <a:srgbClr val="423F3F"/>
                </a:solidFill>
                <a:latin typeface="Sniglet"/>
                <a:ea typeface="Sniglet"/>
                <a:cs typeface="Sniglet"/>
                <a:sym typeface="Sniglet"/>
              </a:rPr>
              <a:t>N</a:t>
            </a:r>
            <a:r>
              <a:rPr lang="en-US" sz="3571" spc="25" strike="noStrike" u="none">
                <a:solidFill>
                  <a:srgbClr val="423F3F"/>
                </a:solidFill>
                <a:latin typeface="Sniglet"/>
                <a:ea typeface="Sniglet"/>
                <a:cs typeface="Sniglet"/>
                <a:sym typeface="Sniglet"/>
              </a:rPr>
              <a:t>egaban la eternidad. Cristo, un ser creado y subordinado al Padre.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27690" y="4580435"/>
            <a:ext cx="3219698" cy="1311547"/>
            <a:chOff x="0" y="0"/>
            <a:chExt cx="800028" cy="325892"/>
          </a:xfrm>
        </p:grpSpPr>
        <p:sp>
          <p:nvSpPr>
            <p:cNvPr name="Freeform 3" id="3"/>
            <p:cNvSpPr/>
            <p:nvPr/>
          </p:nvSpPr>
          <p:spPr>
            <a:xfrm flipH="false" flipV="false" rot="0">
              <a:off x="0" y="0"/>
              <a:ext cx="800028" cy="325892"/>
            </a:xfrm>
            <a:custGeom>
              <a:avLst/>
              <a:gdLst/>
              <a:ahLst/>
              <a:cxnLst/>
              <a:rect r="r" b="b" t="t" l="l"/>
              <a:pathLst>
                <a:path h="325892" w="800028">
                  <a:moveTo>
                    <a:pt x="0" y="0"/>
                  </a:moveTo>
                  <a:lnTo>
                    <a:pt x="800028" y="0"/>
                  </a:lnTo>
                  <a:lnTo>
                    <a:pt x="800028" y="325892"/>
                  </a:lnTo>
                  <a:lnTo>
                    <a:pt x="0" y="325892"/>
                  </a:lnTo>
                  <a:close/>
                </a:path>
              </a:pathLst>
            </a:custGeom>
            <a:solidFill>
              <a:srgbClr val="7B413B"/>
            </a:solidFill>
          </p:spPr>
        </p:sp>
        <p:sp>
          <p:nvSpPr>
            <p:cNvPr name="TextBox 4" id="4"/>
            <p:cNvSpPr txBox="true"/>
            <p:nvPr/>
          </p:nvSpPr>
          <p:spPr>
            <a:xfrm>
              <a:off x="0" y="-76200"/>
              <a:ext cx="800028" cy="402092"/>
            </a:xfrm>
            <a:prstGeom prst="rect">
              <a:avLst/>
            </a:prstGeom>
          </p:spPr>
          <p:txBody>
            <a:bodyPr anchor="ctr" rtlCol="false" tIns="0" lIns="0" bIns="0" rIns="0"/>
            <a:lstStyle/>
            <a:p>
              <a:pPr algn="ctr" marL="0" indent="0" lvl="0">
                <a:lnSpc>
                  <a:spcPts val="5122"/>
                </a:lnSpc>
              </a:pPr>
              <a:r>
                <a:rPr lang="en-US" sz="3632" spc="105">
                  <a:solidFill>
                    <a:srgbClr val="FFFFFF"/>
                  </a:solidFill>
                  <a:latin typeface="Sniglet"/>
                  <a:ea typeface="Sniglet"/>
                  <a:cs typeface="Sniglet"/>
                  <a:sym typeface="Sniglet"/>
                </a:rPr>
                <a:t>Unitarios (Fin Edad Media)</a:t>
              </a:r>
            </a:p>
          </p:txBody>
        </p:sp>
      </p:grpSp>
      <p:grpSp>
        <p:nvGrpSpPr>
          <p:cNvPr name="Group 5" id="5"/>
          <p:cNvGrpSpPr/>
          <p:nvPr/>
        </p:nvGrpSpPr>
        <p:grpSpPr>
          <a:xfrm rot="0">
            <a:off x="5509329" y="4703392"/>
            <a:ext cx="2910077" cy="834642"/>
            <a:chOff x="0" y="0"/>
            <a:chExt cx="723093" cy="207391"/>
          </a:xfrm>
        </p:grpSpPr>
        <p:sp>
          <p:nvSpPr>
            <p:cNvPr name="Freeform 6" id="6"/>
            <p:cNvSpPr/>
            <p:nvPr/>
          </p:nvSpPr>
          <p:spPr>
            <a:xfrm flipH="false" flipV="false" rot="0">
              <a:off x="0" y="0"/>
              <a:ext cx="723093" cy="207391"/>
            </a:xfrm>
            <a:custGeom>
              <a:avLst/>
              <a:gdLst/>
              <a:ahLst/>
              <a:cxnLst/>
              <a:rect r="r" b="b" t="t" l="l"/>
              <a:pathLst>
                <a:path h="207391" w="723093">
                  <a:moveTo>
                    <a:pt x="0" y="0"/>
                  </a:moveTo>
                  <a:lnTo>
                    <a:pt x="723093" y="0"/>
                  </a:lnTo>
                  <a:lnTo>
                    <a:pt x="723093" y="207391"/>
                  </a:lnTo>
                  <a:lnTo>
                    <a:pt x="0" y="207391"/>
                  </a:lnTo>
                  <a:close/>
                </a:path>
              </a:pathLst>
            </a:custGeom>
            <a:solidFill>
              <a:srgbClr val="7B413B"/>
            </a:solidFill>
          </p:spPr>
        </p:sp>
        <p:sp>
          <p:nvSpPr>
            <p:cNvPr name="TextBox 7" id="7"/>
            <p:cNvSpPr txBox="true"/>
            <p:nvPr/>
          </p:nvSpPr>
          <p:spPr>
            <a:xfrm>
              <a:off x="0" y="-76200"/>
              <a:ext cx="723093" cy="283591"/>
            </a:xfrm>
            <a:prstGeom prst="rect">
              <a:avLst/>
            </a:prstGeom>
          </p:spPr>
          <p:txBody>
            <a:bodyPr anchor="ctr" rtlCol="false" tIns="0" lIns="0" bIns="0" rIns="0"/>
            <a:lstStyle/>
            <a:p>
              <a:pPr algn="ctr" marL="0" indent="0" lvl="0">
                <a:lnSpc>
                  <a:spcPts val="5122"/>
                </a:lnSpc>
              </a:pPr>
              <a:r>
                <a:rPr lang="en-US" sz="3632" spc="105">
                  <a:solidFill>
                    <a:srgbClr val="FFFFFF"/>
                  </a:solidFill>
                  <a:latin typeface="Sniglet"/>
                  <a:ea typeface="Sniglet"/>
                  <a:cs typeface="Sniglet"/>
                  <a:sym typeface="Sniglet"/>
                </a:rPr>
                <a:t>Liberales</a:t>
              </a:r>
            </a:p>
          </p:txBody>
        </p:sp>
      </p:grpSp>
      <p:grpSp>
        <p:nvGrpSpPr>
          <p:cNvPr name="Group 8" id="8"/>
          <p:cNvGrpSpPr/>
          <p:nvPr/>
        </p:nvGrpSpPr>
        <p:grpSpPr>
          <a:xfrm rot="0">
            <a:off x="9716893" y="4633607"/>
            <a:ext cx="2951830" cy="750622"/>
            <a:chOff x="0" y="0"/>
            <a:chExt cx="733468" cy="186514"/>
          </a:xfrm>
        </p:grpSpPr>
        <p:sp>
          <p:nvSpPr>
            <p:cNvPr name="Freeform 9" id="9"/>
            <p:cNvSpPr/>
            <p:nvPr/>
          </p:nvSpPr>
          <p:spPr>
            <a:xfrm flipH="false" flipV="false" rot="0">
              <a:off x="0" y="0"/>
              <a:ext cx="733468" cy="186514"/>
            </a:xfrm>
            <a:custGeom>
              <a:avLst/>
              <a:gdLst/>
              <a:ahLst/>
              <a:cxnLst/>
              <a:rect r="r" b="b" t="t" l="l"/>
              <a:pathLst>
                <a:path h="186514" w="733468">
                  <a:moveTo>
                    <a:pt x="0" y="0"/>
                  </a:moveTo>
                  <a:lnTo>
                    <a:pt x="733468" y="0"/>
                  </a:lnTo>
                  <a:lnTo>
                    <a:pt x="733468" y="186514"/>
                  </a:lnTo>
                  <a:lnTo>
                    <a:pt x="0" y="186514"/>
                  </a:lnTo>
                  <a:close/>
                </a:path>
              </a:pathLst>
            </a:custGeom>
            <a:solidFill>
              <a:srgbClr val="7B413B"/>
            </a:solidFill>
          </p:spPr>
        </p:sp>
        <p:sp>
          <p:nvSpPr>
            <p:cNvPr name="TextBox 10" id="10"/>
            <p:cNvSpPr txBox="true"/>
            <p:nvPr/>
          </p:nvSpPr>
          <p:spPr>
            <a:xfrm>
              <a:off x="0" y="-76200"/>
              <a:ext cx="733468" cy="262714"/>
            </a:xfrm>
            <a:prstGeom prst="rect">
              <a:avLst/>
            </a:prstGeom>
          </p:spPr>
          <p:txBody>
            <a:bodyPr anchor="ctr" rtlCol="false" tIns="0" lIns="0" bIns="0" rIns="0"/>
            <a:lstStyle/>
            <a:p>
              <a:pPr algn="ctr" marL="0" indent="0" lvl="0">
                <a:lnSpc>
                  <a:spcPts val="5122"/>
                </a:lnSpc>
              </a:pPr>
              <a:r>
                <a:rPr lang="en-US" sz="3632" spc="105">
                  <a:solidFill>
                    <a:srgbClr val="FFFFFF"/>
                  </a:solidFill>
                  <a:latin typeface="Sniglet"/>
                  <a:ea typeface="Sniglet"/>
                  <a:cs typeface="Sniglet"/>
                  <a:sym typeface="Sniglet"/>
                </a:rPr>
                <a:t>Mormones</a:t>
              </a:r>
            </a:p>
          </p:txBody>
        </p:sp>
      </p:grpSp>
      <p:grpSp>
        <p:nvGrpSpPr>
          <p:cNvPr name="Group 11" id="11"/>
          <p:cNvGrpSpPr/>
          <p:nvPr/>
        </p:nvGrpSpPr>
        <p:grpSpPr>
          <a:xfrm rot="0">
            <a:off x="-295228" y="-202145"/>
            <a:ext cx="19038645" cy="792715"/>
            <a:chOff x="0" y="0"/>
            <a:chExt cx="4471458" cy="186179"/>
          </a:xfrm>
        </p:grpSpPr>
        <p:sp>
          <p:nvSpPr>
            <p:cNvPr name="Freeform 12" id="12"/>
            <p:cNvSpPr/>
            <p:nvPr/>
          </p:nvSpPr>
          <p:spPr>
            <a:xfrm flipH="false" flipV="false" rot="0">
              <a:off x="0" y="0"/>
              <a:ext cx="4471458" cy="186179"/>
            </a:xfrm>
            <a:custGeom>
              <a:avLst/>
              <a:gdLst/>
              <a:ahLst/>
              <a:cxnLst/>
              <a:rect r="r" b="b" t="t" l="l"/>
              <a:pathLst>
                <a:path h="186179" w="4471458">
                  <a:moveTo>
                    <a:pt x="0" y="0"/>
                  </a:moveTo>
                  <a:lnTo>
                    <a:pt x="4471458" y="0"/>
                  </a:lnTo>
                  <a:lnTo>
                    <a:pt x="4471458" y="186179"/>
                  </a:lnTo>
                  <a:lnTo>
                    <a:pt x="0" y="186179"/>
                  </a:lnTo>
                  <a:close/>
                </a:path>
              </a:pathLst>
            </a:custGeom>
            <a:solidFill>
              <a:srgbClr val="7B413B"/>
            </a:solidFill>
          </p:spPr>
        </p:sp>
        <p:sp>
          <p:nvSpPr>
            <p:cNvPr name="TextBox 13" id="13"/>
            <p:cNvSpPr txBox="true"/>
            <p:nvPr/>
          </p:nvSpPr>
          <p:spPr>
            <a:xfrm>
              <a:off x="0" y="-76200"/>
              <a:ext cx="4471458" cy="262379"/>
            </a:xfrm>
            <a:prstGeom prst="rect">
              <a:avLst/>
            </a:prstGeom>
          </p:spPr>
          <p:txBody>
            <a:bodyPr anchor="ctr" rtlCol="false" tIns="50800" lIns="50800" bIns="50800" rIns="50800"/>
            <a:lstStyle/>
            <a:p>
              <a:pPr algn="ctr" marL="0" indent="0" lvl="0">
                <a:lnSpc>
                  <a:spcPts val="4805"/>
                </a:lnSpc>
                <a:spcBef>
                  <a:spcPct val="0"/>
                </a:spcBef>
              </a:pPr>
            </a:p>
          </p:txBody>
        </p:sp>
      </p:grpSp>
      <p:grpSp>
        <p:nvGrpSpPr>
          <p:cNvPr name="Group 14" id="14"/>
          <p:cNvGrpSpPr/>
          <p:nvPr/>
        </p:nvGrpSpPr>
        <p:grpSpPr>
          <a:xfrm rot="0">
            <a:off x="-375323" y="9695187"/>
            <a:ext cx="19038645" cy="792715"/>
            <a:chOff x="0" y="0"/>
            <a:chExt cx="4471458" cy="186179"/>
          </a:xfrm>
        </p:grpSpPr>
        <p:sp>
          <p:nvSpPr>
            <p:cNvPr name="Freeform 15" id="15"/>
            <p:cNvSpPr/>
            <p:nvPr/>
          </p:nvSpPr>
          <p:spPr>
            <a:xfrm flipH="false" flipV="false" rot="0">
              <a:off x="0" y="0"/>
              <a:ext cx="4471458" cy="186179"/>
            </a:xfrm>
            <a:custGeom>
              <a:avLst/>
              <a:gdLst/>
              <a:ahLst/>
              <a:cxnLst/>
              <a:rect r="r" b="b" t="t" l="l"/>
              <a:pathLst>
                <a:path h="186179" w="4471458">
                  <a:moveTo>
                    <a:pt x="0" y="0"/>
                  </a:moveTo>
                  <a:lnTo>
                    <a:pt x="4471458" y="0"/>
                  </a:lnTo>
                  <a:lnTo>
                    <a:pt x="4471458" y="186179"/>
                  </a:lnTo>
                  <a:lnTo>
                    <a:pt x="0" y="186179"/>
                  </a:lnTo>
                  <a:close/>
                </a:path>
              </a:pathLst>
            </a:custGeom>
            <a:solidFill>
              <a:srgbClr val="7B413B"/>
            </a:solidFill>
          </p:spPr>
        </p:sp>
        <p:sp>
          <p:nvSpPr>
            <p:cNvPr name="TextBox 16" id="16"/>
            <p:cNvSpPr txBox="true"/>
            <p:nvPr/>
          </p:nvSpPr>
          <p:spPr>
            <a:xfrm>
              <a:off x="0" y="-76200"/>
              <a:ext cx="4471458" cy="262379"/>
            </a:xfrm>
            <a:prstGeom prst="rect">
              <a:avLst/>
            </a:prstGeom>
          </p:spPr>
          <p:txBody>
            <a:bodyPr anchor="ctr" rtlCol="false" tIns="50800" lIns="50800" bIns="50800" rIns="50800"/>
            <a:lstStyle/>
            <a:p>
              <a:pPr algn="ctr" marL="0" indent="0" lvl="0">
                <a:lnSpc>
                  <a:spcPts val="4805"/>
                </a:lnSpc>
                <a:spcBef>
                  <a:spcPct val="0"/>
                </a:spcBef>
              </a:pPr>
            </a:p>
          </p:txBody>
        </p:sp>
      </p:grpSp>
      <p:grpSp>
        <p:nvGrpSpPr>
          <p:cNvPr name="Group 17" id="17"/>
          <p:cNvGrpSpPr/>
          <p:nvPr/>
        </p:nvGrpSpPr>
        <p:grpSpPr>
          <a:xfrm rot="0">
            <a:off x="13441428" y="4703392"/>
            <a:ext cx="4638394" cy="750622"/>
            <a:chOff x="0" y="0"/>
            <a:chExt cx="1152544" cy="186514"/>
          </a:xfrm>
        </p:grpSpPr>
        <p:sp>
          <p:nvSpPr>
            <p:cNvPr name="Freeform 18" id="18"/>
            <p:cNvSpPr/>
            <p:nvPr/>
          </p:nvSpPr>
          <p:spPr>
            <a:xfrm flipH="false" flipV="false" rot="0">
              <a:off x="0" y="0"/>
              <a:ext cx="1152544" cy="186514"/>
            </a:xfrm>
            <a:custGeom>
              <a:avLst/>
              <a:gdLst/>
              <a:ahLst/>
              <a:cxnLst/>
              <a:rect r="r" b="b" t="t" l="l"/>
              <a:pathLst>
                <a:path h="186514" w="1152544">
                  <a:moveTo>
                    <a:pt x="0" y="0"/>
                  </a:moveTo>
                  <a:lnTo>
                    <a:pt x="1152544" y="0"/>
                  </a:lnTo>
                  <a:lnTo>
                    <a:pt x="1152544" y="186514"/>
                  </a:lnTo>
                  <a:lnTo>
                    <a:pt x="0" y="186514"/>
                  </a:lnTo>
                  <a:close/>
                </a:path>
              </a:pathLst>
            </a:custGeom>
            <a:solidFill>
              <a:srgbClr val="7B413B"/>
            </a:solidFill>
          </p:spPr>
        </p:sp>
        <p:sp>
          <p:nvSpPr>
            <p:cNvPr name="TextBox 19" id="19"/>
            <p:cNvSpPr txBox="true"/>
            <p:nvPr/>
          </p:nvSpPr>
          <p:spPr>
            <a:xfrm>
              <a:off x="0" y="-76200"/>
              <a:ext cx="1152544" cy="262714"/>
            </a:xfrm>
            <a:prstGeom prst="rect">
              <a:avLst/>
            </a:prstGeom>
          </p:spPr>
          <p:txBody>
            <a:bodyPr anchor="ctr" rtlCol="false" tIns="0" lIns="0" bIns="0" rIns="0"/>
            <a:lstStyle/>
            <a:p>
              <a:pPr algn="ctr" marL="0" indent="0" lvl="0">
                <a:lnSpc>
                  <a:spcPts val="5122"/>
                </a:lnSpc>
              </a:pPr>
              <a:r>
                <a:rPr lang="en-US" sz="3632" spc="105">
                  <a:solidFill>
                    <a:srgbClr val="FFFFFF"/>
                  </a:solidFill>
                  <a:latin typeface="Sniglet"/>
                  <a:ea typeface="Sniglet"/>
                  <a:cs typeface="Sniglet"/>
                  <a:sym typeface="Sniglet"/>
                </a:rPr>
                <a:t>Testigos de Jehová</a:t>
              </a:r>
            </a:p>
          </p:txBody>
        </p:sp>
      </p:grpSp>
      <p:sp>
        <p:nvSpPr>
          <p:cNvPr name="Freeform 20" id="20"/>
          <p:cNvSpPr/>
          <p:nvPr/>
        </p:nvSpPr>
        <p:spPr>
          <a:xfrm flipH="false" flipV="false" rot="0">
            <a:off x="1977771" y="2629607"/>
            <a:ext cx="1224144" cy="1950828"/>
          </a:xfrm>
          <a:custGeom>
            <a:avLst/>
            <a:gdLst/>
            <a:ahLst/>
            <a:cxnLst/>
            <a:rect r="r" b="b" t="t" l="l"/>
            <a:pathLst>
              <a:path h="1950828" w="1224144">
                <a:moveTo>
                  <a:pt x="0" y="0"/>
                </a:moveTo>
                <a:lnTo>
                  <a:pt x="1224144" y="0"/>
                </a:lnTo>
                <a:lnTo>
                  <a:pt x="1224144" y="1950828"/>
                </a:lnTo>
                <a:lnTo>
                  <a:pt x="0" y="1950828"/>
                </a:lnTo>
                <a:lnTo>
                  <a:pt x="0" y="0"/>
                </a:lnTo>
                <a:close/>
              </a:path>
            </a:pathLst>
          </a:custGeom>
          <a:blipFill>
            <a:blip r:embed="rId2"/>
            <a:stretch>
              <a:fillRect l="0" t="0" r="0" b="0"/>
            </a:stretch>
          </a:blipFill>
        </p:spPr>
      </p:sp>
      <p:sp>
        <p:nvSpPr>
          <p:cNvPr name="Freeform 21" id="21"/>
          <p:cNvSpPr/>
          <p:nvPr/>
        </p:nvSpPr>
        <p:spPr>
          <a:xfrm flipH="false" flipV="false" rot="0">
            <a:off x="6081752" y="2373707"/>
            <a:ext cx="1535013" cy="2181191"/>
          </a:xfrm>
          <a:custGeom>
            <a:avLst/>
            <a:gdLst/>
            <a:ahLst/>
            <a:cxnLst/>
            <a:rect r="r" b="b" t="t" l="l"/>
            <a:pathLst>
              <a:path h="2181191" w="1535013">
                <a:moveTo>
                  <a:pt x="0" y="0"/>
                </a:moveTo>
                <a:lnTo>
                  <a:pt x="1535013" y="0"/>
                </a:lnTo>
                <a:lnTo>
                  <a:pt x="1535013" y="2181191"/>
                </a:lnTo>
                <a:lnTo>
                  <a:pt x="0" y="21811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2" id="22"/>
          <p:cNvSpPr/>
          <p:nvPr/>
        </p:nvSpPr>
        <p:spPr>
          <a:xfrm flipH="false" flipV="false" rot="0">
            <a:off x="14764223" y="2225213"/>
            <a:ext cx="1528235" cy="2408394"/>
          </a:xfrm>
          <a:custGeom>
            <a:avLst/>
            <a:gdLst/>
            <a:ahLst/>
            <a:cxnLst/>
            <a:rect r="r" b="b" t="t" l="l"/>
            <a:pathLst>
              <a:path h="2408394" w="1528235">
                <a:moveTo>
                  <a:pt x="0" y="0"/>
                </a:moveTo>
                <a:lnTo>
                  <a:pt x="1528235" y="0"/>
                </a:lnTo>
                <a:lnTo>
                  <a:pt x="1528235" y="2408394"/>
                </a:lnTo>
                <a:lnTo>
                  <a:pt x="0" y="24083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9754753" y="2303779"/>
            <a:ext cx="2395710" cy="2329828"/>
          </a:xfrm>
          <a:custGeom>
            <a:avLst/>
            <a:gdLst/>
            <a:ahLst/>
            <a:cxnLst/>
            <a:rect r="r" b="b" t="t" l="l"/>
            <a:pathLst>
              <a:path h="2329828" w="2395710">
                <a:moveTo>
                  <a:pt x="0" y="0"/>
                </a:moveTo>
                <a:lnTo>
                  <a:pt x="2395709" y="0"/>
                </a:lnTo>
                <a:lnTo>
                  <a:pt x="2395709" y="2329828"/>
                </a:lnTo>
                <a:lnTo>
                  <a:pt x="0" y="2329828"/>
                </a:lnTo>
                <a:lnTo>
                  <a:pt x="0" y="0"/>
                </a:lnTo>
                <a:close/>
              </a:path>
            </a:pathLst>
          </a:custGeom>
          <a:blipFill>
            <a:blip r:embed="rId7"/>
            <a:stretch>
              <a:fillRect l="0" t="0" r="0" b="0"/>
            </a:stretch>
          </a:blipFill>
        </p:spPr>
      </p:sp>
      <p:sp>
        <p:nvSpPr>
          <p:cNvPr name="TextBox 24" id="24"/>
          <p:cNvSpPr txBox="true"/>
          <p:nvPr/>
        </p:nvSpPr>
        <p:spPr>
          <a:xfrm rot="0">
            <a:off x="1267063" y="6336083"/>
            <a:ext cx="2990426" cy="1910435"/>
          </a:xfrm>
          <a:prstGeom prst="rect">
            <a:avLst/>
          </a:prstGeom>
        </p:spPr>
        <p:txBody>
          <a:bodyPr anchor="t" rtlCol="false" tIns="0" lIns="0" bIns="0" rIns="0">
            <a:spAutoFit/>
          </a:bodyPr>
          <a:lstStyle/>
          <a:p>
            <a:pPr algn="l">
              <a:lnSpc>
                <a:spcPts val="5143"/>
              </a:lnSpc>
            </a:pPr>
            <a:r>
              <a:rPr lang="en-US" sz="3571" spc="25">
                <a:solidFill>
                  <a:srgbClr val="423F3F"/>
                </a:solidFill>
                <a:latin typeface="Sniglet"/>
                <a:ea typeface="Sniglet"/>
                <a:cs typeface="Sniglet"/>
                <a:sym typeface="Sniglet"/>
              </a:rPr>
              <a:t>J</a:t>
            </a:r>
            <a:r>
              <a:rPr lang="en-US" sz="3571" spc="25" strike="noStrike" u="none">
                <a:solidFill>
                  <a:srgbClr val="423F3F"/>
                </a:solidFill>
                <a:latin typeface="Sniglet"/>
                <a:ea typeface="Sniglet"/>
                <a:cs typeface="Sniglet"/>
                <a:sym typeface="Sniglet"/>
              </a:rPr>
              <a:t>esús, un simple gran filósofo. </a:t>
            </a:r>
          </a:p>
        </p:txBody>
      </p:sp>
      <p:sp>
        <p:nvSpPr>
          <p:cNvPr name="TextBox 25" id="25"/>
          <p:cNvSpPr txBox="true"/>
          <p:nvPr/>
        </p:nvSpPr>
        <p:spPr>
          <a:xfrm rot="0">
            <a:off x="5509329" y="6144667"/>
            <a:ext cx="3547527" cy="2558135"/>
          </a:xfrm>
          <a:prstGeom prst="rect">
            <a:avLst/>
          </a:prstGeom>
        </p:spPr>
        <p:txBody>
          <a:bodyPr anchor="t" rtlCol="false" tIns="0" lIns="0" bIns="0" rIns="0">
            <a:spAutoFit/>
          </a:bodyPr>
          <a:lstStyle/>
          <a:p>
            <a:pPr algn="l">
              <a:lnSpc>
                <a:spcPts val="5143"/>
              </a:lnSpc>
            </a:pPr>
            <a:r>
              <a:rPr lang="en-US" sz="3571" spc="25">
                <a:solidFill>
                  <a:srgbClr val="423F3F"/>
                </a:solidFill>
                <a:latin typeface="Sniglet"/>
                <a:ea typeface="Sniglet"/>
                <a:cs typeface="Sniglet"/>
                <a:sym typeface="Sniglet"/>
              </a:rPr>
              <a:t>C</a:t>
            </a:r>
            <a:r>
              <a:rPr lang="en-US" sz="3571" spc="25" strike="noStrike" u="none">
                <a:solidFill>
                  <a:srgbClr val="423F3F"/>
                </a:solidFill>
                <a:latin typeface="Sniglet"/>
                <a:ea typeface="Sniglet"/>
                <a:cs typeface="Sniglet"/>
                <a:sym typeface="Sniglet"/>
              </a:rPr>
              <a:t>onsideraban a Jesús nada más que un vidente y mártir.</a:t>
            </a:r>
          </a:p>
        </p:txBody>
      </p:sp>
      <p:sp>
        <p:nvSpPr>
          <p:cNvPr name="TextBox 26" id="26"/>
          <p:cNvSpPr txBox="true"/>
          <p:nvPr/>
        </p:nvSpPr>
        <p:spPr>
          <a:xfrm rot="0">
            <a:off x="9754753" y="6154192"/>
            <a:ext cx="3787835" cy="3104108"/>
          </a:xfrm>
          <a:prstGeom prst="rect">
            <a:avLst/>
          </a:prstGeom>
        </p:spPr>
        <p:txBody>
          <a:bodyPr anchor="t" rtlCol="false" tIns="0" lIns="0" bIns="0" rIns="0">
            <a:spAutoFit/>
          </a:bodyPr>
          <a:lstStyle/>
          <a:p>
            <a:pPr algn="l">
              <a:lnSpc>
                <a:spcPts val="4999"/>
              </a:lnSpc>
            </a:pPr>
            <a:r>
              <a:rPr lang="en-US" sz="3471" spc="24">
                <a:solidFill>
                  <a:srgbClr val="423F3F"/>
                </a:solidFill>
                <a:latin typeface="Sniglet"/>
                <a:ea typeface="Sniglet"/>
                <a:cs typeface="Sniglet"/>
                <a:sym typeface="Sniglet"/>
              </a:rPr>
              <a:t>J</a:t>
            </a:r>
            <a:r>
              <a:rPr lang="en-US" sz="3471" spc="24" strike="noStrike" u="none">
                <a:solidFill>
                  <a:srgbClr val="423F3F"/>
                </a:solidFill>
                <a:latin typeface="Sniglet"/>
                <a:ea typeface="Sniglet"/>
                <a:cs typeface="Sniglet"/>
                <a:sym typeface="Sniglet"/>
              </a:rPr>
              <a:t>esús es el primogénito de espíritus preexistentes (niegan eternidad).</a:t>
            </a:r>
          </a:p>
        </p:txBody>
      </p:sp>
      <p:sp>
        <p:nvSpPr>
          <p:cNvPr name="TextBox 27" id="27"/>
          <p:cNvSpPr txBox="true"/>
          <p:nvPr/>
        </p:nvSpPr>
        <p:spPr>
          <a:xfrm rot="0">
            <a:off x="13542587" y="5790110"/>
            <a:ext cx="4207144" cy="2475458"/>
          </a:xfrm>
          <a:prstGeom prst="rect">
            <a:avLst/>
          </a:prstGeom>
        </p:spPr>
        <p:txBody>
          <a:bodyPr anchor="t" rtlCol="false" tIns="0" lIns="0" bIns="0" rIns="0">
            <a:spAutoFit/>
          </a:bodyPr>
          <a:lstStyle/>
          <a:p>
            <a:pPr algn="l">
              <a:lnSpc>
                <a:spcPts val="4999"/>
              </a:lnSpc>
            </a:pPr>
            <a:r>
              <a:rPr lang="en-US" sz="3471" spc="24">
                <a:solidFill>
                  <a:srgbClr val="423F3F"/>
                </a:solidFill>
                <a:latin typeface="Sniglet"/>
                <a:ea typeface="Sniglet"/>
                <a:cs typeface="Sniglet"/>
                <a:sym typeface="Sniglet"/>
              </a:rPr>
              <a:t>E</a:t>
            </a:r>
            <a:r>
              <a:rPr lang="en-US" sz="3471" spc="24" strike="noStrike" u="none">
                <a:solidFill>
                  <a:srgbClr val="423F3F"/>
                </a:solidFill>
                <a:latin typeface="Sniglet"/>
                <a:ea typeface="Sniglet"/>
                <a:cs typeface="Sniglet"/>
                <a:sym typeface="Sniglet"/>
              </a:rPr>
              <a:t>l primogénito de Dios, arcángel Miguel, "un dios" que retoma forma angelical.</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651704" y="-34466"/>
            <a:ext cx="14997623" cy="2603134"/>
          </a:xfrm>
          <a:prstGeom prst="rect">
            <a:avLst/>
          </a:prstGeom>
        </p:spPr>
        <p:txBody>
          <a:bodyPr anchor="t" rtlCol="false" tIns="0" lIns="0" bIns="0" rIns="0">
            <a:spAutoFit/>
          </a:bodyPr>
          <a:lstStyle/>
          <a:p>
            <a:pPr algn="l">
              <a:lnSpc>
                <a:spcPts val="9406"/>
              </a:lnSpc>
            </a:pPr>
            <a:r>
              <a:rPr lang="en-US" sz="9044">
                <a:solidFill>
                  <a:srgbClr val="7B413B"/>
                </a:solidFill>
                <a:latin typeface="Childling"/>
                <a:ea typeface="Childling"/>
                <a:cs typeface="Childling"/>
                <a:sym typeface="Childling"/>
              </a:rPr>
              <a:t>Evidencia Bíblica: El Antiguo Testamento</a:t>
            </a:r>
          </a:p>
        </p:txBody>
      </p:sp>
      <p:grpSp>
        <p:nvGrpSpPr>
          <p:cNvPr name="Group 3" id="3"/>
          <p:cNvGrpSpPr/>
          <p:nvPr/>
        </p:nvGrpSpPr>
        <p:grpSpPr>
          <a:xfrm rot="0">
            <a:off x="1528733" y="2514300"/>
            <a:ext cx="1052143" cy="7772700"/>
            <a:chOff x="0" y="0"/>
            <a:chExt cx="247109" cy="1825514"/>
          </a:xfrm>
        </p:grpSpPr>
        <p:sp>
          <p:nvSpPr>
            <p:cNvPr name="Freeform 4" id="4"/>
            <p:cNvSpPr/>
            <p:nvPr/>
          </p:nvSpPr>
          <p:spPr>
            <a:xfrm flipH="false" flipV="false" rot="0">
              <a:off x="0" y="0"/>
              <a:ext cx="247109" cy="1825514"/>
            </a:xfrm>
            <a:custGeom>
              <a:avLst/>
              <a:gdLst/>
              <a:ahLst/>
              <a:cxnLst/>
              <a:rect r="r" b="b" t="t" l="l"/>
              <a:pathLst>
                <a:path h="1825514" w="247109">
                  <a:moveTo>
                    <a:pt x="0" y="0"/>
                  </a:moveTo>
                  <a:lnTo>
                    <a:pt x="247109" y="0"/>
                  </a:lnTo>
                  <a:lnTo>
                    <a:pt x="247109" y="1825514"/>
                  </a:lnTo>
                  <a:lnTo>
                    <a:pt x="0" y="1825514"/>
                  </a:lnTo>
                  <a:close/>
                </a:path>
              </a:pathLst>
            </a:custGeom>
            <a:solidFill>
              <a:srgbClr val="7B413B"/>
            </a:solidFill>
          </p:spPr>
        </p:sp>
        <p:sp>
          <p:nvSpPr>
            <p:cNvPr name="TextBox 5" id="5"/>
            <p:cNvSpPr txBox="true"/>
            <p:nvPr/>
          </p:nvSpPr>
          <p:spPr>
            <a:xfrm>
              <a:off x="0" y="-152400"/>
              <a:ext cx="247109" cy="1977914"/>
            </a:xfrm>
            <a:prstGeom prst="rect">
              <a:avLst/>
            </a:prstGeom>
          </p:spPr>
          <p:txBody>
            <a:bodyPr anchor="ctr" rtlCol="false" tIns="0" lIns="0" bIns="0" rIns="0"/>
            <a:lstStyle/>
            <a:p>
              <a:pPr algn="ctr" marL="0" indent="0" lvl="0">
                <a:lnSpc>
                  <a:spcPts val="5414"/>
                </a:lnSpc>
              </a:pPr>
            </a:p>
          </p:txBody>
        </p:sp>
      </p:grpSp>
      <p:sp>
        <p:nvSpPr>
          <p:cNvPr name="Freeform 6" id="6"/>
          <p:cNvSpPr/>
          <p:nvPr/>
        </p:nvSpPr>
        <p:spPr>
          <a:xfrm flipH="false" flipV="false" rot="0">
            <a:off x="12988016" y="1286151"/>
            <a:ext cx="4443984" cy="8229600"/>
          </a:xfrm>
          <a:custGeom>
            <a:avLst/>
            <a:gdLst/>
            <a:ahLst/>
            <a:cxnLst/>
            <a:rect r="r" b="b" t="t" l="l"/>
            <a:pathLst>
              <a:path h="8229600" w="4443984">
                <a:moveTo>
                  <a:pt x="0" y="0"/>
                </a:moveTo>
                <a:lnTo>
                  <a:pt x="4443984" y="0"/>
                </a:lnTo>
                <a:lnTo>
                  <a:pt x="4443984" y="8229600"/>
                </a:lnTo>
                <a:lnTo>
                  <a:pt x="0" y="8229600"/>
                </a:lnTo>
                <a:lnTo>
                  <a:pt x="0" y="0"/>
                </a:lnTo>
                <a:close/>
              </a:path>
            </a:pathLst>
          </a:custGeom>
          <a:blipFill>
            <a:blip r:embed="rId2"/>
            <a:stretch>
              <a:fillRect l="0" t="0" r="0" b="0"/>
            </a:stretch>
          </a:blipFill>
        </p:spPr>
      </p:sp>
      <p:sp>
        <p:nvSpPr>
          <p:cNvPr name="TextBox 7" id="7"/>
          <p:cNvSpPr txBox="true"/>
          <p:nvPr/>
        </p:nvSpPr>
        <p:spPr>
          <a:xfrm rot="0">
            <a:off x="2787232" y="2463173"/>
            <a:ext cx="10464217" cy="869807"/>
          </a:xfrm>
          <a:prstGeom prst="rect">
            <a:avLst/>
          </a:prstGeom>
        </p:spPr>
        <p:txBody>
          <a:bodyPr anchor="t" rtlCol="false" tIns="0" lIns="0" bIns="0" rIns="0">
            <a:spAutoFit/>
          </a:bodyPr>
          <a:lstStyle/>
          <a:p>
            <a:pPr algn="l" marL="0" indent="0" lvl="0">
              <a:lnSpc>
                <a:spcPts val="7645"/>
              </a:lnSpc>
            </a:pPr>
            <a:r>
              <a:rPr lang="en-US" sz="3766">
                <a:solidFill>
                  <a:srgbClr val="423F3F"/>
                </a:solidFill>
                <a:latin typeface="Sniglet"/>
                <a:ea typeface="Sniglet"/>
                <a:cs typeface="Sniglet"/>
                <a:sym typeface="Sniglet"/>
              </a:rPr>
              <a:t>Jesús como Dios - Hebreos 1:8 y 9</a:t>
            </a:r>
          </a:p>
        </p:txBody>
      </p:sp>
      <p:sp>
        <p:nvSpPr>
          <p:cNvPr name="TextBox 8" id="8"/>
          <p:cNvSpPr txBox="true"/>
          <p:nvPr/>
        </p:nvSpPr>
        <p:spPr>
          <a:xfrm rot="0">
            <a:off x="1651704" y="2615573"/>
            <a:ext cx="806200" cy="7484411"/>
          </a:xfrm>
          <a:prstGeom prst="rect">
            <a:avLst/>
          </a:prstGeom>
        </p:spPr>
        <p:txBody>
          <a:bodyPr anchor="t" rtlCol="false" tIns="0" lIns="0" bIns="0" rIns="0">
            <a:spAutoFit/>
          </a:bodyPr>
          <a:lstStyle/>
          <a:p>
            <a:pPr algn="ctr">
              <a:lnSpc>
                <a:spcPts val="5885"/>
              </a:lnSpc>
            </a:pPr>
            <a:r>
              <a:rPr lang="en-US" sz="4264" spc="115">
                <a:solidFill>
                  <a:srgbClr val="FFFFFF"/>
                </a:solidFill>
                <a:latin typeface="Childling"/>
                <a:ea typeface="Childling"/>
                <a:cs typeface="Childling"/>
                <a:sym typeface="Childling"/>
              </a:rPr>
              <a:t>01</a:t>
            </a:r>
          </a:p>
          <a:p>
            <a:pPr algn="ctr" marL="0" indent="0" lvl="0">
              <a:lnSpc>
                <a:spcPts val="5885"/>
              </a:lnSpc>
              <a:spcBef>
                <a:spcPct val="0"/>
              </a:spcBef>
            </a:pPr>
            <a:r>
              <a:rPr lang="en-US" sz="4264" spc="115" strike="noStrike" u="none">
                <a:solidFill>
                  <a:srgbClr val="FFFFFF"/>
                </a:solidFill>
                <a:latin typeface="Childling"/>
                <a:ea typeface="Childling"/>
                <a:cs typeface="Childling"/>
                <a:sym typeface="Childling"/>
              </a:rPr>
              <a:t>02</a:t>
            </a:r>
          </a:p>
          <a:p>
            <a:pPr algn="ctr" marL="0" indent="0" lvl="0">
              <a:lnSpc>
                <a:spcPts val="5885"/>
              </a:lnSpc>
              <a:spcBef>
                <a:spcPct val="0"/>
              </a:spcBef>
            </a:pPr>
            <a:r>
              <a:rPr lang="en-US" sz="4264" spc="115" strike="noStrike" u="none">
                <a:solidFill>
                  <a:srgbClr val="FFFFFF"/>
                </a:solidFill>
                <a:latin typeface="Childling"/>
                <a:ea typeface="Childling"/>
                <a:cs typeface="Childling"/>
                <a:sym typeface="Childling"/>
              </a:rPr>
              <a:t>03</a:t>
            </a:r>
          </a:p>
          <a:p>
            <a:pPr algn="ctr" marL="0" indent="0" lvl="0">
              <a:lnSpc>
                <a:spcPts val="5885"/>
              </a:lnSpc>
              <a:spcBef>
                <a:spcPct val="0"/>
              </a:spcBef>
            </a:pPr>
            <a:r>
              <a:rPr lang="en-US" sz="4264" spc="115" strike="noStrike" u="none">
                <a:solidFill>
                  <a:srgbClr val="FFFFFF"/>
                </a:solidFill>
                <a:latin typeface="Childling"/>
                <a:ea typeface="Childling"/>
                <a:cs typeface="Childling"/>
                <a:sym typeface="Childling"/>
              </a:rPr>
              <a:t>04</a:t>
            </a:r>
          </a:p>
          <a:p>
            <a:pPr algn="ctr" marL="0" indent="0" lvl="0">
              <a:lnSpc>
                <a:spcPts val="5885"/>
              </a:lnSpc>
              <a:spcBef>
                <a:spcPct val="0"/>
              </a:spcBef>
            </a:pPr>
            <a:r>
              <a:rPr lang="en-US" sz="4264" spc="115" strike="noStrike" u="none">
                <a:solidFill>
                  <a:srgbClr val="FFFFFF"/>
                </a:solidFill>
                <a:latin typeface="Childling"/>
                <a:ea typeface="Childling"/>
                <a:cs typeface="Childling"/>
                <a:sym typeface="Childling"/>
              </a:rPr>
              <a:t>05</a:t>
            </a:r>
          </a:p>
          <a:p>
            <a:pPr algn="ctr" marL="0" indent="0" lvl="0">
              <a:lnSpc>
                <a:spcPts val="5885"/>
              </a:lnSpc>
              <a:spcBef>
                <a:spcPct val="0"/>
              </a:spcBef>
            </a:pPr>
            <a:r>
              <a:rPr lang="en-US" sz="4264" spc="115" strike="noStrike" u="none">
                <a:solidFill>
                  <a:srgbClr val="FFFFFF"/>
                </a:solidFill>
                <a:latin typeface="Childling"/>
                <a:ea typeface="Childling"/>
                <a:cs typeface="Childling"/>
                <a:sym typeface="Childling"/>
              </a:rPr>
              <a:t>06</a:t>
            </a:r>
          </a:p>
          <a:p>
            <a:pPr algn="ctr" marL="0" indent="0" lvl="0">
              <a:lnSpc>
                <a:spcPts val="5885"/>
              </a:lnSpc>
              <a:spcBef>
                <a:spcPct val="0"/>
              </a:spcBef>
            </a:pPr>
          </a:p>
          <a:p>
            <a:pPr algn="ctr" marL="0" indent="0" lvl="0">
              <a:lnSpc>
                <a:spcPts val="5885"/>
              </a:lnSpc>
              <a:spcBef>
                <a:spcPct val="0"/>
              </a:spcBef>
            </a:pPr>
            <a:r>
              <a:rPr lang="en-US" sz="4264" spc="115" strike="noStrike" u="none">
                <a:solidFill>
                  <a:srgbClr val="FFFFFF"/>
                </a:solidFill>
                <a:latin typeface="Childling"/>
                <a:ea typeface="Childling"/>
                <a:cs typeface="Childling"/>
                <a:sym typeface="Childling"/>
              </a:rPr>
              <a:t>07</a:t>
            </a:r>
          </a:p>
          <a:p>
            <a:pPr algn="ctr" marL="0" indent="0" lvl="0">
              <a:lnSpc>
                <a:spcPts val="5885"/>
              </a:lnSpc>
              <a:spcBef>
                <a:spcPct val="0"/>
              </a:spcBef>
            </a:pPr>
          </a:p>
          <a:p>
            <a:pPr algn="ctr" marL="0" indent="0" lvl="0">
              <a:lnSpc>
                <a:spcPts val="5885"/>
              </a:lnSpc>
              <a:spcBef>
                <a:spcPct val="0"/>
              </a:spcBef>
            </a:pPr>
            <a:r>
              <a:rPr lang="en-US" sz="4264" spc="115" strike="noStrike" u="none">
                <a:solidFill>
                  <a:srgbClr val="FFFFFF"/>
                </a:solidFill>
                <a:latin typeface="Childling"/>
                <a:ea typeface="Childling"/>
                <a:cs typeface="Childling"/>
                <a:sym typeface="Childling"/>
              </a:rPr>
              <a:t>08</a:t>
            </a:r>
          </a:p>
        </p:txBody>
      </p:sp>
      <p:sp>
        <p:nvSpPr>
          <p:cNvPr name="TextBox 9" id="9"/>
          <p:cNvSpPr txBox="true"/>
          <p:nvPr/>
        </p:nvSpPr>
        <p:spPr>
          <a:xfrm rot="0">
            <a:off x="2787232" y="3228205"/>
            <a:ext cx="10464217" cy="869807"/>
          </a:xfrm>
          <a:prstGeom prst="rect">
            <a:avLst/>
          </a:prstGeom>
        </p:spPr>
        <p:txBody>
          <a:bodyPr anchor="t" rtlCol="false" tIns="0" lIns="0" bIns="0" rIns="0">
            <a:spAutoFit/>
          </a:bodyPr>
          <a:lstStyle/>
          <a:p>
            <a:pPr algn="l" marL="0" indent="0" lvl="0">
              <a:lnSpc>
                <a:spcPts val="7645"/>
              </a:lnSpc>
            </a:pPr>
            <a:r>
              <a:rPr lang="en-US" sz="3766">
                <a:solidFill>
                  <a:srgbClr val="423F3F"/>
                </a:solidFill>
                <a:latin typeface="Sniglet"/>
                <a:ea typeface="Sniglet"/>
                <a:cs typeface="Sniglet"/>
                <a:sym typeface="Sniglet"/>
              </a:rPr>
              <a:t>Exaltación del Mesías - Salmo 45:6-8</a:t>
            </a:r>
          </a:p>
        </p:txBody>
      </p:sp>
      <p:sp>
        <p:nvSpPr>
          <p:cNvPr name="TextBox 10" id="10"/>
          <p:cNvSpPr txBox="true"/>
          <p:nvPr/>
        </p:nvSpPr>
        <p:spPr>
          <a:xfrm rot="0">
            <a:off x="2787232" y="3993237"/>
            <a:ext cx="10464217" cy="869807"/>
          </a:xfrm>
          <a:prstGeom prst="rect">
            <a:avLst/>
          </a:prstGeom>
        </p:spPr>
        <p:txBody>
          <a:bodyPr anchor="t" rtlCol="false" tIns="0" lIns="0" bIns="0" rIns="0">
            <a:spAutoFit/>
          </a:bodyPr>
          <a:lstStyle/>
          <a:p>
            <a:pPr algn="l" marL="0" indent="0" lvl="0">
              <a:lnSpc>
                <a:spcPts val="7645"/>
              </a:lnSpc>
            </a:pPr>
            <a:r>
              <a:rPr lang="en-US" sz="3766">
                <a:solidFill>
                  <a:srgbClr val="423F3F"/>
                </a:solidFill>
                <a:latin typeface="Sniglet"/>
                <a:ea typeface="Sniglet"/>
                <a:cs typeface="Sniglet"/>
                <a:sym typeface="Sniglet"/>
              </a:rPr>
              <a:t>Dios fuerte - Isaías 9:6</a:t>
            </a:r>
          </a:p>
        </p:txBody>
      </p:sp>
      <p:sp>
        <p:nvSpPr>
          <p:cNvPr name="TextBox 11" id="11"/>
          <p:cNvSpPr txBox="true"/>
          <p:nvPr/>
        </p:nvSpPr>
        <p:spPr>
          <a:xfrm rot="0">
            <a:off x="2787232" y="4758269"/>
            <a:ext cx="10464217" cy="869807"/>
          </a:xfrm>
          <a:prstGeom prst="rect">
            <a:avLst/>
          </a:prstGeom>
        </p:spPr>
        <p:txBody>
          <a:bodyPr anchor="t" rtlCol="false" tIns="0" lIns="0" bIns="0" rIns="0">
            <a:spAutoFit/>
          </a:bodyPr>
          <a:lstStyle/>
          <a:p>
            <a:pPr algn="l" marL="0" indent="0" lvl="0">
              <a:lnSpc>
                <a:spcPts val="7645"/>
              </a:lnSpc>
            </a:pPr>
            <a:r>
              <a:rPr lang="en-US" sz="3766">
                <a:solidFill>
                  <a:srgbClr val="423F3F"/>
                </a:solidFill>
                <a:latin typeface="Sniglet"/>
                <a:ea typeface="Sniglet"/>
                <a:cs typeface="Sniglet"/>
                <a:sym typeface="Sniglet"/>
              </a:rPr>
              <a:t>Encarnación de Jesús - Mateo 3:3</a:t>
            </a:r>
          </a:p>
        </p:txBody>
      </p:sp>
      <p:sp>
        <p:nvSpPr>
          <p:cNvPr name="TextBox 12" id="12"/>
          <p:cNvSpPr txBox="true"/>
          <p:nvPr/>
        </p:nvSpPr>
        <p:spPr>
          <a:xfrm rot="0">
            <a:off x="2787232" y="5523301"/>
            <a:ext cx="10464217" cy="869807"/>
          </a:xfrm>
          <a:prstGeom prst="rect">
            <a:avLst/>
          </a:prstGeom>
        </p:spPr>
        <p:txBody>
          <a:bodyPr anchor="t" rtlCol="false" tIns="0" lIns="0" bIns="0" rIns="0">
            <a:spAutoFit/>
          </a:bodyPr>
          <a:lstStyle/>
          <a:p>
            <a:pPr algn="l" marL="0" indent="0" lvl="0">
              <a:lnSpc>
                <a:spcPts val="7645"/>
              </a:lnSpc>
            </a:pPr>
            <a:r>
              <a:rPr lang="en-US" sz="3766">
                <a:solidFill>
                  <a:srgbClr val="423F3F"/>
                </a:solidFill>
                <a:latin typeface="Sniglet"/>
                <a:ea typeface="Sniglet"/>
                <a:cs typeface="Sniglet"/>
                <a:sym typeface="Sniglet"/>
              </a:rPr>
              <a:t>Como mensajero -  Malaquías 3:1 y Marcos 1:2</a:t>
            </a:r>
          </a:p>
        </p:txBody>
      </p:sp>
      <p:sp>
        <p:nvSpPr>
          <p:cNvPr name="TextBox 13" id="13"/>
          <p:cNvSpPr txBox="true"/>
          <p:nvPr/>
        </p:nvSpPr>
        <p:spPr>
          <a:xfrm rot="0">
            <a:off x="2787232" y="6478833"/>
            <a:ext cx="8065410" cy="1385283"/>
          </a:xfrm>
          <a:prstGeom prst="rect">
            <a:avLst/>
          </a:prstGeom>
        </p:spPr>
        <p:txBody>
          <a:bodyPr anchor="t" rtlCol="false" tIns="0" lIns="0" bIns="0" rIns="0">
            <a:spAutoFit/>
          </a:bodyPr>
          <a:lstStyle/>
          <a:p>
            <a:pPr algn="l" marL="0" indent="0" lvl="0">
              <a:lnSpc>
                <a:spcPts val="5611"/>
              </a:lnSpc>
            </a:pPr>
            <a:r>
              <a:rPr lang="en-US" sz="3766">
                <a:solidFill>
                  <a:srgbClr val="423F3F"/>
                </a:solidFill>
                <a:latin typeface="Sniglet"/>
                <a:ea typeface="Sniglet"/>
                <a:cs typeface="Sniglet"/>
                <a:sym typeface="Sniglet"/>
              </a:rPr>
              <a:t>Todos deben adorarlo - Isaías 45:23 y Filipenses 2:9-11</a:t>
            </a:r>
          </a:p>
        </p:txBody>
      </p:sp>
      <p:sp>
        <p:nvSpPr>
          <p:cNvPr name="TextBox 14" id="14"/>
          <p:cNvSpPr txBox="true"/>
          <p:nvPr/>
        </p:nvSpPr>
        <p:spPr>
          <a:xfrm rot="0">
            <a:off x="2787232" y="7987940"/>
            <a:ext cx="10464217" cy="1314033"/>
          </a:xfrm>
          <a:prstGeom prst="rect">
            <a:avLst/>
          </a:prstGeom>
        </p:spPr>
        <p:txBody>
          <a:bodyPr anchor="t" rtlCol="false" tIns="0" lIns="0" bIns="0" rIns="0">
            <a:spAutoFit/>
          </a:bodyPr>
          <a:lstStyle/>
          <a:p>
            <a:pPr algn="l" marL="0" indent="0" lvl="0">
              <a:lnSpc>
                <a:spcPts val="5272"/>
              </a:lnSpc>
            </a:pPr>
            <a:r>
              <a:rPr lang="en-US" sz="3766">
                <a:solidFill>
                  <a:srgbClr val="423F3F"/>
                </a:solidFill>
                <a:latin typeface="Sniglet"/>
                <a:ea typeface="Sniglet"/>
                <a:cs typeface="Sniglet"/>
                <a:sym typeface="Sniglet"/>
              </a:rPr>
              <a:t>Salvación por medio de su nombre - Joel 2:32 y Romanos 10:13</a:t>
            </a:r>
          </a:p>
        </p:txBody>
      </p:sp>
      <p:sp>
        <p:nvSpPr>
          <p:cNvPr name="TextBox 15" id="15"/>
          <p:cNvSpPr txBox="true"/>
          <p:nvPr/>
        </p:nvSpPr>
        <p:spPr>
          <a:xfrm rot="0">
            <a:off x="2787232" y="9425798"/>
            <a:ext cx="11330789" cy="647283"/>
          </a:xfrm>
          <a:prstGeom prst="rect">
            <a:avLst/>
          </a:prstGeom>
        </p:spPr>
        <p:txBody>
          <a:bodyPr anchor="t" rtlCol="false" tIns="0" lIns="0" bIns="0" rIns="0">
            <a:spAutoFit/>
          </a:bodyPr>
          <a:lstStyle/>
          <a:p>
            <a:pPr algn="l" marL="0" indent="0" lvl="0">
              <a:lnSpc>
                <a:spcPts val="5272"/>
              </a:lnSpc>
            </a:pPr>
            <a:r>
              <a:rPr lang="en-US" sz="3766">
                <a:solidFill>
                  <a:srgbClr val="423F3F"/>
                </a:solidFill>
                <a:latin typeface="Sniglet"/>
                <a:ea typeface="Sniglet"/>
                <a:cs typeface="Sniglet"/>
                <a:sym typeface="Sniglet"/>
              </a:rPr>
              <a:t>El primero y el último - Isaías 44:6 y Apocalipsis 1:8</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128257" y="3513678"/>
            <a:ext cx="7764158" cy="2805944"/>
            <a:chOff x="0" y="0"/>
            <a:chExt cx="2044881" cy="739014"/>
          </a:xfrm>
        </p:grpSpPr>
        <p:sp>
          <p:nvSpPr>
            <p:cNvPr name="Freeform 3" id="3"/>
            <p:cNvSpPr/>
            <p:nvPr/>
          </p:nvSpPr>
          <p:spPr>
            <a:xfrm flipH="false" flipV="false" rot="0">
              <a:off x="0" y="0"/>
              <a:ext cx="2044881" cy="739014"/>
            </a:xfrm>
            <a:custGeom>
              <a:avLst/>
              <a:gdLst/>
              <a:ahLst/>
              <a:cxnLst/>
              <a:rect r="r" b="b" t="t" l="l"/>
              <a:pathLst>
                <a:path h="739014" w="2044881">
                  <a:moveTo>
                    <a:pt x="35897" y="0"/>
                  </a:moveTo>
                  <a:lnTo>
                    <a:pt x="2008984" y="0"/>
                  </a:lnTo>
                  <a:cubicBezTo>
                    <a:pt x="2018505" y="0"/>
                    <a:pt x="2027635" y="3782"/>
                    <a:pt x="2034367" y="10514"/>
                  </a:cubicBezTo>
                  <a:cubicBezTo>
                    <a:pt x="2041099" y="17246"/>
                    <a:pt x="2044881" y="26376"/>
                    <a:pt x="2044881" y="35897"/>
                  </a:cubicBezTo>
                  <a:lnTo>
                    <a:pt x="2044881" y="703117"/>
                  </a:lnTo>
                  <a:cubicBezTo>
                    <a:pt x="2044881" y="712638"/>
                    <a:pt x="2041099" y="721768"/>
                    <a:pt x="2034367" y="728500"/>
                  </a:cubicBezTo>
                  <a:cubicBezTo>
                    <a:pt x="2027635" y="735232"/>
                    <a:pt x="2018505" y="739014"/>
                    <a:pt x="2008984" y="739014"/>
                  </a:cubicBezTo>
                  <a:lnTo>
                    <a:pt x="35897" y="739014"/>
                  </a:lnTo>
                  <a:cubicBezTo>
                    <a:pt x="26376" y="739014"/>
                    <a:pt x="17246" y="735232"/>
                    <a:pt x="10514" y="728500"/>
                  </a:cubicBezTo>
                  <a:cubicBezTo>
                    <a:pt x="3782" y="721768"/>
                    <a:pt x="0" y="712638"/>
                    <a:pt x="0" y="703117"/>
                  </a:cubicBezTo>
                  <a:lnTo>
                    <a:pt x="0" y="35897"/>
                  </a:lnTo>
                  <a:cubicBezTo>
                    <a:pt x="0" y="26376"/>
                    <a:pt x="3782" y="17246"/>
                    <a:pt x="10514" y="10514"/>
                  </a:cubicBezTo>
                  <a:cubicBezTo>
                    <a:pt x="17246" y="3782"/>
                    <a:pt x="26376" y="0"/>
                    <a:pt x="35897" y="0"/>
                  </a:cubicBezTo>
                  <a:close/>
                </a:path>
              </a:pathLst>
            </a:custGeom>
            <a:solidFill>
              <a:srgbClr val="000000">
                <a:alpha val="0"/>
              </a:srgbClr>
            </a:solidFill>
            <a:ln w="85725" cap="rnd">
              <a:solidFill>
                <a:srgbClr val="7B413B"/>
              </a:solidFill>
              <a:prstDash val="solid"/>
              <a:round/>
            </a:ln>
          </p:spPr>
        </p:sp>
        <p:sp>
          <p:nvSpPr>
            <p:cNvPr name="TextBox 4" id="4"/>
            <p:cNvSpPr txBox="true"/>
            <p:nvPr/>
          </p:nvSpPr>
          <p:spPr>
            <a:xfrm>
              <a:off x="0" y="0"/>
              <a:ext cx="2044881" cy="739014"/>
            </a:xfrm>
            <a:prstGeom prst="rect">
              <a:avLst/>
            </a:prstGeom>
          </p:spPr>
          <p:txBody>
            <a:bodyPr anchor="ctr" rtlCol="false" tIns="50800" lIns="50800" bIns="50800" rIns="50800"/>
            <a:lstStyle/>
            <a:p>
              <a:pPr algn="ctr">
                <a:lnSpc>
                  <a:spcPts val="3067"/>
                </a:lnSpc>
              </a:pPr>
            </a:p>
          </p:txBody>
        </p:sp>
      </p:grpSp>
      <p:sp>
        <p:nvSpPr>
          <p:cNvPr name="TextBox 5" id="5"/>
          <p:cNvSpPr txBox="true"/>
          <p:nvPr/>
        </p:nvSpPr>
        <p:spPr>
          <a:xfrm rot="0">
            <a:off x="971198" y="830597"/>
            <a:ext cx="10497194" cy="2163519"/>
          </a:xfrm>
          <a:prstGeom prst="rect">
            <a:avLst/>
          </a:prstGeom>
        </p:spPr>
        <p:txBody>
          <a:bodyPr anchor="t" rtlCol="false" tIns="0" lIns="0" bIns="0" rIns="0">
            <a:spAutoFit/>
          </a:bodyPr>
          <a:lstStyle/>
          <a:p>
            <a:pPr algn="l">
              <a:lnSpc>
                <a:spcPts val="7868"/>
              </a:lnSpc>
            </a:pPr>
            <a:r>
              <a:rPr lang="en-US" sz="7566">
                <a:solidFill>
                  <a:srgbClr val="7B413B"/>
                </a:solidFill>
                <a:latin typeface="Childling"/>
                <a:ea typeface="Childling"/>
                <a:cs typeface="Childling"/>
                <a:sym typeface="Childling"/>
              </a:rPr>
              <a:t>Evidencia Bíblica: Textos Claves del Nuevo Testamento</a:t>
            </a:r>
          </a:p>
        </p:txBody>
      </p:sp>
      <p:sp>
        <p:nvSpPr>
          <p:cNvPr name="TextBox 6" id="6"/>
          <p:cNvSpPr txBox="true"/>
          <p:nvPr/>
        </p:nvSpPr>
        <p:spPr>
          <a:xfrm rot="0">
            <a:off x="1334340" y="3999458"/>
            <a:ext cx="6865955" cy="1506251"/>
          </a:xfrm>
          <a:prstGeom prst="rect">
            <a:avLst/>
          </a:prstGeom>
        </p:spPr>
        <p:txBody>
          <a:bodyPr anchor="t" rtlCol="false" tIns="0" lIns="0" bIns="0" rIns="0">
            <a:spAutoFit/>
          </a:bodyPr>
          <a:lstStyle/>
          <a:p>
            <a:pPr algn="l">
              <a:lnSpc>
                <a:spcPts val="4012"/>
              </a:lnSpc>
            </a:pPr>
            <a:r>
              <a:rPr lang="en-US" sz="3039" spc="21">
                <a:solidFill>
                  <a:srgbClr val="423F3F"/>
                </a:solidFill>
                <a:latin typeface="Sniglet"/>
                <a:ea typeface="Sniglet"/>
                <a:cs typeface="Sniglet"/>
                <a:sym typeface="Sniglet"/>
              </a:rPr>
              <a:t>El Verbo e</a:t>
            </a:r>
            <a:r>
              <a:rPr lang="en-US" sz="3039" spc="21" strike="noStrike" u="none">
                <a:solidFill>
                  <a:srgbClr val="423F3F"/>
                </a:solidFill>
                <a:latin typeface="Sniglet"/>
                <a:ea typeface="Sniglet"/>
                <a:cs typeface="Sniglet"/>
                <a:sym typeface="Sniglet"/>
              </a:rPr>
              <a:t>ra Dios" (énfasis en la cualidad divina). Expresión del carácter de Dios.</a:t>
            </a:r>
          </a:p>
        </p:txBody>
      </p:sp>
      <p:grpSp>
        <p:nvGrpSpPr>
          <p:cNvPr name="Group 7" id="7"/>
          <p:cNvGrpSpPr/>
          <p:nvPr/>
        </p:nvGrpSpPr>
        <p:grpSpPr>
          <a:xfrm rot="0">
            <a:off x="786711" y="3180297"/>
            <a:ext cx="4014080" cy="666760"/>
            <a:chOff x="0" y="0"/>
            <a:chExt cx="997415" cy="165676"/>
          </a:xfrm>
        </p:grpSpPr>
        <p:sp>
          <p:nvSpPr>
            <p:cNvPr name="Freeform 8" id="8"/>
            <p:cNvSpPr/>
            <p:nvPr/>
          </p:nvSpPr>
          <p:spPr>
            <a:xfrm flipH="false" flipV="false" rot="0">
              <a:off x="0" y="0"/>
              <a:ext cx="997415" cy="165676"/>
            </a:xfrm>
            <a:custGeom>
              <a:avLst/>
              <a:gdLst/>
              <a:ahLst/>
              <a:cxnLst/>
              <a:rect r="r" b="b" t="t" l="l"/>
              <a:pathLst>
                <a:path h="165676" w="997415">
                  <a:moveTo>
                    <a:pt x="28930" y="0"/>
                  </a:moveTo>
                  <a:lnTo>
                    <a:pt x="968484" y="0"/>
                  </a:lnTo>
                  <a:cubicBezTo>
                    <a:pt x="976157" y="0"/>
                    <a:pt x="983516" y="3048"/>
                    <a:pt x="988941" y="8474"/>
                  </a:cubicBezTo>
                  <a:cubicBezTo>
                    <a:pt x="994367" y="13899"/>
                    <a:pt x="997415" y="21258"/>
                    <a:pt x="997415" y="28930"/>
                  </a:cubicBezTo>
                  <a:lnTo>
                    <a:pt x="997415" y="136746"/>
                  </a:lnTo>
                  <a:cubicBezTo>
                    <a:pt x="997415" y="152723"/>
                    <a:pt x="984462" y="165676"/>
                    <a:pt x="968484" y="165676"/>
                  </a:cubicBezTo>
                  <a:lnTo>
                    <a:pt x="28930" y="165676"/>
                  </a:lnTo>
                  <a:cubicBezTo>
                    <a:pt x="12953" y="165676"/>
                    <a:pt x="0" y="152723"/>
                    <a:pt x="0" y="136746"/>
                  </a:cubicBezTo>
                  <a:lnTo>
                    <a:pt x="0" y="28930"/>
                  </a:lnTo>
                  <a:cubicBezTo>
                    <a:pt x="0" y="12953"/>
                    <a:pt x="12953" y="0"/>
                    <a:pt x="28930" y="0"/>
                  </a:cubicBezTo>
                  <a:close/>
                </a:path>
              </a:pathLst>
            </a:custGeom>
            <a:solidFill>
              <a:srgbClr val="7B413B"/>
            </a:solidFill>
          </p:spPr>
        </p:sp>
        <p:sp>
          <p:nvSpPr>
            <p:cNvPr name="TextBox 9" id="9"/>
            <p:cNvSpPr txBox="true"/>
            <p:nvPr/>
          </p:nvSpPr>
          <p:spPr>
            <a:xfrm>
              <a:off x="0" y="-66675"/>
              <a:ext cx="997415" cy="232351"/>
            </a:xfrm>
            <a:prstGeom prst="rect">
              <a:avLst/>
            </a:prstGeom>
          </p:spPr>
          <p:txBody>
            <a:bodyPr anchor="ctr" rtlCol="false" tIns="0" lIns="0" bIns="0" rIns="0"/>
            <a:lstStyle/>
            <a:p>
              <a:pPr algn="ctr" marL="0" indent="0" lvl="0">
                <a:lnSpc>
                  <a:spcPts val="4417"/>
                </a:lnSpc>
              </a:pPr>
              <a:r>
                <a:rPr lang="en-US" sz="3132" spc="90">
                  <a:solidFill>
                    <a:srgbClr val="FFFFFF"/>
                  </a:solidFill>
                  <a:latin typeface="Sniglet"/>
                  <a:ea typeface="Sniglet"/>
                  <a:cs typeface="Sniglet"/>
                  <a:sym typeface="Sniglet"/>
                </a:rPr>
                <a:t>Juan 1:1</a:t>
              </a:r>
            </a:p>
          </p:txBody>
        </p:sp>
      </p:grpSp>
      <p:grpSp>
        <p:nvGrpSpPr>
          <p:cNvPr name="Group 10" id="10"/>
          <p:cNvGrpSpPr/>
          <p:nvPr/>
        </p:nvGrpSpPr>
        <p:grpSpPr>
          <a:xfrm rot="0">
            <a:off x="1128257" y="7056815"/>
            <a:ext cx="7764158" cy="2973668"/>
            <a:chOff x="0" y="0"/>
            <a:chExt cx="2044881" cy="783188"/>
          </a:xfrm>
        </p:grpSpPr>
        <p:sp>
          <p:nvSpPr>
            <p:cNvPr name="Freeform 11" id="11"/>
            <p:cNvSpPr/>
            <p:nvPr/>
          </p:nvSpPr>
          <p:spPr>
            <a:xfrm flipH="false" flipV="false" rot="0">
              <a:off x="0" y="0"/>
              <a:ext cx="2044881" cy="783188"/>
            </a:xfrm>
            <a:custGeom>
              <a:avLst/>
              <a:gdLst/>
              <a:ahLst/>
              <a:cxnLst/>
              <a:rect r="r" b="b" t="t" l="l"/>
              <a:pathLst>
                <a:path h="783188" w="2044881">
                  <a:moveTo>
                    <a:pt x="35897" y="0"/>
                  </a:moveTo>
                  <a:lnTo>
                    <a:pt x="2008984" y="0"/>
                  </a:lnTo>
                  <a:cubicBezTo>
                    <a:pt x="2018505" y="0"/>
                    <a:pt x="2027635" y="3782"/>
                    <a:pt x="2034367" y="10514"/>
                  </a:cubicBezTo>
                  <a:cubicBezTo>
                    <a:pt x="2041099" y="17246"/>
                    <a:pt x="2044881" y="26376"/>
                    <a:pt x="2044881" y="35897"/>
                  </a:cubicBezTo>
                  <a:lnTo>
                    <a:pt x="2044881" y="747291"/>
                  </a:lnTo>
                  <a:cubicBezTo>
                    <a:pt x="2044881" y="767117"/>
                    <a:pt x="2028809" y="783188"/>
                    <a:pt x="2008984" y="783188"/>
                  </a:cubicBezTo>
                  <a:lnTo>
                    <a:pt x="35897" y="783188"/>
                  </a:lnTo>
                  <a:cubicBezTo>
                    <a:pt x="26376" y="783188"/>
                    <a:pt x="17246" y="779406"/>
                    <a:pt x="10514" y="772674"/>
                  </a:cubicBezTo>
                  <a:cubicBezTo>
                    <a:pt x="3782" y="765942"/>
                    <a:pt x="0" y="756812"/>
                    <a:pt x="0" y="747291"/>
                  </a:cubicBezTo>
                  <a:lnTo>
                    <a:pt x="0" y="35897"/>
                  </a:lnTo>
                  <a:cubicBezTo>
                    <a:pt x="0" y="26376"/>
                    <a:pt x="3782" y="17246"/>
                    <a:pt x="10514" y="10514"/>
                  </a:cubicBezTo>
                  <a:cubicBezTo>
                    <a:pt x="17246" y="3782"/>
                    <a:pt x="26376" y="0"/>
                    <a:pt x="35897" y="0"/>
                  </a:cubicBezTo>
                  <a:close/>
                </a:path>
              </a:pathLst>
            </a:custGeom>
            <a:solidFill>
              <a:srgbClr val="000000">
                <a:alpha val="0"/>
              </a:srgbClr>
            </a:solidFill>
            <a:ln w="85725" cap="rnd">
              <a:solidFill>
                <a:srgbClr val="7B413B"/>
              </a:solidFill>
              <a:prstDash val="solid"/>
              <a:round/>
            </a:ln>
          </p:spPr>
        </p:sp>
        <p:sp>
          <p:nvSpPr>
            <p:cNvPr name="TextBox 12" id="12"/>
            <p:cNvSpPr txBox="true"/>
            <p:nvPr/>
          </p:nvSpPr>
          <p:spPr>
            <a:xfrm>
              <a:off x="0" y="0"/>
              <a:ext cx="2044881" cy="783188"/>
            </a:xfrm>
            <a:prstGeom prst="rect">
              <a:avLst/>
            </a:prstGeom>
          </p:spPr>
          <p:txBody>
            <a:bodyPr anchor="ctr" rtlCol="false" tIns="50800" lIns="50800" bIns="50800" rIns="50800"/>
            <a:lstStyle/>
            <a:p>
              <a:pPr algn="ctr">
                <a:lnSpc>
                  <a:spcPts val="3067"/>
                </a:lnSpc>
              </a:pPr>
            </a:p>
          </p:txBody>
        </p:sp>
      </p:grpSp>
      <p:sp>
        <p:nvSpPr>
          <p:cNvPr name="TextBox 13" id="13"/>
          <p:cNvSpPr txBox="true"/>
          <p:nvPr/>
        </p:nvSpPr>
        <p:spPr>
          <a:xfrm rot="0">
            <a:off x="1408612" y="7460328"/>
            <a:ext cx="7483802" cy="2011076"/>
          </a:xfrm>
          <a:prstGeom prst="rect">
            <a:avLst/>
          </a:prstGeom>
        </p:spPr>
        <p:txBody>
          <a:bodyPr anchor="t" rtlCol="false" tIns="0" lIns="0" bIns="0" rIns="0">
            <a:spAutoFit/>
          </a:bodyPr>
          <a:lstStyle/>
          <a:p>
            <a:pPr algn="l">
              <a:lnSpc>
                <a:spcPts val="4012"/>
              </a:lnSpc>
            </a:pPr>
            <a:r>
              <a:rPr lang="en-US" sz="3039" spc="21">
                <a:solidFill>
                  <a:srgbClr val="423F3F"/>
                </a:solidFill>
                <a:latin typeface="Sniglet"/>
                <a:ea typeface="Sniglet"/>
                <a:cs typeface="Sniglet"/>
                <a:sym typeface="Sniglet"/>
              </a:rPr>
              <a:t>Se refie</a:t>
            </a:r>
            <a:r>
              <a:rPr lang="en-US" sz="3039" spc="21" strike="noStrike" u="none">
                <a:solidFill>
                  <a:srgbClr val="423F3F"/>
                </a:solidFill>
                <a:latin typeface="Sniglet"/>
                <a:ea typeface="Sniglet"/>
                <a:cs typeface="Sniglet"/>
                <a:sym typeface="Sniglet"/>
              </a:rPr>
              <a:t>re a Jesús como "el unigénito Dios". Hechos 20:28 declara que Dios compró la iglesia con "su propia sangre", una referencia obvia a Jesús.</a:t>
            </a:r>
          </a:p>
        </p:txBody>
      </p:sp>
      <p:grpSp>
        <p:nvGrpSpPr>
          <p:cNvPr name="Group 14" id="14"/>
          <p:cNvGrpSpPr/>
          <p:nvPr/>
        </p:nvGrpSpPr>
        <p:grpSpPr>
          <a:xfrm rot="0">
            <a:off x="786711" y="6723435"/>
            <a:ext cx="4014080" cy="666760"/>
            <a:chOff x="0" y="0"/>
            <a:chExt cx="997415" cy="165676"/>
          </a:xfrm>
        </p:grpSpPr>
        <p:sp>
          <p:nvSpPr>
            <p:cNvPr name="Freeform 15" id="15"/>
            <p:cNvSpPr/>
            <p:nvPr/>
          </p:nvSpPr>
          <p:spPr>
            <a:xfrm flipH="false" flipV="false" rot="0">
              <a:off x="0" y="0"/>
              <a:ext cx="997415" cy="165676"/>
            </a:xfrm>
            <a:custGeom>
              <a:avLst/>
              <a:gdLst/>
              <a:ahLst/>
              <a:cxnLst/>
              <a:rect r="r" b="b" t="t" l="l"/>
              <a:pathLst>
                <a:path h="165676" w="997415">
                  <a:moveTo>
                    <a:pt x="28930" y="0"/>
                  </a:moveTo>
                  <a:lnTo>
                    <a:pt x="968484" y="0"/>
                  </a:lnTo>
                  <a:cubicBezTo>
                    <a:pt x="976157" y="0"/>
                    <a:pt x="983516" y="3048"/>
                    <a:pt x="988941" y="8474"/>
                  </a:cubicBezTo>
                  <a:cubicBezTo>
                    <a:pt x="994367" y="13899"/>
                    <a:pt x="997415" y="21258"/>
                    <a:pt x="997415" y="28930"/>
                  </a:cubicBezTo>
                  <a:lnTo>
                    <a:pt x="997415" y="136746"/>
                  </a:lnTo>
                  <a:cubicBezTo>
                    <a:pt x="997415" y="152723"/>
                    <a:pt x="984462" y="165676"/>
                    <a:pt x="968484" y="165676"/>
                  </a:cubicBezTo>
                  <a:lnTo>
                    <a:pt x="28930" y="165676"/>
                  </a:lnTo>
                  <a:cubicBezTo>
                    <a:pt x="12953" y="165676"/>
                    <a:pt x="0" y="152723"/>
                    <a:pt x="0" y="136746"/>
                  </a:cubicBezTo>
                  <a:lnTo>
                    <a:pt x="0" y="28930"/>
                  </a:lnTo>
                  <a:cubicBezTo>
                    <a:pt x="0" y="12953"/>
                    <a:pt x="12953" y="0"/>
                    <a:pt x="28930" y="0"/>
                  </a:cubicBezTo>
                  <a:close/>
                </a:path>
              </a:pathLst>
            </a:custGeom>
            <a:solidFill>
              <a:srgbClr val="7B413B"/>
            </a:solidFill>
          </p:spPr>
        </p:sp>
        <p:sp>
          <p:nvSpPr>
            <p:cNvPr name="TextBox 16" id="16"/>
            <p:cNvSpPr txBox="true"/>
            <p:nvPr/>
          </p:nvSpPr>
          <p:spPr>
            <a:xfrm>
              <a:off x="0" y="-66675"/>
              <a:ext cx="997415" cy="232351"/>
            </a:xfrm>
            <a:prstGeom prst="rect">
              <a:avLst/>
            </a:prstGeom>
          </p:spPr>
          <p:txBody>
            <a:bodyPr anchor="ctr" rtlCol="false" tIns="0" lIns="0" bIns="0" rIns="0"/>
            <a:lstStyle/>
            <a:p>
              <a:pPr algn="ctr" marL="0" indent="0" lvl="0">
                <a:lnSpc>
                  <a:spcPts val="4417"/>
                </a:lnSpc>
              </a:pPr>
              <a:r>
                <a:rPr lang="en-US" sz="3132" spc="90">
                  <a:solidFill>
                    <a:srgbClr val="FFFFFF"/>
                  </a:solidFill>
                  <a:latin typeface="Sniglet"/>
                  <a:ea typeface="Sniglet"/>
                  <a:cs typeface="Sniglet"/>
                  <a:sym typeface="Sniglet"/>
                </a:rPr>
                <a:t>Juan 1:18</a:t>
              </a:r>
            </a:p>
          </p:txBody>
        </p:sp>
      </p:grpSp>
      <p:grpSp>
        <p:nvGrpSpPr>
          <p:cNvPr name="Group 17" id="17"/>
          <p:cNvGrpSpPr/>
          <p:nvPr/>
        </p:nvGrpSpPr>
        <p:grpSpPr>
          <a:xfrm rot="0">
            <a:off x="9722751" y="3631723"/>
            <a:ext cx="7764158" cy="2805944"/>
            <a:chOff x="0" y="0"/>
            <a:chExt cx="2044881" cy="739014"/>
          </a:xfrm>
        </p:grpSpPr>
        <p:sp>
          <p:nvSpPr>
            <p:cNvPr name="Freeform 18" id="18"/>
            <p:cNvSpPr/>
            <p:nvPr/>
          </p:nvSpPr>
          <p:spPr>
            <a:xfrm flipH="false" flipV="false" rot="0">
              <a:off x="0" y="0"/>
              <a:ext cx="2044881" cy="739014"/>
            </a:xfrm>
            <a:custGeom>
              <a:avLst/>
              <a:gdLst/>
              <a:ahLst/>
              <a:cxnLst/>
              <a:rect r="r" b="b" t="t" l="l"/>
              <a:pathLst>
                <a:path h="739014" w="2044881">
                  <a:moveTo>
                    <a:pt x="35897" y="0"/>
                  </a:moveTo>
                  <a:lnTo>
                    <a:pt x="2008984" y="0"/>
                  </a:lnTo>
                  <a:cubicBezTo>
                    <a:pt x="2018505" y="0"/>
                    <a:pt x="2027635" y="3782"/>
                    <a:pt x="2034367" y="10514"/>
                  </a:cubicBezTo>
                  <a:cubicBezTo>
                    <a:pt x="2041099" y="17246"/>
                    <a:pt x="2044881" y="26376"/>
                    <a:pt x="2044881" y="35897"/>
                  </a:cubicBezTo>
                  <a:lnTo>
                    <a:pt x="2044881" y="703117"/>
                  </a:lnTo>
                  <a:cubicBezTo>
                    <a:pt x="2044881" y="712638"/>
                    <a:pt x="2041099" y="721768"/>
                    <a:pt x="2034367" y="728500"/>
                  </a:cubicBezTo>
                  <a:cubicBezTo>
                    <a:pt x="2027635" y="735232"/>
                    <a:pt x="2018505" y="739014"/>
                    <a:pt x="2008984" y="739014"/>
                  </a:cubicBezTo>
                  <a:lnTo>
                    <a:pt x="35897" y="739014"/>
                  </a:lnTo>
                  <a:cubicBezTo>
                    <a:pt x="26376" y="739014"/>
                    <a:pt x="17246" y="735232"/>
                    <a:pt x="10514" y="728500"/>
                  </a:cubicBezTo>
                  <a:cubicBezTo>
                    <a:pt x="3782" y="721768"/>
                    <a:pt x="0" y="712638"/>
                    <a:pt x="0" y="703117"/>
                  </a:cubicBezTo>
                  <a:lnTo>
                    <a:pt x="0" y="35897"/>
                  </a:lnTo>
                  <a:cubicBezTo>
                    <a:pt x="0" y="26376"/>
                    <a:pt x="3782" y="17246"/>
                    <a:pt x="10514" y="10514"/>
                  </a:cubicBezTo>
                  <a:cubicBezTo>
                    <a:pt x="17246" y="3782"/>
                    <a:pt x="26376" y="0"/>
                    <a:pt x="35897" y="0"/>
                  </a:cubicBezTo>
                  <a:close/>
                </a:path>
              </a:pathLst>
            </a:custGeom>
            <a:solidFill>
              <a:srgbClr val="000000">
                <a:alpha val="0"/>
              </a:srgbClr>
            </a:solidFill>
            <a:ln w="85725" cap="rnd">
              <a:solidFill>
                <a:srgbClr val="7B413B"/>
              </a:solidFill>
              <a:prstDash val="solid"/>
              <a:round/>
            </a:ln>
          </p:spPr>
        </p:sp>
        <p:sp>
          <p:nvSpPr>
            <p:cNvPr name="TextBox 19" id="19"/>
            <p:cNvSpPr txBox="true"/>
            <p:nvPr/>
          </p:nvSpPr>
          <p:spPr>
            <a:xfrm>
              <a:off x="0" y="0"/>
              <a:ext cx="2044881" cy="739014"/>
            </a:xfrm>
            <a:prstGeom prst="rect">
              <a:avLst/>
            </a:prstGeom>
          </p:spPr>
          <p:txBody>
            <a:bodyPr anchor="ctr" rtlCol="false" tIns="50800" lIns="50800" bIns="50800" rIns="50800"/>
            <a:lstStyle/>
            <a:p>
              <a:pPr algn="ctr">
                <a:lnSpc>
                  <a:spcPts val="3067"/>
                </a:lnSpc>
              </a:pPr>
            </a:p>
          </p:txBody>
        </p:sp>
      </p:grpSp>
      <p:sp>
        <p:nvSpPr>
          <p:cNvPr name="TextBox 20" id="20"/>
          <p:cNvSpPr txBox="true"/>
          <p:nvPr/>
        </p:nvSpPr>
        <p:spPr>
          <a:xfrm rot="0">
            <a:off x="9928834" y="4117503"/>
            <a:ext cx="6865955" cy="1001426"/>
          </a:xfrm>
          <a:prstGeom prst="rect">
            <a:avLst/>
          </a:prstGeom>
        </p:spPr>
        <p:txBody>
          <a:bodyPr anchor="t" rtlCol="false" tIns="0" lIns="0" bIns="0" rIns="0">
            <a:spAutoFit/>
          </a:bodyPr>
          <a:lstStyle/>
          <a:p>
            <a:pPr algn="l">
              <a:lnSpc>
                <a:spcPts val="4012"/>
              </a:lnSpc>
            </a:pPr>
            <a:r>
              <a:rPr lang="en-US" sz="3039" spc="21">
                <a:solidFill>
                  <a:srgbClr val="423F3F"/>
                </a:solidFill>
                <a:latin typeface="Sniglet"/>
                <a:ea typeface="Sniglet"/>
                <a:cs typeface="Sniglet"/>
                <a:sym typeface="Sniglet"/>
              </a:rPr>
              <a:t>"Cristo,</a:t>
            </a:r>
            <a:r>
              <a:rPr lang="en-US" sz="3039" spc="21" strike="noStrike" u="none">
                <a:solidFill>
                  <a:srgbClr val="423F3F"/>
                </a:solidFill>
                <a:latin typeface="Sniglet"/>
                <a:ea typeface="Sniglet"/>
                <a:cs typeface="Sniglet"/>
                <a:sym typeface="Sniglet"/>
              </a:rPr>
              <a:t> Dios bendito por los siglos de los siglos".</a:t>
            </a:r>
          </a:p>
        </p:txBody>
      </p:sp>
      <p:grpSp>
        <p:nvGrpSpPr>
          <p:cNvPr name="Group 21" id="21"/>
          <p:cNvGrpSpPr/>
          <p:nvPr/>
        </p:nvGrpSpPr>
        <p:grpSpPr>
          <a:xfrm rot="0">
            <a:off x="9381205" y="3298342"/>
            <a:ext cx="4014080" cy="666760"/>
            <a:chOff x="0" y="0"/>
            <a:chExt cx="997415" cy="165676"/>
          </a:xfrm>
        </p:grpSpPr>
        <p:sp>
          <p:nvSpPr>
            <p:cNvPr name="Freeform 22" id="22"/>
            <p:cNvSpPr/>
            <p:nvPr/>
          </p:nvSpPr>
          <p:spPr>
            <a:xfrm flipH="false" flipV="false" rot="0">
              <a:off x="0" y="0"/>
              <a:ext cx="997415" cy="165676"/>
            </a:xfrm>
            <a:custGeom>
              <a:avLst/>
              <a:gdLst/>
              <a:ahLst/>
              <a:cxnLst/>
              <a:rect r="r" b="b" t="t" l="l"/>
              <a:pathLst>
                <a:path h="165676" w="997415">
                  <a:moveTo>
                    <a:pt x="28930" y="0"/>
                  </a:moveTo>
                  <a:lnTo>
                    <a:pt x="968484" y="0"/>
                  </a:lnTo>
                  <a:cubicBezTo>
                    <a:pt x="976157" y="0"/>
                    <a:pt x="983516" y="3048"/>
                    <a:pt x="988941" y="8474"/>
                  </a:cubicBezTo>
                  <a:cubicBezTo>
                    <a:pt x="994367" y="13899"/>
                    <a:pt x="997415" y="21258"/>
                    <a:pt x="997415" y="28930"/>
                  </a:cubicBezTo>
                  <a:lnTo>
                    <a:pt x="997415" y="136746"/>
                  </a:lnTo>
                  <a:cubicBezTo>
                    <a:pt x="997415" y="152723"/>
                    <a:pt x="984462" y="165676"/>
                    <a:pt x="968484" y="165676"/>
                  </a:cubicBezTo>
                  <a:lnTo>
                    <a:pt x="28930" y="165676"/>
                  </a:lnTo>
                  <a:cubicBezTo>
                    <a:pt x="12953" y="165676"/>
                    <a:pt x="0" y="152723"/>
                    <a:pt x="0" y="136746"/>
                  </a:cubicBezTo>
                  <a:lnTo>
                    <a:pt x="0" y="28930"/>
                  </a:lnTo>
                  <a:cubicBezTo>
                    <a:pt x="0" y="12953"/>
                    <a:pt x="12953" y="0"/>
                    <a:pt x="28930" y="0"/>
                  </a:cubicBezTo>
                  <a:close/>
                </a:path>
              </a:pathLst>
            </a:custGeom>
            <a:solidFill>
              <a:srgbClr val="7B413B"/>
            </a:solidFill>
          </p:spPr>
        </p:sp>
        <p:sp>
          <p:nvSpPr>
            <p:cNvPr name="TextBox 23" id="23"/>
            <p:cNvSpPr txBox="true"/>
            <p:nvPr/>
          </p:nvSpPr>
          <p:spPr>
            <a:xfrm>
              <a:off x="0" y="-66675"/>
              <a:ext cx="997415" cy="232351"/>
            </a:xfrm>
            <a:prstGeom prst="rect">
              <a:avLst/>
            </a:prstGeom>
          </p:spPr>
          <p:txBody>
            <a:bodyPr anchor="ctr" rtlCol="false" tIns="0" lIns="0" bIns="0" rIns="0"/>
            <a:lstStyle/>
            <a:p>
              <a:pPr algn="ctr" marL="0" indent="0" lvl="0">
                <a:lnSpc>
                  <a:spcPts val="4417"/>
                </a:lnSpc>
              </a:pPr>
              <a:r>
                <a:rPr lang="en-US" sz="3132" spc="90">
                  <a:solidFill>
                    <a:srgbClr val="FFFFFF"/>
                  </a:solidFill>
                  <a:latin typeface="Sniglet"/>
                  <a:ea typeface="Sniglet"/>
                  <a:cs typeface="Sniglet"/>
                  <a:sym typeface="Sniglet"/>
                </a:rPr>
                <a:t>Romanos 9:5</a:t>
              </a:r>
            </a:p>
          </p:txBody>
        </p:sp>
      </p:grpSp>
      <p:grpSp>
        <p:nvGrpSpPr>
          <p:cNvPr name="Group 24" id="24"/>
          <p:cNvGrpSpPr/>
          <p:nvPr/>
        </p:nvGrpSpPr>
        <p:grpSpPr>
          <a:xfrm rot="0">
            <a:off x="9722751" y="7174861"/>
            <a:ext cx="7764158" cy="2973668"/>
            <a:chOff x="0" y="0"/>
            <a:chExt cx="2044881" cy="783188"/>
          </a:xfrm>
        </p:grpSpPr>
        <p:sp>
          <p:nvSpPr>
            <p:cNvPr name="Freeform 25" id="25"/>
            <p:cNvSpPr/>
            <p:nvPr/>
          </p:nvSpPr>
          <p:spPr>
            <a:xfrm flipH="false" flipV="false" rot="0">
              <a:off x="0" y="0"/>
              <a:ext cx="2044881" cy="783188"/>
            </a:xfrm>
            <a:custGeom>
              <a:avLst/>
              <a:gdLst/>
              <a:ahLst/>
              <a:cxnLst/>
              <a:rect r="r" b="b" t="t" l="l"/>
              <a:pathLst>
                <a:path h="783188" w="2044881">
                  <a:moveTo>
                    <a:pt x="35897" y="0"/>
                  </a:moveTo>
                  <a:lnTo>
                    <a:pt x="2008984" y="0"/>
                  </a:lnTo>
                  <a:cubicBezTo>
                    <a:pt x="2018505" y="0"/>
                    <a:pt x="2027635" y="3782"/>
                    <a:pt x="2034367" y="10514"/>
                  </a:cubicBezTo>
                  <a:cubicBezTo>
                    <a:pt x="2041099" y="17246"/>
                    <a:pt x="2044881" y="26376"/>
                    <a:pt x="2044881" y="35897"/>
                  </a:cubicBezTo>
                  <a:lnTo>
                    <a:pt x="2044881" y="747291"/>
                  </a:lnTo>
                  <a:cubicBezTo>
                    <a:pt x="2044881" y="767117"/>
                    <a:pt x="2028809" y="783188"/>
                    <a:pt x="2008984" y="783188"/>
                  </a:cubicBezTo>
                  <a:lnTo>
                    <a:pt x="35897" y="783188"/>
                  </a:lnTo>
                  <a:cubicBezTo>
                    <a:pt x="26376" y="783188"/>
                    <a:pt x="17246" y="779406"/>
                    <a:pt x="10514" y="772674"/>
                  </a:cubicBezTo>
                  <a:cubicBezTo>
                    <a:pt x="3782" y="765942"/>
                    <a:pt x="0" y="756812"/>
                    <a:pt x="0" y="747291"/>
                  </a:cubicBezTo>
                  <a:lnTo>
                    <a:pt x="0" y="35897"/>
                  </a:lnTo>
                  <a:cubicBezTo>
                    <a:pt x="0" y="26376"/>
                    <a:pt x="3782" y="17246"/>
                    <a:pt x="10514" y="10514"/>
                  </a:cubicBezTo>
                  <a:cubicBezTo>
                    <a:pt x="17246" y="3782"/>
                    <a:pt x="26376" y="0"/>
                    <a:pt x="35897" y="0"/>
                  </a:cubicBezTo>
                  <a:close/>
                </a:path>
              </a:pathLst>
            </a:custGeom>
            <a:solidFill>
              <a:srgbClr val="000000">
                <a:alpha val="0"/>
              </a:srgbClr>
            </a:solidFill>
            <a:ln w="85725" cap="rnd">
              <a:solidFill>
                <a:srgbClr val="7B413B"/>
              </a:solidFill>
              <a:prstDash val="solid"/>
              <a:round/>
            </a:ln>
          </p:spPr>
        </p:sp>
        <p:sp>
          <p:nvSpPr>
            <p:cNvPr name="TextBox 26" id="26"/>
            <p:cNvSpPr txBox="true"/>
            <p:nvPr/>
          </p:nvSpPr>
          <p:spPr>
            <a:xfrm>
              <a:off x="0" y="0"/>
              <a:ext cx="2044881" cy="783188"/>
            </a:xfrm>
            <a:prstGeom prst="rect">
              <a:avLst/>
            </a:prstGeom>
          </p:spPr>
          <p:txBody>
            <a:bodyPr anchor="ctr" rtlCol="false" tIns="50800" lIns="50800" bIns="50800" rIns="50800"/>
            <a:lstStyle/>
            <a:p>
              <a:pPr algn="ctr">
                <a:lnSpc>
                  <a:spcPts val="3067"/>
                </a:lnSpc>
              </a:pPr>
            </a:p>
          </p:txBody>
        </p:sp>
      </p:grpSp>
      <p:sp>
        <p:nvSpPr>
          <p:cNvPr name="TextBox 27" id="27"/>
          <p:cNvSpPr txBox="true"/>
          <p:nvPr/>
        </p:nvSpPr>
        <p:spPr>
          <a:xfrm rot="0">
            <a:off x="10003106" y="7578373"/>
            <a:ext cx="6791683" cy="1506251"/>
          </a:xfrm>
          <a:prstGeom prst="rect">
            <a:avLst/>
          </a:prstGeom>
        </p:spPr>
        <p:txBody>
          <a:bodyPr anchor="t" rtlCol="false" tIns="0" lIns="0" bIns="0" rIns="0">
            <a:spAutoFit/>
          </a:bodyPr>
          <a:lstStyle/>
          <a:p>
            <a:pPr algn="l">
              <a:lnSpc>
                <a:spcPts val="4012"/>
              </a:lnSpc>
            </a:pPr>
            <a:r>
              <a:rPr lang="en-US" sz="3039" spc="21" strike="noStrike" u="none">
                <a:solidFill>
                  <a:srgbClr val="423F3F"/>
                </a:solidFill>
                <a:latin typeface="Sniglet"/>
                <a:ea typeface="Sniglet"/>
                <a:cs typeface="Sniglet"/>
                <a:sym typeface="Sniglet"/>
              </a:rPr>
              <a:t> Jesús es "la imagen misma de su ser"; por lo tanto, la esencia misma de la divinidad.</a:t>
            </a:r>
          </a:p>
        </p:txBody>
      </p:sp>
      <p:grpSp>
        <p:nvGrpSpPr>
          <p:cNvPr name="Group 28" id="28"/>
          <p:cNvGrpSpPr/>
          <p:nvPr/>
        </p:nvGrpSpPr>
        <p:grpSpPr>
          <a:xfrm rot="0">
            <a:off x="9381205" y="6841480"/>
            <a:ext cx="4014080" cy="666760"/>
            <a:chOff x="0" y="0"/>
            <a:chExt cx="997415" cy="165676"/>
          </a:xfrm>
        </p:grpSpPr>
        <p:sp>
          <p:nvSpPr>
            <p:cNvPr name="Freeform 29" id="29"/>
            <p:cNvSpPr/>
            <p:nvPr/>
          </p:nvSpPr>
          <p:spPr>
            <a:xfrm flipH="false" flipV="false" rot="0">
              <a:off x="0" y="0"/>
              <a:ext cx="997415" cy="165676"/>
            </a:xfrm>
            <a:custGeom>
              <a:avLst/>
              <a:gdLst/>
              <a:ahLst/>
              <a:cxnLst/>
              <a:rect r="r" b="b" t="t" l="l"/>
              <a:pathLst>
                <a:path h="165676" w="997415">
                  <a:moveTo>
                    <a:pt x="28930" y="0"/>
                  </a:moveTo>
                  <a:lnTo>
                    <a:pt x="968484" y="0"/>
                  </a:lnTo>
                  <a:cubicBezTo>
                    <a:pt x="976157" y="0"/>
                    <a:pt x="983516" y="3048"/>
                    <a:pt x="988941" y="8474"/>
                  </a:cubicBezTo>
                  <a:cubicBezTo>
                    <a:pt x="994367" y="13899"/>
                    <a:pt x="997415" y="21258"/>
                    <a:pt x="997415" y="28930"/>
                  </a:cubicBezTo>
                  <a:lnTo>
                    <a:pt x="997415" y="136746"/>
                  </a:lnTo>
                  <a:cubicBezTo>
                    <a:pt x="997415" y="152723"/>
                    <a:pt x="984462" y="165676"/>
                    <a:pt x="968484" y="165676"/>
                  </a:cubicBezTo>
                  <a:lnTo>
                    <a:pt x="28930" y="165676"/>
                  </a:lnTo>
                  <a:cubicBezTo>
                    <a:pt x="12953" y="165676"/>
                    <a:pt x="0" y="152723"/>
                    <a:pt x="0" y="136746"/>
                  </a:cubicBezTo>
                  <a:lnTo>
                    <a:pt x="0" y="28930"/>
                  </a:lnTo>
                  <a:cubicBezTo>
                    <a:pt x="0" y="12953"/>
                    <a:pt x="12953" y="0"/>
                    <a:pt x="28930" y="0"/>
                  </a:cubicBezTo>
                  <a:close/>
                </a:path>
              </a:pathLst>
            </a:custGeom>
            <a:solidFill>
              <a:srgbClr val="7B413B"/>
            </a:solidFill>
          </p:spPr>
        </p:sp>
        <p:sp>
          <p:nvSpPr>
            <p:cNvPr name="TextBox 30" id="30"/>
            <p:cNvSpPr txBox="true"/>
            <p:nvPr/>
          </p:nvSpPr>
          <p:spPr>
            <a:xfrm>
              <a:off x="0" y="-66675"/>
              <a:ext cx="997415" cy="232351"/>
            </a:xfrm>
            <a:prstGeom prst="rect">
              <a:avLst/>
            </a:prstGeom>
          </p:spPr>
          <p:txBody>
            <a:bodyPr anchor="ctr" rtlCol="false" tIns="0" lIns="0" bIns="0" rIns="0"/>
            <a:lstStyle/>
            <a:p>
              <a:pPr algn="ctr" marL="0" indent="0" lvl="0">
                <a:lnSpc>
                  <a:spcPts val="4417"/>
                </a:lnSpc>
              </a:pPr>
              <a:r>
                <a:rPr lang="en-US" sz="3132" spc="90">
                  <a:solidFill>
                    <a:srgbClr val="FFFFFF"/>
                  </a:solidFill>
                  <a:latin typeface="Sniglet"/>
                  <a:ea typeface="Sniglet"/>
                  <a:cs typeface="Sniglet"/>
                  <a:sym typeface="Sniglet"/>
                </a:rPr>
                <a:t>Hebreos 1:3</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250430" y="1420055"/>
            <a:ext cx="5791581" cy="8229600"/>
          </a:xfrm>
          <a:custGeom>
            <a:avLst/>
            <a:gdLst/>
            <a:ahLst/>
            <a:cxnLst/>
            <a:rect r="r" b="b" t="t" l="l"/>
            <a:pathLst>
              <a:path h="8229600" w="5791581">
                <a:moveTo>
                  <a:pt x="0" y="0"/>
                </a:moveTo>
                <a:lnTo>
                  <a:pt x="5791581" y="0"/>
                </a:lnTo>
                <a:lnTo>
                  <a:pt x="5791581" y="8229600"/>
                </a:lnTo>
                <a:lnTo>
                  <a:pt x="0" y="8229600"/>
                </a:lnTo>
                <a:lnTo>
                  <a:pt x="0" y="0"/>
                </a:lnTo>
                <a:close/>
              </a:path>
            </a:pathLst>
          </a:custGeom>
          <a:blipFill>
            <a:blip r:embed="rId2"/>
            <a:stretch>
              <a:fillRect l="0" t="0" r="0" b="0"/>
            </a:stretch>
          </a:blipFill>
        </p:spPr>
      </p:sp>
      <p:sp>
        <p:nvSpPr>
          <p:cNvPr name="TextBox 3" id="3"/>
          <p:cNvSpPr txBox="true"/>
          <p:nvPr/>
        </p:nvSpPr>
        <p:spPr>
          <a:xfrm rot="0">
            <a:off x="3363586" y="2096354"/>
            <a:ext cx="14678424" cy="7861542"/>
          </a:xfrm>
          <a:prstGeom prst="rect">
            <a:avLst/>
          </a:prstGeom>
        </p:spPr>
        <p:txBody>
          <a:bodyPr anchor="t" rtlCol="false" tIns="0" lIns="0" bIns="0" rIns="0">
            <a:spAutoFit/>
          </a:bodyPr>
          <a:lstStyle/>
          <a:p>
            <a:pPr algn="l">
              <a:lnSpc>
                <a:spcPts val="6997"/>
              </a:lnSpc>
            </a:pPr>
            <a:r>
              <a:rPr lang="en-US" sz="3166">
                <a:solidFill>
                  <a:srgbClr val="423F3F"/>
                </a:solidFill>
                <a:latin typeface="Sniglet"/>
                <a:ea typeface="Sniglet"/>
                <a:cs typeface="Sniglet"/>
                <a:sym typeface="Sniglet"/>
              </a:rPr>
              <a:t>Eternidad: Isaías 9:6; Juan 17:5.</a:t>
            </a:r>
          </a:p>
          <a:p>
            <a:pPr algn="l">
              <a:lnSpc>
                <a:spcPts val="6997"/>
              </a:lnSpc>
            </a:pPr>
            <a:r>
              <a:rPr lang="en-US" sz="3166">
                <a:solidFill>
                  <a:srgbClr val="423F3F"/>
                </a:solidFill>
                <a:latin typeface="Sniglet"/>
                <a:ea typeface="Sniglet"/>
                <a:cs typeface="Sniglet"/>
                <a:sym typeface="Sniglet"/>
              </a:rPr>
              <a:t>Omnipotencia: Apocalipsis 1:8; Juan 5:19.</a:t>
            </a:r>
          </a:p>
          <a:p>
            <a:pPr algn="l">
              <a:lnSpc>
                <a:spcPts val="6997"/>
              </a:lnSpc>
            </a:pPr>
            <a:r>
              <a:rPr lang="en-US" sz="3166">
                <a:solidFill>
                  <a:srgbClr val="423F3F"/>
                </a:solidFill>
                <a:latin typeface="Sniglet"/>
                <a:ea typeface="Sniglet"/>
                <a:cs typeface="Sniglet"/>
                <a:sym typeface="Sniglet"/>
              </a:rPr>
              <a:t>Omnipresencia: Mateo 18:20 y 28:20.</a:t>
            </a:r>
          </a:p>
          <a:p>
            <a:pPr algn="l">
              <a:lnSpc>
                <a:spcPts val="6997"/>
              </a:lnSpc>
            </a:pPr>
            <a:r>
              <a:rPr lang="en-US" sz="3166">
                <a:solidFill>
                  <a:srgbClr val="423F3F"/>
                </a:solidFill>
                <a:latin typeface="Sniglet"/>
                <a:ea typeface="Sniglet"/>
                <a:cs typeface="Sniglet"/>
                <a:sym typeface="Sniglet"/>
              </a:rPr>
              <a:t>Inmutabilidad: Hebreos 1:11 y 12; 13:8.</a:t>
            </a:r>
          </a:p>
          <a:p>
            <a:pPr algn="l">
              <a:lnSpc>
                <a:spcPts val="6997"/>
              </a:lnSpc>
            </a:pPr>
            <a:r>
              <a:rPr lang="en-US" sz="3166">
                <a:solidFill>
                  <a:srgbClr val="423F3F"/>
                </a:solidFill>
                <a:latin typeface="Sniglet"/>
                <a:ea typeface="Sniglet"/>
                <a:cs typeface="Sniglet"/>
                <a:sym typeface="Sniglet"/>
              </a:rPr>
              <a:t>Se puede adorar: Hebreos 1:6; Juan 5:23; Filipenses 2:9 y 10.</a:t>
            </a:r>
          </a:p>
          <a:p>
            <a:pPr algn="l">
              <a:lnSpc>
                <a:spcPts val="6997"/>
              </a:lnSpc>
            </a:pPr>
            <a:r>
              <a:rPr lang="en-US" sz="3166">
                <a:solidFill>
                  <a:srgbClr val="423F3F"/>
                </a:solidFill>
                <a:latin typeface="Sniglet"/>
                <a:ea typeface="Sniglet"/>
                <a:cs typeface="Sniglet"/>
                <a:sym typeface="Sniglet"/>
              </a:rPr>
              <a:t>La vida misma: Juan 1:4; 1 Juan 5:11 y 12.</a:t>
            </a:r>
          </a:p>
          <a:p>
            <a:pPr algn="l">
              <a:lnSpc>
                <a:spcPts val="6997"/>
              </a:lnSpc>
            </a:pPr>
            <a:r>
              <a:rPr lang="en-US" sz="3166">
                <a:solidFill>
                  <a:srgbClr val="423F3F"/>
                </a:solidFill>
                <a:latin typeface="Sniglet"/>
                <a:ea typeface="Sniglet"/>
                <a:cs typeface="Sniglet"/>
                <a:sym typeface="Sniglet"/>
              </a:rPr>
              <a:t>Creación y mantenimiento del universo: Juan 1:3; Hebreos 1:2; Colosenses 1:16 y 17.</a:t>
            </a:r>
          </a:p>
          <a:p>
            <a:pPr algn="l">
              <a:lnSpc>
                <a:spcPts val="6997"/>
              </a:lnSpc>
            </a:pPr>
            <a:r>
              <a:rPr lang="en-US" sz="3166">
                <a:solidFill>
                  <a:srgbClr val="423F3F"/>
                </a:solidFill>
                <a:latin typeface="Sniglet"/>
                <a:ea typeface="Sniglet"/>
                <a:cs typeface="Sniglet"/>
                <a:sym typeface="Sniglet"/>
              </a:rPr>
              <a:t>Resurrección: Juan 5:21; 6:40 y 11:25.</a:t>
            </a:r>
          </a:p>
          <a:p>
            <a:pPr algn="l" marL="0" indent="0" lvl="0">
              <a:lnSpc>
                <a:spcPts val="6997"/>
              </a:lnSpc>
            </a:pPr>
            <a:r>
              <a:rPr lang="en-US" sz="3166">
                <a:solidFill>
                  <a:srgbClr val="423F3F"/>
                </a:solidFill>
                <a:latin typeface="Sniglet"/>
                <a:ea typeface="Sniglet"/>
                <a:cs typeface="Sniglet"/>
                <a:sym typeface="Sniglet"/>
              </a:rPr>
              <a:t>Salvación: Hechos 4:12; Juan 10:16.</a:t>
            </a:r>
          </a:p>
        </p:txBody>
      </p:sp>
      <p:grpSp>
        <p:nvGrpSpPr>
          <p:cNvPr name="Group 4" id="4"/>
          <p:cNvGrpSpPr/>
          <p:nvPr/>
        </p:nvGrpSpPr>
        <p:grpSpPr>
          <a:xfrm rot="0">
            <a:off x="2311443" y="2137725"/>
            <a:ext cx="1052143" cy="7820171"/>
            <a:chOff x="0" y="0"/>
            <a:chExt cx="247109" cy="1836663"/>
          </a:xfrm>
        </p:grpSpPr>
        <p:sp>
          <p:nvSpPr>
            <p:cNvPr name="Freeform 5" id="5"/>
            <p:cNvSpPr/>
            <p:nvPr/>
          </p:nvSpPr>
          <p:spPr>
            <a:xfrm flipH="false" flipV="false" rot="0">
              <a:off x="0" y="0"/>
              <a:ext cx="247109" cy="1836663"/>
            </a:xfrm>
            <a:custGeom>
              <a:avLst/>
              <a:gdLst/>
              <a:ahLst/>
              <a:cxnLst/>
              <a:rect r="r" b="b" t="t" l="l"/>
              <a:pathLst>
                <a:path h="1836663" w="247109">
                  <a:moveTo>
                    <a:pt x="0" y="0"/>
                  </a:moveTo>
                  <a:lnTo>
                    <a:pt x="247109" y="0"/>
                  </a:lnTo>
                  <a:lnTo>
                    <a:pt x="247109" y="1836663"/>
                  </a:lnTo>
                  <a:lnTo>
                    <a:pt x="0" y="1836663"/>
                  </a:lnTo>
                  <a:close/>
                </a:path>
              </a:pathLst>
            </a:custGeom>
            <a:solidFill>
              <a:srgbClr val="7B413B"/>
            </a:solidFill>
          </p:spPr>
        </p:sp>
        <p:sp>
          <p:nvSpPr>
            <p:cNvPr name="TextBox 6" id="6"/>
            <p:cNvSpPr txBox="true"/>
            <p:nvPr/>
          </p:nvSpPr>
          <p:spPr>
            <a:xfrm>
              <a:off x="0" y="-409575"/>
              <a:ext cx="247109" cy="2246238"/>
            </a:xfrm>
            <a:prstGeom prst="rect">
              <a:avLst/>
            </a:prstGeom>
          </p:spPr>
          <p:txBody>
            <a:bodyPr anchor="ctr" rtlCol="false" tIns="0" lIns="0" bIns="0" rIns="0"/>
            <a:lstStyle/>
            <a:p>
              <a:pPr algn="ctr" marL="0" indent="0" lvl="0">
                <a:lnSpc>
                  <a:spcPts val="8121"/>
                </a:lnSpc>
              </a:pPr>
            </a:p>
          </p:txBody>
        </p:sp>
      </p:grpSp>
      <p:sp>
        <p:nvSpPr>
          <p:cNvPr name="TextBox 7" id="7"/>
          <p:cNvSpPr txBox="true"/>
          <p:nvPr/>
        </p:nvSpPr>
        <p:spPr>
          <a:xfrm rot="0">
            <a:off x="1528733" y="187108"/>
            <a:ext cx="13488109" cy="1635560"/>
          </a:xfrm>
          <a:prstGeom prst="rect">
            <a:avLst/>
          </a:prstGeom>
        </p:spPr>
        <p:txBody>
          <a:bodyPr anchor="t" rtlCol="false" tIns="0" lIns="0" bIns="0" rIns="0">
            <a:spAutoFit/>
          </a:bodyPr>
          <a:lstStyle/>
          <a:p>
            <a:pPr algn="l">
              <a:lnSpc>
                <a:spcPts val="10861"/>
              </a:lnSpc>
            </a:pPr>
            <a:r>
              <a:rPr lang="en-US" sz="10444">
                <a:solidFill>
                  <a:srgbClr val="7B413B"/>
                </a:solidFill>
                <a:latin typeface="Childling"/>
                <a:ea typeface="Childling"/>
                <a:cs typeface="Childling"/>
                <a:sym typeface="Childling"/>
              </a:rPr>
              <a:t>Atributos y obras de Cristo:</a:t>
            </a:r>
          </a:p>
        </p:txBody>
      </p:sp>
      <p:sp>
        <p:nvSpPr>
          <p:cNvPr name="TextBox 8" id="8"/>
          <p:cNvSpPr txBox="true"/>
          <p:nvPr/>
        </p:nvSpPr>
        <p:spPr>
          <a:xfrm rot="0">
            <a:off x="2434415" y="2029448"/>
            <a:ext cx="806200" cy="7928448"/>
          </a:xfrm>
          <a:prstGeom prst="rect">
            <a:avLst/>
          </a:prstGeom>
        </p:spPr>
        <p:txBody>
          <a:bodyPr anchor="t" rtlCol="false" tIns="0" lIns="0" bIns="0" rIns="0">
            <a:spAutoFit/>
          </a:bodyPr>
          <a:lstStyle/>
          <a:p>
            <a:pPr algn="ctr">
              <a:lnSpc>
                <a:spcPts val="6993"/>
              </a:lnSpc>
            </a:pPr>
            <a:r>
              <a:rPr lang="en-US" sz="3164" spc="85">
                <a:solidFill>
                  <a:srgbClr val="FFFFFF"/>
                </a:solidFill>
                <a:latin typeface="Childling"/>
                <a:ea typeface="Childling"/>
                <a:cs typeface="Childling"/>
                <a:sym typeface="Childling"/>
              </a:rPr>
              <a:t>01</a:t>
            </a:r>
          </a:p>
          <a:p>
            <a:pPr algn="ctr" marL="0" indent="0" lvl="0">
              <a:lnSpc>
                <a:spcPts val="6993"/>
              </a:lnSpc>
            </a:pPr>
            <a:r>
              <a:rPr lang="en-US" sz="3164" spc="85" strike="noStrike" u="none">
                <a:solidFill>
                  <a:srgbClr val="FFFFFF"/>
                </a:solidFill>
                <a:latin typeface="Childling"/>
                <a:ea typeface="Childling"/>
                <a:cs typeface="Childling"/>
                <a:sym typeface="Childling"/>
              </a:rPr>
              <a:t>02</a:t>
            </a:r>
          </a:p>
          <a:p>
            <a:pPr algn="ctr" marL="0" indent="0" lvl="0">
              <a:lnSpc>
                <a:spcPts val="6993"/>
              </a:lnSpc>
            </a:pPr>
            <a:r>
              <a:rPr lang="en-US" sz="3164" spc="85" strike="noStrike" u="none">
                <a:solidFill>
                  <a:srgbClr val="FFFFFF"/>
                </a:solidFill>
                <a:latin typeface="Childling"/>
                <a:ea typeface="Childling"/>
                <a:cs typeface="Childling"/>
                <a:sym typeface="Childling"/>
              </a:rPr>
              <a:t>03</a:t>
            </a:r>
          </a:p>
          <a:p>
            <a:pPr algn="ctr" marL="0" indent="0" lvl="0">
              <a:lnSpc>
                <a:spcPts val="6993"/>
              </a:lnSpc>
            </a:pPr>
            <a:r>
              <a:rPr lang="en-US" sz="3164" spc="85" strike="noStrike" u="none">
                <a:solidFill>
                  <a:srgbClr val="FFFFFF"/>
                </a:solidFill>
                <a:latin typeface="Childling"/>
                <a:ea typeface="Childling"/>
                <a:cs typeface="Childling"/>
                <a:sym typeface="Childling"/>
              </a:rPr>
              <a:t>04</a:t>
            </a:r>
          </a:p>
          <a:p>
            <a:pPr algn="ctr" marL="0" indent="0" lvl="0">
              <a:lnSpc>
                <a:spcPts val="6993"/>
              </a:lnSpc>
            </a:pPr>
            <a:r>
              <a:rPr lang="en-US" sz="3164" spc="85" strike="noStrike" u="none">
                <a:solidFill>
                  <a:srgbClr val="FFFFFF"/>
                </a:solidFill>
                <a:latin typeface="Childling"/>
                <a:ea typeface="Childling"/>
                <a:cs typeface="Childling"/>
                <a:sym typeface="Childling"/>
              </a:rPr>
              <a:t>05</a:t>
            </a:r>
          </a:p>
          <a:p>
            <a:pPr algn="ctr" marL="0" indent="0" lvl="0">
              <a:lnSpc>
                <a:spcPts val="6993"/>
              </a:lnSpc>
            </a:pPr>
            <a:r>
              <a:rPr lang="en-US" sz="3164" spc="85" strike="noStrike" u="none">
                <a:solidFill>
                  <a:srgbClr val="FFFFFF"/>
                </a:solidFill>
                <a:latin typeface="Childling"/>
                <a:ea typeface="Childling"/>
                <a:cs typeface="Childling"/>
                <a:sym typeface="Childling"/>
              </a:rPr>
              <a:t>06</a:t>
            </a:r>
          </a:p>
          <a:p>
            <a:pPr algn="ctr" marL="0" indent="0" lvl="0">
              <a:lnSpc>
                <a:spcPts val="6993"/>
              </a:lnSpc>
            </a:pPr>
            <a:r>
              <a:rPr lang="en-US" sz="3164" spc="85" strike="noStrike" u="none">
                <a:solidFill>
                  <a:srgbClr val="FFFFFF"/>
                </a:solidFill>
                <a:latin typeface="Childling"/>
                <a:ea typeface="Childling"/>
                <a:cs typeface="Childling"/>
                <a:sym typeface="Childling"/>
              </a:rPr>
              <a:t>07</a:t>
            </a:r>
          </a:p>
          <a:p>
            <a:pPr algn="ctr" marL="0" indent="0" lvl="0">
              <a:lnSpc>
                <a:spcPts val="6993"/>
              </a:lnSpc>
            </a:pPr>
            <a:r>
              <a:rPr lang="en-US" sz="3164" spc="85" strike="noStrike" u="none">
                <a:solidFill>
                  <a:srgbClr val="FFFFFF"/>
                </a:solidFill>
                <a:latin typeface="Childling"/>
                <a:ea typeface="Childling"/>
                <a:cs typeface="Childling"/>
                <a:sym typeface="Childling"/>
              </a:rPr>
              <a:t>08</a:t>
            </a:r>
          </a:p>
          <a:p>
            <a:pPr algn="ctr" marL="0" indent="0" lvl="0">
              <a:lnSpc>
                <a:spcPts val="6993"/>
              </a:lnSpc>
            </a:pPr>
            <a:r>
              <a:rPr lang="en-US" sz="3164" spc="85" strike="noStrike" u="none">
                <a:solidFill>
                  <a:srgbClr val="FFFFFF"/>
                </a:solidFill>
                <a:latin typeface="Childling"/>
                <a:ea typeface="Childling"/>
                <a:cs typeface="Childling"/>
                <a:sym typeface="Childling"/>
              </a:rPr>
              <a:t>09</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4208786"/>
            <a:ext cx="11814269" cy="932178"/>
            <a:chOff x="0" y="0"/>
            <a:chExt cx="2935598" cy="231627"/>
          </a:xfrm>
        </p:grpSpPr>
        <p:sp>
          <p:nvSpPr>
            <p:cNvPr name="Freeform 3" id="3"/>
            <p:cNvSpPr/>
            <p:nvPr/>
          </p:nvSpPr>
          <p:spPr>
            <a:xfrm flipH="false" flipV="false" rot="0">
              <a:off x="0" y="0"/>
              <a:ext cx="2935598" cy="231627"/>
            </a:xfrm>
            <a:custGeom>
              <a:avLst/>
              <a:gdLst/>
              <a:ahLst/>
              <a:cxnLst/>
              <a:rect r="r" b="b" t="t" l="l"/>
              <a:pathLst>
                <a:path h="231627" w="2935598">
                  <a:moveTo>
                    <a:pt x="0" y="0"/>
                  </a:moveTo>
                  <a:lnTo>
                    <a:pt x="2935598" y="0"/>
                  </a:lnTo>
                  <a:lnTo>
                    <a:pt x="2935598" y="231627"/>
                  </a:lnTo>
                  <a:lnTo>
                    <a:pt x="0" y="231627"/>
                  </a:lnTo>
                  <a:close/>
                </a:path>
              </a:pathLst>
            </a:custGeom>
            <a:solidFill>
              <a:srgbClr val="7B413B"/>
            </a:solidFill>
          </p:spPr>
        </p:sp>
        <p:sp>
          <p:nvSpPr>
            <p:cNvPr name="TextBox 4" id="4"/>
            <p:cNvSpPr txBox="true"/>
            <p:nvPr/>
          </p:nvSpPr>
          <p:spPr>
            <a:xfrm>
              <a:off x="0" y="-66675"/>
              <a:ext cx="2935598" cy="298302"/>
            </a:xfrm>
            <a:prstGeom prst="rect">
              <a:avLst/>
            </a:prstGeom>
          </p:spPr>
          <p:txBody>
            <a:bodyPr anchor="ctr" rtlCol="false" tIns="0" lIns="0" bIns="0" rIns="0"/>
            <a:lstStyle/>
            <a:p>
              <a:pPr algn="ctr" marL="0" indent="0" lvl="0">
                <a:lnSpc>
                  <a:spcPts val="4417"/>
                </a:lnSpc>
              </a:pPr>
            </a:p>
          </p:txBody>
        </p:sp>
      </p:grpSp>
      <p:sp>
        <p:nvSpPr>
          <p:cNvPr name="AutoShape 5" id="5"/>
          <p:cNvSpPr/>
          <p:nvPr/>
        </p:nvSpPr>
        <p:spPr>
          <a:xfrm>
            <a:off x="5877375" y="5325863"/>
            <a:ext cx="19050" cy="4477158"/>
          </a:xfrm>
          <a:prstGeom prst="line">
            <a:avLst/>
          </a:prstGeom>
          <a:ln cap="rnd" w="38100">
            <a:solidFill>
              <a:srgbClr val="7B413B"/>
            </a:solidFill>
            <a:prstDash val="solid"/>
            <a:headEnd type="none" len="sm" w="sm"/>
            <a:tailEnd type="none" len="sm" w="sm"/>
          </a:ln>
        </p:spPr>
      </p:sp>
      <p:sp>
        <p:nvSpPr>
          <p:cNvPr name="AutoShape 6" id="6"/>
          <p:cNvSpPr/>
          <p:nvPr/>
        </p:nvSpPr>
        <p:spPr>
          <a:xfrm flipH="true">
            <a:off x="5896425" y="4351623"/>
            <a:ext cx="0" cy="646504"/>
          </a:xfrm>
          <a:prstGeom prst="line">
            <a:avLst/>
          </a:prstGeom>
          <a:ln cap="rnd" w="38100">
            <a:solidFill>
              <a:srgbClr val="FFFFFF"/>
            </a:solidFill>
            <a:prstDash val="solid"/>
            <a:headEnd type="none" len="sm" w="sm"/>
            <a:tailEnd type="none" len="sm" w="sm"/>
          </a:ln>
        </p:spPr>
      </p:sp>
      <p:grpSp>
        <p:nvGrpSpPr>
          <p:cNvPr name="Group 7" id="7"/>
          <p:cNvGrpSpPr/>
          <p:nvPr/>
        </p:nvGrpSpPr>
        <p:grpSpPr>
          <a:xfrm rot="0">
            <a:off x="11814269" y="4208786"/>
            <a:ext cx="6244813" cy="932178"/>
            <a:chOff x="0" y="0"/>
            <a:chExt cx="1551705" cy="231627"/>
          </a:xfrm>
        </p:grpSpPr>
        <p:sp>
          <p:nvSpPr>
            <p:cNvPr name="Freeform 8" id="8"/>
            <p:cNvSpPr/>
            <p:nvPr/>
          </p:nvSpPr>
          <p:spPr>
            <a:xfrm flipH="false" flipV="false" rot="0">
              <a:off x="0" y="0"/>
              <a:ext cx="1551705" cy="231627"/>
            </a:xfrm>
            <a:custGeom>
              <a:avLst/>
              <a:gdLst/>
              <a:ahLst/>
              <a:cxnLst/>
              <a:rect r="r" b="b" t="t" l="l"/>
              <a:pathLst>
                <a:path h="231627" w="1551705">
                  <a:moveTo>
                    <a:pt x="0" y="0"/>
                  </a:moveTo>
                  <a:lnTo>
                    <a:pt x="1551705" y="0"/>
                  </a:lnTo>
                  <a:lnTo>
                    <a:pt x="1551705" y="231627"/>
                  </a:lnTo>
                  <a:lnTo>
                    <a:pt x="0" y="231627"/>
                  </a:lnTo>
                  <a:close/>
                </a:path>
              </a:pathLst>
            </a:custGeom>
            <a:solidFill>
              <a:srgbClr val="7B413B"/>
            </a:solidFill>
          </p:spPr>
        </p:sp>
        <p:sp>
          <p:nvSpPr>
            <p:cNvPr name="TextBox 9" id="9"/>
            <p:cNvSpPr txBox="true"/>
            <p:nvPr/>
          </p:nvSpPr>
          <p:spPr>
            <a:xfrm>
              <a:off x="0" y="-66675"/>
              <a:ext cx="1551705" cy="298302"/>
            </a:xfrm>
            <a:prstGeom prst="rect">
              <a:avLst/>
            </a:prstGeom>
          </p:spPr>
          <p:txBody>
            <a:bodyPr anchor="ctr" rtlCol="false" tIns="0" lIns="0" bIns="0" rIns="0"/>
            <a:lstStyle/>
            <a:p>
              <a:pPr algn="ctr" marL="0" indent="0" lvl="0">
                <a:lnSpc>
                  <a:spcPts val="4417"/>
                </a:lnSpc>
              </a:pPr>
            </a:p>
          </p:txBody>
        </p:sp>
      </p:grpSp>
      <p:sp>
        <p:nvSpPr>
          <p:cNvPr name="AutoShape 10" id="10"/>
          <p:cNvSpPr/>
          <p:nvPr/>
        </p:nvSpPr>
        <p:spPr>
          <a:xfrm>
            <a:off x="12122188" y="5325863"/>
            <a:ext cx="19050" cy="4477158"/>
          </a:xfrm>
          <a:prstGeom prst="line">
            <a:avLst/>
          </a:prstGeom>
          <a:ln cap="rnd" w="38100">
            <a:solidFill>
              <a:srgbClr val="7B413B"/>
            </a:solidFill>
            <a:prstDash val="solid"/>
            <a:headEnd type="none" len="sm" w="sm"/>
            <a:tailEnd type="none" len="sm" w="sm"/>
          </a:ln>
        </p:spPr>
      </p:sp>
      <p:sp>
        <p:nvSpPr>
          <p:cNvPr name="AutoShape 11" id="11"/>
          <p:cNvSpPr/>
          <p:nvPr/>
        </p:nvSpPr>
        <p:spPr>
          <a:xfrm flipH="true">
            <a:off x="12141238" y="4351623"/>
            <a:ext cx="0" cy="646504"/>
          </a:xfrm>
          <a:prstGeom prst="line">
            <a:avLst/>
          </a:prstGeom>
          <a:ln cap="rnd" w="38100">
            <a:solidFill>
              <a:srgbClr val="FFFFFF"/>
            </a:solidFill>
            <a:prstDash val="solid"/>
            <a:headEnd type="none" len="sm" w="sm"/>
            <a:tailEnd type="none" len="sm" w="sm"/>
          </a:ln>
        </p:spPr>
      </p:sp>
      <p:sp>
        <p:nvSpPr>
          <p:cNvPr name="Freeform 12" id="12"/>
          <p:cNvSpPr/>
          <p:nvPr/>
        </p:nvSpPr>
        <p:spPr>
          <a:xfrm flipH="false" flipV="false" rot="0">
            <a:off x="10162370" y="928376"/>
            <a:ext cx="7315200" cy="2880360"/>
          </a:xfrm>
          <a:custGeom>
            <a:avLst/>
            <a:gdLst/>
            <a:ahLst/>
            <a:cxnLst/>
            <a:rect r="r" b="b" t="t" l="l"/>
            <a:pathLst>
              <a:path h="2880360" w="7315200">
                <a:moveTo>
                  <a:pt x="0" y="0"/>
                </a:moveTo>
                <a:lnTo>
                  <a:pt x="7315200" y="0"/>
                </a:lnTo>
                <a:lnTo>
                  <a:pt x="7315200" y="2880360"/>
                </a:lnTo>
                <a:lnTo>
                  <a:pt x="0" y="2880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1336271" y="5287763"/>
            <a:ext cx="3743352" cy="4030376"/>
          </a:xfrm>
          <a:prstGeom prst="rect">
            <a:avLst/>
          </a:prstGeom>
        </p:spPr>
        <p:txBody>
          <a:bodyPr anchor="t" rtlCol="false" tIns="0" lIns="0" bIns="0" rIns="0">
            <a:spAutoFit/>
          </a:bodyPr>
          <a:lstStyle/>
          <a:p>
            <a:pPr algn="l">
              <a:lnSpc>
                <a:spcPts val="4012"/>
              </a:lnSpc>
            </a:pPr>
            <a:r>
              <a:rPr lang="en-US" sz="3039" spc="21">
                <a:solidFill>
                  <a:srgbClr val="423F3F"/>
                </a:solidFill>
                <a:latin typeface="Sniglet"/>
                <a:ea typeface="Sniglet"/>
                <a:cs typeface="Sniglet"/>
                <a:sym typeface="Sniglet"/>
              </a:rPr>
              <a:t>C</a:t>
            </a:r>
            <a:r>
              <a:rPr lang="en-US" sz="3039" spc="21" strike="noStrike" u="none">
                <a:solidFill>
                  <a:srgbClr val="423F3F"/>
                </a:solidFill>
                <a:latin typeface="Sniglet"/>
                <a:ea typeface="Sniglet"/>
                <a:cs typeface="Sniglet"/>
                <a:sym typeface="Sniglet"/>
              </a:rPr>
              <a:t>risto es llamado "el principio de la creación de Dios". Obviamente, Jesús es el principio activo, el creador (según Hebreos 1:2), y no el primer ser creado.</a:t>
            </a:r>
          </a:p>
        </p:txBody>
      </p:sp>
      <p:sp>
        <p:nvSpPr>
          <p:cNvPr name="TextBox 14" id="14"/>
          <p:cNvSpPr txBox="true"/>
          <p:nvPr/>
        </p:nvSpPr>
        <p:spPr>
          <a:xfrm rot="0">
            <a:off x="1336271" y="4409250"/>
            <a:ext cx="3925334" cy="493150"/>
          </a:xfrm>
          <a:prstGeom prst="rect">
            <a:avLst/>
          </a:prstGeom>
        </p:spPr>
        <p:txBody>
          <a:bodyPr anchor="t" rtlCol="false" tIns="0" lIns="0" bIns="0" rIns="0">
            <a:spAutoFit/>
          </a:bodyPr>
          <a:lstStyle/>
          <a:p>
            <a:pPr algn="l" marL="0" indent="0" lvl="1">
              <a:lnSpc>
                <a:spcPts val="3984"/>
              </a:lnSpc>
              <a:spcBef>
                <a:spcPct val="0"/>
              </a:spcBef>
            </a:pPr>
            <a:r>
              <a:rPr lang="en-US" sz="3018" spc="21">
                <a:solidFill>
                  <a:srgbClr val="FFFFFF"/>
                </a:solidFill>
                <a:latin typeface="Sniglet"/>
                <a:ea typeface="Sniglet"/>
                <a:cs typeface="Sniglet"/>
                <a:sym typeface="Sniglet"/>
              </a:rPr>
              <a:t>Apocalipsis 3:14</a:t>
            </a:r>
          </a:p>
        </p:txBody>
      </p:sp>
      <p:sp>
        <p:nvSpPr>
          <p:cNvPr name="TextBox 15" id="15"/>
          <p:cNvSpPr txBox="true"/>
          <p:nvPr/>
        </p:nvSpPr>
        <p:spPr>
          <a:xfrm rot="0">
            <a:off x="1336271" y="1753988"/>
            <a:ext cx="10815676" cy="2130948"/>
          </a:xfrm>
          <a:prstGeom prst="rect">
            <a:avLst/>
          </a:prstGeom>
        </p:spPr>
        <p:txBody>
          <a:bodyPr anchor="t" rtlCol="false" tIns="0" lIns="0" bIns="0" rIns="0">
            <a:spAutoFit/>
          </a:bodyPr>
          <a:lstStyle/>
          <a:p>
            <a:pPr algn="l" marL="0" indent="0" lvl="0">
              <a:lnSpc>
                <a:spcPts val="7664"/>
              </a:lnSpc>
              <a:spcBef>
                <a:spcPct val="0"/>
              </a:spcBef>
            </a:pPr>
            <a:r>
              <a:rPr lang="en-US" sz="7369">
                <a:solidFill>
                  <a:srgbClr val="7B413B"/>
                </a:solidFill>
                <a:latin typeface="Childling"/>
                <a:ea typeface="Childling"/>
                <a:cs typeface="Childling"/>
                <a:sym typeface="Childling"/>
              </a:rPr>
              <a:t>Textos difíciles malinterpretados</a:t>
            </a:r>
          </a:p>
        </p:txBody>
      </p:sp>
      <p:sp>
        <p:nvSpPr>
          <p:cNvPr name="TextBox 16" id="16"/>
          <p:cNvSpPr txBox="true"/>
          <p:nvPr/>
        </p:nvSpPr>
        <p:spPr>
          <a:xfrm rot="0">
            <a:off x="6237036" y="4409250"/>
            <a:ext cx="3925334" cy="493150"/>
          </a:xfrm>
          <a:prstGeom prst="rect">
            <a:avLst/>
          </a:prstGeom>
        </p:spPr>
        <p:txBody>
          <a:bodyPr anchor="t" rtlCol="false" tIns="0" lIns="0" bIns="0" rIns="0">
            <a:spAutoFit/>
          </a:bodyPr>
          <a:lstStyle/>
          <a:p>
            <a:pPr algn="l" marL="0" indent="0" lvl="1">
              <a:lnSpc>
                <a:spcPts val="3984"/>
              </a:lnSpc>
              <a:spcBef>
                <a:spcPct val="0"/>
              </a:spcBef>
            </a:pPr>
            <a:r>
              <a:rPr lang="en-US" sz="3018" spc="21">
                <a:solidFill>
                  <a:srgbClr val="FFFFFF"/>
                </a:solidFill>
                <a:latin typeface="Sniglet"/>
                <a:ea typeface="Sniglet"/>
                <a:cs typeface="Sniglet"/>
                <a:sym typeface="Sniglet"/>
              </a:rPr>
              <a:t>Colosenses 1:15</a:t>
            </a:r>
          </a:p>
        </p:txBody>
      </p:sp>
      <p:sp>
        <p:nvSpPr>
          <p:cNvPr name="TextBox 17" id="17"/>
          <p:cNvSpPr txBox="true"/>
          <p:nvPr/>
        </p:nvSpPr>
        <p:spPr>
          <a:xfrm rot="0">
            <a:off x="6207563" y="5267821"/>
            <a:ext cx="5606706" cy="4535201"/>
          </a:xfrm>
          <a:prstGeom prst="rect">
            <a:avLst/>
          </a:prstGeom>
        </p:spPr>
        <p:txBody>
          <a:bodyPr anchor="t" rtlCol="false" tIns="0" lIns="0" bIns="0" rIns="0">
            <a:spAutoFit/>
          </a:bodyPr>
          <a:lstStyle/>
          <a:p>
            <a:pPr algn="l" marL="0" indent="0" lvl="1">
              <a:lnSpc>
                <a:spcPts val="4012"/>
              </a:lnSpc>
              <a:spcBef>
                <a:spcPct val="0"/>
              </a:spcBef>
            </a:pPr>
            <a:r>
              <a:rPr lang="en-US" sz="3039" spc="21">
                <a:solidFill>
                  <a:srgbClr val="423F3F"/>
                </a:solidFill>
                <a:latin typeface="Sniglet"/>
                <a:ea typeface="Sniglet"/>
                <a:cs typeface="Sniglet"/>
                <a:sym typeface="Sniglet"/>
              </a:rPr>
              <a:t>C</a:t>
            </a:r>
            <a:r>
              <a:rPr lang="en-US" sz="3039" spc="21" strike="noStrike" u="none">
                <a:solidFill>
                  <a:srgbClr val="423F3F"/>
                </a:solidFill>
                <a:latin typeface="Sniglet"/>
                <a:ea typeface="Sniglet"/>
                <a:cs typeface="Sniglet"/>
                <a:sym typeface="Sniglet"/>
              </a:rPr>
              <a:t>risto es llamado "el primogénito de toda la creación".   En la Biblia, "Primogénito" se refiere al hijo más importante o de mayor rango (Éxodo 4:22). Ejemplo: También se le llama "el primogénito de entre los muertos" (Col. 1:18).</a:t>
            </a:r>
          </a:p>
        </p:txBody>
      </p:sp>
      <p:sp>
        <p:nvSpPr>
          <p:cNvPr name="TextBox 18" id="18"/>
          <p:cNvSpPr txBox="true"/>
          <p:nvPr/>
        </p:nvSpPr>
        <p:spPr>
          <a:xfrm rot="0">
            <a:off x="12481849" y="4409250"/>
            <a:ext cx="3925334" cy="493150"/>
          </a:xfrm>
          <a:prstGeom prst="rect">
            <a:avLst/>
          </a:prstGeom>
        </p:spPr>
        <p:txBody>
          <a:bodyPr anchor="t" rtlCol="false" tIns="0" lIns="0" bIns="0" rIns="0">
            <a:spAutoFit/>
          </a:bodyPr>
          <a:lstStyle/>
          <a:p>
            <a:pPr algn="l" marL="0" indent="0" lvl="1">
              <a:lnSpc>
                <a:spcPts val="3984"/>
              </a:lnSpc>
              <a:spcBef>
                <a:spcPct val="0"/>
              </a:spcBef>
            </a:pPr>
            <a:r>
              <a:rPr lang="en-US" sz="3018" spc="21">
                <a:solidFill>
                  <a:srgbClr val="FFFFFF"/>
                </a:solidFill>
                <a:latin typeface="Sniglet"/>
                <a:ea typeface="Sniglet"/>
                <a:cs typeface="Sniglet"/>
                <a:sym typeface="Sniglet"/>
              </a:rPr>
              <a:t>Juan 14:28</a:t>
            </a:r>
          </a:p>
        </p:txBody>
      </p:sp>
      <p:sp>
        <p:nvSpPr>
          <p:cNvPr name="TextBox 19" id="19"/>
          <p:cNvSpPr txBox="true"/>
          <p:nvPr/>
        </p:nvSpPr>
        <p:spPr>
          <a:xfrm rot="0">
            <a:off x="12452376" y="5267821"/>
            <a:ext cx="5606706" cy="2515901"/>
          </a:xfrm>
          <a:prstGeom prst="rect">
            <a:avLst/>
          </a:prstGeom>
        </p:spPr>
        <p:txBody>
          <a:bodyPr anchor="t" rtlCol="false" tIns="0" lIns="0" bIns="0" rIns="0">
            <a:spAutoFit/>
          </a:bodyPr>
          <a:lstStyle/>
          <a:p>
            <a:pPr algn="l" marL="0" indent="0" lvl="1">
              <a:lnSpc>
                <a:spcPts val="4012"/>
              </a:lnSpc>
              <a:spcBef>
                <a:spcPct val="0"/>
              </a:spcBef>
            </a:pPr>
            <a:r>
              <a:rPr lang="en-US" sz="3039" spc="21">
                <a:solidFill>
                  <a:srgbClr val="423F3F"/>
                </a:solidFill>
                <a:latin typeface="Sniglet"/>
                <a:ea typeface="Sniglet"/>
                <a:cs typeface="Sniglet"/>
                <a:sym typeface="Sniglet"/>
              </a:rPr>
              <a:t>supuesta sumisión del Hijo al Padre: </a:t>
            </a:r>
            <a:r>
              <a:rPr lang="en-US" sz="3039" spc="21" strike="noStrike" u="none">
                <a:solidFill>
                  <a:srgbClr val="423F3F"/>
                </a:solidFill>
                <a:latin typeface="Sniglet"/>
                <a:ea typeface="Sniglet"/>
                <a:cs typeface="Sniglet"/>
                <a:sym typeface="Sniglet"/>
              </a:rPr>
              <a:t>La Sumisión , se refiere a su humillación en forma humana; estas condiciones terminaron al ser exaltado.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DAG1zCYFSho</dc:identifier>
  <dcterms:modified xsi:type="dcterms:W3CDTF">2011-08-01T06:04:30Z</dcterms:modified>
  <cp:revision>1</cp:revision>
  <dc:title>¿Jesus es Dios?</dc:title>
</cp:coreProperties>
</file>