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3" r:id="rId3"/>
    <p:sldId id="264" r:id="rId4"/>
    <p:sldId id="257" r:id="rId5"/>
    <p:sldId id="258" r:id="rId6"/>
    <p:sldId id="259" r:id="rId7"/>
    <p:sldId id="260" r:id="rId8"/>
    <p:sldId id="261" r:id="rId9"/>
    <p:sldId id="262" r:id="rId10"/>
    <p:sldId id="265" r:id="rId11"/>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D7C7F"/>
    <a:srgbClr val="073358"/>
    <a:srgbClr val="C98628"/>
    <a:srgbClr val="09355D"/>
    <a:srgbClr val="F7C290"/>
    <a:srgbClr val="F9C595"/>
    <a:srgbClr val="6B524B"/>
    <a:srgbClr val="04BE66"/>
    <a:srgbClr val="B5B9D2"/>
    <a:srgbClr val="4346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94" autoAdjust="0"/>
    <p:restoredTop sz="94678" autoAdjust="0"/>
  </p:normalViewPr>
  <p:slideViewPr>
    <p:cSldViewPr snapToGrid="0">
      <p:cViewPr varScale="1">
        <p:scale>
          <a:sx n="86" d="100"/>
          <a:sy n="86" d="100"/>
        </p:scale>
        <p:origin x="206" y="62"/>
      </p:cViewPr>
      <p:guideLst>
        <p:guide orient="horz" pos="2205"/>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E85254-74DC-4BFD-8036-326AD9CD5383}" type="datetimeFigureOut">
              <a:rPr lang="es-MX" smtClean="0"/>
              <a:t>21/10/2026</a:t>
            </a:fld>
            <a:endParaRPr lang="es-MX"/>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6DF53-FE41-4145-8C09-04488577F769}" type="slidenum">
              <a:rPr lang="es-MX" smtClean="0"/>
              <a:t>‹Nº›</a:t>
            </a:fld>
            <a:endParaRPr lang="es-MX"/>
          </a:p>
        </p:txBody>
      </p:sp>
    </p:spTree>
    <p:extLst>
      <p:ext uri="{BB962C8B-B14F-4D97-AF65-F5344CB8AC3E}">
        <p14:creationId xmlns:p14="http://schemas.microsoft.com/office/powerpoint/2010/main" val="3272161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dirty="0"/>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7DE6DF53-FE41-4145-8C09-04488577F769}" type="slidenum">
              <a:rPr lang="es-MX" smtClean="0"/>
              <a:t>1</a:t>
            </a:fld>
            <a:endParaRPr lang="es-MX" dirty="0"/>
          </a:p>
        </p:txBody>
      </p:sp>
    </p:spTree>
    <p:extLst>
      <p:ext uri="{BB962C8B-B14F-4D97-AF65-F5344CB8AC3E}">
        <p14:creationId xmlns:p14="http://schemas.microsoft.com/office/powerpoint/2010/main" val="2289207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3</a:t>
            </a:fld>
            <a:endParaRPr lang="es-MX"/>
          </a:p>
        </p:txBody>
      </p:sp>
    </p:spTree>
    <p:extLst>
      <p:ext uri="{BB962C8B-B14F-4D97-AF65-F5344CB8AC3E}">
        <p14:creationId xmlns:p14="http://schemas.microsoft.com/office/powerpoint/2010/main" val="4287082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MX" dirty="0"/>
              <a:t>1. Devon Frye, “Why </a:t>
            </a:r>
            <a:r>
              <a:rPr lang="es-MX" dirty="0" err="1"/>
              <a:t>it´s</a:t>
            </a:r>
            <a:r>
              <a:rPr lang="es-MX" dirty="0"/>
              <a:t> Ok ti Share </a:t>
            </a:r>
            <a:r>
              <a:rPr lang="es-MX" dirty="0" err="1"/>
              <a:t>Your</a:t>
            </a:r>
            <a:r>
              <a:rPr lang="es-MX" dirty="0"/>
              <a:t> Success”, </a:t>
            </a:r>
            <a:r>
              <a:rPr lang="es-MX" dirty="0" err="1"/>
              <a:t>Psychology</a:t>
            </a:r>
            <a:r>
              <a:rPr lang="es-MX" dirty="0"/>
              <a:t> Today, enero 2021.</a:t>
            </a:r>
          </a:p>
        </p:txBody>
      </p:sp>
      <p:sp>
        <p:nvSpPr>
          <p:cNvPr id="4" name="Marcador de número de diapositiva 3"/>
          <p:cNvSpPr>
            <a:spLocks noGrp="1"/>
          </p:cNvSpPr>
          <p:nvPr>
            <p:ph type="sldNum" sz="quarter" idx="5"/>
          </p:nvPr>
        </p:nvSpPr>
        <p:spPr/>
        <p:txBody>
          <a:bodyPr/>
          <a:lstStyle/>
          <a:p>
            <a:fld id="{7DE6DF53-FE41-4145-8C09-04488577F769}" type="slidenum">
              <a:rPr lang="es-MX" smtClean="0"/>
              <a:t>4</a:t>
            </a:fld>
            <a:endParaRPr lang="es-MX"/>
          </a:p>
        </p:txBody>
      </p:sp>
    </p:spTree>
    <p:extLst>
      <p:ext uri="{BB962C8B-B14F-4D97-AF65-F5344CB8AC3E}">
        <p14:creationId xmlns:p14="http://schemas.microsoft.com/office/powerpoint/2010/main" val="3303251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5</a:t>
            </a:fld>
            <a:endParaRPr lang="es-MX"/>
          </a:p>
        </p:txBody>
      </p:sp>
    </p:spTree>
    <p:extLst>
      <p:ext uri="{BB962C8B-B14F-4D97-AF65-F5344CB8AC3E}">
        <p14:creationId xmlns:p14="http://schemas.microsoft.com/office/powerpoint/2010/main" val="143285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7</a:t>
            </a:fld>
            <a:endParaRPr lang="es-MX"/>
          </a:p>
        </p:txBody>
      </p:sp>
    </p:spTree>
    <p:extLst>
      <p:ext uri="{BB962C8B-B14F-4D97-AF65-F5344CB8AC3E}">
        <p14:creationId xmlns:p14="http://schemas.microsoft.com/office/powerpoint/2010/main" val="2281881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8</a:t>
            </a:fld>
            <a:endParaRPr lang="es-MX"/>
          </a:p>
        </p:txBody>
      </p:sp>
    </p:spTree>
    <p:extLst>
      <p:ext uri="{BB962C8B-B14F-4D97-AF65-F5344CB8AC3E}">
        <p14:creationId xmlns:p14="http://schemas.microsoft.com/office/powerpoint/2010/main" val="14539790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MX"/>
          </a:p>
        </p:txBody>
      </p:sp>
      <p:sp>
        <p:nvSpPr>
          <p:cNvPr id="3" name="Marcador de notas 2"/>
          <p:cNvSpPr>
            <a:spLocks noGrp="1"/>
          </p:cNvSpPr>
          <p:nvPr>
            <p:ph type="body" idx="1"/>
          </p:nvPr>
        </p:nvSpPr>
        <p:spPr/>
        <p:txBody>
          <a:bodyPr/>
          <a:lstStyle/>
          <a:p>
            <a:endParaRPr lang="es-MX"/>
          </a:p>
        </p:txBody>
      </p:sp>
      <p:sp>
        <p:nvSpPr>
          <p:cNvPr id="4" name="Marcador de número de diapositiva 3"/>
          <p:cNvSpPr>
            <a:spLocks noGrp="1"/>
          </p:cNvSpPr>
          <p:nvPr>
            <p:ph type="sldNum" sz="quarter" idx="5"/>
          </p:nvPr>
        </p:nvSpPr>
        <p:spPr/>
        <p:txBody>
          <a:bodyPr/>
          <a:lstStyle/>
          <a:p>
            <a:fld id="{7DE6DF53-FE41-4145-8C09-04488577F769}" type="slidenum">
              <a:rPr lang="es-MX" smtClean="0"/>
              <a:t>9</a:t>
            </a:fld>
            <a:endParaRPr lang="es-MX"/>
          </a:p>
        </p:txBody>
      </p:sp>
    </p:spTree>
    <p:extLst>
      <p:ext uri="{BB962C8B-B14F-4D97-AF65-F5344CB8AC3E}">
        <p14:creationId xmlns:p14="http://schemas.microsoft.com/office/powerpoint/2010/main" val="30867984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de título">
    <p:bg>
      <p:bgPr>
        <a:blipFill dpi="0" rotWithShape="1">
          <a:blip r:embed="rId2">
            <a:lum/>
            <a:extLst>
              <a:ext uri="{BEBA8EAE-BF5A-486C-A8C5-ECC9F3942E4B}">
                <a14:imgProps xmlns:a14="http://schemas.microsoft.com/office/drawing/2010/main">
                  <a14:imgLayer r:embed="rId3">
                    <a14:imgEffect>
                      <a14:brightnessContrast contrast="-1000"/>
                    </a14:imgEffect>
                  </a14:imgLayer>
                </a14:imgProps>
              </a:ext>
            </a:extLst>
          </a:blip>
          <a:srcRect/>
          <a:stretch>
            <a:fillRect t="11000" r="13000" b="-7000"/>
          </a:stretch>
        </a:blipFill>
        <a:effectLst/>
      </p:bgPr>
    </p:bg>
    <p:spTree>
      <p:nvGrpSpPr>
        <p:cNvPr id="1" name=""/>
        <p:cNvGrpSpPr/>
        <p:nvPr/>
      </p:nvGrpSpPr>
      <p:grpSpPr>
        <a:xfrm>
          <a:off x="0" y="0"/>
          <a:ext cx="0" cy="0"/>
          <a:chOff x="0" y="0"/>
          <a:chExt cx="0" cy="0"/>
        </a:xfrm>
      </p:grpSpPr>
      <p:sp>
        <p:nvSpPr>
          <p:cNvPr id="4" name="Rectángulo 3">
            <a:extLst>
              <a:ext uri="{FF2B5EF4-FFF2-40B4-BE49-F238E27FC236}">
                <a16:creationId xmlns:a16="http://schemas.microsoft.com/office/drawing/2014/main" id="{E5C93EEE-43D6-22CD-08BA-AB86D0C45D1D}"/>
              </a:ext>
            </a:extLst>
          </p:cNvPr>
          <p:cNvSpPr/>
          <p:nvPr userDrawn="1"/>
        </p:nvSpPr>
        <p:spPr>
          <a:xfrm>
            <a:off x="0" y="-22595"/>
            <a:ext cx="10493217" cy="1048411"/>
          </a:xfrm>
          <a:prstGeom prst="rect">
            <a:avLst/>
          </a:prstGeom>
          <a:solidFill>
            <a:srgbClr val="09355D"/>
          </a:solidFill>
          <a:ln>
            <a:solidFill>
              <a:srgbClr val="7D7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ts val="4000"/>
              </a:lnSpc>
            </a:pPr>
            <a:endParaRPr lang="es-MX" sz="3600" dirty="0">
              <a:latin typeface="Haettenschweiler" panose="020B0706040902060204" pitchFamily="34" charset="0"/>
            </a:endParaRPr>
          </a:p>
        </p:txBody>
      </p:sp>
      <p:sp>
        <p:nvSpPr>
          <p:cNvPr id="18" name="Rectángulo 17">
            <a:extLst>
              <a:ext uri="{FF2B5EF4-FFF2-40B4-BE49-F238E27FC236}">
                <a16:creationId xmlns:a16="http://schemas.microsoft.com/office/drawing/2014/main" id="{7136F143-38F5-6138-E2BA-81CD00471189}"/>
              </a:ext>
            </a:extLst>
          </p:cNvPr>
          <p:cNvSpPr/>
          <p:nvPr userDrawn="1"/>
        </p:nvSpPr>
        <p:spPr>
          <a:xfrm>
            <a:off x="19925" y="-29244"/>
            <a:ext cx="2276694" cy="6887244"/>
          </a:xfrm>
          <a:prstGeom prst="rect">
            <a:avLst/>
          </a:prstGeom>
          <a:solidFill>
            <a:srgbClr val="073358"/>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sz="1800" dirty="0"/>
          </a:p>
        </p:txBody>
      </p:sp>
      <p:sp>
        <p:nvSpPr>
          <p:cNvPr id="20" name="CuadroTexto 19">
            <a:extLst>
              <a:ext uri="{FF2B5EF4-FFF2-40B4-BE49-F238E27FC236}">
                <a16:creationId xmlns:a16="http://schemas.microsoft.com/office/drawing/2014/main" id="{054428B6-9E8E-1B76-884D-446C54D7F3B1}"/>
              </a:ext>
            </a:extLst>
          </p:cNvPr>
          <p:cNvSpPr txBox="1"/>
          <p:nvPr userDrawn="1"/>
        </p:nvSpPr>
        <p:spPr>
          <a:xfrm>
            <a:off x="19925" y="4659997"/>
            <a:ext cx="2184400" cy="723281"/>
          </a:xfrm>
          <a:prstGeom prst="rect">
            <a:avLst/>
          </a:prstGeom>
          <a:noFill/>
        </p:spPr>
        <p:txBody>
          <a:bodyPr wrap="square" rtlCol="0">
            <a:noAutofit/>
          </a:bodyPr>
          <a:lstStyle/>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Resumen en </a:t>
            </a:r>
          </a:p>
          <a:p>
            <a:pPr algn="ctr">
              <a:lnSpc>
                <a:spcPts val="2200"/>
              </a:lnSpc>
            </a:pPr>
            <a:r>
              <a:rPr lang="es-MX" sz="2400" b="1" dirty="0">
                <a:ln>
                  <a:solidFill>
                    <a:srgbClr val="1A0606"/>
                  </a:solidFill>
                </a:ln>
                <a:solidFill>
                  <a:schemeClr val="bg1">
                    <a:lumMod val="95000"/>
                  </a:schemeClr>
                </a:solidFill>
                <a:effectLst>
                  <a:innerShdw blurRad="63500" dist="50800" dir="18900000">
                    <a:prstClr val="black">
                      <a:alpha val="50000"/>
                    </a:prstClr>
                  </a:innerShdw>
                </a:effectLst>
                <a:latin typeface="Abadi" panose="020B0604020104020204" pitchFamily="34" charset="0"/>
              </a:rPr>
              <a:t>PowerPoint</a:t>
            </a:r>
          </a:p>
        </p:txBody>
      </p:sp>
      <p:sp>
        <p:nvSpPr>
          <p:cNvPr id="21" name="CuadroTexto 20">
            <a:extLst>
              <a:ext uri="{FF2B5EF4-FFF2-40B4-BE49-F238E27FC236}">
                <a16:creationId xmlns:a16="http://schemas.microsoft.com/office/drawing/2014/main" id="{438004BE-1FB9-496E-1A53-22E90E1B4D3D}"/>
              </a:ext>
            </a:extLst>
          </p:cNvPr>
          <p:cNvSpPr txBox="1"/>
          <p:nvPr userDrawn="1"/>
        </p:nvSpPr>
        <p:spPr>
          <a:xfrm>
            <a:off x="-96687" y="1760486"/>
            <a:ext cx="2494656" cy="694338"/>
          </a:xfrm>
          <a:prstGeom prst="rect">
            <a:avLst/>
          </a:prstGeom>
          <a:noFill/>
        </p:spPr>
        <p:txBody>
          <a:bodyPr wrap="square" rtlCol="0">
            <a:normAutofit fontScale="32500" lnSpcReduction="20000"/>
          </a:bodyPr>
          <a:lstStyle/>
          <a:p>
            <a:pPr algn="ctr"/>
            <a:r>
              <a:rPr lang="es-MX" sz="8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4</a:t>
            </a:r>
            <a:r>
              <a:rPr lang="es-MX" sz="3200" b="1" kern="1200" dirty="0">
                <a:ln>
                  <a:solidFill>
                    <a:schemeClr val="tx1"/>
                  </a:solidFill>
                </a:ln>
                <a:solidFill>
                  <a:schemeClr val="tx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3200" b="1" kern="1200" dirty="0">
                <a:ln>
                  <a:solidFill>
                    <a:schemeClr val="tx1"/>
                  </a:solidFill>
                </a:ln>
                <a:solidFill>
                  <a:schemeClr val="bg1"/>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         </a:t>
            </a:r>
            <a:r>
              <a:rPr lang="es-MX" sz="4500" b="1" kern="1200" dirty="0">
                <a:ln>
                  <a:solidFill>
                    <a:schemeClr val="tx1"/>
                  </a:solidFill>
                </a:ln>
                <a:solidFill>
                  <a:schemeClr val="bg1">
                    <a:lumMod val="95000"/>
                  </a:schemeClr>
                </a:solidFill>
                <a:effectLst/>
                <a:latin typeface="Impact" panose="020B0806030902050204" pitchFamily="34" charset="0"/>
                <a:ea typeface="+mn-ea"/>
                <a:cs typeface="Arial" panose="020B0604020202020204" pitchFamily="34" charset="0"/>
              </a:rPr>
              <a:t>TRIMESTRE</a:t>
            </a:r>
          </a:p>
          <a:p>
            <a:pPr algn="ctr"/>
            <a:endParaRPr lang="es-MX" sz="1400" b="1" dirty="0">
              <a:ln>
                <a:solidFill>
                  <a:schemeClr val="tx1"/>
                </a:solidFill>
              </a:ln>
              <a:solidFill>
                <a:schemeClr val="bg1">
                  <a:lumMod val="95000"/>
                </a:schemeClr>
              </a:solidFill>
              <a:effectLst/>
              <a:latin typeface="Gisha" panose="020B0604020202020204" pitchFamily="34" charset="-79"/>
              <a:cs typeface="Gisha" panose="020B0604020202020204" pitchFamily="34" charset="-79"/>
            </a:endParaRPr>
          </a:p>
          <a:p>
            <a:pPr algn="ctr"/>
            <a:r>
              <a:rPr lang="es-MX" sz="45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Octubre-Diciembre 2026</a:t>
            </a:r>
          </a:p>
        </p:txBody>
      </p:sp>
      <p:sp>
        <p:nvSpPr>
          <p:cNvPr id="22" name="CuadroTexto 21">
            <a:extLst>
              <a:ext uri="{FF2B5EF4-FFF2-40B4-BE49-F238E27FC236}">
                <a16:creationId xmlns:a16="http://schemas.microsoft.com/office/drawing/2014/main" id="{4D4946DB-1295-E0A0-98C0-FD3E07F96757}"/>
              </a:ext>
            </a:extLst>
          </p:cNvPr>
          <p:cNvSpPr txBox="1">
            <a:spLocks noChangeAspect="1"/>
          </p:cNvSpPr>
          <p:nvPr userDrawn="1"/>
        </p:nvSpPr>
        <p:spPr>
          <a:xfrm>
            <a:off x="-17021" y="2411181"/>
            <a:ext cx="2296576" cy="1173719"/>
          </a:xfrm>
          <a:prstGeom prst="rect">
            <a:avLst/>
          </a:prstGeom>
          <a:noFill/>
          <a:effectLst/>
        </p:spPr>
        <p:txBody>
          <a:bodyPr wrap="square" rtlCol="0" anchor="ctr">
            <a:normAutofit fontScale="77500" lnSpcReduction="20000"/>
          </a:bodyPr>
          <a:lstStyle/>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PROFETAS DEL NUEVO</a:t>
            </a:r>
          </a:p>
          <a:p>
            <a:pPr algn="ctr">
              <a:lnSpc>
                <a:spcPts val="2400"/>
              </a:lnSpc>
              <a:spcAft>
                <a:spcPts val="0"/>
              </a:spcAft>
            </a:pPr>
            <a:r>
              <a:rPr lang="es-MX" sz="4400" b="1" kern="1200" baseline="0" dirty="0">
                <a:ln>
                  <a:noFill/>
                </a:ln>
                <a:solidFill>
                  <a:schemeClr val="bg1">
                    <a:lumMod val="95000"/>
                  </a:schemeClr>
                </a:solidFill>
                <a:effectLst>
                  <a:outerShdw blurRad="88900" dist="50800" dir="5400000" algn="ctr" rotWithShape="0">
                    <a:srgbClr val="000000">
                      <a:alpha val="43137"/>
                    </a:srgbClr>
                  </a:outerShdw>
                </a:effectLst>
                <a:latin typeface="Angsana New" panose="02020603050405020304" pitchFamily="18" charset="-34"/>
                <a:ea typeface="HGSMinchoE" panose="020B0400000000000000" pitchFamily="18" charset="-128"/>
                <a:cs typeface="Angsana New" panose="02020603050405020304" pitchFamily="18" charset="-34"/>
              </a:rPr>
              <a:t>TESTAMENTO</a:t>
            </a:r>
          </a:p>
        </p:txBody>
      </p:sp>
      <p:sp>
        <p:nvSpPr>
          <p:cNvPr id="23" name="CuadroTexto 22">
            <a:extLst>
              <a:ext uri="{FF2B5EF4-FFF2-40B4-BE49-F238E27FC236}">
                <a16:creationId xmlns:a16="http://schemas.microsoft.com/office/drawing/2014/main" id="{45EC3A53-86C5-901F-73D4-AD344F35D6DA}"/>
              </a:ext>
            </a:extLst>
          </p:cNvPr>
          <p:cNvSpPr txBox="1"/>
          <p:nvPr userDrawn="1"/>
        </p:nvSpPr>
        <p:spPr>
          <a:xfrm>
            <a:off x="23168" y="3421933"/>
            <a:ext cx="2184400" cy="461665"/>
          </a:xfrm>
          <a:prstGeom prst="rect">
            <a:avLst/>
          </a:prstGeom>
          <a:noFill/>
        </p:spPr>
        <p:txBody>
          <a:bodyPr wrap="square" rtlCol="0">
            <a:spAutoFit/>
          </a:bodyPr>
          <a:lstStyle/>
          <a:p>
            <a:pPr algn="ctr"/>
            <a:r>
              <a:rPr lang="es-MX" sz="2400" b="1" dirty="0">
                <a:ln>
                  <a:solidFill>
                    <a:schemeClr val="tx1"/>
                  </a:solidFill>
                </a:ln>
                <a:solidFill>
                  <a:schemeClr val="bg1">
                    <a:lumMod val="95000"/>
                  </a:schemeClr>
                </a:solidFill>
                <a:effectLst>
                  <a:innerShdw blurRad="63500" dist="50800" dir="18900000">
                    <a:prstClr val="black">
                      <a:alpha val="50000"/>
                    </a:prstClr>
                  </a:innerShdw>
                </a:effectLst>
                <a:latin typeface="Lato" panose="020F0502020204030203" pitchFamily="34" charset="0"/>
                <a:ea typeface="Adobe Fan Heiti Std B" panose="020B0700000000000000" pitchFamily="34" charset="-128"/>
                <a:cs typeface="Adobe Arabic" panose="02040503050201020203" pitchFamily="18" charset="-78"/>
              </a:rPr>
              <a:t>LECCIÓN</a:t>
            </a:r>
          </a:p>
        </p:txBody>
      </p:sp>
      <p:sp>
        <p:nvSpPr>
          <p:cNvPr id="25" name="CuadroTexto 24">
            <a:extLst>
              <a:ext uri="{FF2B5EF4-FFF2-40B4-BE49-F238E27FC236}">
                <a16:creationId xmlns:a16="http://schemas.microsoft.com/office/drawing/2014/main" id="{6F8D5B16-C793-0AC3-F87C-33BEDB485A53}"/>
              </a:ext>
            </a:extLst>
          </p:cNvPr>
          <p:cNvSpPr txBox="1"/>
          <p:nvPr userDrawn="1"/>
        </p:nvSpPr>
        <p:spPr>
          <a:xfrm>
            <a:off x="-72713" y="4340267"/>
            <a:ext cx="2431348" cy="365125"/>
          </a:xfrm>
          <a:prstGeom prst="rect">
            <a:avLst/>
          </a:prstGeom>
          <a:noFill/>
        </p:spPr>
        <p:txBody>
          <a:bodyPr wrap="square" rtlCol="0">
            <a:normAutofit fontScale="92500"/>
          </a:bodyPr>
          <a:lstStyle/>
          <a:p>
            <a:pPr algn="ctr"/>
            <a:r>
              <a:rPr lang="es-MX" sz="1800" b="1" baseline="0" dirty="0">
                <a:ln>
                  <a:solidFill>
                    <a:schemeClr val="bg1">
                      <a:lumMod val="95000"/>
                      <a:alpha val="62000"/>
                    </a:schemeClr>
                  </a:solidFill>
                </a:ln>
                <a:solidFill>
                  <a:schemeClr val="bg1"/>
                </a:solidFill>
                <a:effectLst/>
                <a:latin typeface="Gill Sans Nova Cond" panose="020F0502020204030204" pitchFamily="34" charset="0"/>
              </a:rPr>
              <a:t>Para el 24 de Octubre de 2026</a:t>
            </a:r>
          </a:p>
        </p:txBody>
      </p:sp>
      <p:grpSp>
        <p:nvGrpSpPr>
          <p:cNvPr id="26" name="Grupo 25">
            <a:extLst>
              <a:ext uri="{FF2B5EF4-FFF2-40B4-BE49-F238E27FC236}">
                <a16:creationId xmlns:a16="http://schemas.microsoft.com/office/drawing/2014/main" id="{5C454177-BC84-892D-CEEB-8F21831409CE}"/>
              </a:ext>
            </a:extLst>
          </p:cNvPr>
          <p:cNvGrpSpPr/>
          <p:nvPr userDrawn="1"/>
        </p:nvGrpSpPr>
        <p:grpSpPr>
          <a:xfrm>
            <a:off x="-7080" y="5238894"/>
            <a:ext cx="2184400" cy="1552295"/>
            <a:chOff x="23168" y="5023571"/>
            <a:chExt cx="2184400" cy="1552295"/>
          </a:xfrm>
          <a:noFill/>
        </p:grpSpPr>
        <p:sp>
          <p:nvSpPr>
            <p:cNvPr id="27" name="CuadroTexto 26">
              <a:extLst>
                <a:ext uri="{FF2B5EF4-FFF2-40B4-BE49-F238E27FC236}">
                  <a16:creationId xmlns:a16="http://schemas.microsoft.com/office/drawing/2014/main" id="{60F25CE4-7C95-7636-1972-F427424C6F9B}"/>
                </a:ext>
              </a:extLst>
            </p:cNvPr>
            <p:cNvSpPr txBox="1"/>
            <p:nvPr userDrawn="1"/>
          </p:nvSpPr>
          <p:spPr>
            <a:xfrm>
              <a:off x="23168" y="6237312"/>
              <a:ext cx="2184400" cy="338554"/>
            </a:xfrm>
            <a:prstGeom prst="rect">
              <a:avLst/>
            </a:prstGeom>
            <a:grpFill/>
          </p:spPr>
          <p:txBody>
            <a:bodyPr wrap="square" rtlCol="0">
              <a:spAutoFit/>
            </a:bodyPr>
            <a:lstStyle/>
            <a:p>
              <a:pPr algn="ctr"/>
              <a:r>
                <a:rPr lang="es-MX" sz="1600">
                  <a:solidFill>
                    <a:schemeClr val="bg1"/>
                  </a:solidFill>
                  <a:latin typeface="Avenir Next LT Pro"/>
                </a:rPr>
                <a:t>“El Llano”</a:t>
              </a:r>
            </a:p>
          </p:txBody>
        </p:sp>
        <p:pic>
          <p:nvPicPr>
            <p:cNvPr id="28" name="Imagen 27" descr="Imagen que contiene dibujo, camiseta&#10;&#10;Descripción generada automáticamente">
              <a:extLst>
                <a:ext uri="{FF2B5EF4-FFF2-40B4-BE49-F238E27FC236}">
                  <a16:creationId xmlns:a16="http://schemas.microsoft.com/office/drawing/2014/main" id="{A4072C76-FB78-61FB-9AB6-10AB69BCCBA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2556" y="5023571"/>
              <a:ext cx="2042379" cy="1316294"/>
            </a:xfrm>
            <a:prstGeom prst="rect">
              <a:avLst/>
            </a:prstGeom>
            <a:grpFill/>
          </p:spPr>
        </p:pic>
      </p:grpSp>
      <p:sp>
        <p:nvSpPr>
          <p:cNvPr id="29" name="CuadroTexto 28">
            <a:extLst>
              <a:ext uri="{FF2B5EF4-FFF2-40B4-BE49-F238E27FC236}">
                <a16:creationId xmlns:a16="http://schemas.microsoft.com/office/drawing/2014/main" id="{6157EA28-EA3B-BC3B-96F7-0742CE682FD5}"/>
              </a:ext>
            </a:extLst>
          </p:cNvPr>
          <p:cNvSpPr txBox="1"/>
          <p:nvPr userDrawn="1"/>
        </p:nvSpPr>
        <p:spPr>
          <a:xfrm>
            <a:off x="620037" y="1693883"/>
            <a:ext cx="504024" cy="395705"/>
          </a:xfrm>
          <a:prstGeom prst="rect">
            <a:avLst/>
          </a:prstGeom>
          <a:noFill/>
        </p:spPr>
        <p:txBody>
          <a:bodyPr wrap="square" rtlCol="0">
            <a:normAutofit/>
          </a:bodyPr>
          <a:lstStyle/>
          <a:p>
            <a:pPr algn="just"/>
            <a:r>
              <a:rPr lang="es-MX" sz="1600" b="1" kern="1200" dirty="0" err="1">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rPr>
              <a:t>to</a:t>
            </a:r>
            <a:endParaRPr lang="es-MX" sz="1600" b="1" kern="1200" dirty="0">
              <a:ln>
                <a:solidFill>
                  <a:schemeClr val="tx1"/>
                </a:solidFill>
              </a:ln>
              <a:solidFill>
                <a:schemeClr val="bg1">
                  <a:lumMod val="95000"/>
                </a:schemeClr>
              </a:solidFill>
              <a:effectLst>
                <a:outerShdw blurRad="38100" dist="38100" dir="2700000" algn="tl">
                  <a:schemeClr val="bg1">
                    <a:alpha val="43000"/>
                  </a:schemeClr>
                </a:outerShdw>
              </a:effectLst>
              <a:latin typeface="Impact" panose="020B0806030902050204" pitchFamily="34" charset="0"/>
              <a:ea typeface="+mn-ea"/>
              <a:cs typeface="Arial" panose="020B0604020202020204" pitchFamily="34" charset="0"/>
            </a:endParaRPr>
          </a:p>
        </p:txBody>
      </p:sp>
      <p:pic>
        <p:nvPicPr>
          <p:cNvPr id="32" name="Imagen 31">
            <a:extLst>
              <a:ext uri="{FF2B5EF4-FFF2-40B4-BE49-F238E27FC236}">
                <a16:creationId xmlns:a16="http://schemas.microsoft.com/office/drawing/2014/main" id="{67E2865D-1263-9050-8A61-788E30BA1A8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2675" y="6414864"/>
            <a:ext cx="365125" cy="365125"/>
          </a:xfrm>
          <a:prstGeom prst="rect">
            <a:avLst/>
          </a:prstGeom>
        </p:spPr>
      </p:pic>
      <p:sp>
        <p:nvSpPr>
          <p:cNvPr id="33" name="CuadroTexto 32">
            <a:extLst>
              <a:ext uri="{FF2B5EF4-FFF2-40B4-BE49-F238E27FC236}">
                <a16:creationId xmlns:a16="http://schemas.microsoft.com/office/drawing/2014/main" id="{BFA40AF4-3846-5CBC-9726-DD64BD7FF0FA}"/>
              </a:ext>
            </a:extLst>
          </p:cNvPr>
          <p:cNvSpPr txBox="1"/>
          <p:nvPr userDrawn="1"/>
        </p:nvSpPr>
        <p:spPr>
          <a:xfrm>
            <a:off x="2843894" y="6425757"/>
            <a:ext cx="2432937" cy="369332"/>
          </a:xfrm>
          <a:prstGeom prst="rect">
            <a:avLst/>
          </a:prstGeom>
          <a:solidFill>
            <a:schemeClr val="bg1"/>
          </a:solidFill>
        </p:spPr>
        <p:txBody>
          <a:bodyPr wrap="square" rtlCol="0">
            <a:spAutoFit/>
          </a:bodyPr>
          <a:lstStyle/>
          <a:p>
            <a:r>
              <a:rPr lang="es-MX" b="1">
                <a:solidFill>
                  <a:schemeClr val="tx1"/>
                </a:solidFill>
              </a:rPr>
              <a:t>@IglesiaElLlanoTulaHgo</a:t>
            </a:r>
          </a:p>
        </p:txBody>
      </p:sp>
      <p:sp>
        <p:nvSpPr>
          <p:cNvPr id="34" name="CuadroTexto 33">
            <a:extLst>
              <a:ext uri="{FF2B5EF4-FFF2-40B4-BE49-F238E27FC236}">
                <a16:creationId xmlns:a16="http://schemas.microsoft.com/office/drawing/2014/main" id="{B444AB40-2EA1-0181-24DE-17F7219D0002}"/>
              </a:ext>
            </a:extLst>
          </p:cNvPr>
          <p:cNvSpPr txBox="1"/>
          <p:nvPr userDrawn="1"/>
        </p:nvSpPr>
        <p:spPr>
          <a:xfrm>
            <a:off x="5664314" y="6439147"/>
            <a:ext cx="1856872" cy="369332"/>
          </a:xfrm>
          <a:prstGeom prst="rect">
            <a:avLst/>
          </a:prstGeom>
          <a:solidFill>
            <a:schemeClr val="bg1"/>
          </a:solidFill>
        </p:spPr>
        <p:txBody>
          <a:bodyPr wrap="square" rtlCol="0">
            <a:spAutoFit/>
          </a:bodyPr>
          <a:lstStyle/>
          <a:p>
            <a:r>
              <a:rPr lang="es-MX" b="1">
                <a:solidFill>
                  <a:schemeClr val="tx1"/>
                </a:solidFill>
              </a:rPr>
              <a:t>@</a:t>
            </a:r>
            <a:r>
              <a:rPr lang="es-MX" b="1" err="1">
                <a:solidFill>
                  <a:schemeClr val="tx1"/>
                </a:solidFill>
              </a:rPr>
              <a:t>IASD_EL_Llano</a:t>
            </a:r>
            <a:endParaRPr lang="es-MX" b="1">
              <a:solidFill>
                <a:schemeClr val="tx1"/>
              </a:solidFill>
            </a:endParaRPr>
          </a:p>
        </p:txBody>
      </p:sp>
      <p:pic>
        <p:nvPicPr>
          <p:cNvPr id="35" name="Imagen 34" descr="Icono&#10;&#10;Descripción generada automáticamente">
            <a:extLst>
              <a:ext uri="{FF2B5EF4-FFF2-40B4-BE49-F238E27FC236}">
                <a16:creationId xmlns:a16="http://schemas.microsoft.com/office/drawing/2014/main" id="{22136A54-EE3D-4A95-7FEA-E1CA2738885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7555342" y="6414864"/>
            <a:ext cx="400103" cy="400103"/>
          </a:xfrm>
          <a:prstGeom prst="rect">
            <a:avLst/>
          </a:prstGeom>
        </p:spPr>
      </p:pic>
      <p:sp>
        <p:nvSpPr>
          <p:cNvPr id="36" name="CuadroTexto 35">
            <a:extLst>
              <a:ext uri="{FF2B5EF4-FFF2-40B4-BE49-F238E27FC236}">
                <a16:creationId xmlns:a16="http://schemas.microsoft.com/office/drawing/2014/main" id="{EA59B72E-368B-0459-A2F1-A42F80F9FAD4}"/>
              </a:ext>
            </a:extLst>
          </p:cNvPr>
          <p:cNvSpPr txBox="1"/>
          <p:nvPr userDrawn="1"/>
        </p:nvSpPr>
        <p:spPr>
          <a:xfrm>
            <a:off x="7919586" y="6420898"/>
            <a:ext cx="1856872" cy="369332"/>
          </a:xfrm>
          <a:prstGeom prst="rect">
            <a:avLst/>
          </a:prstGeom>
          <a:solidFill>
            <a:schemeClr val="bg1"/>
          </a:solidFill>
        </p:spPr>
        <p:txBody>
          <a:bodyPr wrap="square" rtlCol="0">
            <a:spAutoFit/>
          </a:bodyPr>
          <a:lstStyle/>
          <a:p>
            <a:r>
              <a:rPr lang="es-MX" b="1">
                <a:solidFill>
                  <a:schemeClr val="tx1"/>
                </a:solidFill>
              </a:rPr>
              <a:t>@iasddistritotula</a:t>
            </a:r>
          </a:p>
        </p:txBody>
      </p:sp>
      <p:pic>
        <p:nvPicPr>
          <p:cNvPr id="37" name="Imagen 36">
            <a:extLst>
              <a:ext uri="{FF2B5EF4-FFF2-40B4-BE49-F238E27FC236}">
                <a16:creationId xmlns:a16="http://schemas.microsoft.com/office/drawing/2014/main" id="{EA3D70A9-BCD2-5CB2-57BF-72C5701A5D38}"/>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286770" y="6413554"/>
            <a:ext cx="420518" cy="420518"/>
          </a:xfrm>
          <a:prstGeom prst="rect">
            <a:avLst/>
          </a:prstGeom>
        </p:spPr>
      </p:pic>
      <p:sp>
        <p:nvSpPr>
          <p:cNvPr id="9" name="CuadroTexto 8">
            <a:extLst>
              <a:ext uri="{FF2B5EF4-FFF2-40B4-BE49-F238E27FC236}">
                <a16:creationId xmlns:a16="http://schemas.microsoft.com/office/drawing/2014/main" id="{B6B498AB-C0EC-B0BA-B2CD-527C584DCC1F}"/>
              </a:ext>
            </a:extLst>
          </p:cNvPr>
          <p:cNvSpPr txBox="1"/>
          <p:nvPr userDrawn="1"/>
        </p:nvSpPr>
        <p:spPr>
          <a:xfrm>
            <a:off x="-46835" y="1064553"/>
            <a:ext cx="2326390" cy="692497"/>
          </a:xfrm>
          <a:prstGeom prst="rect">
            <a:avLst/>
          </a:prstGeom>
          <a:noFill/>
        </p:spPr>
        <p:txBody>
          <a:bodyPr wrap="square" rtlCol="0">
            <a:spAutoFit/>
          </a:bodyPr>
          <a:lstStyle/>
          <a:p>
            <a:r>
              <a:rPr lang="es-MX" sz="2400" dirty="0">
                <a:solidFill>
                  <a:schemeClr val="bg1"/>
                </a:solidFill>
                <a:latin typeface="Impact" panose="020B0806030902050204" pitchFamily="34" charset="0"/>
              </a:rPr>
              <a:t>Escuela Sabática</a:t>
            </a:r>
          </a:p>
          <a:p>
            <a:r>
              <a:rPr lang="es-MX" sz="1500" dirty="0">
                <a:solidFill>
                  <a:schemeClr val="bg1"/>
                </a:solidFill>
                <a:latin typeface="Impact" panose="020B0806030902050204" pitchFamily="34" charset="0"/>
              </a:rPr>
              <a:t>Guía de Estudio de la Biblia</a:t>
            </a:r>
          </a:p>
        </p:txBody>
      </p:sp>
      <p:sp>
        <p:nvSpPr>
          <p:cNvPr id="2" name="CuadroTexto 1">
            <a:extLst>
              <a:ext uri="{FF2B5EF4-FFF2-40B4-BE49-F238E27FC236}">
                <a16:creationId xmlns:a16="http://schemas.microsoft.com/office/drawing/2014/main" id="{A3E93D66-26CA-9690-6C5F-6C84B729B0D0}"/>
              </a:ext>
            </a:extLst>
          </p:cNvPr>
          <p:cNvSpPr txBox="1"/>
          <p:nvPr userDrawn="1"/>
        </p:nvSpPr>
        <p:spPr>
          <a:xfrm>
            <a:off x="62308" y="3584900"/>
            <a:ext cx="2249689" cy="830997"/>
          </a:xfrm>
          <a:prstGeom prst="rect">
            <a:avLst/>
          </a:prstGeom>
          <a:noFill/>
        </p:spPr>
        <p:txBody>
          <a:bodyPr wrap="square" rtlCol="0">
            <a:spAutoFit/>
          </a:bodyPr>
          <a:lstStyle/>
          <a:p>
            <a:pPr algn="ctr"/>
            <a:r>
              <a:rPr lang="es-MX" sz="4800" b="1" dirty="0">
                <a:ln>
                  <a:solidFill>
                    <a:schemeClr val="tx1"/>
                  </a:solidFill>
                </a:ln>
                <a:solidFill>
                  <a:schemeClr val="bg1">
                    <a:lumMod val="95000"/>
                  </a:schemeClr>
                </a:solidFill>
                <a:effectLst>
                  <a:outerShdw blurRad="38100" dist="38100" dir="2700000" algn="tl">
                    <a:schemeClr val="bg1">
                      <a:alpha val="43000"/>
                    </a:schemeClr>
                  </a:outerShdw>
                </a:effectLst>
                <a:latin typeface="+mn-lt"/>
                <a:ea typeface="Adobe Fan Heiti Std B" panose="020B0700000000000000" pitchFamily="34" charset="-128"/>
                <a:cs typeface="Adobe Arabic" panose="02040503050201020203" pitchFamily="18" charset="-78"/>
              </a:rPr>
              <a:t>04</a:t>
            </a:r>
          </a:p>
        </p:txBody>
      </p:sp>
      <p:pic>
        <p:nvPicPr>
          <p:cNvPr id="8" name="Imagen 7">
            <a:extLst>
              <a:ext uri="{FF2B5EF4-FFF2-40B4-BE49-F238E27FC236}">
                <a16:creationId xmlns:a16="http://schemas.microsoft.com/office/drawing/2014/main" id="{6C3FC000-E3B6-B013-2912-548E4CE3FAB0}"/>
              </a:ext>
            </a:extLst>
          </p:cNvPr>
          <p:cNvPicPr>
            <a:picLocks noChangeAspect="1"/>
          </p:cNvPicPr>
          <p:nvPr userDrawn="1"/>
        </p:nvPicPr>
        <p:blipFill>
          <a:blip r:embed="rId8">
            <a:extLst>
              <a:ext uri="{28A0092B-C50C-407E-A947-70E740481C1C}">
                <a14:useLocalDpi xmlns:a14="http://schemas.microsoft.com/office/drawing/2010/main" val="0"/>
              </a:ext>
            </a:extLst>
          </a:blip>
          <a:srcRect l="15922" r="15922"/>
          <a:stretch/>
        </p:blipFill>
        <p:spPr>
          <a:xfrm rot="2129446">
            <a:off x="7670116" y="-71030"/>
            <a:ext cx="2884741" cy="2895056"/>
          </a:xfrm>
          <a:prstGeom prst="rect">
            <a:avLst/>
          </a:prstGeom>
        </p:spPr>
      </p:pic>
      <p:sp>
        <p:nvSpPr>
          <p:cNvPr id="3" name="CuadroTexto 2">
            <a:extLst>
              <a:ext uri="{FF2B5EF4-FFF2-40B4-BE49-F238E27FC236}">
                <a16:creationId xmlns:a16="http://schemas.microsoft.com/office/drawing/2014/main" id="{39CE9DAA-DFF2-F38C-38CD-D5DA8C02B1C8}"/>
              </a:ext>
            </a:extLst>
          </p:cNvPr>
          <p:cNvSpPr txBox="1"/>
          <p:nvPr userDrawn="1"/>
        </p:nvSpPr>
        <p:spPr>
          <a:xfrm>
            <a:off x="2204325" y="122533"/>
            <a:ext cx="3183708" cy="914349"/>
          </a:xfrm>
          <a:prstGeom prst="rect">
            <a:avLst/>
          </a:prstGeom>
          <a:noFill/>
        </p:spPr>
        <p:txBody>
          <a:bodyPr wrap="square" tIns="36000" rtlCol="0">
            <a:spAutoFit/>
          </a:bodyPr>
          <a:lstStyle/>
          <a:p>
            <a:pPr algn="l">
              <a:lnSpc>
                <a:spcPts val="3200"/>
              </a:lnSpc>
              <a:spcAft>
                <a:spcPts val="0"/>
              </a:spcAft>
            </a:pPr>
            <a:r>
              <a:rPr lang="es-MX" sz="3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EL DON</a:t>
            </a:r>
          </a:p>
          <a:p>
            <a:pPr algn="l">
              <a:lnSpc>
                <a:spcPts val="3200"/>
              </a:lnSpc>
              <a:spcAft>
                <a:spcPts val="0"/>
              </a:spcAft>
            </a:pPr>
            <a:r>
              <a:rPr lang="es-MX" sz="3200" kern="1200" dirty="0">
                <a:solidFill>
                  <a:schemeClr val="bg1"/>
                </a:solidFill>
                <a:latin typeface="Aptos Light" panose="020B0004020202020204" pitchFamily="34" charset="0"/>
                <a:ea typeface="ADLaM Display" panose="02010000000000000000" pitchFamily="2" charset="0"/>
                <a:cs typeface="FrankRuehl" panose="020F0502020204030204" pitchFamily="34" charset="-79"/>
              </a:rPr>
              <a:t>DE PROFECÍA</a:t>
            </a:r>
          </a:p>
        </p:txBody>
      </p:sp>
      <p:pic>
        <p:nvPicPr>
          <p:cNvPr id="6" name="Imagen 5">
            <a:extLst>
              <a:ext uri="{FF2B5EF4-FFF2-40B4-BE49-F238E27FC236}">
                <a16:creationId xmlns:a16="http://schemas.microsoft.com/office/drawing/2014/main" id="{EE51980F-B8AD-B27A-DB56-FFE02DB8DB52}"/>
              </a:ext>
            </a:extLst>
          </p:cNvPr>
          <p:cNvPicPr>
            <a:picLocks noChangeAspect="1"/>
          </p:cNvPicPr>
          <p:nvPr userDrawn="1"/>
        </p:nvPicPr>
        <p:blipFill>
          <a:blip r:embed="rId9"/>
          <a:stretch>
            <a:fillRect/>
          </a:stretch>
        </p:blipFill>
        <p:spPr>
          <a:xfrm>
            <a:off x="10452698" y="5205133"/>
            <a:ext cx="1786283" cy="1585097"/>
          </a:xfrm>
          <a:prstGeom prst="rect">
            <a:avLst/>
          </a:prstGeom>
        </p:spPr>
      </p:pic>
    </p:spTree>
    <p:extLst>
      <p:ext uri="{BB962C8B-B14F-4D97-AF65-F5344CB8AC3E}">
        <p14:creationId xmlns:p14="http://schemas.microsoft.com/office/powerpoint/2010/main" val="2625502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63"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bg>
      <p:bgPr>
        <a:blipFill dpi="0" rotWithShape="1">
          <a:blip r:embed="rId2">
            <a:alphaModFix amt="3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70F384F-5FAA-793F-9ADF-9FE239747309}"/>
              </a:ext>
            </a:extLst>
          </p:cNvPr>
          <p:cNvSpPr>
            <a:spLocks noGrp="1"/>
          </p:cNvSpPr>
          <p:nvPr>
            <p:ph type="title" hasCustomPrompt="1"/>
          </p:nvPr>
        </p:nvSpPr>
        <p:spPr>
          <a:xfrm>
            <a:off x="838200" y="566530"/>
            <a:ext cx="5572539" cy="765313"/>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lvl1pPr algn="ctr">
              <a:defRPr sz="4000">
                <a:solidFill>
                  <a:schemeClr val="bg1"/>
                </a:solidFill>
                <a:latin typeface="Bahnschrift" panose="020B0502040204020203" pitchFamily="34" charset="0"/>
              </a:defRPr>
            </a:lvl1pPr>
          </a:lstStyle>
          <a:p>
            <a:r>
              <a:rPr lang="es-MX"/>
              <a:t>Para Memorizar</a:t>
            </a:r>
          </a:p>
        </p:txBody>
      </p:sp>
      <p:sp>
        <p:nvSpPr>
          <p:cNvPr id="3" name="Marcador de contenido 2">
            <a:extLst>
              <a:ext uri="{FF2B5EF4-FFF2-40B4-BE49-F238E27FC236}">
                <a16:creationId xmlns:a16="http://schemas.microsoft.com/office/drawing/2014/main" id="{AD6416DA-D468-1E38-B8F8-86B122923A03}"/>
              </a:ext>
            </a:extLst>
          </p:cNvPr>
          <p:cNvSpPr>
            <a:spLocks noGrp="1"/>
          </p:cNvSpPr>
          <p:nvPr>
            <p:ph idx="1"/>
          </p:nvPr>
        </p:nvSpPr>
        <p:spPr>
          <a:xfrm>
            <a:off x="838200" y="1825625"/>
            <a:ext cx="5572539" cy="4351338"/>
          </a:xfrm>
        </p:spPr>
        <p:txBody>
          <a:bodyPr/>
          <a:lstStyle>
            <a:lvl1pPr>
              <a:defRPr>
                <a:latin typeface="Bahnschrift" panose="020B0502040204020203" pitchFamily="34" charset="0"/>
              </a:defRPr>
            </a:lvl1p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pic>
        <p:nvPicPr>
          <p:cNvPr id="5" name="Imagen 4">
            <a:extLst>
              <a:ext uri="{FF2B5EF4-FFF2-40B4-BE49-F238E27FC236}">
                <a16:creationId xmlns:a16="http://schemas.microsoft.com/office/drawing/2014/main" id="{6CEBF0D9-42F6-87AA-8E81-F3662A5A54E1}"/>
              </a:ext>
            </a:extLst>
          </p:cNvPr>
          <p:cNvPicPr>
            <a:picLocks noChangeAspect="1"/>
          </p:cNvPicPr>
          <p:nvPr userDrawn="1"/>
        </p:nvPicPr>
        <p:blipFill>
          <a:blip r:embed="rId4"/>
          <a:stretch>
            <a:fillRect/>
          </a:stretch>
        </p:blipFill>
        <p:spPr>
          <a:xfrm>
            <a:off x="10460658" y="5384414"/>
            <a:ext cx="1786283" cy="1585097"/>
          </a:xfrm>
          <a:prstGeom prst="rect">
            <a:avLst/>
          </a:prstGeom>
        </p:spPr>
      </p:pic>
    </p:spTree>
    <p:extLst>
      <p:ext uri="{BB962C8B-B14F-4D97-AF65-F5344CB8AC3E}">
        <p14:creationId xmlns:p14="http://schemas.microsoft.com/office/powerpoint/2010/main" val="32504935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69343E"/>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Enfoque del Estudio</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200" y="1414130"/>
            <a:ext cx="9565894"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FE981D50-2213-A4FE-11F7-6AC77B7C3416}"/>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4387853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8" y="244549"/>
            <a:ext cx="2668956" cy="595422"/>
          </a:xfrm>
          <a:prstGeom prst="rect">
            <a:avLst/>
          </a:prstGeom>
          <a:solidFill>
            <a:srgbClr val="FFFF0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Sábado</a:t>
            </a:r>
            <a:endParaRPr lang="es-MX"/>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6477178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omparación">
    <p:spTree>
      <p:nvGrpSpPr>
        <p:cNvPr id="1" name=""/>
        <p:cNvGrpSpPr/>
        <p:nvPr/>
      </p:nvGrpSpPr>
      <p:grpSpPr>
        <a:xfrm>
          <a:off x="0" y="0"/>
          <a:ext cx="0" cy="0"/>
          <a:chOff x="0" y="0"/>
          <a:chExt cx="0" cy="0"/>
        </a:xfrm>
      </p:grpSpPr>
      <p:pic>
        <p:nvPicPr>
          <p:cNvPr id="12" name="Imagen 11">
            <a:extLst>
              <a:ext uri="{FF2B5EF4-FFF2-40B4-BE49-F238E27FC236}">
                <a16:creationId xmlns:a16="http://schemas.microsoft.com/office/drawing/2014/main" id="{0BE04881-6D87-A1AD-36A9-346929F6D1B6}"/>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tretch>
            <a:fillRect/>
          </a:stretch>
        </p:blipFill>
        <p:spPr>
          <a:xfrm>
            <a:off x="0" y="-8878"/>
            <a:ext cx="10384170" cy="6866877"/>
          </a:xfrm>
          <a:prstGeom prst="rect">
            <a:avLst/>
          </a:prstGeom>
          <a:ln>
            <a:solidFill>
              <a:srgbClr val="3A241B"/>
            </a:solidFill>
          </a:ln>
        </p:spPr>
      </p:pic>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58325" cy="659218"/>
          </a:xfrm>
          <a:prstGeom prst="rect">
            <a:avLst/>
          </a:prstGeom>
          <a:solidFill>
            <a:srgbClr val="0070C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Domingo</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3">
            <a:extLst>
              <a:ext uri="{BEBA8EAE-BF5A-486C-A8C5-ECC9F3942E4B}">
                <a14:imgProps xmlns:a14="http://schemas.microsoft.com/office/drawing/2010/main">
                  <a14:imgLayer r:embed="rId4">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771575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2">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Lunes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5" name="Imagen 4">
            <a:extLst>
              <a:ext uri="{FF2B5EF4-FFF2-40B4-BE49-F238E27FC236}">
                <a16:creationId xmlns:a16="http://schemas.microsoft.com/office/drawing/2014/main" id="{09FD1E85-B9FB-9717-A420-2C2D1703BFD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273193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chemeClr val="accent6">
              <a:lumMod val="75000"/>
            </a:schemeClr>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Martes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381232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7030A0"/>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Miércoles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2911809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3A241B"/>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dirty="0">
                <a:ln/>
                <a:solidFill>
                  <a:schemeClr val="bg1"/>
                </a:solidFill>
                <a:effectLst/>
              </a:rPr>
              <a:t>Jueves</a:t>
            </a:r>
            <a:endParaRPr lang="es-MX" dirty="0"/>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1026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09939F-1FCC-9F07-8E5C-9B6F20E7C606}"/>
              </a:ext>
            </a:extLst>
          </p:cNvPr>
          <p:cNvSpPr>
            <a:spLocks noGrp="1"/>
          </p:cNvSpPr>
          <p:nvPr>
            <p:ph type="title" hasCustomPrompt="1"/>
          </p:nvPr>
        </p:nvSpPr>
        <p:spPr>
          <a:xfrm>
            <a:off x="839787" y="180753"/>
            <a:ext cx="2647692" cy="659218"/>
          </a:xfrm>
          <a:prstGeom prst="rect">
            <a:avLst/>
          </a:prstGeom>
          <a:solidFill>
            <a:srgbClr val="879EC7"/>
          </a:solidFill>
          <a:ln>
            <a:noFill/>
          </a:ln>
          <a:effectLst>
            <a:outerShdw blurRad="44450" dist="27940" dir="5400000" algn="ctr">
              <a:srgbClr val="000000">
                <a:alpha val="32000"/>
              </a:srgbClr>
            </a:outerShdw>
          </a:effectLst>
          <a:scene3d>
            <a:camera prst="obliqueTopRight"/>
            <a:lightRig rig="balanced" dir="t">
              <a:rot lat="0" lon="0" rev="8700000"/>
            </a:lightRig>
          </a:scene3d>
          <a:sp3d>
            <a:bevelT w="190500" h="38100"/>
          </a:sp3d>
        </p:spPr>
        <p:txBody>
          <a:bodyPr/>
          <a:lstStyle>
            <a:lvl1pPr>
              <a:defRPr b="0" cap="none" spc="0">
                <a:ln>
                  <a:solidFill>
                    <a:srgbClr val="3A241B"/>
                  </a:solidFill>
                </a:ln>
                <a:solidFill>
                  <a:schemeClr val="bg1"/>
                </a:solidFill>
                <a:effectLst>
                  <a:innerShdw blurRad="63500" dist="50800" dir="18900000">
                    <a:prstClr val="black">
                      <a:alpha val="50000"/>
                    </a:prstClr>
                  </a:innerShdw>
                </a:effectLst>
                <a:latin typeface="Bahnschrift" panose="020B0502040204020203" pitchFamily="34" charset="0"/>
              </a:defRPr>
            </a:lvl1pPr>
          </a:lstStyle>
          <a:p>
            <a:r>
              <a:rPr lang="es-MX" sz="4400" b="1" cap="none" spc="0" baseline="0">
                <a:ln/>
                <a:solidFill>
                  <a:schemeClr val="bg1"/>
                </a:solidFill>
                <a:effectLst/>
              </a:rPr>
              <a:t>Viernes</a:t>
            </a:r>
            <a:endParaRPr lang="es-MX"/>
          </a:p>
        </p:txBody>
      </p:sp>
      <p:sp>
        <p:nvSpPr>
          <p:cNvPr id="3" name="Marcador de texto 2">
            <a:extLst>
              <a:ext uri="{FF2B5EF4-FFF2-40B4-BE49-F238E27FC236}">
                <a16:creationId xmlns:a16="http://schemas.microsoft.com/office/drawing/2014/main" id="{DA301E89-AC9C-06B2-69FE-95A6E27B3F51}"/>
              </a:ext>
            </a:extLst>
          </p:cNvPr>
          <p:cNvSpPr>
            <a:spLocks noGrp="1"/>
          </p:cNvSpPr>
          <p:nvPr>
            <p:ph type="body" idx="1"/>
          </p:nvPr>
        </p:nvSpPr>
        <p:spPr>
          <a:xfrm>
            <a:off x="839788" y="861238"/>
            <a:ext cx="9544382" cy="1020725"/>
          </a:xfrm>
          <a:noFill/>
        </p:spPr>
        <p:txBody>
          <a:bodyPr anchor="b">
            <a:normAutofit/>
          </a:bodyPr>
          <a:lstStyle>
            <a:lvl1pPr marL="0" indent="0" algn="just">
              <a:lnSpc>
                <a:spcPts val="2880"/>
              </a:lnSpc>
              <a:spcBef>
                <a:spcPts val="0"/>
              </a:spcBef>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Marcador de contenido 3">
            <a:extLst>
              <a:ext uri="{FF2B5EF4-FFF2-40B4-BE49-F238E27FC236}">
                <a16:creationId xmlns:a16="http://schemas.microsoft.com/office/drawing/2014/main" id="{F8C18165-B346-20C3-10B1-45ADABB39DE9}"/>
              </a:ext>
            </a:extLst>
          </p:cNvPr>
          <p:cNvSpPr>
            <a:spLocks noGrp="1"/>
          </p:cNvSpPr>
          <p:nvPr>
            <p:ph sz="half" idx="2"/>
          </p:nvPr>
        </p:nvSpPr>
        <p:spPr>
          <a:xfrm>
            <a:off x="839788" y="1903230"/>
            <a:ext cx="7019754" cy="4610910"/>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contenido 5">
            <a:extLst>
              <a:ext uri="{FF2B5EF4-FFF2-40B4-BE49-F238E27FC236}">
                <a16:creationId xmlns:a16="http://schemas.microsoft.com/office/drawing/2014/main" id="{3B72756B-5ADC-674E-988D-5C3711D1BAD8}"/>
              </a:ext>
            </a:extLst>
          </p:cNvPr>
          <p:cNvSpPr>
            <a:spLocks noGrp="1"/>
          </p:cNvSpPr>
          <p:nvPr>
            <p:ph sz="quarter" idx="4"/>
          </p:nvPr>
        </p:nvSpPr>
        <p:spPr>
          <a:xfrm>
            <a:off x="7879466" y="1903230"/>
            <a:ext cx="2496153" cy="3657599"/>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pic>
        <p:nvPicPr>
          <p:cNvPr id="11" name="Imagen 10">
            <a:extLst>
              <a:ext uri="{FF2B5EF4-FFF2-40B4-BE49-F238E27FC236}">
                <a16:creationId xmlns:a16="http://schemas.microsoft.com/office/drawing/2014/main" id="{446235BA-B4BA-3D75-5C54-DDAB16450A08}"/>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Tree>
    <p:extLst>
      <p:ext uri="{BB962C8B-B14F-4D97-AF65-F5344CB8AC3E}">
        <p14:creationId xmlns:p14="http://schemas.microsoft.com/office/powerpoint/2010/main" val="18071219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6379E34-0212-3FEC-6B75-0357DA6B652A}"/>
              </a:ext>
            </a:extLst>
          </p:cNvPr>
          <p:cNvSpPr>
            <a:spLocks noGrp="1"/>
          </p:cNvSpPr>
          <p:nvPr>
            <p:ph type="title" hasCustomPrompt="1"/>
          </p:nvPr>
        </p:nvSpPr>
        <p:spPr>
          <a:xfrm>
            <a:off x="838200" y="365125"/>
            <a:ext cx="9565894" cy="772559"/>
          </a:xfrm>
          <a:prstGeom prst="rect">
            <a:avLst/>
          </a:prstGeom>
          <a:solidFill>
            <a:srgbClr val="725247"/>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a:solidFill>
                  <a:schemeClr val="bg1"/>
                </a:solidFill>
                <a:latin typeface="Bahnschrift" panose="020B0502040204020203" pitchFamily="34" charset="0"/>
              </a:defRPr>
            </a:lvl1pPr>
          </a:lstStyle>
          <a:p>
            <a:r>
              <a:rPr lang="es-MX"/>
              <a:t>Para Estudiar y Meditar</a:t>
            </a:r>
          </a:p>
        </p:txBody>
      </p:sp>
      <p:sp>
        <p:nvSpPr>
          <p:cNvPr id="3" name="Marcador de contenido 2">
            <a:extLst>
              <a:ext uri="{FF2B5EF4-FFF2-40B4-BE49-F238E27FC236}">
                <a16:creationId xmlns:a16="http://schemas.microsoft.com/office/drawing/2014/main" id="{4D61D150-340D-959A-651D-A720EE27CBB9}"/>
              </a:ext>
            </a:extLst>
          </p:cNvPr>
          <p:cNvSpPr>
            <a:spLocks noGrp="1"/>
          </p:cNvSpPr>
          <p:nvPr>
            <p:ph sz="half" idx="1"/>
          </p:nvPr>
        </p:nvSpPr>
        <p:spPr>
          <a:xfrm>
            <a:off x="838199" y="1414130"/>
            <a:ext cx="10515599" cy="5078745"/>
          </a:xfrm>
        </p:spPr>
        <p:txBody>
          <a:bodyPr/>
          <a:lstStyle>
            <a:lvl1pPr>
              <a:defRPr sz="1800"/>
            </a:lvl1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Tree>
    <p:extLst>
      <p:ext uri="{BB962C8B-B14F-4D97-AF65-F5344CB8AC3E}">
        <p14:creationId xmlns:p14="http://schemas.microsoft.com/office/powerpoint/2010/main" val="1606802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extLst>
              <a:ext uri="{BEBA8EAE-BF5A-486C-A8C5-ECC9F3942E4B}">
                <a14:imgProps xmlns:a14="http://schemas.microsoft.com/office/drawing/2010/main">
                  <a14:imgLayer r:embed="rId1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3" name="Marcador de texto 2">
            <a:extLst>
              <a:ext uri="{FF2B5EF4-FFF2-40B4-BE49-F238E27FC236}">
                <a16:creationId xmlns:a16="http://schemas.microsoft.com/office/drawing/2014/main" id="{8402620B-FC92-FE96-84D6-7AD4549730FC}"/>
              </a:ext>
            </a:extLst>
          </p:cNvPr>
          <p:cNvSpPr>
            <a:spLocks noGrp="1"/>
          </p:cNvSpPr>
          <p:nvPr>
            <p:ph type="body" idx="1"/>
          </p:nvPr>
        </p:nvSpPr>
        <p:spPr>
          <a:xfrm>
            <a:off x="838200" y="1825625"/>
            <a:ext cx="9585960" cy="4351338"/>
          </a:xfrm>
          <a:prstGeom prst="rect">
            <a:avLst/>
          </a:prstGeom>
        </p:spPr>
        <p:txBody>
          <a:bodyPr vert="horz" lIns="91440" tIns="45720" rIns="91440" bIns="45720" rtlCol="0">
            <a:normAutofit/>
          </a:bodyPr>
          <a:lstStyle/>
          <a:p>
            <a:pPr lvl="0"/>
            <a:r>
              <a:rPr lang="es-MX" dirty="0"/>
              <a:t>Haga clic para modificar los estilos de texto del patrón</a:t>
            </a:r>
          </a:p>
          <a:p>
            <a:pPr lvl="1"/>
            <a:r>
              <a:rPr lang="es-MX" dirty="0"/>
              <a:t>Segundo nivel</a:t>
            </a:r>
          </a:p>
          <a:p>
            <a:pPr lvl="2"/>
            <a:r>
              <a:rPr lang="es-MX" dirty="0"/>
              <a:t>Tercer nivel</a:t>
            </a:r>
          </a:p>
          <a:p>
            <a:pPr lvl="3"/>
            <a:r>
              <a:rPr lang="es-MX" dirty="0"/>
              <a:t>Cuarto nivel</a:t>
            </a:r>
          </a:p>
          <a:p>
            <a:pPr lvl="4"/>
            <a:r>
              <a:rPr lang="es-MX" dirty="0"/>
              <a:t>Quinto nivel</a:t>
            </a:r>
          </a:p>
        </p:txBody>
      </p:sp>
      <p:sp>
        <p:nvSpPr>
          <p:cNvPr id="4" name="Marcador de fecha 3">
            <a:extLst>
              <a:ext uri="{FF2B5EF4-FFF2-40B4-BE49-F238E27FC236}">
                <a16:creationId xmlns:a16="http://schemas.microsoft.com/office/drawing/2014/main" id="{663A4EC4-8259-128D-5D4B-B1A5577ED1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F4E8-F38C-42C9-9C2C-1B30C3AC1985}" type="datetimeFigureOut">
              <a:rPr lang="es-MX" smtClean="0"/>
              <a:t>21/10/2026</a:t>
            </a:fld>
            <a:endParaRPr lang="es-MX"/>
          </a:p>
        </p:txBody>
      </p:sp>
      <p:sp>
        <p:nvSpPr>
          <p:cNvPr id="5" name="Marcador de pie de página 4">
            <a:extLst>
              <a:ext uri="{FF2B5EF4-FFF2-40B4-BE49-F238E27FC236}">
                <a16:creationId xmlns:a16="http://schemas.microsoft.com/office/drawing/2014/main" id="{5D21FC23-2A34-1A69-6A1A-801839853D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C286D127-1499-4104-59F8-5083101614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136436-985C-49E4-94E8-B6E0A34F10FA}" type="slidenum">
              <a:rPr lang="es-MX" smtClean="0"/>
              <a:t>‹Nº›</a:t>
            </a:fld>
            <a:endParaRPr lang="es-MX"/>
          </a:p>
        </p:txBody>
      </p:sp>
      <p:pic>
        <p:nvPicPr>
          <p:cNvPr id="8" name="Imagen 7">
            <a:extLst>
              <a:ext uri="{FF2B5EF4-FFF2-40B4-BE49-F238E27FC236}">
                <a16:creationId xmlns:a16="http://schemas.microsoft.com/office/drawing/2014/main" id="{899DCE16-765D-47CA-350B-0B147B595551}"/>
              </a:ext>
            </a:extLst>
          </p:cNvPr>
          <p:cNvPicPr>
            <a:picLocks noChangeAspect="1"/>
          </p:cNvPicPr>
          <p:nvPr userDrawn="1"/>
        </p:nvPicPr>
        <p:blipFill>
          <a:blip r:embed="rId15">
            <a:extLst>
              <a:ext uri="{BEBA8EAE-BF5A-486C-A8C5-ECC9F3942E4B}">
                <a14:imgProps xmlns:a14="http://schemas.microsoft.com/office/drawing/2010/main">
                  <a14:imgLayer r:embed="rId16">
                    <a14:imgEffect>
                      <a14:backgroundRemoval t="10000" b="90000" l="10000" r="90000">
                        <a14:foregroundMark x1="47977" y1="24517" x2="47977" y2="24517"/>
                        <a14:foregroundMark x1="51060" y1="28958" x2="51060" y2="28958"/>
                        <a14:foregroundMark x1="52408" y1="36486" x2="52408" y2="36486"/>
                        <a14:foregroundMark x1="59152" y1="45367" x2="59152" y2="45367"/>
                        <a14:foregroundMark x1="61657" y1="52510" x2="61657" y2="52510"/>
                        <a14:foregroundMark x1="63969" y1="57336" x2="63969" y2="57336"/>
                        <a14:foregroundMark x1="52023" y1="72394" x2="52023" y2="72394"/>
                        <a14:foregroundMark x1="60886" y1="73745" x2="60886" y2="72587"/>
                      </a14:backgroundRemoval>
                    </a14:imgEffect>
                  </a14:imgLayer>
                </a14:imgProps>
              </a:ext>
              <a:ext uri="{28A0092B-C50C-407E-A947-70E740481C1C}">
                <a14:useLocalDpi xmlns:a14="http://schemas.microsoft.com/office/drawing/2010/main" val="0"/>
              </a:ext>
            </a:extLst>
          </a:blip>
          <a:stretch>
            <a:fillRect/>
          </a:stretch>
        </p:blipFill>
        <p:spPr>
          <a:xfrm>
            <a:off x="10404094" y="5089027"/>
            <a:ext cx="1787906" cy="1586410"/>
          </a:xfrm>
          <a:prstGeom prst="rect">
            <a:avLst/>
          </a:prstGeom>
          <a:ln>
            <a:noFill/>
          </a:ln>
        </p:spPr>
      </p:pic>
      <p:sp>
        <p:nvSpPr>
          <p:cNvPr id="7" name="Rectángulo 6">
            <a:extLst>
              <a:ext uri="{FF2B5EF4-FFF2-40B4-BE49-F238E27FC236}">
                <a16:creationId xmlns:a16="http://schemas.microsoft.com/office/drawing/2014/main" id="{959BBEF0-358E-CE31-EE2C-582F35EF3555}"/>
              </a:ext>
            </a:extLst>
          </p:cNvPr>
          <p:cNvSpPr/>
          <p:nvPr userDrawn="1"/>
        </p:nvSpPr>
        <p:spPr>
          <a:xfrm>
            <a:off x="10424160" y="0"/>
            <a:ext cx="1787906" cy="6858000"/>
          </a:xfrm>
          <a:prstGeom prst="rect">
            <a:avLst/>
          </a:prstGeom>
          <a:solidFill>
            <a:srgbClr val="C98628"/>
          </a:solidFill>
          <a:ln w="6350">
            <a:solidFill>
              <a:srgbClr val="04BE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084498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61" r:id="rId5"/>
    <p:sldLayoutId id="2147483662" r:id="rId6"/>
    <p:sldLayoutId id="2147483663" r:id="rId7"/>
    <p:sldLayoutId id="2147483664" r:id="rId8"/>
    <p:sldLayoutId id="2147483665" r:id="rId9"/>
    <p:sldLayoutId id="2147483667"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Bahnschrift" panose="020B05020402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Bahnschrift" panose="020B05020402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Bahnschrift" panose="020B05020402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Bahnschrift" panose="020B05020402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jp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2.jp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3.jp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4.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5.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8.xml"/><Relationship Id="rId1" Type="http://schemas.openxmlformats.org/officeDocument/2006/relationships/themeOverride" Target="../theme/themeOverride1.xml"/><Relationship Id="rId6" Type="http://schemas.openxmlformats.org/officeDocument/2006/relationships/image" Target="../media/image16.jpg"/><Relationship Id="rId5" Type="http://schemas.microsoft.com/office/2007/relationships/hdphoto" Target="../media/hdphoto1.wdp"/><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7.jp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665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F0E561-E43A-8C44-DE02-CDA39EEF3812}"/>
              </a:ext>
            </a:extLst>
          </p:cNvPr>
          <p:cNvSpPr>
            <a:spLocks noGrp="1"/>
          </p:cNvSpPr>
          <p:nvPr>
            <p:ph type="title"/>
          </p:nvPr>
        </p:nvSpPr>
        <p:spPr>
          <a:solidFill>
            <a:srgbClr val="073358"/>
          </a:solidFill>
        </p:spPr>
        <p:txBody>
          <a:bodyPr vert="horz" lIns="91440" tIns="45720" rIns="91440" bIns="45720" rtlCol="0">
            <a:normAutofit/>
          </a:bodyPr>
          <a:lstStyle/>
          <a:p>
            <a:pPr>
              <a:spcBef>
                <a:spcPts val="1000"/>
              </a:spcBef>
              <a:buFont typeface="Arial" panose="020B0604020202020204" pitchFamily="34" charset="0"/>
            </a:pPr>
            <a:r>
              <a:rPr lang="es-MX" sz="4400" b="1" noProof="0" dirty="0">
                <a:ea typeface="+mn-ea"/>
                <a:cs typeface="+mn-cs"/>
              </a:rPr>
              <a:t>Para Memorizar</a:t>
            </a:r>
          </a:p>
        </p:txBody>
      </p:sp>
      <p:sp>
        <p:nvSpPr>
          <p:cNvPr id="6" name="Marcador de contenido 5">
            <a:extLst>
              <a:ext uri="{FF2B5EF4-FFF2-40B4-BE49-F238E27FC236}">
                <a16:creationId xmlns:a16="http://schemas.microsoft.com/office/drawing/2014/main" id="{519F4388-C2D1-A570-D577-FF7AE43E02BE}"/>
              </a:ext>
            </a:extLst>
          </p:cNvPr>
          <p:cNvSpPr>
            <a:spLocks noGrp="1"/>
          </p:cNvSpPr>
          <p:nvPr>
            <p:ph idx="1"/>
          </p:nvPr>
        </p:nvSpPr>
        <p:spPr>
          <a:xfrm>
            <a:off x="464024" y="1825625"/>
            <a:ext cx="6373504" cy="4465846"/>
          </a:xfrm>
          <a:ln w="28575">
            <a:solidFill>
              <a:schemeClr val="tx1"/>
            </a:solidFill>
            <a:extLst>
              <a:ext uri="{C807C97D-BFC1-408E-A445-0C87EB9F89A2}">
                <ask:lineSketchStyleProps xmlns:ask="http://schemas.microsoft.com/office/drawing/2018/sketchyshapes">
                  <ask:type>
                    <ask:lineSketchNone/>
                  </ask:type>
                </ask:lineSketchStyleProps>
              </a:ext>
            </a:extLst>
          </a:ln>
          <a:effectLst>
            <a:softEdge rad="279400"/>
          </a:effectLst>
        </p:spPr>
        <p:txBody>
          <a:bodyPr wrap="square">
            <a:normAutofit lnSpcReduction="10000"/>
          </a:bodyPr>
          <a:lstStyle/>
          <a:p>
            <a:pPr marL="0" indent="0" algn="ctr">
              <a:buNone/>
            </a:pPr>
            <a:r>
              <a:rPr lang="es-MX" sz="3600" b="1" noProof="0" dirty="0"/>
              <a:t>«Ahora bien, hay diversos dones, pero el Espíritu es el mismo. Hay diversos ministerios, pero el Señor es el mismo; y hay diversas actividades, pero Dios, que efectúa todas las cosas en todos, es el mismo» </a:t>
            </a:r>
          </a:p>
          <a:p>
            <a:pPr marL="0" indent="0" algn="ctr">
              <a:buNone/>
            </a:pPr>
            <a:r>
              <a:rPr lang="es-MX" sz="3600" b="1" noProof="0" dirty="0"/>
              <a:t>(1 Cor. 12:4-6).</a:t>
            </a:r>
            <a:endParaRPr lang="es-MX" sz="3600" b="1" noProof="0" dirty="0">
              <a:solidFill>
                <a:schemeClr val="bg1"/>
              </a:solidFill>
            </a:endParaRPr>
          </a:p>
        </p:txBody>
      </p:sp>
      <p:sp>
        <p:nvSpPr>
          <p:cNvPr id="3" name="Rectángulo: esquinas redondeadas 2">
            <a:extLst>
              <a:ext uri="{FF2B5EF4-FFF2-40B4-BE49-F238E27FC236}">
                <a16:creationId xmlns:a16="http://schemas.microsoft.com/office/drawing/2014/main" id="{EF0BC2FB-53FE-CBAC-4370-418FA4B8FF43}"/>
              </a:ext>
            </a:extLst>
          </p:cNvPr>
          <p:cNvSpPr/>
          <p:nvPr/>
        </p:nvSpPr>
        <p:spPr>
          <a:xfrm>
            <a:off x="6553375" y="2675624"/>
            <a:ext cx="4101018" cy="2620370"/>
          </a:xfrm>
          <a:prstGeom prst="roundRect">
            <a:avLst/>
          </a:prstGeom>
          <a:blipFill dpi="0" rotWithShape="1">
            <a:blip r:embed="rId4">
              <a:extLst>
                <a:ext uri="{28A0092B-C50C-407E-A947-70E740481C1C}">
                  <a14:useLocalDpi xmlns:a14="http://schemas.microsoft.com/office/drawing/2010/main" val="0"/>
                </a:ext>
              </a:extLst>
            </a:blip>
            <a:srcRect/>
            <a:stretch>
              <a:fillRect/>
            </a:stretch>
          </a:blipFill>
          <a:effectLst>
            <a:innerShdw blurRad="63500" dist="50800" dir="18900000">
              <a:prstClr val="black">
                <a:alpha val="50000"/>
              </a:prstClr>
            </a:innerShdw>
          </a:effectLst>
          <a:scene3d>
            <a:camera prst="isometricOffAxis2Left"/>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3125363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5" name="Título 4">
            <a:extLst>
              <a:ext uri="{FF2B5EF4-FFF2-40B4-BE49-F238E27FC236}">
                <a16:creationId xmlns:a16="http://schemas.microsoft.com/office/drawing/2014/main" id="{35E0DBFC-8D99-0EC1-8869-D2AE3223C0AA}"/>
              </a:ext>
            </a:extLst>
          </p:cNvPr>
          <p:cNvSpPr>
            <a:spLocks noGrp="1"/>
          </p:cNvSpPr>
          <p:nvPr>
            <p:ph type="title"/>
          </p:nvPr>
        </p:nvSpPr>
        <p:spPr>
          <a:xfrm>
            <a:off x="811305" y="365125"/>
            <a:ext cx="9565894" cy="772559"/>
          </a:xfrm>
          <a:solidFill>
            <a:srgbClr val="C98628"/>
          </a:solidFill>
        </p:spPr>
        <p:txBody>
          <a:bodyPr/>
          <a:lstStyle/>
          <a:p>
            <a:r>
              <a:rPr lang="es-MX" noProof="0" dirty="0"/>
              <a:t>Enfoque del Estudio</a:t>
            </a:r>
          </a:p>
        </p:txBody>
      </p:sp>
      <p:sp>
        <p:nvSpPr>
          <p:cNvPr id="6" name="Marcador de contenido 5">
            <a:extLst>
              <a:ext uri="{FF2B5EF4-FFF2-40B4-BE49-F238E27FC236}">
                <a16:creationId xmlns:a16="http://schemas.microsoft.com/office/drawing/2014/main" id="{3BF1AEB9-94DB-8515-B032-A5A29DBFA153}"/>
              </a:ext>
            </a:extLst>
          </p:cNvPr>
          <p:cNvSpPr>
            <a:spLocks noGrp="1"/>
          </p:cNvSpPr>
          <p:nvPr>
            <p:ph sz="half" idx="4294967295"/>
          </p:nvPr>
        </p:nvSpPr>
        <p:spPr>
          <a:xfrm>
            <a:off x="3317357" y="1748908"/>
            <a:ext cx="7059842" cy="4811697"/>
          </a:xfrm>
        </p:spPr>
        <p:txBody>
          <a:bodyPr vert="horz" wrap="square" lIns="91440" tIns="45720" rIns="91440" bIns="45720" rtlCol="0">
            <a:normAutofit/>
          </a:bodyPr>
          <a:lstStyle/>
          <a:p>
            <a:pPr marL="0" indent="0" algn="just">
              <a:buNone/>
              <a:tabLst>
                <a:tab pos="534988" algn="l"/>
              </a:tabLst>
            </a:pPr>
            <a:r>
              <a:rPr lang="es-MX" sz="1800" noProof="0" dirty="0">
                <a:latin typeface="Aptos Display" panose="020B0004020202020204" pitchFamily="34" charset="0"/>
              </a:rPr>
              <a:t>Texto clave:</a:t>
            </a:r>
            <a:r>
              <a:rPr lang="es-MX" sz="1800" b="1" noProof="0" dirty="0">
                <a:latin typeface="Aptos Display" panose="020B0004020202020204" pitchFamily="34" charset="0"/>
              </a:rPr>
              <a:t> </a:t>
            </a:r>
            <a:r>
              <a:rPr lang="es-MX" sz="1800" b="1" dirty="0">
                <a:latin typeface="Aptos Display" panose="020B0004020202020204" pitchFamily="34" charset="0"/>
              </a:rPr>
              <a:t> 1 Corintios 12:4–6. </a:t>
            </a:r>
            <a:r>
              <a:rPr lang="es-MX" sz="1800" noProof="0" dirty="0">
                <a:latin typeface="Aptos Display" panose="020B0004020202020204" pitchFamily="34" charset="0"/>
              </a:rPr>
              <a:t>Enfoque de Estudio: </a:t>
            </a:r>
            <a:r>
              <a:rPr lang="es-MX" sz="1800" b="1" dirty="0">
                <a:latin typeface="Aptos Display" panose="020B0004020202020204" pitchFamily="34" charset="0"/>
              </a:rPr>
              <a:t>Mateo 16:13-16; Efesios 2:20; Apocalipsis 22:6; Lucas 2:36-38; Hechos 21:9; Efesios 6:10-18</a:t>
            </a:r>
            <a:r>
              <a:rPr lang="es-MX" sz="1800" b="1" noProof="0" dirty="0">
                <a:latin typeface="Aptos Display" panose="020B0004020202020204" pitchFamily="34" charset="0"/>
              </a:rPr>
              <a:t>. </a:t>
            </a:r>
            <a:r>
              <a:rPr lang="es-MX" sz="1800" noProof="0" dirty="0">
                <a:latin typeface="Aptos Display" panose="020B0004020202020204" pitchFamily="34" charset="0"/>
              </a:rPr>
              <a:t>En la lección de esta semana, </a:t>
            </a:r>
            <a:r>
              <a:rPr lang="es-MX" sz="1800" dirty="0">
                <a:latin typeface="Aptos Display" panose="020B0004020202020204" pitchFamily="34" charset="0"/>
              </a:rPr>
              <a:t>abordaremos la naturaleza de los profetas del Nuevo Testamento</a:t>
            </a:r>
            <a:r>
              <a:rPr lang="es-MX" sz="1800" noProof="0" dirty="0">
                <a:latin typeface="Aptos Display" panose="020B0004020202020204" pitchFamily="34" charset="0"/>
              </a:rPr>
              <a:t>: </a:t>
            </a:r>
            <a:r>
              <a:rPr lang="es-MX" sz="1800" b="1" noProof="0" dirty="0">
                <a:latin typeface="Aptos Display" panose="020B0004020202020204" pitchFamily="34" charset="0"/>
              </a:rPr>
              <a:t>1)</a:t>
            </a:r>
            <a:r>
              <a:rPr lang="es-MX" sz="1800" b="1" dirty="0">
                <a:latin typeface="Aptos Display" panose="020B0004020202020204" pitchFamily="34" charset="0"/>
              </a:rPr>
              <a:t> Jesús es El Profeta</a:t>
            </a:r>
            <a:r>
              <a:rPr lang="es-MX" sz="1800" b="1" noProof="0" dirty="0">
                <a:latin typeface="Aptos Display" panose="020B0004020202020204" pitchFamily="34" charset="0"/>
              </a:rPr>
              <a:t>; 2) </a:t>
            </a:r>
            <a:r>
              <a:rPr lang="es-MX" sz="1800" b="1" dirty="0">
                <a:latin typeface="Aptos Display" panose="020B0004020202020204" pitchFamily="34" charset="0"/>
              </a:rPr>
              <a:t>Los Apóstoles y los Profetas</a:t>
            </a:r>
            <a:r>
              <a:rPr lang="es-MX" sz="1800" b="1" noProof="0" dirty="0">
                <a:latin typeface="Aptos Display" panose="020B0004020202020204" pitchFamily="34" charset="0"/>
              </a:rPr>
              <a:t>; 3) </a:t>
            </a:r>
            <a:r>
              <a:rPr lang="es-MX" sz="1800" b="1" dirty="0">
                <a:latin typeface="Aptos Display" panose="020B0004020202020204" pitchFamily="34" charset="0"/>
              </a:rPr>
              <a:t>Profetisas; 4) Colaboradores de Pablo y 5) Falsos profetas</a:t>
            </a:r>
            <a:r>
              <a:rPr lang="es-MX" sz="1800" b="1" noProof="0" dirty="0">
                <a:latin typeface="Aptos Display" panose="020B0004020202020204" pitchFamily="34" charset="0"/>
              </a:rPr>
              <a:t>.</a:t>
            </a:r>
          </a:p>
          <a:p>
            <a:pPr marL="0" indent="0" algn="just">
              <a:lnSpc>
                <a:spcPts val="1400"/>
              </a:lnSpc>
              <a:buNone/>
              <a:tabLst>
                <a:tab pos="534988" algn="l"/>
              </a:tabLst>
            </a:pPr>
            <a:r>
              <a:rPr lang="es-MX" sz="1800" dirty="0">
                <a:latin typeface="Aptos Display" panose="020B0004020202020204" pitchFamily="34" charset="0"/>
              </a:rPr>
              <a:t>La lección utiliza la metáfora del motor de un automóvil para describir lo que impulsa [al Espíritu Santo] tanto a los profetas del Antiguo como del Nuevo Testamento. A menudo pasamos por alto los movimientos del Espíritu Santo en el Antiguo Testamento, pero estaba igual de activo entonces que ahora. [Ver </a:t>
            </a:r>
            <a:r>
              <a:rPr lang="es-MX" sz="1800" dirty="0" err="1">
                <a:latin typeface="Aptos Display" panose="020B0004020202020204" pitchFamily="34" charset="0"/>
              </a:rPr>
              <a:t>Gén</a:t>
            </a:r>
            <a:r>
              <a:rPr lang="es-MX" sz="1800" dirty="0">
                <a:latin typeface="Aptos Display" panose="020B0004020202020204" pitchFamily="34" charset="0"/>
              </a:rPr>
              <a:t>. 1:2, </a:t>
            </a:r>
            <a:r>
              <a:rPr lang="es-MX" sz="1800" dirty="0" err="1">
                <a:latin typeface="Aptos Display" panose="020B0004020202020204" pitchFamily="34" charset="0"/>
              </a:rPr>
              <a:t>Gén</a:t>
            </a:r>
            <a:r>
              <a:rPr lang="es-MX" sz="1800" dirty="0">
                <a:latin typeface="Aptos Display" panose="020B0004020202020204" pitchFamily="34" charset="0"/>
              </a:rPr>
              <a:t>. 6:3, </a:t>
            </a:r>
            <a:r>
              <a:rPr lang="es-MX" sz="1800" dirty="0" err="1">
                <a:latin typeface="Aptos Display" panose="020B0004020202020204" pitchFamily="34" charset="0"/>
              </a:rPr>
              <a:t>Éx</a:t>
            </a:r>
            <a:r>
              <a:rPr lang="es-MX" sz="1800" dirty="0">
                <a:latin typeface="Aptos Display" panose="020B0004020202020204" pitchFamily="34" charset="0"/>
              </a:rPr>
              <a:t>. 31:3-5, Neh. 9:20, Sal. 104:29]. El Espíritu será retirado, en armonía con la Ley de la Libertad/el Amor, si se le resiste o rechaza.</a:t>
            </a:r>
          </a:p>
          <a:p>
            <a:pPr marL="0" indent="0" algn="just">
              <a:lnSpc>
                <a:spcPts val="1400"/>
              </a:lnSpc>
              <a:buNone/>
              <a:tabLst>
                <a:tab pos="534988" algn="l"/>
              </a:tabLst>
            </a:pPr>
            <a:r>
              <a:rPr lang="es-MX" sz="1800" dirty="0">
                <a:latin typeface="Aptos Display" panose="020B0004020202020204" pitchFamily="34" charset="0"/>
              </a:rPr>
              <a:t>Dios habló a través de los profetas en el Antiguo y en el Nuevo Testamento. La continuidad y la armonía entre ambos se deben a que el Espíritu Santo, la fuente o «motor» de la inspiración divina, ha permanecido invariable. El Espíritu Santo siempre capacita a los verdaderos profetas mediante el don profético. También coloca a Cristo en el centro de los mensajes de los profetas (</a:t>
            </a:r>
            <a:r>
              <a:rPr lang="es-MX" sz="1800" dirty="0" err="1">
                <a:latin typeface="Aptos Display" panose="020B0004020202020204" pitchFamily="34" charset="0"/>
              </a:rPr>
              <a:t>Heb</a:t>
            </a:r>
            <a:r>
              <a:rPr lang="es-MX" sz="1800" dirty="0">
                <a:latin typeface="Aptos Display" panose="020B0004020202020204" pitchFamily="34" charset="0"/>
              </a:rPr>
              <a:t>. 1:1-3). Dios vive fuera del tiempo y puede aplicar lo que Cristo logró en cualquier momento del tiempo, pasado, presente o futuro. Los hombres y las mujeres son inspirados por el Espíritu Santo, y luego quedan libres para expresar las cosas con sus propias palabras.</a:t>
            </a:r>
            <a:endParaRPr lang="es-MX" sz="1800" noProof="0" dirty="0">
              <a:latin typeface="Aptos Display" panose="020B0004020202020204" pitchFamily="34" charset="0"/>
            </a:endParaRPr>
          </a:p>
        </p:txBody>
      </p:sp>
      <p:sp>
        <p:nvSpPr>
          <p:cNvPr id="2" name="Diagrama de flujo: retraso 1">
            <a:extLst>
              <a:ext uri="{FF2B5EF4-FFF2-40B4-BE49-F238E27FC236}">
                <a16:creationId xmlns:a16="http://schemas.microsoft.com/office/drawing/2014/main" id="{B31CFBF4-8ED8-9551-57EF-E297B67EED06}"/>
              </a:ext>
            </a:extLst>
          </p:cNvPr>
          <p:cNvSpPr/>
          <p:nvPr/>
        </p:nvSpPr>
        <p:spPr>
          <a:xfrm>
            <a:off x="153743" y="2230950"/>
            <a:ext cx="3163614" cy="373828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1864839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8E7BAD8D-BC5A-CFA0-D665-5255A396E347}"/>
              </a:ext>
            </a:extLst>
          </p:cNvPr>
          <p:cNvSpPr>
            <a:spLocks noGrp="1"/>
          </p:cNvSpPr>
          <p:nvPr>
            <p:ph sz="half" idx="2"/>
          </p:nvPr>
        </p:nvSpPr>
        <p:spPr>
          <a:xfrm>
            <a:off x="3172639" y="1407248"/>
            <a:ext cx="7257022" cy="5450752"/>
          </a:xfrm>
          <a:effectLst>
            <a:softEdge rad="63500"/>
          </a:effectLst>
          <a:scene3d>
            <a:camera prst="orthographicFront"/>
            <a:lightRig rig="balanced" dir="t"/>
          </a:scene3d>
        </p:spPr>
        <p:txBody>
          <a:bodyPr wrap="square">
            <a:normAutofit/>
          </a:bodyPr>
          <a:lstStyle/>
          <a:p>
            <a:pPr marL="0" indent="0" algn="just" defTabSz="893763">
              <a:lnSpc>
                <a:spcPts val="1300"/>
              </a:lnSpc>
              <a:spcBef>
                <a:spcPts val="0"/>
              </a:spcBef>
              <a:spcAft>
                <a:spcPts val="600"/>
              </a:spcAft>
              <a:buNone/>
              <a:tabLst>
                <a:tab pos="719138" algn="l"/>
                <a:tab pos="985838" algn="l"/>
              </a:tabLst>
            </a:pPr>
            <a:r>
              <a:rPr lang="es-MX" noProof="0" dirty="0">
                <a:latin typeface="Aptos Display" panose="020B0004020202020204" pitchFamily="34" charset="0"/>
              </a:rPr>
              <a:t>	</a:t>
            </a:r>
            <a:r>
              <a:rPr lang="es-MX" dirty="0" err="1">
                <a:latin typeface="Aptos Display" panose="020B0004020202020204" pitchFamily="34" charset="0"/>
              </a:rPr>
              <a:t>ual</a:t>
            </a:r>
            <a:r>
              <a:rPr lang="es-MX" dirty="0">
                <a:latin typeface="Aptos Display" panose="020B0004020202020204" pitchFamily="34" charset="0"/>
              </a:rPr>
              <a:t> quiera que sepa cómo funcionan las amistades sabe que se 	necesita tiempo para desarrollar una relación de amistad. No basta 	conocer la vida de la otra persona y sus intereses generales; se 	requiere compartir pasiones. ideas y sueños en común. A través de la 	relación. los amigos llegan a conocer sus respectivas familias, aficiones. trabajos. Creencias e incluso situaciones económicas. El tema de la lección de esta semana sigue naturalmente el de la semana pasada, pero aborda la naturaleza de los profetas del Nuevo Testamento, que actuaron como mensajeros empoderados por el Espíritu y que brindaron guía, ánimo y exhortación a la iglesia primitiva. El papel de estos profetas era proclamar el mensaje de Dios, a veces revelando eventos futuros, pero principalmente fortaleciendo a los creyentes y llamándolos a la fidelidad.</a:t>
            </a:r>
            <a:endParaRPr lang="es-MX" baseline="30000" dirty="0">
              <a:latin typeface="Aptos Display" panose="020B0004020202020204" pitchFamily="34" charset="0"/>
            </a:endParaRPr>
          </a:p>
          <a:p>
            <a:pPr marL="0" indent="0" algn="just" defTabSz="893763">
              <a:lnSpc>
                <a:spcPts val="1300"/>
              </a:lnSpc>
              <a:spcBef>
                <a:spcPts val="0"/>
              </a:spcBef>
              <a:spcAft>
                <a:spcPts val="600"/>
              </a:spcAft>
              <a:buNone/>
              <a:tabLst>
                <a:tab pos="630238" algn="l"/>
                <a:tab pos="985838" algn="l"/>
              </a:tabLst>
            </a:pPr>
            <a:r>
              <a:rPr lang="es-MX" dirty="0">
                <a:latin typeface="Aptos Display" panose="020B0004020202020204" pitchFamily="34" charset="0"/>
              </a:rPr>
              <a:t>Aunque parezca increíble, Elena Harmon enfrento este mismo dilema en los inicios de su ministerio profético. Analicemos cómo compartió sus visiones con personas ajenas a su familia y qué dificultades tuvo que superar para convertirse en la en la mensajera del Señor, antes de continuar con el estudio de su vida, su familia y su ministerio.</a:t>
            </a:r>
            <a:endParaRPr lang="es-MX" noProof="0" dirty="0">
              <a:latin typeface="Aptos Display" panose="020B0004020202020204" pitchFamily="34" charset="0"/>
            </a:endParaRPr>
          </a:p>
          <a:p>
            <a:pPr marL="0" indent="0" algn="just" defTabSz="893763">
              <a:lnSpc>
                <a:spcPts val="1300"/>
              </a:lnSpc>
              <a:spcBef>
                <a:spcPts val="0"/>
              </a:spcBef>
              <a:spcAft>
                <a:spcPts val="600"/>
              </a:spcAft>
              <a:buNone/>
              <a:tabLst>
                <a:tab pos="538163" algn="l"/>
              </a:tabLst>
            </a:pPr>
            <a:r>
              <a:rPr lang="es-MX" b="1" noProof="0" dirty="0">
                <a:latin typeface="Aptos Display" panose="020B0004020202020204" pitchFamily="34" charset="0"/>
              </a:rPr>
              <a:t>«</a:t>
            </a:r>
            <a:r>
              <a:rPr lang="es-MX" b="1" dirty="0">
                <a:latin typeface="Aptos Display" panose="020B0004020202020204" pitchFamily="34" charset="0"/>
              </a:rPr>
              <a:t>Después que pasó el tiempo [1844] cuando esperábamos la venida de Cristo, Dios confió a sus seguidores fieles los principios preciosos de la verdad presente… Los que pasaron por estas experiencias deben ser tan firmes como una roca en su apego a los principios que nos han convertido en adventistas del séptimo día… Los que participaron en el establecimiento de nuestra obra sobre un fundamento de verdad bíblica, los que conocen los postes indicadores que han señalado el camino correcto, deben considerarse como obreros del valor más elevado. Cuando hablan de las verdades que les han sido confiadas, lo hacen basándose en una experiencia personal. Estos hombres no deben permitir que su fe se cambie en infidelidad, ni deben permitir que el estandarte del tercer ángel sea arrebatado de sus manos. Deben mantener firmes hasta el fin su confianza del principio..</a:t>
            </a:r>
            <a:r>
              <a:rPr lang="es-MX" b="1" noProof="0" dirty="0">
                <a:latin typeface="Aptos Display" panose="020B0004020202020204" pitchFamily="34" charset="0"/>
              </a:rPr>
              <a:t>» </a:t>
            </a:r>
            <a:r>
              <a:rPr lang="es-MX" noProof="0" dirty="0">
                <a:latin typeface="Aptos Display" panose="020B0004020202020204" pitchFamily="34" charset="0"/>
              </a:rPr>
              <a:t>(</a:t>
            </a:r>
            <a:r>
              <a:rPr lang="es-MX" i="1" dirty="0">
                <a:latin typeface="Aptos Display" panose="020B0004020202020204" pitchFamily="34" charset="0"/>
              </a:rPr>
              <a:t>El Cristo triunfante, 26 de diciembre, p. 369</a:t>
            </a:r>
            <a:r>
              <a:rPr lang="es-MX" i="1" noProof="0" dirty="0">
                <a:latin typeface="Aptos Display" panose="020B0004020202020204" pitchFamily="34" charset="0"/>
              </a:rPr>
              <a:t>)</a:t>
            </a:r>
          </a:p>
        </p:txBody>
      </p:sp>
      <p:sp>
        <p:nvSpPr>
          <p:cNvPr id="2" name="Rectángulo 1">
            <a:extLst>
              <a:ext uri="{FF2B5EF4-FFF2-40B4-BE49-F238E27FC236}">
                <a16:creationId xmlns:a16="http://schemas.microsoft.com/office/drawing/2014/main" id="{D0A09385-F934-B49B-498E-D0BC730CE53F}"/>
              </a:ext>
            </a:extLst>
          </p:cNvPr>
          <p:cNvSpPr/>
          <p:nvPr/>
        </p:nvSpPr>
        <p:spPr>
          <a:xfrm>
            <a:off x="3172639" y="1166475"/>
            <a:ext cx="853262" cy="1429120"/>
          </a:xfrm>
          <a:prstGeom prst="rect">
            <a:avLst/>
          </a:prstGeom>
          <a:noFill/>
        </p:spPr>
        <p:txBody>
          <a:bodyPr wrap="square" lIns="91440" tIns="45720" rIns="91440" bIns="45720" anchor="ctr">
            <a:noAutofit/>
            <a:scene3d>
              <a:camera prst="orthographicFront"/>
              <a:lightRig rig="soft" dir="t">
                <a:rot lat="0" lon="0" rev="15600000"/>
              </a:lightRig>
            </a:scene3d>
            <a:sp3d extrusionH="57150" prstMaterial="softEdge">
              <a:bevelT w="25400" h="38100"/>
            </a:sp3d>
          </a:bodyPr>
          <a:lstStyle/>
          <a:p>
            <a:pPr algn="just">
              <a:tabLst>
                <a:tab pos="808038" algn="l"/>
              </a:tabLst>
            </a:pPr>
            <a:r>
              <a:rPr lang="es-MX" sz="8800" b="1" noProof="0" dirty="0">
                <a:ln/>
                <a:solidFill>
                  <a:srgbClr val="00526B"/>
                </a:solidFill>
                <a:latin typeface="Aptos Display" panose="020B0004020202020204" pitchFamily="34" charset="0"/>
              </a:rPr>
              <a:t>C</a:t>
            </a:r>
            <a:endParaRPr lang="es-MX" sz="8800" b="1" cap="none" spc="0" noProof="0" dirty="0">
              <a:ln/>
              <a:solidFill>
                <a:srgbClr val="00526B"/>
              </a:solidFill>
              <a:effectLst/>
              <a:latin typeface="Aptos Display" panose="020B0004020202020204" pitchFamily="34" charset="0"/>
            </a:endParaRPr>
          </a:p>
        </p:txBody>
      </p:sp>
      <p:sp>
        <p:nvSpPr>
          <p:cNvPr id="24" name="Rectángulo 23">
            <a:extLst>
              <a:ext uri="{FF2B5EF4-FFF2-40B4-BE49-F238E27FC236}">
                <a16:creationId xmlns:a16="http://schemas.microsoft.com/office/drawing/2014/main" id="{A240F20F-2FEA-AE43-A41C-434E351EB6C2}"/>
              </a:ext>
            </a:extLst>
          </p:cNvPr>
          <p:cNvSpPr/>
          <p:nvPr/>
        </p:nvSpPr>
        <p:spPr>
          <a:xfrm>
            <a:off x="550845" y="141226"/>
            <a:ext cx="2310248"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MX" sz="5400" b="1" u="sng" cap="none" spc="0" noProof="0" dirty="0">
                <a:ln/>
                <a:solidFill>
                  <a:srgbClr val="4E4DA4"/>
                </a:solidFill>
                <a:effectLst>
                  <a:outerShdw blurRad="50800" dist="50800" dir="5400000" algn="ctr" rotWithShape="0">
                    <a:schemeClr val="bg1"/>
                  </a:outerShdw>
                </a:effectLst>
              </a:rPr>
              <a:t>Sábado</a:t>
            </a:r>
          </a:p>
        </p:txBody>
      </p:sp>
      <p:sp>
        <p:nvSpPr>
          <p:cNvPr id="25" name="Rectángulo 24">
            <a:extLst>
              <a:ext uri="{FF2B5EF4-FFF2-40B4-BE49-F238E27FC236}">
                <a16:creationId xmlns:a16="http://schemas.microsoft.com/office/drawing/2014/main" id="{8CE5F2C8-9123-7026-E3C0-C0B5A5A9D649}"/>
              </a:ext>
            </a:extLst>
          </p:cNvPr>
          <p:cNvSpPr/>
          <p:nvPr/>
        </p:nvSpPr>
        <p:spPr>
          <a:xfrm>
            <a:off x="3498751" y="165817"/>
            <a:ext cx="6490495" cy="830997"/>
          </a:xfrm>
          <a:prstGeom prst="rect">
            <a:avLst/>
          </a:prstGeom>
          <a:solidFill>
            <a:srgbClr val="00B0F0"/>
          </a:solidFill>
          <a:effectLst>
            <a:softEdge rad="317500"/>
          </a:effectLst>
          <a:scene3d>
            <a:camera prst="orthographicFront"/>
            <a:lightRig rig="harsh" dir="t"/>
          </a:scene3d>
          <a:sp3d prstMaterial="dkEdge">
            <a:bevelT w="165100" prst="coolSlant"/>
            <a:bevelB w="152400" h="50800" prst="softRound"/>
          </a:sp3d>
        </p:spPr>
        <p:style>
          <a:lnRef idx="3">
            <a:schemeClr val="lt1"/>
          </a:lnRef>
          <a:fillRef idx="1">
            <a:schemeClr val="accent6"/>
          </a:fillRef>
          <a:effectRef idx="1">
            <a:schemeClr val="accent6"/>
          </a:effectRef>
          <a:fontRef idx="minor">
            <a:schemeClr val="lt1"/>
          </a:fontRef>
        </p:style>
        <p:txBody>
          <a:bodyPr wrap="square" lIns="91440" tIns="45720" rIns="91440" bIns="45720">
            <a:spAutoFit/>
            <a:sp3d extrusionH="57150" prstMaterial="matte">
              <a:bevelT w="63500" h="12700" prst="angle"/>
              <a:contourClr>
                <a:schemeClr val="bg1">
                  <a:lumMod val="65000"/>
                </a:schemeClr>
              </a:contourClr>
            </a:sp3d>
          </a:bodyPr>
          <a:lstStyle/>
          <a:p>
            <a:pPr algn="ctr"/>
            <a:r>
              <a:rPr lang="es-MX" sz="4800" b="1" cap="none" spc="0" noProof="0" dirty="0">
                <a:ln>
                  <a:solidFill>
                    <a:schemeClr val="tx1">
                      <a:lumMod val="95000"/>
                      <a:lumOff val="5000"/>
                    </a:schemeClr>
                  </a:solidFill>
                </a:ln>
                <a:solidFill>
                  <a:schemeClr val="bg1">
                    <a:lumMod val="95000"/>
                  </a:schemeClr>
                </a:solidFill>
                <a:effectLst>
                  <a:outerShdw blurRad="50800" dist="50800" dir="5400000" algn="ctr" rotWithShape="0">
                    <a:schemeClr val="bg1"/>
                  </a:outerShdw>
                </a:effectLst>
              </a:rPr>
              <a:t>Introducción a la Lección</a:t>
            </a:r>
          </a:p>
        </p:txBody>
      </p:sp>
      <p:sp>
        <p:nvSpPr>
          <p:cNvPr id="3" name="Diagrama de flujo: retraso 2">
            <a:extLst>
              <a:ext uri="{FF2B5EF4-FFF2-40B4-BE49-F238E27FC236}">
                <a16:creationId xmlns:a16="http://schemas.microsoft.com/office/drawing/2014/main" id="{ECC72CFC-2E7B-2BE9-F5F5-04E2E1182785}"/>
              </a:ext>
            </a:extLst>
          </p:cNvPr>
          <p:cNvSpPr/>
          <p:nvPr/>
        </p:nvSpPr>
        <p:spPr>
          <a:xfrm>
            <a:off x="57150" y="2086252"/>
            <a:ext cx="3192077" cy="3795202"/>
          </a:xfrm>
          <a:prstGeom prst="flowChartDelay">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Tree>
    <p:extLst>
      <p:ext uri="{BB962C8B-B14F-4D97-AF65-F5344CB8AC3E}">
        <p14:creationId xmlns:p14="http://schemas.microsoft.com/office/powerpoint/2010/main" val="4179762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2" grpId="0"/>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BA847B68-02D3-9617-6027-73DD024F831A}"/>
              </a:ext>
            </a:extLst>
          </p:cNvPr>
          <p:cNvSpPr>
            <a:spLocks noGrp="1"/>
          </p:cNvSpPr>
          <p:nvPr>
            <p:ph type="title"/>
          </p:nvPr>
        </p:nvSpPr>
        <p:spPr>
          <a:xfrm>
            <a:off x="467360" y="221388"/>
            <a:ext cx="2658325" cy="659218"/>
          </a:xfrm>
          <a:solidFill>
            <a:srgbClr val="7D7C7F"/>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sz="4800" b="1" u="sng" noProof="0" dirty="0">
                <a:ln/>
                <a:effectLst/>
                <a:latin typeface="+mn-lt"/>
                <a:ea typeface="+mn-ea"/>
                <a:cs typeface="+mn-cs"/>
              </a:rPr>
              <a:t>Domingo</a:t>
            </a:r>
          </a:p>
        </p:txBody>
      </p:sp>
      <p:sp>
        <p:nvSpPr>
          <p:cNvPr id="8" name="Marcador de contenido 7">
            <a:extLst>
              <a:ext uri="{FF2B5EF4-FFF2-40B4-BE49-F238E27FC236}">
                <a16:creationId xmlns:a16="http://schemas.microsoft.com/office/drawing/2014/main" id="{A1B76ABE-4F5A-3818-9448-543E7AE0ED38}"/>
              </a:ext>
            </a:extLst>
          </p:cNvPr>
          <p:cNvSpPr>
            <a:spLocks noGrp="1"/>
          </p:cNvSpPr>
          <p:nvPr>
            <p:ph sz="half" idx="2"/>
          </p:nvPr>
        </p:nvSpPr>
        <p:spPr>
          <a:xfrm>
            <a:off x="2973585" y="2219425"/>
            <a:ext cx="7436761" cy="4509858"/>
          </a:xfrm>
        </p:spPr>
        <p:txBody>
          <a:bodyPr vert="horz" wrap="square" lIns="91440" tIns="45720" rIns="91440" bIns="45720" rtlCol="0">
            <a:normAutofit/>
          </a:bodyPr>
          <a:lstStyle/>
          <a:p>
            <a:pPr marL="0" indent="0" algn="just">
              <a:lnSpc>
                <a:spcPts val="1400"/>
              </a:lnSpc>
              <a:spcBef>
                <a:spcPts val="0"/>
              </a:spcBef>
              <a:spcAft>
                <a:spcPts val="600"/>
              </a:spcAft>
              <a:buNone/>
            </a:pPr>
            <a:r>
              <a:rPr lang="es-MX" dirty="0"/>
              <a:t>Jesucristo es el profeta supremo, que supera a todos los que vinieron antes que él. A diferencia de los profetas del Antiguo Testamento que hablaban de la palabra de Dios, Jesús era el Verbo hecho carne (Juan 1:14). No solo proclamaba la verdad divina; él la encarnaba. Jesús reconoció su papel profético, afirmando: «Solo hay profeta sin honra en su casa y en su tierra» (Mat. 13:57). Juan el Bautista también desempeñó un papel profético único. Reconocido como profeta (Mat. 11:9), actuó y habló como los profetas del Antiguo Testamento, llamando a la gente al arrepentimiento y preparando el camino para el Mesías (Isa. 40:3; Mat. 3:3)..</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«C</a:t>
            </a:r>
            <a:r>
              <a:rPr lang="es-MX" b="1" dirty="0" err="1">
                <a:latin typeface="Aptos Display" panose="020B0004020202020204" pitchFamily="34" charset="0"/>
              </a:rPr>
              <a:t>omo</a:t>
            </a:r>
            <a:r>
              <a:rPr lang="es-MX" b="1" dirty="0">
                <a:latin typeface="Aptos Display" panose="020B0004020202020204" pitchFamily="34" charset="0"/>
              </a:rPr>
              <a:t> Natán con David, Cristo ocultó el objeto de su ataque bajo el velo de una parábola. Cargó a su huésped con la responsabilidad de pronunciar sentencia contra sí mismo. Simón había arrastrado al pecado a la mujer a quien ahora despreciaba. Ella había sido muy perjudicada por él. Por los dos deudores de la parábola estaban representados Simón y la mujer. Jesús no se propuso enseñar qué grado de obligación debían sentir las dos personas, porque cada una tenía una deuda de gratitud que nunca podría pagar. Pero Simón se sentía más justo que María, y Jesús deseaba que viese cuán grande era realmente su culpa. Deseaba mostrarle que su pecado superaba al de María en la medida en que la deuda de quinientos denarios excedía a la de cincuenta.</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El Deseado de todas las gentes, pp. 519, 520 )</a:t>
            </a:r>
          </a:p>
          <a:p>
            <a:pPr marL="0" indent="0" algn="just">
              <a:lnSpc>
                <a:spcPts val="1400"/>
              </a:lnSpc>
              <a:spcBef>
                <a:spcPts val="0"/>
              </a:spcBef>
              <a:spcAft>
                <a:spcPts val="600"/>
              </a:spcAft>
              <a:buNone/>
            </a:pPr>
            <a:r>
              <a:rPr lang="es-MX" i="1" noProof="0" dirty="0">
                <a:latin typeface="Aptos Display" panose="020B0004020202020204" pitchFamily="34" charset="0"/>
              </a:rPr>
              <a:t>).</a:t>
            </a:r>
          </a:p>
        </p:txBody>
      </p:sp>
      <p:sp>
        <p:nvSpPr>
          <p:cNvPr id="3" name="CuadroTexto 2">
            <a:extLst>
              <a:ext uri="{FF2B5EF4-FFF2-40B4-BE49-F238E27FC236}">
                <a16:creationId xmlns:a16="http://schemas.microsoft.com/office/drawing/2014/main" id="{9C843493-6D59-555A-AF77-0A60D65147F1}"/>
              </a:ext>
            </a:extLst>
          </p:cNvPr>
          <p:cNvSpPr txBox="1"/>
          <p:nvPr/>
        </p:nvSpPr>
        <p:spPr>
          <a:xfrm>
            <a:off x="3267244" y="218958"/>
            <a:ext cx="6624918" cy="658800"/>
          </a:xfrm>
          <a:prstGeom prst="rect">
            <a:avLst/>
          </a:prstGeom>
          <a:solidFill>
            <a:srgbClr val="7D7C7F"/>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Jesús como profeta</a:t>
            </a:r>
          </a:p>
        </p:txBody>
      </p:sp>
      <p:sp>
        <p:nvSpPr>
          <p:cNvPr id="2" name="Marcador de texto 14">
            <a:extLst>
              <a:ext uri="{FF2B5EF4-FFF2-40B4-BE49-F238E27FC236}">
                <a16:creationId xmlns:a16="http://schemas.microsoft.com/office/drawing/2014/main" id="{95E88C88-C4EA-0DC9-A72D-7FB73AB77910}"/>
              </a:ext>
            </a:extLst>
          </p:cNvPr>
          <p:cNvSpPr txBox="1">
            <a:spLocks/>
          </p:cNvSpPr>
          <p:nvPr/>
        </p:nvSpPr>
        <p:spPr>
          <a:xfrm>
            <a:off x="18645" y="965434"/>
            <a:ext cx="10391701" cy="1191840"/>
          </a:xfrm>
          <a:prstGeom prst="rect">
            <a:avLst/>
          </a:prstGeom>
          <a:noFill/>
        </p:spPr>
        <p:txBody>
          <a:bodyPr vert="horz" wrap="square" lIns="91440" tIns="45720" rIns="91440" bIns="45720" rtlCol="0" anchor="t">
            <a:normAutofit/>
          </a:bodyPr>
          <a:lstStyle>
            <a:lvl1pPr indent="0" algn="just">
              <a:lnSpc>
                <a:spcPts val="1600"/>
              </a:lnSpc>
              <a:spcBef>
                <a:spcPts val="0"/>
              </a:spcBef>
              <a:buFont typeface="Arial" panose="020B0604020202020204" pitchFamily="34" charset="0"/>
              <a:buNone/>
              <a:defRPr b="1">
                <a:latin typeface="Aptos Display" panose="020B0004020202020204" pitchFamily="34" charset="0"/>
              </a:defRPr>
            </a:lvl1pPr>
            <a:lvl2pPr indent="0">
              <a:lnSpc>
                <a:spcPct val="90000"/>
              </a:lnSpc>
              <a:spcBef>
                <a:spcPts val="500"/>
              </a:spcBef>
              <a:buFont typeface="Arial" panose="020B0604020202020204" pitchFamily="34" charset="0"/>
              <a:buNone/>
              <a:defRPr sz="2000" b="1">
                <a:latin typeface="Bahnschrift" panose="020B0502040204020203" pitchFamily="34" charset="0"/>
              </a:defRPr>
            </a:lvl2pPr>
            <a:lvl3pPr indent="0">
              <a:lnSpc>
                <a:spcPct val="90000"/>
              </a:lnSpc>
              <a:spcBef>
                <a:spcPts val="500"/>
              </a:spcBef>
              <a:buFont typeface="Arial" panose="020B0604020202020204" pitchFamily="34" charset="0"/>
              <a:buNone/>
              <a:defRPr b="1">
                <a:latin typeface="Bahnschrift" panose="020B0502040204020203" pitchFamily="34" charset="0"/>
              </a:defRPr>
            </a:lvl3pPr>
            <a:lvl4pPr indent="0">
              <a:lnSpc>
                <a:spcPct val="90000"/>
              </a:lnSpc>
              <a:spcBef>
                <a:spcPts val="500"/>
              </a:spcBef>
              <a:buFont typeface="Arial" panose="020B0604020202020204" pitchFamily="34" charset="0"/>
              <a:buNone/>
              <a:defRPr sz="1600" b="1">
                <a:latin typeface="Bahnschrift" panose="020B0502040204020203" pitchFamily="34" charset="0"/>
              </a:defRPr>
            </a:lvl4pPr>
            <a:lvl5pPr indent="0">
              <a:lnSpc>
                <a:spcPct val="90000"/>
              </a:lnSpc>
              <a:spcBef>
                <a:spcPts val="500"/>
              </a:spcBef>
              <a:buFont typeface="Arial" panose="020B0604020202020204" pitchFamily="34" charset="0"/>
              <a:buNone/>
              <a:defRPr sz="1600" b="1">
                <a:latin typeface="Bahnschrift" panose="020B0502040204020203" pitchFamily="34" charset="0"/>
              </a:defRPr>
            </a:lvl5pPr>
            <a:lvl6pPr indent="0">
              <a:lnSpc>
                <a:spcPct val="90000"/>
              </a:lnSpc>
              <a:spcBef>
                <a:spcPts val="500"/>
              </a:spcBef>
              <a:buFont typeface="Arial" panose="020B0604020202020204" pitchFamily="34" charset="0"/>
              <a:buNone/>
              <a:defRPr sz="1600" b="1"/>
            </a:lvl6pPr>
            <a:lvl7pPr indent="0">
              <a:lnSpc>
                <a:spcPct val="90000"/>
              </a:lnSpc>
              <a:spcBef>
                <a:spcPts val="500"/>
              </a:spcBef>
              <a:buFont typeface="Arial" panose="020B0604020202020204" pitchFamily="34" charset="0"/>
              <a:buNone/>
              <a:defRPr sz="1600" b="1"/>
            </a:lvl7pPr>
            <a:lvl8pPr indent="0">
              <a:lnSpc>
                <a:spcPct val="90000"/>
              </a:lnSpc>
              <a:spcBef>
                <a:spcPts val="500"/>
              </a:spcBef>
              <a:buFont typeface="Arial" panose="020B0604020202020204" pitchFamily="34" charset="0"/>
              <a:buNone/>
              <a:defRPr sz="1600" b="1"/>
            </a:lvl8pPr>
            <a:lvl9pPr indent="0">
              <a:lnSpc>
                <a:spcPct val="90000"/>
              </a:lnSpc>
              <a:spcBef>
                <a:spcPts val="500"/>
              </a:spcBef>
              <a:buFont typeface="Arial" panose="020B0604020202020204" pitchFamily="34" charset="0"/>
              <a:buNone/>
              <a:defRPr sz="1600" b="1"/>
            </a:lvl9pPr>
          </a:lstStyle>
          <a:p>
            <a:pPr>
              <a:lnSpc>
                <a:spcPts val="1400"/>
              </a:lnSpc>
            </a:pPr>
            <a:r>
              <a:rPr lang="es-MX" dirty="0"/>
              <a:t>«Un Profeta de en medio de los tuyos, de tus hermanos, como yo, te levantará el Señor tu Dios; a él oirás» (</a:t>
            </a:r>
            <a:r>
              <a:rPr lang="es-MX" dirty="0" err="1"/>
              <a:t>Deut</a:t>
            </a:r>
            <a:r>
              <a:rPr lang="es-MX" dirty="0"/>
              <a:t>. 18:15)</a:t>
            </a:r>
          </a:p>
          <a:p>
            <a:pPr>
              <a:lnSpc>
                <a:spcPts val="1400"/>
              </a:lnSpc>
            </a:pPr>
            <a:r>
              <a:rPr lang="es-MX" dirty="0"/>
              <a:t>¿Cuál fue el papel profético de Jesús? ¿Cómo se respondía esta pregunta en la época de Jesús? (Mat. 16:13-16; Mar. 8:27-29; Luc. 9:18-20).</a:t>
            </a:r>
          </a:p>
          <a:p>
            <a:pPr>
              <a:lnSpc>
                <a:spcPts val="1400"/>
              </a:lnSpc>
            </a:pPr>
            <a:r>
              <a:rPr lang="es-MX" noProof="0" dirty="0"/>
              <a:t>R</a:t>
            </a:r>
            <a:r>
              <a:rPr lang="es-MX" noProof="0" dirty="0">
                <a:solidFill>
                  <a:srgbClr val="0070C0"/>
                </a:solidFill>
              </a:rPr>
              <a:t>. </a:t>
            </a:r>
            <a:r>
              <a:rPr lang="es-MX" dirty="0">
                <a:solidFill>
                  <a:srgbClr val="0070C0"/>
                </a:solidFill>
              </a:rPr>
              <a:t>Que se cumpliera lo que estaba escrito de él en la Palabra de Dios y que los profetas habían predicho. Lo señalaban como profeta, como alguno de los profetas y como el Cristo el hijo </a:t>
            </a:r>
            <a:r>
              <a:rPr lang="es-MX" dirty="0" err="1">
                <a:solidFill>
                  <a:srgbClr val="0070C0"/>
                </a:solidFill>
              </a:rPr>
              <a:t>nde</a:t>
            </a:r>
            <a:r>
              <a:rPr lang="es-MX" dirty="0">
                <a:solidFill>
                  <a:srgbClr val="0070C0"/>
                </a:solidFill>
              </a:rPr>
              <a:t> </a:t>
            </a:r>
            <a:r>
              <a:rPr lang="es-MX" dirty="0" err="1">
                <a:solidFill>
                  <a:srgbClr val="0070C0"/>
                </a:solidFill>
              </a:rPr>
              <a:t>ndios</a:t>
            </a:r>
            <a:endParaRPr lang="es-MX" noProof="0" dirty="0">
              <a:solidFill>
                <a:srgbClr val="0070C0"/>
              </a:solidFill>
            </a:endParaRPr>
          </a:p>
        </p:txBody>
      </p:sp>
      <p:sp>
        <p:nvSpPr>
          <p:cNvPr id="7" name="Rectángulo: esquinas redondeadas 6">
            <a:extLst>
              <a:ext uri="{FF2B5EF4-FFF2-40B4-BE49-F238E27FC236}">
                <a16:creationId xmlns:a16="http://schemas.microsoft.com/office/drawing/2014/main" id="{5EF9DE09-0BF3-A44A-DD62-CF541FF2C699}"/>
              </a:ext>
            </a:extLst>
          </p:cNvPr>
          <p:cNvSpPr/>
          <p:nvPr/>
        </p:nvSpPr>
        <p:spPr>
          <a:xfrm>
            <a:off x="18645" y="2341614"/>
            <a:ext cx="2954940" cy="3839311"/>
          </a:xfrm>
          <a:prstGeom prst="roundRect">
            <a:avLst>
              <a:gd name="adj" fmla="val 38512"/>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7DF06888-23B9-F1DA-BA85-8703A04A89A4}"/>
              </a:ext>
            </a:extLst>
          </p:cNvPr>
          <p:cNvSpPr txBox="1"/>
          <p:nvPr/>
        </p:nvSpPr>
        <p:spPr>
          <a:xfrm>
            <a:off x="239562" y="6258947"/>
            <a:ext cx="10170784" cy="649986"/>
          </a:xfrm>
          <a:prstGeom prst="rect">
            <a:avLst/>
          </a:prstGeom>
          <a:noFill/>
        </p:spPr>
        <p:txBody>
          <a:bodyPr wrap="square" rtlCol="0">
            <a:spAutoFit/>
          </a:bodyPr>
          <a:lstStyle/>
          <a:p>
            <a:pPr algn="just">
              <a:lnSpc>
                <a:spcPts val="1400"/>
              </a:lnSpc>
            </a:pPr>
            <a:r>
              <a:rPr lang="es-MX" b="1" noProof="0" dirty="0"/>
              <a:t>Reflexionemos:</a:t>
            </a:r>
            <a:r>
              <a:rPr lang="es-MX" sz="1600" noProof="0" dirty="0"/>
              <a:t> </a:t>
            </a:r>
            <a:r>
              <a:rPr lang="es-MX" b="1" noProof="0" dirty="0">
                <a:solidFill>
                  <a:srgbClr val="C00000"/>
                </a:solidFill>
                <a:latin typeface="Aptos Display" panose="020B0004020202020204" pitchFamily="34" charset="0"/>
              </a:rPr>
              <a:t>S</a:t>
            </a:r>
            <a:r>
              <a:rPr lang="es-MX" b="1" dirty="0">
                <a:solidFill>
                  <a:srgbClr val="C00000"/>
                </a:solidFill>
                <a:latin typeface="Aptos Display" panose="020B0004020202020204" pitchFamily="34" charset="0"/>
              </a:rPr>
              <a:t>obre el hecho de que Jesús, el Creador (Juan 1:1-3), es también quien murió en la cruz por nuestros pecados. ¿Qué nos enseña esta asombrosa verdad acerca del amor de Dios para con nosotros?</a:t>
            </a:r>
            <a:endParaRPr lang="es-MX"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59452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additive="base">
                                        <p:cTn id="7"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2" end="2"/>
                                            </p:txEl>
                                          </p:spTgt>
                                        </p:tgtEl>
                                        <p:attrNameLst>
                                          <p:attrName>style.visibility</p:attrName>
                                        </p:attrNameLst>
                                      </p:cBhvr>
                                      <p:to>
                                        <p:strVal val="visible"/>
                                      </p:to>
                                    </p:set>
                                    <p:anim calcmode="lin" valueType="num">
                                      <p:cBhvr additive="base">
                                        <p:cTn id="31"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ppt_x"/>
                                          </p:val>
                                        </p:tav>
                                        <p:tav tm="100000">
                                          <p:val>
                                            <p:strVal val="#ppt_x"/>
                                          </p:val>
                                        </p:tav>
                                      </p:tavLst>
                                    </p:anim>
                                    <p:anim calcmode="lin" valueType="num">
                                      <p:cBhvr additive="base">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2" grpId="0" uiExpand="1" build="p"/>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14" name="Título 13">
            <a:extLst>
              <a:ext uri="{FF2B5EF4-FFF2-40B4-BE49-F238E27FC236}">
                <a16:creationId xmlns:a16="http://schemas.microsoft.com/office/drawing/2014/main" id="{444F1356-8449-E24A-109E-EBC13E04F5F3}"/>
              </a:ext>
            </a:extLst>
          </p:cNvPr>
          <p:cNvSpPr>
            <a:spLocks noGrp="1"/>
          </p:cNvSpPr>
          <p:nvPr>
            <p:ph type="title"/>
          </p:nvPr>
        </p:nvSpPr>
        <p:spPr>
          <a:xfrm>
            <a:off x="463867" y="180753"/>
            <a:ext cx="2653200" cy="659218"/>
          </a:xfrm>
          <a:effectLst>
            <a:outerShdw blurRad="44450" dist="27940" dir="5400000" algn="ctr">
              <a:schemeClr val="tx1">
                <a:lumMod val="50000"/>
                <a:lumOff val="50000"/>
                <a:alpha val="32000"/>
              </a:schemeClr>
            </a:outerShdw>
          </a:effectLst>
          <a:scene3d>
            <a:camera prst="perspectiveLeft"/>
            <a:lightRig rig="brightRoom" dir="t"/>
          </a:scene3d>
          <a:sp3d>
            <a:bevelT w="190500" h="38100"/>
          </a:sp3d>
        </p:spPr>
        <p:txBody>
          <a:bodyPr>
            <a:noAutofit/>
            <a:sp3d extrusionH="88900" prstMaterial="dkEdge">
              <a:bevelB w="38100" h="38100"/>
            </a:sp3d>
          </a:bodyPr>
          <a:lstStyle/>
          <a:p>
            <a:pPr algn="ctr"/>
            <a:r>
              <a:rPr lang="es-MX" sz="5400" b="1" u="sng" noProof="0" dirty="0">
                <a:ln/>
                <a:effectLst>
                  <a:outerShdw blurRad="50800" dist="38100" dir="1200000" algn="l" rotWithShape="0">
                    <a:schemeClr val="bg1">
                      <a:lumMod val="65000"/>
                      <a:alpha val="83000"/>
                    </a:schemeClr>
                  </a:outerShdw>
                </a:effectLst>
                <a:latin typeface="+mn-lt"/>
                <a:ea typeface="+mn-ea"/>
                <a:cs typeface="+mn-cs"/>
              </a:rPr>
              <a:t>Lunes</a:t>
            </a:r>
          </a:p>
        </p:txBody>
      </p:sp>
      <p:sp>
        <p:nvSpPr>
          <p:cNvPr id="15" name="Marcador de texto 14">
            <a:extLst>
              <a:ext uri="{FF2B5EF4-FFF2-40B4-BE49-F238E27FC236}">
                <a16:creationId xmlns:a16="http://schemas.microsoft.com/office/drawing/2014/main" id="{273AE9CE-BF4C-446E-C3D7-36DFCFE1EE19}"/>
              </a:ext>
            </a:extLst>
          </p:cNvPr>
          <p:cNvSpPr>
            <a:spLocks noGrp="1"/>
          </p:cNvSpPr>
          <p:nvPr>
            <p:ph type="body" idx="1"/>
          </p:nvPr>
        </p:nvSpPr>
        <p:spPr>
          <a:xfrm>
            <a:off x="119743" y="816050"/>
            <a:ext cx="10255436" cy="1320747"/>
          </a:xfrm>
          <a:noFill/>
        </p:spPr>
        <p:txBody>
          <a:bodyPr vert="horz" wrap="square" lIns="91440" tIns="45720" rIns="91440" bIns="45720" rtlCol="0" anchor="t">
            <a:normAutofit fontScale="92500"/>
          </a:bodyPr>
          <a:lstStyle/>
          <a:p>
            <a:pPr>
              <a:lnSpc>
                <a:spcPts val="1600"/>
              </a:lnSpc>
            </a:pPr>
            <a:r>
              <a:rPr lang="es-MX" dirty="0">
                <a:latin typeface="Aptos Display" panose="020B0004020202020204" pitchFamily="34" charset="0"/>
              </a:rPr>
              <a:t>«Ese misterio que en otras generaciones no se dio a conocer a los hijos de los hombres, como ahora es revelado a sus santos apóstoles y profetas por el Espíritu:» ( Efesios 3:5).</a:t>
            </a:r>
          </a:p>
          <a:p>
            <a:pPr>
              <a:lnSpc>
                <a:spcPts val="1600"/>
              </a:lnSpc>
            </a:pPr>
            <a:r>
              <a:rPr lang="es-MX" noProof="0" dirty="0">
                <a:latin typeface="Aptos Display" panose="020B0004020202020204" pitchFamily="34" charset="0"/>
              </a:rPr>
              <a:t> </a:t>
            </a:r>
            <a:r>
              <a:rPr lang="es-MX" dirty="0"/>
              <a:t>¿Cuál era la función de los apóstoles y los profetas en relación con Cristo y la iglesia según Efesios 2:20 y 3:5?</a:t>
            </a:r>
            <a:endParaRPr lang="es-MX" noProof="0" dirty="0"/>
          </a:p>
          <a:p>
            <a:pPr>
              <a:lnSpc>
                <a:spcPts val="1600"/>
              </a:lnSpc>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dirty="0">
                <a:solidFill>
                  <a:srgbClr val="0070C0"/>
                </a:solidFill>
                <a:latin typeface="Aptos Display" panose="020B0004020202020204" pitchFamily="34" charset="0"/>
              </a:rPr>
              <a:t>Dar a conocer el ministerio de Jesús en esta tierra, su vida, muerte, resurrección, ministerio sumo sacerdotal y regreso eran su tema central</a:t>
            </a:r>
            <a:r>
              <a:rPr lang="es-MX" noProof="0" dirty="0">
                <a:solidFill>
                  <a:srgbClr val="0070C0"/>
                </a:solidFill>
                <a:latin typeface="Aptos Display" panose="020B0004020202020204" pitchFamily="34" charset="0"/>
              </a:rPr>
              <a:t>. </a:t>
            </a:r>
          </a:p>
        </p:txBody>
      </p:sp>
      <p:sp>
        <p:nvSpPr>
          <p:cNvPr id="16" name="Marcador de contenido 15">
            <a:extLst>
              <a:ext uri="{FF2B5EF4-FFF2-40B4-BE49-F238E27FC236}">
                <a16:creationId xmlns:a16="http://schemas.microsoft.com/office/drawing/2014/main" id="{45767219-B16D-A207-C6B6-4C961D37CDAA}"/>
              </a:ext>
            </a:extLst>
          </p:cNvPr>
          <p:cNvSpPr>
            <a:spLocks noGrp="1"/>
          </p:cNvSpPr>
          <p:nvPr>
            <p:ph sz="half" idx="2"/>
          </p:nvPr>
        </p:nvSpPr>
        <p:spPr>
          <a:xfrm>
            <a:off x="2837909" y="2112890"/>
            <a:ext cx="7605973" cy="4421080"/>
          </a:xfrm>
        </p:spPr>
        <p:txBody>
          <a:bodyPr vert="horz" lIns="91440" tIns="45720" rIns="91440" bIns="45720" rtlCol="0">
            <a:normAutofit/>
          </a:bodyPr>
          <a:lstStyle/>
          <a:p>
            <a:pPr marL="0" indent="0" algn="just">
              <a:lnSpc>
                <a:spcPts val="1400"/>
              </a:lnSpc>
              <a:spcBef>
                <a:spcPts val="0"/>
              </a:spcBef>
              <a:spcAft>
                <a:spcPts val="600"/>
              </a:spcAft>
              <a:buNone/>
            </a:pPr>
            <a:r>
              <a:rPr lang="es-MX" dirty="0">
                <a:latin typeface="Aptos Display" panose="020B0004020202020204" pitchFamily="34" charset="0"/>
              </a:rPr>
              <a:t>Tanto los apóstoles como los profetas del Nuevo Testamento tenían la misma autoridad que los profetas del Antiguo Testamento. El Nuevo Testamento confirma la continuación del don profético, equiparando la autoridad de los apóstoles y profetas del Nuevo Testamento con la de sus homólogos del Antiguo Testamento. Los eruditos debaten si el don profético continuó más allá de la era apostólica. Los </a:t>
            </a:r>
            <a:r>
              <a:rPr lang="es-MX" dirty="0" err="1">
                <a:latin typeface="Aptos Display" panose="020B0004020202020204" pitchFamily="34" charset="0"/>
              </a:rPr>
              <a:t>cesacionistas</a:t>
            </a:r>
            <a:r>
              <a:rPr lang="es-MX" dirty="0">
                <a:latin typeface="Aptos Display" panose="020B0004020202020204" pitchFamily="34" charset="0"/>
              </a:rPr>
              <a:t> creen que terminó con la culminación del canon bíblico, mientras que los </a:t>
            </a:r>
            <a:r>
              <a:rPr lang="es-MX" dirty="0" err="1">
                <a:latin typeface="Aptos Display" panose="020B0004020202020204" pitchFamily="34" charset="0"/>
              </a:rPr>
              <a:t>continuacionistas</a:t>
            </a:r>
            <a:r>
              <a:rPr lang="es-MX" dirty="0">
                <a:latin typeface="Aptos Display" panose="020B0004020202020204" pitchFamily="34" charset="0"/>
              </a:rPr>
              <a:t> — incluidos muchos carismáticos y pentecostales— afirman que los dones proféticos continúan hoy. Los adventistas del séptimo día afirman que el don profético persiste pero permanece subordinado a las Escrituras, que sirven como la autoridad suprema. Por lo tanto, son cautelosos acerca de la continuación de todos los dones en la forma en que los grupos carismáticos los definen.</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dirty="0">
                <a:latin typeface="Aptos Display" panose="020B0004020202020204" pitchFamily="34" charset="0"/>
              </a:rPr>
              <a:t>«</a:t>
            </a:r>
            <a:r>
              <a:rPr lang="es-MX" b="1" dirty="0">
                <a:latin typeface="Aptos Display" panose="020B0004020202020204" pitchFamily="34" charset="0"/>
              </a:rPr>
              <a:t>Durante los años transcurridos desde los días de los apóstoles, la edificación del templo de Dios nunca cesó. Podemos lanzar una mirada retrospectiva a través de los siglos, y ver las piedras vivas de las cuales está compuesto, resplandeciendo como luces en medio de las tinieblas del error y la superstición. Por toda la eternidad esas preciosas joyas brillarán con creciente fulgor, dando testimonio acerca del poder de la verdad de Dios. La centelleante luz de esas piedras pulidas revela el inmenso contraste que hay entre la luz y las tinieblas, entre el oro de la verdad y la escoria del error.</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Conflicto y valor, 22 de julio, p. 209</a:t>
            </a:r>
            <a:r>
              <a:rPr lang="es-MX" i="1" noProof="0" dirty="0">
                <a:latin typeface="Aptos Display" panose="020B0004020202020204" pitchFamily="34" charset="0"/>
              </a:rPr>
              <a:t>)</a:t>
            </a: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a:p>
            <a:pPr marL="0" indent="0" algn="just">
              <a:lnSpc>
                <a:spcPts val="1400"/>
              </a:lnSpc>
              <a:spcBef>
                <a:spcPts val="0"/>
              </a:spcBef>
              <a:spcAft>
                <a:spcPts val="600"/>
              </a:spcAft>
              <a:buNone/>
            </a:pPr>
            <a:endParaRPr lang="es-MX" i="1" noProof="0" dirty="0">
              <a:latin typeface="Aptos Display" panose="020B0004020202020204" pitchFamily="34" charset="0"/>
            </a:endParaRPr>
          </a:p>
        </p:txBody>
      </p:sp>
      <p:sp>
        <p:nvSpPr>
          <p:cNvPr id="3" name="CuadroTexto 2">
            <a:extLst>
              <a:ext uri="{FF2B5EF4-FFF2-40B4-BE49-F238E27FC236}">
                <a16:creationId xmlns:a16="http://schemas.microsoft.com/office/drawing/2014/main" id="{59155F0B-0975-150E-86E7-E6B9F5FBE7C0}"/>
              </a:ext>
            </a:extLst>
          </p:cNvPr>
          <p:cNvSpPr txBox="1"/>
          <p:nvPr/>
        </p:nvSpPr>
        <p:spPr>
          <a:xfrm>
            <a:off x="3287564" y="181171"/>
            <a:ext cx="6624000" cy="658800"/>
          </a:xfrm>
          <a:prstGeom prst="rect">
            <a:avLst/>
          </a:prstGeom>
          <a:solidFill>
            <a:srgbClr val="BB561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ormAutofit/>
          </a:bodyPr>
          <a:lstStyle/>
          <a:p>
            <a:r>
              <a:rPr lang="es-MX" sz="2800" noProof="0" dirty="0">
                <a:solidFill>
                  <a:schemeClr val="bg1">
                    <a:lumMod val="95000"/>
                  </a:schemeClr>
                </a:solidFill>
                <a:latin typeface="Amasis MT Pro Black" panose="02040A04050005020304" pitchFamily="18" charset="0"/>
              </a:rPr>
              <a:t>Apóstoles y profetas</a:t>
            </a:r>
          </a:p>
        </p:txBody>
      </p:sp>
      <p:sp>
        <p:nvSpPr>
          <p:cNvPr id="2" name="Doble onda 1">
            <a:extLst>
              <a:ext uri="{FF2B5EF4-FFF2-40B4-BE49-F238E27FC236}">
                <a16:creationId xmlns:a16="http://schemas.microsoft.com/office/drawing/2014/main" id="{74924193-BB4C-1260-67CD-FE9D1840DD54}"/>
              </a:ext>
            </a:extLst>
          </p:cNvPr>
          <p:cNvSpPr/>
          <p:nvPr/>
        </p:nvSpPr>
        <p:spPr>
          <a:xfrm>
            <a:off x="119743" y="2186328"/>
            <a:ext cx="2718166" cy="3855622"/>
          </a:xfrm>
          <a:custGeom>
            <a:avLst/>
            <a:gdLst>
              <a:gd name="connsiteX0" fmla="*/ 0 w 2576470"/>
              <a:gd name="connsiteY0" fmla="*/ 175880 h 2814084"/>
              <a:gd name="connsiteX1" fmla="*/ 1288235 w 2576470"/>
              <a:gd name="connsiteY1" fmla="*/ 175880 h 2814084"/>
              <a:gd name="connsiteX2" fmla="*/ 2576470 w 2576470"/>
              <a:gd name="connsiteY2" fmla="*/ 175880 h 2814084"/>
              <a:gd name="connsiteX3" fmla="*/ 2576470 w 2576470"/>
              <a:gd name="connsiteY3" fmla="*/ 2638204 h 2814084"/>
              <a:gd name="connsiteX4" fmla="*/ 1288235 w 2576470"/>
              <a:gd name="connsiteY4" fmla="*/ 2638204 h 2814084"/>
              <a:gd name="connsiteX5" fmla="*/ 0 w 2576470"/>
              <a:gd name="connsiteY5" fmla="*/ 2638204 h 2814084"/>
              <a:gd name="connsiteX6" fmla="*/ 0 w 2576470"/>
              <a:gd name="connsiteY6" fmla="*/ 175880 h 2814084"/>
              <a:gd name="connsiteX0" fmla="*/ 0 w 2576470"/>
              <a:gd name="connsiteY0" fmla="*/ 260563 h 2892127"/>
              <a:gd name="connsiteX1" fmla="*/ 1288235 w 2576470"/>
              <a:gd name="connsiteY1" fmla="*/ 260563 h 2892127"/>
              <a:gd name="connsiteX2" fmla="*/ 2178437 w 2576470"/>
              <a:gd name="connsiteY2" fmla="*/ 260563 h 2892127"/>
              <a:gd name="connsiteX3" fmla="*/ 2576470 w 2576470"/>
              <a:gd name="connsiteY3" fmla="*/ 2722887 h 2892127"/>
              <a:gd name="connsiteX4" fmla="*/ 1288235 w 2576470"/>
              <a:gd name="connsiteY4" fmla="*/ 2722887 h 2892127"/>
              <a:gd name="connsiteX5" fmla="*/ 0 w 2576470"/>
              <a:gd name="connsiteY5" fmla="*/ 2722887 h 2892127"/>
              <a:gd name="connsiteX6" fmla="*/ 0 w 2576470"/>
              <a:gd name="connsiteY6" fmla="*/ 260563 h 2892127"/>
              <a:gd name="connsiteX0" fmla="*/ 0 w 2210710"/>
              <a:gd name="connsiteY0" fmla="*/ 260563 h 2911203"/>
              <a:gd name="connsiteX1" fmla="*/ 1288235 w 2210710"/>
              <a:gd name="connsiteY1" fmla="*/ 260563 h 2911203"/>
              <a:gd name="connsiteX2" fmla="*/ 2178437 w 2210710"/>
              <a:gd name="connsiteY2" fmla="*/ 260563 h 2911203"/>
              <a:gd name="connsiteX3" fmla="*/ 2210710 w 2210710"/>
              <a:gd name="connsiteY3" fmla="*/ 2744402 h 2911203"/>
              <a:gd name="connsiteX4" fmla="*/ 1288235 w 2210710"/>
              <a:gd name="connsiteY4" fmla="*/ 2722887 h 2911203"/>
              <a:gd name="connsiteX5" fmla="*/ 0 w 2210710"/>
              <a:gd name="connsiteY5" fmla="*/ 2722887 h 2911203"/>
              <a:gd name="connsiteX6" fmla="*/ 0 w 2210710"/>
              <a:gd name="connsiteY6" fmla="*/ 260563 h 2911203"/>
              <a:gd name="connsiteX0" fmla="*/ 0 w 2210710"/>
              <a:gd name="connsiteY0" fmla="*/ 257015 h 2907655"/>
              <a:gd name="connsiteX1" fmla="*/ 1288235 w 2210710"/>
              <a:gd name="connsiteY1" fmla="*/ 257015 h 2907655"/>
              <a:gd name="connsiteX2" fmla="*/ 2206129 w 2210710"/>
              <a:gd name="connsiteY2" fmla="*/ 160197 h 2907655"/>
              <a:gd name="connsiteX3" fmla="*/ 2210710 w 2210710"/>
              <a:gd name="connsiteY3" fmla="*/ 2740854 h 2907655"/>
              <a:gd name="connsiteX4" fmla="*/ 1288235 w 2210710"/>
              <a:gd name="connsiteY4" fmla="*/ 2719339 h 2907655"/>
              <a:gd name="connsiteX5" fmla="*/ 0 w 2210710"/>
              <a:gd name="connsiteY5" fmla="*/ 2719339 h 2907655"/>
              <a:gd name="connsiteX6" fmla="*/ 0 w 2210710"/>
              <a:gd name="connsiteY6" fmla="*/ 257015 h 2907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10710" h="2907655">
                <a:moveTo>
                  <a:pt x="0" y="257015"/>
                </a:moveTo>
                <a:cubicBezTo>
                  <a:pt x="429412" y="-329252"/>
                  <a:pt x="920547" y="273151"/>
                  <a:pt x="1288235" y="257015"/>
                </a:cubicBezTo>
                <a:cubicBezTo>
                  <a:pt x="1655923" y="240879"/>
                  <a:pt x="1776717" y="746465"/>
                  <a:pt x="2206129" y="160197"/>
                </a:cubicBezTo>
                <a:cubicBezTo>
                  <a:pt x="2206129" y="980972"/>
                  <a:pt x="2210710" y="1920079"/>
                  <a:pt x="2210710" y="2740854"/>
                </a:cubicBezTo>
                <a:cubicBezTo>
                  <a:pt x="1781298" y="3327121"/>
                  <a:pt x="1717647" y="2133071"/>
                  <a:pt x="1288235" y="2719339"/>
                </a:cubicBezTo>
                <a:cubicBezTo>
                  <a:pt x="858823" y="3305606"/>
                  <a:pt x="429412" y="2133071"/>
                  <a:pt x="0" y="2719339"/>
                </a:cubicBezTo>
                <a:lnTo>
                  <a:pt x="0" y="257015"/>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7C79EABE-BEA1-D270-7D68-2932CC5569D4}"/>
              </a:ext>
            </a:extLst>
          </p:cNvPr>
          <p:cNvSpPr txBox="1"/>
          <p:nvPr/>
        </p:nvSpPr>
        <p:spPr>
          <a:xfrm>
            <a:off x="119743" y="6041950"/>
            <a:ext cx="10255436" cy="816050"/>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La Biblia es el único registro oficial que tenemos de las palabras de los apóstoles y profetas sobre Jesús, su vida y sus obras. ¿Qué nos dice esto de por qué la Biblia debe ser la autoridad final en lo que creemos sobre Jesús y su muerte por nosotros?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862707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xEl>
                                              <p:pRg st="2" end="2"/>
                                            </p:txEl>
                                          </p:spTgt>
                                        </p:tgtEl>
                                        <p:attrNameLst>
                                          <p:attrName>style.visibility</p:attrName>
                                        </p:attrNameLst>
                                      </p:cBhvr>
                                      <p:to>
                                        <p:strVal val="visible"/>
                                      </p:to>
                                    </p:set>
                                    <p:anim calcmode="lin" valueType="num">
                                      <p:cBhvr additive="base">
                                        <p:cTn id="7" dur="50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6">
                                            <p:txEl>
                                              <p:pRg st="0" end="0"/>
                                            </p:txEl>
                                          </p:spTgt>
                                        </p:tgtEl>
                                        <p:attrNameLst>
                                          <p:attrName>style.visibility</p:attrName>
                                        </p:attrNameLst>
                                      </p:cBhvr>
                                      <p:to>
                                        <p:strVal val="visible"/>
                                      </p:to>
                                    </p:set>
                                    <p:anim calcmode="lin" valueType="num">
                                      <p:cBhvr additive="base">
                                        <p:cTn id="13"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6">
                                            <p:txEl>
                                              <p:pRg st="1" end="1"/>
                                            </p:txEl>
                                          </p:spTgt>
                                        </p:tgtEl>
                                        <p:attrNameLst>
                                          <p:attrName>style.visibility</p:attrName>
                                        </p:attrNameLst>
                                      </p:cBhvr>
                                      <p:to>
                                        <p:strVal val="visible"/>
                                      </p:to>
                                    </p:set>
                                    <p:anim calcmode="lin" valueType="num">
                                      <p:cBhvr additive="base">
                                        <p:cTn id="19"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9A8B48DA-4413-26BF-EC99-862B3BCCCCA7}"/>
              </a:ext>
            </a:extLst>
          </p:cNvPr>
          <p:cNvSpPr>
            <a:spLocks noGrp="1"/>
          </p:cNvSpPr>
          <p:nvPr>
            <p:ph type="body" idx="1"/>
          </p:nvPr>
        </p:nvSpPr>
        <p:spPr>
          <a:xfrm>
            <a:off x="86061" y="814498"/>
            <a:ext cx="10260898" cy="1475942"/>
          </a:xfrm>
          <a:noFill/>
        </p:spPr>
        <p:txBody>
          <a:bodyPr vert="horz" wrap="square" lIns="91440" tIns="45720" rIns="91440" bIns="45720" rtlCol="0" anchor="t">
            <a:normAutofit/>
          </a:bodyPr>
          <a:lstStyle/>
          <a:p>
            <a:pPr>
              <a:lnSpc>
                <a:spcPts val="1600"/>
              </a:lnSpc>
            </a:pPr>
            <a:r>
              <a:rPr lang="es-MX" noProof="0" dirty="0"/>
              <a:t>«</a:t>
            </a:r>
            <a:r>
              <a:rPr lang="es-MX" dirty="0"/>
              <a:t>Pero el que profetiza habla a los hombres para edificación, exhortación y consolación.</a:t>
            </a:r>
            <a:r>
              <a:rPr lang="es-MX" noProof="0" dirty="0"/>
              <a:t>» </a:t>
            </a:r>
            <a:r>
              <a:rPr lang="es-MX" dirty="0"/>
              <a:t>(1 Corintios 14:3</a:t>
            </a:r>
            <a:r>
              <a:rPr lang="es-MX" noProof="0" dirty="0"/>
              <a:t>)</a:t>
            </a:r>
          </a:p>
          <a:p>
            <a:pPr>
              <a:lnSpc>
                <a:spcPts val="1500"/>
              </a:lnSpc>
            </a:pPr>
            <a:r>
              <a:rPr lang="es-MX" dirty="0"/>
              <a:t>¿Qué nos dicen 1 Corintios 14:3, Efesios 4:11-13 y Apocalipsis 22:6 sobre la función de los profetas del Nuevo Testamento?</a:t>
            </a:r>
          </a:p>
          <a:p>
            <a:pPr>
              <a:lnSpc>
                <a:spcPts val="1500"/>
              </a:lnSpc>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Al profetizar tenían que edificar, </a:t>
            </a:r>
            <a:r>
              <a:rPr lang="es-MX" dirty="0" err="1">
                <a:solidFill>
                  <a:srgbClr val="0070C0"/>
                </a:solidFill>
                <a:latin typeface="Aptos Display" panose="020B0004020202020204" pitchFamily="34" charset="0"/>
              </a:rPr>
              <a:t>exortar</a:t>
            </a:r>
            <a:r>
              <a:rPr lang="es-MX" dirty="0">
                <a:solidFill>
                  <a:srgbClr val="0070C0"/>
                </a:solidFill>
                <a:latin typeface="Aptos Display" panose="020B0004020202020204" pitchFamily="34" charset="0"/>
              </a:rPr>
              <a:t> y consolar, tenían que perfeccionar a los santos para la obra del ministerio y poder llegar a la unidad de la fe y del conocimiento Hijo de dios. También tenían que mostrar las cosas reveladas por Dios.</a:t>
            </a:r>
            <a:endParaRPr lang="es-MX" sz="2000" noProof="0" dirty="0">
              <a:solidFill>
                <a:srgbClr val="0070C0"/>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11F57159-DA92-C69A-F804-BE0279520E05}"/>
              </a:ext>
            </a:extLst>
          </p:cNvPr>
          <p:cNvSpPr>
            <a:spLocks noGrp="1"/>
          </p:cNvSpPr>
          <p:nvPr>
            <p:ph sz="half" idx="2"/>
          </p:nvPr>
        </p:nvSpPr>
        <p:spPr>
          <a:xfrm>
            <a:off x="2774097" y="2228294"/>
            <a:ext cx="7601082" cy="3861785"/>
          </a:xfrm>
        </p:spPr>
        <p:txBody>
          <a:bodyPr>
            <a:noAutofit/>
          </a:bodyPr>
          <a:lstStyle/>
          <a:p>
            <a:pPr marL="0" indent="0" algn="just">
              <a:lnSpc>
                <a:spcPts val="1400"/>
              </a:lnSpc>
              <a:spcBef>
                <a:spcPts val="0"/>
              </a:spcBef>
              <a:spcAft>
                <a:spcPts val="600"/>
              </a:spcAft>
              <a:buNone/>
            </a:pPr>
            <a:r>
              <a:rPr lang="es-MX" dirty="0">
                <a:latin typeface="Aptos Display" panose="020B0004020202020204" pitchFamily="34" charset="0"/>
              </a:rPr>
              <a:t>En el Nuevo Testamento, el don de profecía funcionaba como exhortación y ánimo, señalando a Cristo. La venida de Cristo transformó la naturaleza de la profecía. Mientras que los profetas del Antiguo Testamento esperaban al Mesías, los profetas del Nuevo Testamento centraban su mensaje en la vida, muerte, resurrección y regreso de Jesús. Apocalipsis 19:10 declara que «el testimonio de Jesús es el </a:t>
            </a:r>
            <a:r>
              <a:rPr lang="es-MX" dirty="0" err="1">
                <a:latin typeface="Aptos Display" panose="020B0004020202020204" pitchFamily="34" charset="0"/>
              </a:rPr>
              <a:t>espEkkehardt</a:t>
            </a:r>
            <a:r>
              <a:rPr lang="es-MX" dirty="0">
                <a:latin typeface="Aptos Display" panose="020B0004020202020204" pitchFamily="34" charset="0"/>
              </a:rPr>
              <a:t> Mueller enfatiza que «el profeta del Nuevo Testamento se centró aún más en Jesús, su vida, sus palabras y sus obras, de lo que el profeta del Antiguo Testamento se había centrado en el Mesías».—«The </a:t>
            </a:r>
            <a:r>
              <a:rPr lang="es-MX" dirty="0" err="1">
                <a:latin typeface="Aptos Display" panose="020B0004020202020204" pitchFamily="34" charset="0"/>
              </a:rPr>
              <a:t>Prophetic</a:t>
            </a:r>
            <a:r>
              <a:rPr lang="es-MX" dirty="0">
                <a:latin typeface="Aptos Display" panose="020B0004020202020204" pitchFamily="34" charset="0"/>
              </a:rPr>
              <a:t> Voice in </a:t>
            </a:r>
            <a:r>
              <a:rPr lang="es-MX" dirty="0" err="1">
                <a:latin typeface="Aptos Display" panose="020B0004020202020204" pitchFamily="34" charset="0"/>
              </a:rPr>
              <a:t>the</a:t>
            </a:r>
            <a:r>
              <a:rPr lang="es-MX" dirty="0">
                <a:latin typeface="Aptos Display" panose="020B0004020202020204" pitchFamily="34" charset="0"/>
              </a:rPr>
              <a:t> New </a:t>
            </a:r>
            <a:r>
              <a:rPr lang="es-MX" dirty="0" err="1">
                <a:latin typeface="Aptos Display" panose="020B0004020202020204" pitchFamily="34" charset="0"/>
              </a:rPr>
              <a:t>Testament</a:t>
            </a:r>
            <a:r>
              <a:rPr lang="es-MX" dirty="0">
                <a:latin typeface="Aptos Display" panose="020B0004020202020204" pitchFamily="34" charset="0"/>
              </a:rPr>
              <a:t>: </a:t>
            </a:r>
            <a:r>
              <a:rPr lang="es-MX" dirty="0" err="1">
                <a:latin typeface="Aptos Display" panose="020B0004020202020204" pitchFamily="34" charset="0"/>
              </a:rPr>
              <a:t>An</a:t>
            </a:r>
            <a:r>
              <a:rPr lang="es-MX" dirty="0">
                <a:latin typeface="Aptos Display" panose="020B0004020202020204" pitchFamily="34" charset="0"/>
              </a:rPr>
              <a:t> </a:t>
            </a:r>
            <a:r>
              <a:rPr lang="es-MX" dirty="0" err="1">
                <a:latin typeface="Aptos Display" panose="020B0004020202020204" pitchFamily="34" charset="0"/>
              </a:rPr>
              <a:t>Overview</a:t>
            </a:r>
            <a:r>
              <a:rPr lang="es-MX" dirty="0">
                <a:latin typeface="Aptos Display" panose="020B0004020202020204" pitchFamily="34" charset="0"/>
              </a:rPr>
              <a:t>»,</a:t>
            </a:r>
            <a:r>
              <a:rPr lang="es-MX" dirty="0" err="1">
                <a:latin typeface="Aptos Display" panose="020B0004020202020204" pitchFamily="34" charset="0"/>
              </a:rPr>
              <a:t>íritu</a:t>
            </a:r>
            <a:r>
              <a:rPr lang="es-MX" dirty="0">
                <a:latin typeface="Aptos Display" panose="020B0004020202020204" pitchFamily="34" charset="0"/>
              </a:rPr>
              <a:t> de la profecía», haciendo de Cristo el centro de toda actividad profética. Su tarea era hacer relevante el mensaje de Cristo, instando a la iglesia a permanecer fiel y esperanzada en anticipación de su regreso.</a:t>
            </a:r>
            <a:endParaRPr lang="es-MX" noProof="0" dirty="0">
              <a:latin typeface="Aptos Display" panose="020B0004020202020204" pitchFamily="34" charset="0"/>
            </a:endParaRPr>
          </a:p>
          <a:p>
            <a:pPr marL="0" indent="0" algn="just">
              <a:lnSpc>
                <a:spcPts val="1400"/>
              </a:lnSpc>
              <a:spcBef>
                <a:spcPts val="0"/>
              </a:spcBef>
              <a:spcAft>
                <a:spcPts val="600"/>
              </a:spcAft>
              <a:buNone/>
            </a:pPr>
            <a:r>
              <a:rPr lang="es-MX" b="1" noProof="0" dirty="0">
                <a:latin typeface="Aptos Display" panose="020B0004020202020204" pitchFamily="34" charset="0"/>
              </a:rPr>
              <a:t>«</a:t>
            </a:r>
            <a:r>
              <a:rPr lang="es-MX" b="1" dirty="0">
                <a:latin typeface="Aptos Display" panose="020B0004020202020204" pitchFamily="34" charset="0"/>
              </a:rPr>
              <a:t>La promesa del Espíritu no se aprecia como se debiera. Su cumplimiento no se comprende como se podría. La ausencia del Espíritu es lo que hace tan impotente el ministerio evangélico. Se puede poseer sabiduría, talentos, elocuencia, todo don natural o adquirido; pero sin la presencia del Espíritu de Dios no se conmoverá a ningún corazón ni ningún pecador será ganado para Cristo. Por el otro lado, si están relacionados con Cristo, si los dones del Espíritu son suyos, los más pobres y los más ignorantes de sus discípulos tendrán un poder que hablará a los corazones. Dios los convierte en los instrumentos que ejercen la más elevada influencia en el universo</a:t>
            </a:r>
            <a:r>
              <a:rPr lang="es-MX" b="1" noProof="0" dirty="0">
                <a:latin typeface="Aptos Display" panose="020B0004020202020204" pitchFamily="34" charset="0"/>
              </a:rPr>
              <a:t>» </a:t>
            </a:r>
            <a:r>
              <a:rPr lang="es-MX" i="1" noProof="0" dirty="0">
                <a:latin typeface="Aptos Display" panose="020B0004020202020204" pitchFamily="34" charset="0"/>
              </a:rPr>
              <a:t>(</a:t>
            </a:r>
            <a:r>
              <a:rPr lang="es-MX" i="1" dirty="0">
                <a:latin typeface="Aptos Display" panose="020B0004020202020204" pitchFamily="34" charset="0"/>
              </a:rPr>
              <a:t>Palabras de vida del gran Maestro, pp. 262, 263</a:t>
            </a:r>
            <a:r>
              <a:rPr lang="es-MX" i="1" noProof="0" dirty="0">
                <a:latin typeface="Aptos Display" panose="020B0004020202020204" pitchFamily="34" charset="0"/>
              </a:rPr>
              <a:t>).</a:t>
            </a: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i="1" noProof="0" dirty="0">
              <a:latin typeface="Aptos Display" panose="020B0004020202020204" pitchFamily="34" charset="0"/>
            </a:endParaRPr>
          </a:p>
          <a:p>
            <a:pPr marL="0" indent="0" algn="just">
              <a:lnSpc>
                <a:spcPts val="1300"/>
              </a:lnSpc>
              <a:spcBef>
                <a:spcPts val="0"/>
              </a:spcBef>
              <a:spcAft>
                <a:spcPts val="600"/>
              </a:spcAft>
              <a:buNone/>
            </a:pPr>
            <a:endParaRPr lang="es-MX" sz="1600" b="1" noProof="0" dirty="0">
              <a:solidFill>
                <a:srgbClr val="C00000"/>
              </a:solidFill>
              <a:latin typeface="Aptos Display" panose="020B0004020202020204" pitchFamily="34" charset="0"/>
            </a:endParaRPr>
          </a:p>
        </p:txBody>
      </p:sp>
      <p:sp>
        <p:nvSpPr>
          <p:cNvPr id="2" name="CuadroTexto 1">
            <a:extLst>
              <a:ext uri="{FF2B5EF4-FFF2-40B4-BE49-F238E27FC236}">
                <a16:creationId xmlns:a16="http://schemas.microsoft.com/office/drawing/2014/main" id="{08C685AE-E21C-8DBF-EB5E-2BDEB9589609}"/>
              </a:ext>
            </a:extLst>
          </p:cNvPr>
          <p:cNvSpPr txBox="1"/>
          <p:nvPr/>
        </p:nvSpPr>
        <p:spPr>
          <a:xfrm>
            <a:off x="2870200" y="161993"/>
            <a:ext cx="7366000" cy="658800"/>
          </a:xfrm>
          <a:prstGeom prst="rect">
            <a:avLst/>
          </a:prstGeom>
          <a:solidFill>
            <a:srgbClr val="00B0F0"/>
          </a:solidFill>
          <a:ln>
            <a:noFill/>
          </a:ln>
          <a:effectLst>
            <a:outerShdw blurRad="44450" dist="27940" dir="5400000" algn="ctr">
              <a:schemeClr val="tx1">
                <a:alpha val="32000"/>
              </a:schemeClr>
            </a:outerShdw>
          </a:effectLst>
          <a:scene3d>
            <a:camera prst="orthographicFront">
              <a:rot lat="0" lon="0" rev="0"/>
            </a:camera>
            <a:lightRig rig="balanced" dir="t">
              <a:rot lat="0" lon="0" rev="8700000"/>
            </a:lightRig>
          </a:scene3d>
          <a:sp3d>
            <a:bevelT w="190500" h="38100"/>
          </a:sp3d>
        </p:spPr>
        <p:txBody>
          <a:bodyPr wrap="square" rtlCol="0" anchor="ctr">
            <a:normAutofit fontScale="55000" lnSpcReduction="20000"/>
            <a:sp3d extrusionH="31750" contourW="38100">
              <a:bevelT prst="riblet"/>
              <a:bevelB w="0" h="0"/>
              <a:extrusionClr>
                <a:schemeClr val="tx1">
                  <a:lumMod val="50000"/>
                  <a:lumOff val="50000"/>
                </a:schemeClr>
              </a:extrusionClr>
              <a:contourClr>
                <a:schemeClr val="bg1"/>
              </a:contourClr>
            </a:sp3d>
          </a:bodyPr>
          <a:lstStyle>
            <a:defPPr>
              <a:defRPr lang="es-MX"/>
            </a:defPPr>
            <a:lvl1pPr>
              <a:defRPr sz="2800">
                <a:solidFill>
                  <a:schemeClr val="bg1">
                    <a:lumMod val="95000"/>
                  </a:schemeClr>
                </a:solidFill>
                <a:latin typeface="Amasis MT Pro Black" panose="02040A04050005020304" pitchFamily="18" charset="0"/>
              </a:defRPr>
            </a:lvl1pPr>
          </a:lstStyle>
          <a:p>
            <a:pPr>
              <a:lnSpc>
                <a:spcPct val="90000"/>
              </a:lnSpc>
              <a:spcBef>
                <a:spcPct val="0"/>
              </a:spcBef>
            </a:pPr>
            <a:r>
              <a:rPr lang="es-MX" sz="4800" b="1" noProof="0" dirty="0">
                <a:ln/>
                <a:solidFill>
                  <a:schemeClr val="tx1"/>
                </a:solidFill>
                <a:effectLst>
                  <a:outerShdw blurRad="50800" dir="5400000" algn="ctr" rotWithShape="0">
                    <a:schemeClr val="bg1"/>
                  </a:outerShdw>
                </a:effectLst>
                <a:latin typeface="+mn-lt"/>
              </a:rPr>
              <a:t>Funciones de los profetas del Nuevo Testamento</a:t>
            </a:r>
          </a:p>
        </p:txBody>
      </p:sp>
      <p:sp>
        <p:nvSpPr>
          <p:cNvPr id="12" name="Título 5">
            <a:extLst>
              <a:ext uri="{FF2B5EF4-FFF2-40B4-BE49-F238E27FC236}">
                <a16:creationId xmlns:a16="http://schemas.microsoft.com/office/drawing/2014/main" id="{9B2B152D-20AD-F590-1625-1546DA8426D8}"/>
              </a:ext>
            </a:extLst>
          </p:cNvPr>
          <p:cNvSpPr>
            <a:spLocks noGrp="1"/>
          </p:cNvSpPr>
          <p:nvPr>
            <p:ph type="title"/>
          </p:nvPr>
        </p:nvSpPr>
        <p:spPr>
          <a:xfrm>
            <a:off x="115772" y="161575"/>
            <a:ext cx="2658325" cy="659218"/>
          </a:xfrm>
          <a:solidFill>
            <a:srgbClr val="00B0F0"/>
          </a:solidFill>
          <a:ln w="22225" cap="rnd">
            <a:noFill/>
          </a:ln>
          <a:scene3d>
            <a:camera prst="obliqueTopRight"/>
            <a:lightRig rig="balanced" dir="t"/>
          </a:scene3d>
          <a:sp3d>
            <a:bevelT w="190500" h="38100"/>
          </a:sp3d>
        </p:spPr>
        <p:txBody>
          <a:bodyPr>
            <a:noAutofit/>
            <a:sp3d extrusionH="88900" prstMaterial="powder">
              <a:bevelT h="127000"/>
              <a:bevelB w="38100" h="38100" prst="slope"/>
              <a:extrusionClr>
                <a:schemeClr val="bg1"/>
              </a:extrusionClr>
            </a:sp3d>
          </a:bodyPr>
          <a:lstStyle/>
          <a:p>
            <a:pPr algn="ctr"/>
            <a:r>
              <a:rPr lang="es-MX" sz="4800" b="1" u="sng" noProof="0" dirty="0">
                <a:ln/>
                <a:solidFill>
                  <a:schemeClr val="tx1"/>
                </a:solidFill>
                <a:effectLst>
                  <a:outerShdw blurRad="50800" dir="5400000" algn="ctr" rotWithShape="0">
                    <a:schemeClr val="bg1"/>
                  </a:outerShdw>
                </a:effectLst>
                <a:latin typeface="+mn-lt"/>
                <a:ea typeface="+mn-ea"/>
                <a:cs typeface="+mn-cs"/>
              </a:rPr>
              <a:t>Martes</a:t>
            </a:r>
          </a:p>
        </p:txBody>
      </p:sp>
      <p:sp>
        <p:nvSpPr>
          <p:cNvPr id="3" name="Lágrima 2">
            <a:extLst>
              <a:ext uri="{FF2B5EF4-FFF2-40B4-BE49-F238E27FC236}">
                <a16:creationId xmlns:a16="http://schemas.microsoft.com/office/drawing/2014/main" id="{AE4EEBE8-A631-7019-3F15-CE49B6932798}"/>
              </a:ext>
            </a:extLst>
          </p:cNvPr>
          <p:cNvSpPr/>
          <p:nvPr/>
        </p:nvSpPr>
        <p:spPr>
          <a:xfrm>
            <a:off x="0" y="2722853"/>
            <a:ext cx="2836258" cy="3198398"/>
          </a:xfrm>
          <a:prstGeom prst="teardrop">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4" name="CuadroTexto 3">
            <a:extLst>
              <a:ext uri="{FF2B5EF4-FFF2-40B4-BE49-F238E27FC236}">
                <a16:creationId xmlns:a16="http://schemas.microsoft.com/office/drawing/2014/main" id="{984389FA-3FF8-460A-60BF-4030930B8800}"/>
              </a:ext>
            </a:extLst>
          </p:cNvPr>
          <p:cNvSpPr txBox="1"/>
          <p:nvPr/>
        </p:nvSpPr>
        <p:spPr>
          <a:xfrm>
            <a:off x="57841" y="6267637"/>
            <a:ext cx="10289118" cy="781250"/>
          </a:xfrm>
          <a:prstGeom prst="rect">
            <a:avLst/>
          </a:prstGeom>
          <a:noFill/>
        </p:spPr>
        <p:txBody>
          <a:bodyPr wrap="square" rtlCol="0">
            <a:normAutofit/>
          </a:bodyPr>
          <a:lstStyle/>
          <a:p>
            <a:pPr algn="just">
              <a:lnSpc>
                <a:spcPts val="1400"/>
              </a:lnSpc>
            </a:pPr>
            <a:r>
              <a:rPr lang="es-MX" b="1" noProof="0" dirty="0"/>
              <a:t>Reflexionemos:</a:t>
            </a:r>
            <a:r>
              <a:rPr lang="es-MX" noProof="0" dirty="0"/>
              <a:t> </a:t>
            </a:r>
            <a:r>
              <a:rPr lang="es-MX" b="1" dirty="0">
                <a:solidFill>
                  <a:srgbClr val="C00000"/>
                </a:solidFill>
                <a:latin typeface="Aptos Display" panose="020B0004020202020204" pitchFamily="34" charset="0"/>
              </a:rPr>
              <a:t>Pablo afirma que la profecía está destinada a fortalecer, animar y consolar (1 Corintios 14:3). ¿Cómo podemos aplicar este principio en nuestras comunidades de iglesia y en las interacciones diarias?</a:t>
            </a:r>
          </a:p>
        </p:txBody>
      </p:sp>
    </p:spTree>
    <p:extLst>
      <p:ext uri="{BB962C8B-B14F-4D97-AF65-F5344CB8AC3E}">
        <p14:creationId xmlns:p14="http://schemas.microsoft.com/office/powerpoint/2010/main" val="329640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anim calcmode="lin" valueType="num">
                                      <p:cBhvr additive="base">
                                        <p:cTn id="19"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1" end="1"/>
                                            </p:txEl>
                                          </p:spTgt>
                                        </p:tgtEl>
                                        <p:attrNameLst>
                                          <p:attrName>style.visibility</p:attrName>
                                        </p:attrNameLst>
                                      </p:cBhvr>
                                      <p:to>
                                        <p:strVal val="visible"/>
                                      </p:to>
                                    </p:set>
                                    <p:anim calcmode="lin" valueType="num">
                                      <p:cBhvr additive="base">
                                        <p:cTn id="2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50000"/>
            <a:lum/>
            <a:extLst>
              <a:ext uri="{BEBA8EAE-BF5A-486C-A8C5-ECC9F3942E4B}">
                <a14:imgProps xmlns:a14="http://schemas.microsoft.com/office/drawing/2010/main">
                  <a14:imgLayer r:embed="rId5">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3D4AD41-BBA2-6A4A-28FE-57EE21BC4ED8}"/>
              </a:ext>
            </a:extLst>
          </p:cNvPr>
          <p:cNvSpPr txBox="1"/>
          <p:nvPr/>
        </p:nvSpPr>
        <p:spPr>
          <a:xfrm>
            <a:off x="3278601" y="187113"/>
            <a:ext cx="6624000" cy="658800"/>
          </a:xfrm>
          <a:prstGeom prst="rect">
            <a:avLst/>
          </a:prstGeom>
          <a:solidFill>
            <a:srgbClr val="6E349A"/>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bevelB prst="slope"/>
          </a:sp3d>
        </p:spPr>
        <p:txBody>
          <a:bodyPr wrap="square" rtlCol="0" anchor="ctr">
            <a:normAutofit fontScale="77500" lnSpcReduction="20000"/>
            <a:sp3d extrusionH="57150" contourW="25400">
              <a:bevelT w="50800" prst="angle"/>
              <a:extrusionClr>
                <a:schemeClr val="bg1"/>
              </a:extrusionClr>
              <a:contourClr>
                <a:schemeClr val="bg1"/>
              </a:contourClr>
            </a:sp3d>
          </a:bodyPr>
          <a:lstStyle/>
          <a:p>
            <a:pPr algn="just">
              <a:spcBef>
                <a:spcPct val="0"/>
              </a:spcBef>
            </a:pPr>
            <a:r>
              <a:rPr lang="es-MX" sz="4400" b="1" noProof="0" dirty="0">
                <a:ln>
                  <a:solidFill>
                    <a:schemeClr val="accent1"/>
                  </a:solidFill>
                </a:ln>
                <a:solidFill>
                  <a:schemeClr val="bg1"/>
                </a:solidFill>
                <a:effectLst>
                  <a:outerShdw blurRad="50800" dist="38100" algn="l" rotWithShape="0">
                    <a:schemeClr val="bg1">
                      <a:lumMod val="95000"/>
                      <a:alpha val="40000"/>
                    </a:schemeClr>
                  </a:outerShdw>
                </a:effectLst>
              </a:rPr>
              <a:t>Profetisas y ayudantes pastorales</a:t>
            </a:r>
          </a:p>
        </p:txBody>
      </p:sp>
      <p:sp>
        <p:nvSpPr>
          <p:cNvPr id="9" name="Título 5">
            <a:extLst>
              <a:ext uri="{FF2B5EF4-FFF2-40B4-BE49-F238E27FC236}">
                <a16:creationId xmlns:a16="http://schemas.microsoft.com/office/drawing/2014/main" id="{32D96FCC-8331-450B-1E15-4B5A7EC1FDEF}"/>
              </a:ext>
            </a:extLst>
          </p:cNvPr>
          <p:cNvSpPr>
            <a:spLocks noGrp="1"/>
          </p:cNvSpPr>
          <p:nvPr>
            <p:ph type="title"/>
          </p:nvPr>
        </p:nvSpPr>
        <p:spPr>
          <a:xfrm>
            <a:off x="467360" y="193956"/>
            <a:ext cx="2658325" cy="659218"/>
          </a:xfrm>
          <a:solidFill>
            <a:srgbClr val="6E349A"/>
          </a:solidFill>
          <a:ln w="22225" cap="rnd">
            <a:noFill/>
          </a:ln>
          <a:scene3d>
            <a:camera prst="obliqueTopRight"/>
            <a:lightRig rig="balanced" dir="t"/>
          </a:scene3d>
          <a:sp3d>
            <a:bevelT w="190500" h="38100"/>
          </a:sp3d>
        </p:spPr>
        <p:txBody>
          <a:bodyPr>
            <a:noAutofit/>
            <a:sp3d extrusionH="88900" prstMaterial="powder">
              <a:bevelT h="127000"/>
              <a:bevelB w="38100" h="38100" prst="slope"/>
            </a:sp3d>
          </a:bodyPr>
          <a:lstStyle/>
          <a:p>
            <a:pPr algn="ctr"/>
            <a:r>
              <a:rPr lang="es-MX" b="1" u="sng" noProof="0" dirty="0">
                <a:ln/>
                <a:effectLst/>
                <a:latin typeface="+mn-lt"/>
                <a:ea typeface="+mn-ea"/>
                <a:cs typeface="+mn-cs"/>
              </a:rPr>
              <a:t>Miércoles</a:t>
            </a:r>
          </a:p>
        </p:txBody>
      </p:sp>
      <p:sp>
        <p:nvSpPr>
          <p:cNvPr id="4" name="Marcador de texto 3">
            <a:extLst>
              <a:ext uri="{FF2B5EF4-FFF2-40B4-BE49-F238E27FC236}">
                <a16:creationId xmlns:a16="http://schemas.microsoft.com/office/drawing/2014/main" id="{C454244B-81B2-9D1E-A4D6-0727FFF12747}"/>
              </a:ext>
            </a:extLst>
          </p:cNvPr>
          <p:cNvSpPr>
            <a:spLocks noGrp="1"/>
          </p:cNvSpPr>
          <p:nvPr>
            <p:ph type="body" idx="1"/>
          </p:nvPr>
        </p:nvSpPr>
        <p:spPr>
          <a:xfrm>
            <a:off x="11242" y="906355"/>
            <a:ext cx="10453558" cy="1050840"/>
          </a:xfrm>
          <a:noFill/>
        </p:spPr>
        <p:txBody>
          <a:bodyPr vert="horz" wrap="square" lIns="91440" tIns="45720" rIns="91440" bIns="45720" rtlCol="0" anchor="t">
            <a:normAutofit/>
          </a:bodyPr>
          <a:lstStyle/>
          <a:p>
            <a:pPr>
              <a:lnSpc>
                <a:spcPts val="1300"/>
              </a:lnSpc>
              <a:spcAft>
                <a:spcPts val="300"/>
              </a:spcAft>
            </a:pPr>
            <a:r>
              <a:rPr lang="es-MX" dirty="0">
                <a:latin typeface="Aptos Display" panose="020B0004020202020204" pitchFamily="34" charset="0"/>
              </a:rPr>
              <a:t>«Este tenía cuatro hijas doncellas que profetizaban.</a:t>
            </a:r>
            <a:r>
              <a:rPr lang="es-MX" noProof="0" dirty="0">
                <a:latin typeface="Aptos Display" panose="020B0004020202020204" pitchFamily="34" charset="0"/>
              </a:rPr>
              <a:t>» (</a:t>
            </a:r>
            <a:r>
              <a:rPr lang="es-MX" dirty="0">
                <a:latin typeface="Aptos Display" panose="020B0004020202020204" pitchFamily="34" charset="0"/>
              </a:rPr>
              <a:t>Hechos 21:9</a:t>
            </a:r>
            <a:r>
              <a:rPr lang="es-MX" noProof="0" dirty="0">
                <a:latin typeface="Aptos Display" panose="020B0004020202020204" pitchFamily="34" charset="0"/>
              </a:rPr>
              <a:t>).</a:t>
            </a:r>
          </a:p>
          <a:p>
            <a:pPr>
              <a:lnSpc>
                <a:spcPts val="1300"/>
              </a:lnSpc>
              <a:spcAft>
                <a:spcPts val="300"/>
              </a:spcAft>
            </a:pPr>
            <a:r>
              <a:rPr lang="es-MX" dirty="0">
                <a:latin typeface="Aptos Display" panose="020B0004020202020204" pitchFamily="34" charset="0"/>
              </a:rPr>
              <a:t>Lee Lucas 2:36-38 y Hechos 21:9. ¿Qué dicen estos textos acerca de las profetisas?</a:t>
            </a:r>
            <a:endParaRPr lang="es-MX" noProof="0" dirty="0">
              <a:latin typeface="Aptos Display" panose="020B0004020202020204" pitchFamily="34" charset="0"/>
            </a:endParaRPr>
          </a:p>
          <a:p>
            <a:pPr>
              <a:lnSpc>
                <a:spcPts val="1300"/>
              </a:lnSpc>
              <a:spcAft>
                <a:spcPts val="300"/>
              </a:spcAft>
            </a:pPr>
            <a:r>
              <a:rPr lang="es-MX" noProof="0" dirty="0">
                <a:latin typeface="Aptos Display" panose="020B0004020202020204" pitchFamily="34" charset="0"/>
              </a:rPr>
              <a:t>R. </a:t>
            </a:r>
            <a:r>
              <a:rPr lang="es-MX" dirty="0">
                <a:solidFill>
                  <a:srgbClr val="0070C0"/>
                </a:solidFill>
                <a:latin typeface="Aptos Display" panose="020B0004020202020204" pitchFamily="34" charset="0"/>
              </a:rPr>
              <a:t>Ellas servían en el templo con ayuno y oración como Ana que era hija de Fanuel y fue la primera en ser llamada profetisa en el Nuevo testamento. También se menciona en Hechos a las hijas de Felipe, que eran cuatro y que profetizaban. Cabe mencionar que sus mensajes no llegaron a formar parte del canon bíblico</a:t>
            </a: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noProof="0" dirty="0">
              <a:solidFill>
                <a:srgbClr val="0070C0"/>
              </a:solidFill>
              <a:latin typeface="Aptos Display" panose="020B0004020202020204" pitchFamily="34" charset="0"/>
            </a:endParaRPr>
          </a:p>
          <a:p>
            <a:pPr>
              <a:lnSpc>
                <a:spcPts val="1300"/>
              </a:lnSpc>
              <a:spcAft>
                <a:spcPts val="300"/>
              </a:spcAft>
            </a:pPr>
            <a:endParaRPr lang="es-MX" sz="1700" noProof="0" dirty="0">
              <a:solidFill>
                <a:srgbClr val="00B0F0"/>
              </a:solidFill>
              <a:latin typeface="Aptos Display" panose="020B0004020202020204" pitchFamily="34" charset="0"/>
            </a:endParaRPr>
          </a:p>
        </p:txBody>
      </p:sp>
      <p:sp>
        <p:nvSpPr>
          <p:cNvPr id="3" name="Diagrama de flujo: pantalla 2">
            <a:extLst>
              <a:ext uri="{FF2B5EF4-FFF2-40B4-BE49-F238E27FC236}">
                <a16:creationId xmlns:a16="http://schemas.microsoft.com/office/drawing/2014/main" id="{6186A0B3-A4B7-36EB-C952-5BC87AAF9B83}"/>
              </a:ext>
            </a:extLst>
          </p:cNvPr>
          <p:cNvSpPr/>
          <p:nvPr/>
        </p:nvSpPr>
        <p:spPr>
          <a:xfrm>
            <a:off x="22128" y="2376837"/>
            <a:ext cx="2701466" cy="3538568"/>
          </a:xfrm>
          <a:prstGeom prst="flowChartDisplay">
            <a:avLst/>
          </a:prstGeom>
          <a:blipFill dpi="0" rotWithShape="1">
            <a:blip r:embed="rId6">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10" name="Marcador de contenido 9">
            <a:extLst>
              <a:ext uri="{FF2B5EF4-FFF2-40B4-BE49-F238E27FC236}">
                <a16:creationId xmlns:a16="http://schemas.microsoft.com/office/drawing/2014/main" id="{10209970-210E-C161-AB3B-AECA924C0D07}"/>
              </a:ext>
            </a:extLst>
          </p:cNvPr>
          <p:cNvSpPr>
            <a:spLocks noGrp="1"/>
          </p:cNvSpPr>
          <p:nvPr>
            <p:ph sz="half" idx="2"/>
          </p:nvPr>
        </p:nvSpPr>
        <p:spPr>
          <a:xfrm>
            <a:off x="2712708" y="2232413"/>
            <a:ext cx="7752092" cy="3958210"/>
          </a:xfrm>
          <a:effectLst>
            <a:glow rad="127000">
              <a:schemeClr val="bg1"/>
            </a:glow>
            <a:softEdge rad="25400"/>
          </a:effectLst>
        </p:spPr>
        <p:txBody>
          <a:bodyPr>
            <a:normAutofit/>
            <a:scene3d>
              <a:camera prst="orthographicFront"/>
              <a:lightRig rig="brightRoom" dir="t">
                <a:rot lat="0" lon="0" rev="1200000"/>
              </a:lightRig>
            </a:scene3d>
            <a:sp3d prstMaterial="dkEdge">
              <a:bevelT w="38100"/>
              <a:extrusionClr>
                <a:schemeClr val="bg1"/>
              </a:extrusionClr>
              <a:contourClr>
                <a:schemeClr val="bg1"/>
              </a:contourClr>
            </a:sp3d>
          </a:bodyPr>
          <a:lstStyle/>
          <a:p>
            <a:pPr marL="0" indent="0" algn="just">
              <a:lnSpc>
                <a:spcPts val="1300"/>
              </a:lnSpc>
              <a:buNone/>
            </a:pPr>
            <a:r>
              <a:rPr lang="es-MX" dirty="0">
                <a:latin typeface="Aptos Display" panose="020B0004020202020204" pitchFamily="34" charset="0"/>
              </a:rPr>
              <a:t> El don profético se manifestó tanto en mujeres como en hombres. El Nuevo Testamento destaca que el don profético fue dado tanto a hombres como a mujeres. En Hechos 2:17, 18, Pedro, citando Joel 2:28, 29, declaró: «Vuestros hijos y vuestras hijas profetizarán... Incluso sobre mis siervos, tanto hombres como mujeres, derramaré mi Espíritu» (NVI). Este derramamiento inclusivo en cuanto al género se cumplió visiblemente en la iglesia primitiva. Mujeres como Ana (Lucas 2:36–38) y las cuatro hijas de Felipe (Hechos 21:9) fueron reconocidas como profetas, desempeñando papeles vitales en la proclamación del mensaje de Dios. Su inclusión subraya la distribución imparcial de los dones por parte del Espíritu Santo, capacitando a ambos géneros para servir en el papel profético como mensajeros de la verdad de Dios.</a:t>
            </a:r>
          </a:p>
          <a:p>
            <a:pPr marL="0" indent="0" algn="just">
              <a:lnSpc>
                <a:spcPts val="1300"/>
              </a:lnSpc>
              <a:buNone/>
            </a:pPr>
            <a:r>
              <a:rPr lang="es-MX" b="1" dirty="0">
                <a:latin typeface="Aptos Display" panose="020B0004020202020204" pitchFamily="34" charset="0"/>
              </a:rPr>
              <a:t>El espíritu de profecía estaba sobre este hombre de Dios, y mientras que José y María permanecían allí, admirados de sus palabras, los bendijo, y dijo a María: “He aquí, este es puesto para caída y para levantamiento de muchos en Israel; y para señal a la que será contradicho; y una espada traspasará tu alma de ti misma, para que sean manifestados los pensamientos de muchos corazones”. También Ana la profetisa vino y confirmó el testimonio de Simeón acerca de Cristo. Mientras hablaba Simeón, el rostro de ella se iluminó con la gloria de Dios, y expresó su sentido agradecimiento por habérsele permitido contemplar a Cristo el Señor.</a:t>
            </a:r>
            <a:r>
              <a:rPr lang="es-MX" i="1" noProof="0" dirty="0">
                <a:latin typeface="Aptos Display" panose="020B0004020202020204" pitchFamily="34" charset="0"/>
              </a:rPr>
              <a:t>(</a:t>
            </a:r>
            <a:r>
              <a:rPr lang="es-MX" i="1" dirty="0">
                <a:latin typeface="Aptos Display" panose="020B0004020202020204" pitchFamily="34" charset="0"/>
              </a:rPr>
              <a:t>El Deseado de todas las gentes, pp. 36, 37</a:t>
            </a:r>
            <a:r>
              <a:rPr lang="es-MX" i="1" noProof="0" dirty="0">
                <a:latin typeface="Aptos Display" panose="020B0004020202020204" pitchFamily="34" charset="0"/>
              </a:rPr>
              <a:t>).</a:t>
            </a:r>
          </a:p>
        </p:txBody>
      </p:sp>
      <p:sp>
        <p:nvSpPr>
          <p:cNvPr id="6" name="CuadroTexto 5">
            <a:extLst>
              <a:ext uri="{FF2B5EF4-FFF2-40B4-BE49-F238E27FC236}">
                <a16:creationId xmlns:a16="http://schemas.microsoft.com/office/drawing/2014/main" id="{9380AA45-86D5-335F-FCD4-9E237300BF12}"/>
              </a:ext>
            </a:extLst>
          </p:cNvPr>
          <p:cNvSpPr txBox="1"/>
          <p:nvPr/>
        </p:nvSpPr>
        <p:spPr>
          <a:xfrm>
            <a:off x="147314" y="6335047"/>
            <a:ext cx="10442672" cy="489365"/>
          </a:xfrm>
          <a:prstGeom prst="rect">
            <a:avLst/>
          </a:prstGeom>
          <a:noFill/>
        </p:spPr>
        <p:txBody>
          <a:bodyPr wrap="square" rtlCol="0">
            <a:spAutoFit/>
          </a:bodyPr>
          <a:lstStyle/>
          <a:p>
            <a:pPr algn="just">
              <a:lnSpc>
                <a:spcPts val="1500"/>
              </a:lnSpc>
            </a:pPr>
            <a:r>
              <a:rPr lang="es-MX" b="1" noProof="0" dirty="0">
                <a:latin typeface="Aptos Display" panose="020B0004020202020204" pitchFamily="34" charset="0"/>
              </a:rPr>
              <a:t>Reflexionemos: </a:t>
            </a:r>
            <a:r>
              <a:rPr lang="es-MX" sz="1700" b="1" dirty="0">
                <a:solidFill>
                  <a:srgbClr val="C00000"/>
                </a:solidFill>
                <a:latin typeface="Aptos Display" panose="020B0004020202020204" pitchFamily="34" charset="0"/>
              </a:rPr>
              <a:t>Jóvenes, ancianos, hombres, mujeres: todos podemos desempeñar un papel en la obra de Dios. ¿Cuál es el tuyo y cómo puedes hacer aún más?</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168724420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 calcmode="lin" valueType="num">
                                      <p:cBhvr additive="base">
                                        <p:cTn id="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0">
                                            <p:txEl>
                                              <p:pRg st="0" end="0"/>
                                            </p:txEl>
                                          </p:spTgt>
                                        </p:tgtEl>
                                        <p:attrNameLst>
                                          <p:attrName>style.visibility</p:attrName>
                                        </p:attrNameLst>
                                      </p:cBhvr>
                                      <p:to>
                                        <p:strVal val="visible"/>
                                      </p:to>
                                    </p:set>
                                    <p:anim calcmode="lin" valueType="num">
                                      <p:cBhvr additive="base">
                                        <p:cTn id="1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0">
                                            <p:txEl>
                                              <p:pRg st="1" end="1"/>
                                            </p:txEl>
                                          </p:spTgt>
                                        </p:tgtEl>
                                        <p:attrNameLst>
                                          <p:attrName>style.visibility</p:attrName>
                                        </p:attrNameLst>
                                      </p:cBhvr>
                                      <p:to>
                                        <p:strVal val="visible"/>
                                      </p:to>
                                    </p:set>
                                    <p:anim calcmode="lin" valueType="num">
                                      <p:cBhvr additive="base">
                                        <p:cTn id="1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0000"/>
            <a:lum/>
            <a:extLst>
              <a:ext uri="{BEBA8EAE-BF5A-486C-A8C5-ECC9F3942E4B}">
                <a14:imgProps xmlns:a14="http://schemas.microsoft.com/office/drawing/2010/main">
                  <a14:imgLayer r:embed="rId4">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7" name="Marcador de texto 6">
            <a:extLst>
              <a:ext uri="{FF2B5EF4-FFF2-40B4-BE49-F238E27FC236}">
                <a16:creationId xmlns:a16="http://schemas.microsoft.com/office/drawing/2014/main" id="{561AB1F5-B354-8C1B-B95F-2B1DF3FECEFE}"/>
              </a:ext>
            </a:extLst>
          </p:cNvPr>
          <p:cNvSpPr>
            <a:spLocks noGrp="1"/>
          </p:cNvSpPr>
          <p:nvPr>
            <p:ph type="body" idx="1"/>
          </p:nvPr>
        </p:nvSpPr>
        <p:spPr>
          <a:xfrm>
            <a:off x="0" y="925454"/>
            <a:ext cx="10452847" cy="1313423"/>
          </a:xfrm>
        </p:spPr>
        <p:txBody>
          <a:bodyPr wrap="square" anchor="t">
            <a:noAutofit/>
          </a:bodyPr>
          <a:lstStyle/>
          <a:p>
            <a:pPr>
              <a:lnSpc>
                <a:spcPts val="1400"/>
              </a:lnSpc>
              <a:spcAft>
                <a:spcPts val="300"/>
              </a:spcAft>
            </a:pPr>
            <a:r>
              <a:rPr lang="es-MX" noProof="0" dirty="0">
                <a:latin typeface="Aptos Display" panose="020B0004020202020204" pitchFamily="34" charset="0"/>
              </a:rPr>
              <a:t>«</a:t>
            </a:r>
            <a:r>
              <a:rPr lang="es-MX" dirty="0">
                <a:latin typeface="Aptos Display" panose="020B0004020202020204" pitchFamily="34" charset="0"/>
              </a:rPr>
              <a:t>Amados, no creáis a todo espíritu, sino probad los espíritus si son de Dios; porque muchos falsos profetas han salido por el mundo</a:t>
            </a:r>
            <a:r>
              <a:rPr lang="es-MX" noProof="0" dirty="0">
                <a:latin typeface="Aptos Display" panose="020B0004020202020204" pitchFamily="34" charset="0"/>
              </a:rPr>
              <a:t>»(</a:t>
            </a:r>
            <a:r>
              <a:rPr lang="es-MX" dirty="0">
                <a:latin typeface="Aptos Display" panose="020B0004020202020204" pitchFamily="34" charset="0"/>
              </a:rPr>
              <a:t>1ª de Juan 4:1</a:t>
            </a:r>
            <a:r>
              <a:rPr lang="es-MX" noProof="0" dirty="0">
                <a:latin typeface="Aptos Display" panose="020B0004020202020204" pitchFamily="34" charset="0"/>
              </a:rPr>
              <a:t>)</a:t>
            </a:r>
          </a:p>
          <a:p>
            <a:pPr>
              <a:lnSpc>
                <a:spcPts val="1400"/>
              </a:lnSpc>
              <a:spcAft>
                <a:spcPts val="300"/>
              </a:spcAft>
            </a:pPr>
            <a:r>
              <a:rPr lang="es-MX" dirty="0">
                <a:latin typeface="Aptos Display" panose="020B0004020202020204" pitchFamily="34" charset="0"/>
              </a:rPr>
              <a:t>Lee Mateo 24:23-24. ¿Qué nos advierte Jesús aquí? ¿Por qué debemos prestar seria atención a esta advertencia?</a:t>
            </a:r>
            <a:endParaRPr lang="es-MX" noProof="0" dirty="0">
              <a:latin typeface="Aptos Display" panose="020B0004020202020204" pitchFamily="34" charset="0"/>
            </a:endParaRPr>
          </a:p>
          <a:p>
            <a:pPr>
              <a:lnSpc>
                <a:spcPts val="1400"/>
              </a:lnSpc>
              <a:spcAft>
                <a:spcPts val="300"/>
              </a:spcAft>
            </a:pPr>
            <a:r>
              <a:rPr kumimoji="0" lang="es-MX" b="1" i="0" u="none" strike="noStrike" kern="1200" cap="none" spc="0" normalizeH="0" baseline="0" noProof="0" dirty="0">
                <a:ln>
                  <a:noFill/>
                </a:ln>
                <a:solidFill>
                  <a:prstClr val="black"/>
                </a:solidFill>
                <a:effectLst/>
                <a:uLnTx/>
                <a:uFillTx/>
                <a:latin typeface="Aptos Display" panose="020B0004020202020204" pitchFamily="34" charset="0"/>
              </a:rPr>
              <a:t>R. </a:t>
            </a:r>
            <a:r>
              <a:rPr lang="es-MX" noProof="0" dirty="0">
                <a:solidFill>
                  <a:srgbClr val="0970BC"/>
                </a:solidFill>
                <a:latin typeface="Aptos Display" panose="020B0004020202020204" pitchFamily="34" charset="0"/>
              </a:rPr>
              <a:t>S</a:t>
            </a:r>
            <a:r>
              <a:rPr lang="es-MX" dirty="0">
                <a:solidFill>
                  <a:srgbClr val="0970BC"/>
                </a:solidFill>
                <a:latin typeface="Aptos Display" panose="020B0004020202020204" pitchFamily="34" charset="0"/>
              </a:rPr>
              <a:t>e levantarán falsos </a:t>
            </a:r>
            <a:r>
              <a:rPr lang="es-MX" dirty="0" err="1">
                <a:solidFill>
                  <a:srgbClr val="0970BC"/>
                </a:solidFill>
                <a:latin typeface="Aptos Display" panose="020B0004020202020204" pitchFamily="34" charset="0"/>
              </a:rPr>
              <a:t>Cristos</a:t>
            </a:r>
            <a:r>
              <a:rPr lang="es-MX" dirty="0">
                <a:solidFill>
                  <a:srgbClr val="0970BC"/>
                </a:solidFill>
                <a:latin typeface="Aptos Display" panose="020B0004020202020204" pitchFamily="34" charset="0"/>
              </a:rPr>
              <a:t>, y falsos profetas, y harán grandes señales y prodigios, de tal manera que engañarán, si fuere posible, aun a los escogidos.</a:t>
            </a: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endParaRPr lang="es-MX" dirty="0">
              <a:solidFill>
                <a:srgbClr val="0970BC"/>
              </a:solidFill>
              <a:latin typeface="Aptos Display" panose="020B0004020202020204" pitchFamily="34" charset="0"/>
            </a:endParaRPr>
          </a:p>
          <a:p>
            <a:pPr>
              <a:lnSpc>
                <a:spcPts val="1400"/>
              </a:lnSpc>
              <a:spcAft>
                <a:spcPts val="300"/>
              </a:spcAft>
            </a:pPr>
            <a:r>
              <a:rPr lang="es-MX" dirty="0">
                <a:solidFill>
                  <a:srgbClr val="0970BC"/>
                </a:solidFill>
                <a:latin typeface="Aptos Display" panose="020B0004020202020204" pitchFamily="34" charset="0"/>
              </a:rPr>
              <a:t>.</a:t>
            </a:r>
            <a:endParaRPr lang="es-MX" noProof="0" dirty="0">
              <a:solidFill>
                <a:srgbClr val="0970BC"/>
              </a:solidFill>
              <a:latin typeface="Aptos Display" panose="020B0004020202020204" pitchFamily="34" charset="0"/>
            </a:endParaRPr>
          </a:p>
        </p:txBody>
      </p:sp>
      <p:sp>
        <p:nvSpPr>
          <p:cNvPr id="8" name="Marcador de contenido 7">
            <a:extLst>
              <a:ext uri="{FF2B5EF4-FFF2-40B4-BE49-F238E27FC236}">
                <a16:creationId xmlns:a16="http://schemas.microsoft.com/office/drawing/2014/main" id="{E4DAE60B-E6BE-5D43-22D6-333BB2BAE90B}"/>
              </a:ext>
            </a:extLst>
          </p:cNvPr>
          <p:cNvSpPr>
            <a:spLocks noGrp="1"/>
          </p:cNvSpPr>
          <p:nvPr>
            <p:ph sz="half" idx="2"/>
          </p:nvPr>
        </p:nvSpPr>
        <p:spPr>
          <a:xfrm>
            <a:off x="2606934" y="2086253"/>
            <a:ext cx="7780647" cy="4012706"/>
          </a:xfrm>
        </p:spPr>
        <p:txBody>
          <a:bodyPr vert="horz" wrap="square" lIns="91440" tIns="45720" rIns="91440" bIns="45720" rtlCol="0" anchor="t">
            <a:normAutofit/>
          </a:bodyPr>
          <a:lstStyle/>
          <a:p>
            <a:pPr marL="0" indent="0" algn="just">
              <a:lnSpc>
                <a:spcPts val="1300"/>
              </a:lnSpc>
              <a:spcBef>
                <a:spcPts val="0"/>
              </a:spcBef>
              <a:spcAft>
                <a:spcPts val="600"/>
              </a:spcAft>
              <a:buNone/>
            </a:pPr>
            <a:r>
              <a:rPr lang="es-MX" dirty="0">
                <a:latin typeface="Aptos Display" panose="020B0004020202020204" pitchFamily="34" charset="0"/>
              </a:rPr>
              <a:t>Junto a las afirmaciones de la verdadera profecía, el Nuevo Testamento ofrece fuertes advertencias contra los falsos profetas. En Mateo 7:15, Jesús advierte: «Guardaos de los falsos profetas, que vienen a vosotros vestidos de ovejas, pero por dentro son lobos rapaces» (NVI). Los falsos profetas representaban una amenaza real para la iglesia primitiva, desviando a los creyentes con enseñanzas engañosas. Primera de Juan 4:1 insta a los cristianos a «probar los espíritus para ver si son de Dios, porque muchos falsos profetas han salido por el mundo» (NVI). La verdadera profecía se alinea con la Palabra de Dios, señala a Cristo y edifica la iglesia, mientras que los falsos profetas promueven doctrinas divisivas y el interés propio. Los creyentes están llamados al discernimiento, asegurando que todos los mensajes proféticos sean consistentes con las Escrituras y estén centrados en Cristo.</a:t>
            </a:r>
          </a:p>
          <a:p>
            <a:pPr marL="0" indent="0" algn="just">
              <a:lnSpc>
                <a:spcPts val="1300"/>
              </a:lnSpc>
              <a:spcBef>
                <a:spcPts val="0"/>
              </a:spcBef>
              <a:spcAft>
                <a:spcPts val="600"/>
              </a:spcAft>
              <a:buNone/>
            </a:pPr>
            <a:r>
              <a:rPr lang="es-MX" noProof="0" dirty="0">
                <a:latin typeface="Aptos Display" panose="020B0004020202020204" pitchFamily="34" charset="0"/>
              </a:rPr>
              <a:t>«</a:t>
            </a:r>
            <a:r>
              <a:rPr lang="es-MX" b="1" dirty="0">
                <a:latin typeface="Aptos Display" panose="020B0004020202020204" pitchFamily="34" charset="0"/>
              </a:rPr>
              <a:t>Es indispensable que vigilen los puntos débiles de su carácter, que restrinjan las tendencias equivocadas y fortalezcan y desarrollen las facultades nobles que hasta ahora no hayan sido ejercitadas adecuadamente. El mundo nunca conocerá la obra secreta que se lleva a cabo entre el alma y Dios, ni la amargura interior de espíritu, el aborrecimiento propio, y los esfuerzos constantes por dominar el yo; pero muchos en el mundo podrán apreciar los resultados de estos esfuerzos. Verán a Cristo revelado en la vida cotidiana de ustedes. Se transformarán en una epístola viviente, sabida y leída por todas las personas, y poseerán un carácter simétrico, desarrollado noblemente</a:t>
            </a:r>
            <a:r>
              <a:rPr lang="es-MX" i="1" noProof="0" dirty="0">
                <a:latin typeface="Aptos Display" panose="020B0004020202020204" pitchFamily="34" charset="0"/>
              </a:rPr>
              <a:t>(</a:t>
            </a:r>
            <a:r>
              <a:rPr lang="es-MX" i="1" dirty="0">
                <a:latin typeface="Aptos Display" panose="020B0004020202020204" pitchFamily="34" charset="0"/>
              </a:rPr>
              <a:t>Exaltad a Jesús, 18 de julio, p. 207</a:t>
            </a:r>
            <a:r>
              <a:rPr lang="es-MX" i="1" noProof="0" dirty="0">
                <a:latin typeface="Aptos Display" panose="020B0004020202020204" pitchFamily="34" charset="0"/>
              </a:rPr>
              <a:t>).</a:t>
            </a:r>
          </a:p>
        </p:txBody>
      </p:sp>
      <p:sp>
        <p:nvSpPr>
          <p:cNvPr id="2" name="CuadroTexto 1">
            <a:extLst>
              <a:ext uri="{FF2B5EF4-FFF2-40B4-BE49-F238E27FC236}">
                <a16:creationId xmlns:a16="http://schemas.microsoft.com/office/drawing/2014/main" id="{ED5AB885-7FC0-5E71-F3CE-EEAFDF120305}"/>
              </a:ext>
            </a:extLst>
          </p:cNvPr>
          <p:cNvSpPr txBox="1"/>
          <p:nvPr/>
        </p:nvSpPr>
        <p:spPr>
          <a:xfrm>
            <a:off x="3270288" y="201068"/>
            <a:ext cx="6624000" cy="658800"/>
          </a:xfrm>
          <a:prstGeom prst="rect">
            <a:avLst/>
          </a:prstGeom>
          <a:solidFill>
            <a:srgbClr val="FFC000"/>
          </a:solidFill>
          <a:ln>
            <a:noFill/>
          </a:ln>
          <a:effectLst>
            <a:outerShdw blurRad="50800" dist="50800" dir="1200000" algn="l" rotWithShape="0">
              <a:prstClr val="black">
                <a:alpha val="46000"/>
              </a:prstClr>
            </a:outerShdw>
          </a:effectLst>
          <a:scene3d>
            <a:camera prst="orthographicFront">
              <a:rot lat="0" lon="0" rev="0"/>
            </a:camera>
            <a:lightRig rig="balanced" dir="t">
              <a:rot lat="0" lon="0" rev="8700000"/>
            </a:lightRig>
          </a:scene3d>
          <a:sp3d>
            <a:bevelT w="190500" h="38100"/>
          </a:sp3d>
        </p:spPr>
        <p:txBody>
          <a:bodyPr wrap="square" rtlCol="0" anchor="ctr">
            <a:normAutofit fontScale="77500" lnSpcReduction="20000"/>
          </a:bodyPr>
          <a:lstStyle/>
          <a:p>
            <a:r>
              <a:rPr lang="es-MX" sz="2800" noProof="0" dirty="0">
                <a:ln>
                  <a:solidFill>
                    <a:schemeClr val="bg1"/>
                  </a:solidFill>
                </a:ln>
                <a:effectLst>
                  <a:innerShdw blurRad="63500" dist="50800" dir="18900000">
                    <a:schemeClr val="tx1">
                      <a:alpha val="50000"/>
                    </a:schemeClr>
                  </a:innerShdw>
                </a:effectLst>
                <a:latin typeface="Amasis MT Pro Black" panose="02040A04050005020304" pitchFamily="18" charset="0"/>
              </a:rPr>
              <a:t>Falsos profetas mencionados en el Nuevo Testamento</a:t>
            </a:r>
          </a:p>
        </p:txBody>
      </p:sp>
      <p:sp>
        <p:nvSpPr>
          <p:cNvPr id="22" name="Título 5">
            <a:extLst>
              <a:ext uri="{FF2B5EF4-FFF2-40B4-BE49-F238E27FC236}">
                <a16:creationId xmlns:a16="http://schemas.microsoft.com/office/drawing/2014/main" id="{F998FE6C-165A-A6CF-2E59-80423ED8B31B}"/>
              </a:ext>
            </a:extLst>
          </p:cNvPr>
          <p:cNvSpPr>
            <a:spLocks noGrp="1"/>
          </p:cNvSpPr>
          <p:nvPr>
            <p:ph type="title"/>
          </p:nvPr>
        </p:nvSpPr>
        <p:spPr>
          <a:xfrm>
            <a:off x="396339" y="211868"/>
            <a:ext cx="2658325" cy="648000"/>
          </a:xfrm>
          <a:solidFill>
            <a:srgbClr val="FFC000"/>
          </a:solidFill>
          <a:ln w="22225" cap="rnd">
            <a:noFill/>
          </a:ln>
          <a:scene3d>
            <a:camera prst="obliqueTopRight"/>
            <a:lightRig rig="balanced" dir="t"/>
          </a:scene3d>
          <a:sp3d>
            <a:bevelT w="190500" h="38100"/>
          </a:sp3d>
        </p:spPr>
        <p:txBody>
          <a:bodyPr anchor="ctr">
            <a:noAutofit/>
            <a:sp3d extrusionH="88900" prstMaterial="powder">
              <a:bevelT h="127000"/>
              <a:bevelB w="38100" h="38100" prst="slope"/>
            </a:sp3d>
          </a:bodyPr>
          <a:lstStyle/>
          <a:p>
            <a:pPr algn="ctr">
              <a:lnSpc>
                <a:spcPct val="100000"/>
              </a:lnSpc>
            </a:pPr>
            <a:endParaRPr lang="es-MX" sz="4800" b="1" u="sng" noProof="0" dirty="0">
              <a:ln>
                <a:solidFill>
                  <a:schemeClr val="bg1"/>
                </a:solidFill>
              </a:ln>
              <a:solidFill>
                <a:schemeClr val="tx1"/>
              </a:solidFill>
              <a:effectLst>
                <a:outerShdw blurRad="50800" dist="50800" dir="5400000" algn="ctr" rotWithShape="0">
                  <a:schemeClr val="bg1"/>
                </a:outerShdw>
              </a:effectLst>
              <a:latin typeface="+mn-lt"/>
              <a:ea typeface="+mn-ea"/>
              <a:cs typeface="+mn-cs"/>
            </a:endParaRPr>
          </a:p>
        </p:txBody>
      </p:sp>
      <p:sp>
        <p:nvSpPr>
          <p:cNvPr id="3" name="Diagrama de flujo: proceso alternativo 2">
            <a:extLst>
              <a:ext uri="{FF2B5EF4-FFF2-40B4-BE49-F238E27FC236}">
                <a16:creationId xmlns:a16="http://schemas.microsoft.com/office/drawing/2014/main" id="{E2AA187E-BBC3-A519-4C2B-F00A96DA9A45}"/>
              </a:ext>
            </a:extLst>
          </p:cNvPr>
          <p:cNvSpPr/>
          <p:nvPr/>
        </p:nvSpPr>
        <p:spPr>
          <a:xfrm>
            <a:off x="14340" y="2496340"/>
            <a:ext cx="2592594" cy="3486732"/>
          </a:xfrm>
          <a:prstGeom prst="flowChartAlternateProcess">
            <a:avLst/>
          </a:prstGeom>
          <a:blipFill dpi="0" rotWithShape="1">
            <a:blip r:embed="rId5">
              <a:extLst>
                <a:ext uri="{28A0092B-C50C-407E-A947-70E740481C1C}">
                  <a14:useLocalDpi xmlns:a14="http://schemas.microsoft.com/office/drawing/2010/main" val="0"/>
                </a:ext>
              </a:extLst>
            </a:blip>
            <a:srcRect/>
            <a:stretch>
              <a:fillRect/>
            </a:stretch>
          </a:blipFill>
          <a:ln>
            <a:noFill/>
          </a:ln>
          <a:scene3d>
            <a:camera prst="orthographicFront"/>
            <a:lightRig rig="threePt" dir="t"/>
          </a:scene3d>
          <a:sp3d>
            <a:bevelT prst="angle"/>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noProof="0" dirty="0"/>
          </a:p>
        </p:txBody>
      </p:sp>
      <p:sp>
        <p:nvSpPr>
          <p:cNvPr id="5" name="CuadroTexto 4">
            <a:extLst>
              <a:ext uri="{FF2B5EF4-FFF2-40B4-BE49-F238E27FC236}">
                <a16:creationId xmlns:a16="http://schemas.microsoft.com/office/drawing/2014/main" id="{140FBE8E-B777-9D82-DBE5-8E8DA3575749}"/>
              </a:ext>
            </a:extLst>
          </p:cNvPr>
          <p:cNvSpPr txBox="1"/>
          <p:nvPr/>
        </p:nvSpPr>
        <p:spPr>
          <a:xfrm>
            <a:off x="-8878" y="6297088"/>
            <a:ext cx="10312275" cy="287899"/>
          </a:xfrm>
          <a:prstGeom prst="rect">
            <a:avLst/>
          </a:prstGeom>
          <a:noFill/>
        </p:spPr>
        <p:txBody>
          <a:bodyPr wrap="square" rtlCol="0">
            <a:spAutoFit/>
          </a:bodyPr>
          <a:lstStyle/>
          <a:p>
            <a:pPr algn="just">
              <a:lnSpc>
                <a:spcPts val="1400"/>
              </a:lnSpc>
            </a:pPr>
            <a:r>
              <a:rPr lang="es-MX" b="1" noProof="0" dirty="0"/>
              <a:t>Reflexionemos:</a:t>
            </a:r>
            <a:r>
              <a:rPr lang="es-MX" noProof="0" dirty="0"/>
              <a:t> </a:t>
            </a:r>
            <a:r>
              <a:rPr lang="es-MX" sz="1700" b="1" dirty="0">
                <a:solidFill>
                  <a:srgbClr val="C00000"/>
                </a:solidFill>
                <a:latin typeface="Aptos Display" panose="020B0004020202020204" pitchFamily="34" charset="0"/>
              </a:rPr>
              <a:t>¿Qué puedes hacer para estar mejor equipado contra los engaños que azotan nuestro mundo?</a:t>
            </a:r>
            <a:endParaRPr lang="es-MX" sz="1700" b="1" noProof="0" dirty="0">
              <a:solidFill>
                <a:srgbClr val="C00000"/>
              </a:solidFill>
              <a:latin typeface="Aptos Display" panose="020B0004020202020204" pitchFamily="34" charset="0"/>
            </a:endParaRPr>
          </a:p>
        </p:txBody>
      </p:sp>
    </p:spTree>
    <p:extLst>
      <p:ext uri="{BB962C8B-B14F-4D97-AF65-F5344CB8AC3E}">
        <p14:creationId xmlns:p14="http://schemas.microsoft.com/office/powerpoint/2010/main" val="3014199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 calcmode="lin" valueType="num">
                                      <p:cBhvr additive="base">
                                        <p:cTn id="7"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 calcmode="lin" valueType="num">
                                      <p:cBhvr additive="base">
                                        <p:cTn id="13"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anim calcmode="lin" valueType="num">
                                      <p:cBhvr additive="base">
                                        <p:cTn id="19" dur="5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additive="base">
                                        <p:cTn id="25"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anim calcmode="lin" valueType="num">
                                      <p:cBhvr additive="base">
                                        <p:cTn id="31"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uiExpand="1" build="p"/>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0000"/>
            <a:lum/>
            <a:extLst>
              <a:ext uri="{BEBA8EAE-BF5A-486C-A8C5-ECC9F3942E4B}">
                <a14:imgProps xmlns:a14="http://schemas.microsoft.com/office/drawing/2010/main">
                  <a14:imgLayer r:embed="rId3">
                    <a14:imgEffect>
                      <a14:brightnessContrast contrast="-1000"/>
                    </a14:imgEffect>
                  </a14:imgLayer>
                </a14:imgProps>
              </a:ext>
            </a:extLst>
          </a:blip>
          <a:srcRect/>
          <a:stretch>
            <a:fillRect l="-24000"/>
          </a:stretch>
        </a:blipFill>
        <a:effectLst/>
      </p:bgPr>
    </p:bg>
    <p:spTree>
      <p:nvGrpSpPr>
        <p:cNvPr id="1" name=""/>
        <p:cNvGrpSpPr/>
        <p:nvPr/>
      </p:nvGrpSpPr>
      <p:grpSpPr>
        <a:xfrm>
          <a:off x="0" y="0"/>
          <a:ext cx="0" cy="0"/>
          <a:chOff x="0" y="0"/>
          <a:chExt cx="0" cy="0"/>
        </a:xfrm>
      </p:grpSpPr>
      <p:sp>
        <p:nvSpPr>
          <p:cNvPr id="6" name="Título 5">
            <a:extLst>
              <a:ext uri="{FF2B5EF4-FFF2-40B4-BE49-F238E27FC236}">
                <a16:creationId xmlns:a16="http://schemas.microsoft.com/office/drawing/2014/main" id="{18A06159-10CE-6092-3C21-C54D76BF8895}"/>
              </a:ext>
            </a:extLst>
          </p:cNvPr>
          <p:cNvSpPr>
            <a:spLocks noGrp="1"/>
          </p:cNvSpPr>
          <p:nvPr>
            <p:ph type="title"/>
          </p:nvPr>
        </p:nvSpPr>
        <p:spPr/>
        <p:txBody>
          <a:bodyPr/>
          <a:lstStyle/>
          <a:p>
            <a:r>
              <a:rPr lang="es-MX" noProof="0" dirty="0"/>
              <a:t>PARA ESTUDIAR Y MEDITAR</a:t>
            </a:r>
          </a:p>
        </p:txBody>
      </p:sp>
      <p:sp>
        <p:nvSpPr>
          <p:cNvPr id="7" name="Marcador de contenido 6">
            <a:extLst>
              <a:ext uri="{FF2B5EF4-FFF2-40B4-BE49-F238E27FC236}">
                <a16:creationId xmlns:a16="http://schemas.microsoft.com/office/drawing/2014/main" id="{B5030CE1-1F6F-F1D9-6767-9BD33F1D3CBA}"/>
              </a:ext>
            </a:extLst>
          </p:cNvPr>
          <p:cNvSpPr>
            <a:spLocks noGrp="1"/>
          </p:cNvSpPr>
          <p:nvPr>
            <p:ph sz="half" idx="1"/>
          </p:nvPr>
        </p:nvSpPr>
        <p:spPr>
          <a:xfrm>
            <a:off x="761448" y="1917583"/>
            <a:ext cx="9642646" cy="4696288"/>
          </a:xfrm>
        </p:spPr>
        <p:txBody>
          <a:bodyPr wrap="square">
            <a:normAutofit/>
          </a:bodyPr>
          <a:lstStyle/>
          <a:p>
            <a:pPr marL="0" indent="0" algn="just">
              <a:lnSpc>
                <a:spcPts val="1800"/>
              </a:lnSpc>
              <a:buNone/>
            </a:pPr>
            <a:r>
              <a:rPr lang="es-MX" sz="2400" noProof="0" dirty="0">
                <a:latin typeface="Aptos Display" panose="020B0004020202020204" pitchFamily="34" charset="0"/>
              </a:rPr>
              <a:t>En lección de esta semana </a:t>
            </a:r>
            <a:r>
              <a:rPr lang="es-MX" sz="2400" dirty="0">
                <a:latin typeface="Aptos Display" panose="020B0004020202020204" pitchFamily="34" charset="0"/>
              </a:rPr>
              <a:t>abordamos la naturaleza de los profetas del Nuevo Testamento: </a:t>
            </a:r>
            <a:r>
              <a:rPr lang="es-MX" sz="2400" b="1" dirty="0">
                <a:latin typeface="Aptos Display" panose="020B0004020202020204" pitchFamily="34" charset="0"/>
              </a:rPr>
              <a:t>1) Jesús es El Profeta; 2) Los Apóstoles y los Profetas; 3) Profetisas; 4) Colaboradores de Pablo y 5) Falsos profetas.</a:t>
            </a:r>
          </a:p>
          <a:p>
            <a:pPr marL="0" indent="0" algn="just">
              <a:lnSpc>
                <a:spcPts val="1800"/>
              </a:lnSpc>
              <a:buNone/>
            </a:pPr>
            <a:r>
              <a:rPr lang="es-MX" sz="2400" dirty="0">
                <a:latin typeface="Aptos Display" panose="020B0004020202020204" pitchFamily="34" charset="0"/>
              </a:rPr>
              <a:t>Como hemos aprendido, Dios llamó a profetas en momentos específicos y les encomendó tareas importantes. Su función principal era llevar a las personas al conocimiento de Dios y a una relación fiel con él. Esta fue la orientación que guio a Elena de White. Su ministerio tenía dos funciones principales: llevar a las personas a Jesús y dirigir la atención de ellas hacia la Biblia. </a:t>
            </a:r>
          </a:p>
          <a:p>
            <a:pPr marL="0" indent="0" algn="just">
              <a:lnSpc>
                <a:spcPts val="1800"/>
              </a:lnSpc>
              <a:buNone/>
            </a:pPr>
            <a:r>
              <a:rPr lang="es-MX" sz="2400" dirty="0">
                <a:latin typeface="Aptos Display" panose="020B0004020202020204" pitchFamily="34" charset="0"/>
              </a:rPr>
              <a:t>Jesús. el cumplimiento de las profecías bíblicas. es el mismo Dios eterno que existía desde siempre (Juan 1:1-5, 14: ! Juan 1:1-3). No era un profeta más entre otros: era Profeta y Dios en una sola persona. El Dios encarnado vivió como un ser humano. murió por la raza humana, resucitó y volverá para completar el plan de salvación {Luc. 2-4:44,, 46-47). Por lo tanto. una de sus principales funciones proféticas fue unir a los seres humanos en él y guiarlos al Padre (Juan 11). A los profetas bíblicos se les encomendó una misión similar (</a:t>
            </a:r>
            <a:r>
              <a:rPr lang="es-MX" sz="2400" dirty="0" err="1">
                <a:latin typeface="Aptos Display" panose="020B0004020202020204" pitchFamily="34" charset="0"/>
              </a:rPr>
              <a:t>Exc</a:t>
            </a:r>
            <a:r>
              <a:rPr lang="es-MX" sz="2400" dirty="0">
                <a:latin typeface="Aptos Display" panose="020B0004020202020204" pitchFamily="34" charset="0"/>
              </a:rPr>
              <a:t>. 19:3-4: Luc. 3:1-1B:: Efe. 4:11-13).</a:t>
            </a:r>
            <a:endParaRPr lang="es-MX" sz="2400" noProof="0" dirty="0">
              <a:latin typeface="Aptos Display" panose="020B0004020202020204" pitchFamily="34" charset="0"/>
            </a:endParaRPr>
          </a:p>
        </p:txBody>
      </p:sp>
    </p:spTree>
    <p:extLst>
      <p:ext uri="{BB962C8B-B14F-4D97-AF65-F5344CB8AC3E}">
        <p14:creationId xmlns:p14="http://schemas.microsoft.com/office/powerpoint/2010/main" val="3188503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cciones" id="{33A9EC13-759B-4F92-AB56-6B8B56B226EE}" vid="{05531679-3202-4267-98F4-8A937D0844D2}"/>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47402</TotalTime>
  <Words>3155</Words>
  <Application>Microsoft Office PowerPoint</Application>
  <PresentationFormat>Panorámica</PresentationFormat>
  <Paragraphs>77</Paragraphs>
  <Slides>10</Slides>
  <Notes>7</Notes>
  <HiddenSlides>0</HiddenSlides>
  <MMClips>0</MMClips>
  <ScaleCrop>false</ScaleCrop>
  <HeadingPairs>
    <vt:vector size="6" baseType="variant">
      <vt:variant>
        <vt:lpstr>Fuentes usadas</vt:lpstr>
      </vt:variant>
      <vt:variant>
        <vt:i4>15</vt:i4>
      </vt:variant>
      <vt:variant>
        <vt:lpstr>Tema</vt:lpstr>
      </vt:variant>
      <vt:variant>
        <vt:i4>1</vt:i4>
      </vt:variant>
      <vt:variant>
        <vt:lpstr>Títulos de diapositiva</vt:lpstr>
      </vt:variant>
      <vt:variant>
        <vt:i4>10</vt:i4>
      </vt:variant>
    </vt:vector>
  </HeadingPairs>
  <TitlesOfParts>
    <vt:vector size="26" baseType="lpstr">
      <vt:lpstr>Abadi</vt:lpstr>
      <vt:lpstr>Amasis MT Pro Black</vt:lpstr>
      <vt:lpstr>Angsana New</vt:lpstr>
      <vt:lpstr>Aptos</vt:lpstr>
      <vt:lpstr>Aptos Display</vt:lpstr>
      <vt:lpstr>Aptos Light</vt:lpstr>
      <vt:lpstr>Arial</vt:lpstr>
      <vt:lpstr>Avenir Next LT Pro</vt:lpstr>
      <vt:lpstr>Bahnschrift</vt:lpstr>
      <vt:lpstr>Calibri</vt:lpstr>
      <vt:lpstr>Gill Sans Nova Cond</vt:lpstr>
      <vt:lpstr>Gisha</vt:lpstr>
      <vt:lpstr>Haettenschweiler</vt:lpstr>
      <vt:lpstr>Impact</vt:lpstr>
      <vt:lpstr>Lato</vt:lpstr>
      <vt:lpstr>Tema de Office</vt:lpstr>
      <vt:lpstr>Presentación de PowerPoint</vt:lpstr>
      <vt:lpstr>Para Memorizar</vt:lpstr>
      <vt:lpstr>Enfoque del Estudio</vt:lpstr>
      <vt:lpstr>Presentación de PowerPoint</vt:lpstr>
      <vt:lpstr>Domingo</vt:lpstr>
      <vt:lpstr>Lunes</vt:lpstr>
      <vt:lpstr>Martes</vt:lpstr>
      <vt:lpstr>Miércoles</vt:lpstr>
      <vt:lpstr>Presentación de PowerPoint</vt:lpstr>
      <vt:lpstr>PARA ESTUDIAR Y MEDITAR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JORGE CRUZ</dc:creator>
  <cp:lastModifiedBy>JORGE CRUZ</cp:lastModifiedBy>
  <cp:revision>2317</cp:revision>
  <dcterms:created xsi:type="dcterms:W3CDTF">2023-06-19T00:44:38Z</dcterms:created>
  <dcterms:modified xsi:type="dcterms:W3CDTF">2026-10-22T03:14:16Z</dcterms:modified>
</cp:coreProperties>
</file>