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3" r:id="rId3"/>
    <p:sldId id="264" r:id="rId4"/>
    <p:sldId id="257" r:id="rId5"/>
    <p:sldId id="258" r:id="rId6"/>
    <p:sldId id="259" r:id="rId7"/>
    <p:sldId id="260" r:id="rId8"/>
    <p:sldId id="261" r:id="rId9"/>
    <p:sldId id="262" r:id="rId10"/>
    <p:sldId id="265"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7C7F"/>
    <a:srgbClr val="073358"/>
    <a:srgbClr val="C98628"/>
    <a:srgbClr val="09355D"/>
    <a:srgbClr val="F7C290"/>
    <a:srgbClr val="F9C595"/>
    <a:srgbClr val="6B524B"/>
    <a:srgbClr val="04BE66"/>
    <a:srgbClr val="B5B9D2"/>
    <a:srgbClr val="4346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94" autoAdjust="0"/>
    <p:restoredTop sz="94678" autoAdjust="0"/>
  </p:normalViewPr>
  <p:slideViewPr>
    <p:cSldViewPr snapToGrid="0">
      <p:cViewPr varScale="1">
        <p:scale>
          <a:sx n="86" d="100"/>
          <a:sy n="86" d="100"/>
        </p:scale>
        <p:origin x="206" y="62"/>
      </p:cViewPr>
      <p:guideLst>
        <p:guide orient="horz" pos="2205"/>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85254-74DC-4BFD-8036-326AD9CD5383}" type="datetimeFigureOut">
              <a:rPr lang="es-MX" smtClean="0"/>
              <a:t>14/10/2026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6DF53-FE41-4145-8C09-04488577F769}" type="slidenum">
              <a:rPr lang="es-MX" smtClean="0"/>
              <a:t>‹Nº›</a:t>
            </a:fld>
            <a:endParaRPr lang="es-MX"/>
          </a:p>
        </p:txBody>
      </p:sp>
    </p:spTree>
    <p:extLst>
      <p:ext uri="{BB962C8B-B14F-4D97-AF65-F5344CB8AC3E}">
        <p14:creationId xmlns:p14="http://schemas.microsoft.com/office/powerpoint/2010/main" val="327216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dirty="0"/>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DE6DF53-FE41-4145-8C09-04488577F769}" type="slidenum">
              <a:rPr lang="es-MX" smtClean="0"/>
              <a:t>1</a:t>
            </a:fld>
            <a:endParaRPr lang="es-MX" dirty="0"/>
          </a:p>
        </p:txBody>
      </p:sp>
    </p:spTree>
    <p:extLst>
      <p:ext uri="{BB962C8B-B14F-4D97-AF65-F5344CB8AC3E}">
        <p14:creationId xmlns:p14="http://schemas.microsoft.com/office/powerpoint/2010/main" val="228920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3</a:t>
            </a:fld>
            <a:endParaRPr lang="es-MX"/>
          </a:p>
        </p:txBody>
      </p:sp>
    </p:spTree>
    <p:extLst>
      <p:ext uri="{BB962C8B-B14F-4D97-AF65-F5344CB8AC3E}">
        <p14:creationId xmlns:p14="http://schemas.microsoft.com/office/powerpoint/2010/main" val="4287082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1. Devon Frye, “Why </a:t>
            </a:r>
            <a:r>
              <a:rPr lang="es-MX" dirty="0" err="1"/>
              <a:t>it´s</a:t>
            </a:r>
            <a:r>
              <a:rPr lang="es-MX" dirty="0"/>
              <a:t> Ok ti Share </a:t>
            </a:r>
            <a:r>
              <a:rPr lang="es-MX" dirty="0" err="1"/>
              <a:t>Your</a:t>
            </a:r>
            <a:r>
              <a:rPr lang="es-MX" dirty="0"/>
              <a:t> Success”, </a:t>
            </a:r>
            <a:r>
              <a:rPr lang="es-MX" dirty="0" err="1"/>
              <a:t>Psychology</a:t>
            </a:r>
            <a:r>
              <a:rPr lang="es-MX" dirty="0"/>
              <a:t> Today, enero 2021.</a:t>
            </a:r>
          </a:p>
        </p:txBody>
      </p:sp>
      <p:sp>
        <p:nvSpPr>
          <p:cNvPr id="4" name="Marcador de número de diapositiva 3"/>
          <p:cNvSpPr>
            <a:spLocks noGrp="1"/>
          </p:cNvSpPr>
          <p:nvPr>
            <p:ph type="sldNum" sz="quarter" idx="5"/>
          </p:nvPr>
        </p:nvSpPr>
        <p:spPr/>
        <p:txBody>
          <a:bodyPr/>
          <a:lstStyle/>
          <a:p>
            <a:fld id="{7DE6DF53-FE41-4145-8C09-04488577F769}" type="slidenum">
              <a:rPr lang="es-MX" smtClean="0"/>
              <a:t>4</a:t>
            </a:fld>
            <a:endParaRPr lang="es-MX"/>
          </a:p>
        </p:txBody>
      </p:sp>
    </p:spTree>
    <p:extLst>
      <p:ext uri="{BB962C8B-B14F-4D97-AF65-F5344CB8AC3E}">
        <p14:creationId xmlns:p14="http://schemas.microsoft.com/office/powerpoint/2010/main" val="330325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5</a:t>
            </a:fld>
            <a:endParaRPr lang="es-MX"/>
          </a:p>
        </p:txBody>
      </p:sp>
    </p:spTree>
    <p:extLst>
      <p:ext uri="{BB962C8B-B14F-4D97-AF65-F5344CB8AC3E}">
        <p14:creationId xmlns:p14="http://schemas.microsoft.com/office/powerpoint/2010/main" val="143285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7</a:t>
            </a:fld>
            <a:endParaRPr lang="es-MX"/>
          </a:p>
        </p:txBody>
      </p:sp>
    </p:spTree>
    <p:extLst>
      <p:ext uri="{BB962C8B-B14F-4D97-AF65-F5344CB8AC3E}">
        <p14:creationId xmlns:p14="http://schemas.microsoft.com/office/powerpoint/2010/main" val="2281881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8</a:t>
            </a:fld>
            <a:endParaRPr lang="es-MX"/>
          </a:p>
        </p:txBody>
      </p:sp>
    </p:spTree>
    <p:extLst>
      <p:ext uri="{BB962C8B-B14F-4D97-AF65-F5344CB8AC3E}">
        <p14:creationId xmlns:p14="http://schemas.microsoft.com/office/powerpoint/2010/main" val="1453979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9</a:t>
            </a:fld>
            <a:endParaRPr lang="es-MX"/>
          </a:p>
        </p:txBody>
      </p:sp>
    </p:spTree>
    <p:extLst>
      <p:ext uri="{BB962C8B-B14F-4D97-AF65-F5344CB8AC3E}">
        <p14:creationId xmlns:p14="http://schemas.microsoft.com/office/powerpoint/2010/main" val="308679848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lum/>
            <a:extLst>
              <a:ext uri="{BEBA8EAE-BF5A-486C-A8C5-ECC9F3942E4B}">
                <a14:imgProps xmlns:a14="http://schemas.microsoft.com/office/drawing/2010/main">
                  <a14:imgLayer r:embed="rId3">
                    <a14:imgEffect>
                      <a14:brightnessContrast contrast="-1000"/>
                    </a14:imgEffect>
                  </a14:imgLayer>
                </a14:imgProps>
              </a:ext>
            </a:extLst>
          </a:blip>
          <a:srcRect/>
          <a:stretch>
            <a:fillRect t="11000" r="13000" b="-7000"/>
          </a:stretch>
        </a:blip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5C93EEE-43D6-22CD-08BA-AB86D0C45D1D}"/>
              </a:ext>
            </a:extLst>
          </p:cNvPr>
          <p:cNvSpPr/>
          <p:nvPr userDrawn="1"/>
        </p:nvSpPr>
        <p:spPr>
          <a:xfrm>
            <a:off x="0" y="-22595"/>
            <a:ext cx="10493217" cy="1048411"/>
          </a:xfrm>
          <a:prstGeom prst="rect">
            <a:avLst/>
          </a:prstGeom>
          <a:solidFill>
            <a:srgbClr val="09355D"/>
          </a:solidFill>
          <a:ln>
            <a:solidFill>
              <a:srgbClr val="7D7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4000"/>
              </a:lnSpc>
            </a:pPr>
            <a:endParaRPr lang="es-MX" sz="3600" dirty="0">
              <a:latin typeface="Haettenschweiler" panose="020B0706040902060204" pitchFamily="34" charset="0"/>
            </a:endParaRPr>
          </a:p>
        </p:txBody>
      </p:sp>
      <p:sp>
        <p:nvSpPr>
          <p:cNvPr id="18" name="Rectángulo 17">
            <a:extLst>
              <a:ext uri="{FF2B5EF4-FFF2-40B4-BE49-F238E27FC236}">
                <a16:creationId xmlns:a16="http://schemas.microsoft.com/office/drawing/2014/main" id="{7136F143-38F5-6138-E2BA-81CD00471189}"/>
              </a:ext>
            </a:extLst>
          </p:cNvPr>
          <p:cNvSpPr/>
          <p:nvPr userDrawn="1"/>
        </p:nvSpPr>
        <p:spPr>
          <a:xfrm>
            <a:off x="-7080" y="-22594"/>
            <a:ext cx="2276694" cy="6887244"/>
          </a:xfrm>
          <a:prstGeom prst="rect">
            <a:avLst/>
          </a:prstGeom>
          <a:solidFill>
            <a:srgbClr val="073358"/>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dirty="0"/>
          </a:p>
        </p:txBody>
      </p:sp>
      <p:sp>
        <p:nvSpPr>
          <p:cNvPr id="20" name="CuadroTexto 19">
            <a:extLst>
              <a:ext uri="{FF2B5EF4-FFF2-40B4-BE49-F238E27FC236}">
                <a16:creationId xmlns:a16="http://schemas.microsoft.com/office/drawing/2014/main" id="{054428B6-9E8E-1B76-884D-446C54D7F3B1}"/>
              </a:ext>
            </a:extLst>
          </p:cNvPr>
          <p:cNvSpPr txBox="1"/>
          <p:nvPr userDrawn="1"/>
        </p:nvSpPr>
        <p:spPr>
          <a:xfrm>
            <a:off x="19925" y="4659997"/>
            <a:ext cx="2184400" cy="723281"/>
          </a:xfrm>
          <a:prstGeom prst="rect">
            <a:avLst/>
          </a:prstGeom>
          <a:noFill/>
        </p:spPr>
        <p:txBody>
          <a:bodyPr wrap="square" rtlCol="0">
            <a:noAutofit/>
          </a:bodyPr>
          <a:lstStyle/>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Resumen en </a:t>
            </a:r>
          </a:p>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PowerPoint</a:t>
            </a:r>
          </a:p>
        </p:txBody>
      </p:sp>
      <p:sp>
        <p:nvSpPr>
          <p:cNvPr id="21" name="CuadroTexto 20">
            <a:extLst>
              <a:ext uri="{FF2B5EF4-FFF2-40B4-BE49-F238E27FC236}">
                <a16:creationId xmlns:a16="http://schemas.microsoft.com/office/drawing/2014/main" id="{438004BE-1FB9-496E-1A53-22E90E1B4D3D}"/>
              </a:ext>
            </a:extLst>
          </p:cNvPr>
          <p:cNvSpPr txBox="1"/>
          <p:nvPr userDrawn="1"/>
        </p:nvSpPr>
        <p:spPr>
          <a:xfrm>
            <a:off x="-96687" y="1760486"/>
            <a:ext cx="2494656" cy="694338"/>
          </a:xfrm>
          <a:prstGeom prst="rect">
            <a:avLst/>
          </a:prstGeom>
          <a:noFill/>
        </p:spPr>
        <p:txBody>
          <a:bodyPr wrap="square" rtlCol="0">
            <a:normAutofit fontScale="32500" lnSpcReduction="20000"/>
          </a:bodyPr>
          <a:lstStyle/>
          <a:p>
            <a:pPr algn="ctr"/>
            <a:r>
              <a:rPr lang="es-MX" sz="8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4</a:t>
            </a:r>
            <a:r>
              <a:rPr lang="es-MX" sz="3200" b="1" kern="1200" dirty="0">
                <a:ln>
                  <a:solidFill>
                    <a:schemeClr val="tx1"/>
                  </a:solidFill>
                </a:ln>
                <a:solidFill>
                  <a:schemeClr val="tx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3200" b="1" kern="1200" dirty="0">
                <a:ln>
                  <a:solidFill>
                    <a:schemeClr val="tx1"/>
                  </a:solidFill>
                </a:ln>
                <a:solidFill>
                  <a:schemeClr val="bg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4500" b="1" kern="1200" dirty="0">
                <a:ln>
                  <a:solidFill>
                    <a:schemeClr val="tx1"/>
                  </a:solidFill>
                </a:ln>
                <a:solidFill>
                  <a:schemeClr val="bg1">
                    <a:lumMod val="95000"/>
                  </a:schemeClr>
                </a:solidFill>
                <a:effectLst/>
                <a:latin typeface="Impact" panose="020B0806030902050204" pitchFamily="34" charset="0"/>
                <a:ea typeface="+mn-ea"/>
                <a:cs typeface="Arial" panose="020B0604020202020204" pitchFamily="34" charset="0"/>
              </a:rPr>
              <a:t>TRIMESTRE</a:t>
            </a:r>
          </a:p>
          <a:p>
            <a:pPr algn="ctr"/>
            <a:endParaRPr lang="es-MX" sz="1400" b="1" dirty="0">
              <a:ln>
                <a:solidFill>
                  <a:schemeClr val="tx1"/>
                </a:solidFill>
              </a:ln>
              <a:solidFill>
                <a:schemeClr val="bg1">
                  <a:lumMod val="95000"/>
                </a:schemeClr>
              </a:solidFill>
              <a:effectLst/>
              <a:latin typeface="Gisha" panose="020B0604020202020204" pitchFamily="34" charset="-79"/>
              <a:cs typeface="Gisha" panose="020B0604020202020204" pitchFamily="34" charset="-79"/>
            </a:endParaRPr>
          </a:p>
          <a:p>
            <a:pPr algn="ctr"/>
            <a:r>
              <a:rPr lang="es-MX" sz="45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Octubre-Diciembre 2026</a:t>
            </a:r>
          </a:p>
        </p:txBody>
      </p:sp>
      <p:sp>
        <p:nvSpPr>
          <p:cNvPr id="22" name="CuadroTexto 21">
            <a:extLst>
              <a:ext uri="{FF2B5EF4-FFF2-40B4-BE49-F238E27FC236}">
                <a16:creationId xmlns:a16="http://schemas.microsoft.com/office/drawing/2014/main" id="{4D4946DB-1295-E0A0-98C0-FD3E07F96757}"/>
              </a:ext>
            </a:extLst>
          </p:cNvPr>
          <p:cNvSpPr txBox="1">
            <a:spLocks noChangeAspect="1"/>
          </p:cNvSpPr>
          <p:nvPr userDrawn="1"/>
        </p:nvSpPr>
        <p:spPr>
          <a:xfrm>
            <a:off x="-17021" y="2411181"/>
            <a:ext cx="2296576" cy="1173719"/>
          </a:xfrm>
          <a:prstGeom prst="rect">
            <a:avLst/>
          </a:prstGeom>
          <a:noFill/>
          <a:effectLst/>
        </p:spPr>
        <p:txBody>
          <a:bodyPr wrap="square" rtlCol="0" anchor="ctr">
            <a:normAutofit/>
          </a:bodyPr>
          <a:lstStyle/>
          <a:p>
            <a:pPr algn="ctr">
              <a:lnSpc>
                <a:spcPts val="2400"/>
              </a:lnSpc>
              <a:spcAft>
                <a:spcPts val="0"/>
              </a:spcAft>
            </a:pPr>
            <a:r>
              <a:rPr lang="es-MX" sz="4400" b="1" kern="1200" baseline="0" dirty="0">
                <a:ln>
                  <a:noFill/>
                </a:ln>
                <a:solidFill>
                  <a:schemeClr val="bg1">
                    <a:lumMod val="95000"/>
                  </a:schemeClr>
                </a:solidFill>
                <a:effectLst>
                  <a:outerShdw blurRad="88900" dist="50800" dir="5400000" algn="ctr" rotWithShape="0">
                    <a:srgbClr val="000000">
                      <a:alpha val="43137"/>
                    </a:srgbClr>
                  </a:outerShdw>
                </a:effectLst>
                <a:latin typeface="Angsana New" panose="02020603050405020304" pitchFamily="18" charset="-34"/>
                <a:ea typeface="HGSMinchoE" panose="020B0400000000000000" pitchFamily="18" charset="-128"/>
                <a:cs typeface="Angsana New" panose="02020603050405020304" pitchFamily="18" charset="-34"/>
              </a:rPr>
              <a:t>Profetas del Antiguo Testamento</a:t>
            </a:r>
          </a:p>
        </p:txBody>
      </p:sp>
      <p:sp>
        <p:nvSpPr>
          <p:cNvPr id="23" name="CuadroTexto 22">
            <a:extLst>
              <a:ext uri="{FF2B5EF4-FFF2-40B4-BE49-F238E27FC236}">
                <a16:creationId xmlns:a16="http://schemas.microsoft.com/office/drawing/2014/main" id="{45EC3A53-86C5-901F-73D4-AD344F35D6DA}"/>
              </a:ext>
            </a:extLst>
          </p:cNvPr>
          <p:cNvSpPr txBox="1"/>
          <p:nvPr userDrawn="1"/>
        </p:nvSpPr>
        <p:spPr>
          <a:xfrm>
            <a:off x="23168" y="3421933"/>
            <a:ext cx="2184400" cy="461665"/>
          </a:xfrm>
          <a:prstGeom prst="rect">
            <a:avLst/>
          </a:prstGeom>
          <a:noFill/>
        </p:spPr>
        <p:txBody>
          <a:bodyPr wrap="square" rtlCol="0">
            <a:spAutoFit/>
          </a:bodyPr>
          <a:lstStyle/>
          <a:p>
            <a:pPr algn="ctr"/>
            <a:r>
              <a:rPr lang="es-MX" sz="2400" b="1" dirty="0">
                <a:ln>
                  <a:solidFill>
                    <a:schemeClr val="tx1"/>
                  </a:solidFill>
                </a:ln>
                <a:solidFill>
                  <a:schemeClr val="bg1">
                    <a:lumMod val="95000"/>
                  </a:schemeClr>
                </a:solidFill>
                <a:effectLst>
                  <a:innerShdw blurRad="63500" dist="50800" dir="18900000">
                    <a:prstClr val="black">
                      <a:alpha val="50000"/>
                    </a:prstClr>
                  </a:innerShdw>
                </a:effectLst>
                <a:latin typeface="Lato" panose="020F0502020204030203" pitchFamily="34" charset="0"/>
                <a:ea typeface="Adobe Fan Heiti Std B" panose="020B0700000000000000" pitchFamily="34" charset="-128"/>
                <a:cs typeface="Adobe Arabic" panose="02040503050201020203" pitchFamily="18" charset="-78"/>
              </a:rPr>
              <a:t>LECCIÓN</a:t>
            </a:r>
          </a:p>
        </p:txBody>
      </p:sp>
      <p:sp>
        <p:nvSpPr>
          <p:cNvPr id="25" name="CuadroTexto 24">
            <a:extLst>
              <a:ext uri="{FF2B5EF4-FFF2-40B4-BE49-F238E27FC236}">
                <a16:creationId xmlns:a16="http://schemas.microsoft.com/office/drawing/2014/main" id="{6F8D5B16-C793-0AC3-F87C-33BEDB485A53}"/>
              </a:ext>
            </a:extLst>
          </p:cNvPr>
          <p:cNvSpPr txBox="1"/>
          <p:nvPr userDrawn="1"/>
        </p:nvSpPr>
        <p:spPr>
          <a:xfrm>
            <a:off x="-72713" y="4340267"/>
            <a:ext cx="2431348" cy="365125"/>
          </a:xfrm>
          <a:prstGeom prst="rect">
            <a:avLst/>
          </a:prstGeom>
          <a:noFill/>
        </p:spPr>
        <p:txBody>
          <a:bodyPr wrap="square" rtlCol="0">
            <a:normAutofit fontScale="92500"/>
          </a:bodyPr>
          <a:lstStyle/>
          <a:p>
            <a:pPr algn="ctr"/>
            <a:r>
              <a:rPr lang="es-MX" sz="1800" b="1" baseline="0" dirty="0">
                <a:ln>
                  <a:solidFill>
                    <a:schemeClr val="bg1">
                      <a:lumMod val="95000"/>
                      <a:alpha val="62000"/>
                    </a:schemeClr>
                  </a:solidFill>
                </a:ln>
                <a:solidFill>
                  <a:schemeClr val="bg1"/>
                </a:solidFill>
                <a:effectLst/>
                <a:latin typeface="Gill Sans Nova Cond" panose="020F0502020204030204" pitchFamily="34" charset="0"/>
              </a:rPr>
              <a:t>Para el 17 de Octubre de 2026</a:t>
            </a:r>
          </a:p>
        </p:txBody>
      </p:sp>
      <p:grpSp>
        <p:nvGrpSpPr>
          <p:cNvPr id="26" name="Grupo 25">
            <a:extLst>
              <a:ext uri="{FF2B5EF4-FFF2-40B4-BE49-F238E27FC236}">
                <a16:creationId xmlns:a16="http://schemas.microsoft.com/office/drawing/2014/main" id="{5C454177-BC84-892D-CEEB-8F21831409CE}"/>
              </a:ext>
            </a:extLst>
          </p:cNvPr>
          <p:cNvGrpSpPr/>
          <p:nvPr userDrawn="1"/>
        </p:nvGrpSpPr>
        <p:grpSpPr>
          <a:xfrm>
            <a:off x="-7080" y="5238894"/>
            <a:ext cx="2184400" cy="1552295"/>
            <a:chOff x="23168" y="5023571"/>
            <a:chExt cx="2184400" cy="1552295"/>
          </a:xfrm>
          <a:noFill/>
        </p:grpSpPr>
        <p:sp>
          <p:nvSpPr>
            <p:cNvPr id="27" name="CuadroTexto 26">
              <a:extLst>
                <a:ext uri="{FF2B5EF4-FFF2-40B4-BE49-F238E27FC236}">
                  <a16:creationId xmlns:a16="http://schemas.microsoft.com/office/drawing/2014/main" id="{60F25CE4-7C95-7636-1972-F427424C6F9B}"/>
                </a:ext>
              </a:extLst>
            </p:cNvPr>
            <p:cNvSpPr txBox="1"/>
            <p:nvPr userDrawn="1"/>
          </p:nvSpPr>
          <p:spPr>
            <a:xfrm>
              <a:off x="23168" y="6237312"/>
              <a:ext cx="2184400" cy="338554"/>
            </a:xfrm>
            <a:prstGeom prst="rect">
              <a:avLst/>
            </a:prstGeom>
            <a:grpFill/>
          </p:spPr>
          <p:txBody>
            <a:bodyPr wrap="square" rtlCol="0">
              <a:spAutoFit/>
            </a:bodyPr>
            <a:lstStyle/>
            <a:p>
              <a:pPr algn="ctr"/>
              <a:r>
                <a:rPr lang="es-MX" sz="1600">
                  <a:solidFill>
                    <a:schemeClr val="bg1"/>
                  </a:solidFill>
                  <a:latin typeface="Avenir Next LT Pro"/>
                </a:rPr>
                <a:t>“El Llano”</a:t>
              </a:r>
            </a:p>
          </p:txBody>
        </p:sp>
        <p:pic>
          <p:nvPicPr>
            <p:cNvPr id="28" name="Imagen 27" descr="Imagen que contiene dibujo, camiseta&#10;&#10;Descripción generada automáticamente">
              <a:extLst>
                <a:ext uri="{FF2B5EF4-FFF2-40B4-BE49-F238E27FC236}">
                  <a16:creationId xmlns:a16="http://schemas.microsoft.com/office/drawing/2014/main" id="{A4072C76-FB78-61FB-9AB6-10AB69BCCB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556" y="5023571"/>
              <a:ext cx="2042379" cy="1316294"/>
            </a:xfrm>
            <a:prstGeom prst="rect">
              <a:avLst/>
            </a:prstGeom>
            <a:grpFill/>
          </p:spPr>
        </p:pic>
      </p:grpSp>
      <p:sp>
        <p:nvSpPr>
          <p:cNvPr id="29" name="CuadroTexto 28">
            <a:extLst>
              <a:ext uri="{FF2B5EF4-FFF2-40B4-BE49-F238E27FC236}">
                <a16:creationId xmlns:a16="http://schemas.microsoft.com/office/drawing/2014/main" id="{6157EA28-EA3B-BC3B-96F7-0742CE682FD5}"/>
              </a:ext>
            </a:extLst>
          </p:cNvPr>
          <p:cNvSpPr txBox="1"/>
          <p:nvPr userDrawn="1"/>
        </p:nvSpPr>
        <p:spPr>
          <a:xfrm>
            <a:off x="620037" y="1693883"/>
            <a:ext cx="504024" cy="395705"/>
          </a:xfrm>
          <a:prstGeom prst="rect">
            <a:avLst/>
          </a:prstGeom>
          <a:noFill/>
        </p:spPr>
        <p:txBody>
          <a:bodyPr wrap="square" rtlCol="0">
            <a:normAutofit/>
          </a:bodyPr>
          <a:lstStyle/>
          <a:p>
            <a:pPr algn="just"/>
            <a:r>
              <a:rPr lang="es-MX" sz="1600" b="1" kern="1200" dirty="0" err="1">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to</a:t>
            </a:r>
            <a:endParaRPr lang="es-MX" sz="1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endParaRPr>
          </a:p>
        </p:txBody>
      </p:sp>
      <p:pic>
        <p:nvPicPr>
          <p:cNvPr id="32" name="Imagen 31">
            <a:extLst>
              <a:ext uri="{FF2B5EF4-FFF2-40B4-BE49-F238E27FC236}">
                <a16:creationId xmlns:a16="http://schemas.microsoft.com/office/drawing/2014/main" id="{67E2865D-1263-9050-8A61-788E30BA1A8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2675" y="6414864"/>
            <a:ext cx="365125" cy="365125"/>
          </a:xfrm>
          <a:prstGeom prst="rect">
            <a:avLst/>
          </a:prstGeom>
        </p:spPr>
      </p:pic>
      <p:sp>
        <p:nvSpPr>
          <p:cNvPr id="33" name="CuadroTexto 32">
            <a:extLst>
              <a:ext uri="{FF2B5EF4-FFF2-40B4-BE49-F238E27FC236}">
                <a16:creationId xmlns:a16="http://schemas.microsoft.com/office/drawing/2014/main" id="{BFA40AF4-3846-5CBC-9726-DD64BD7FF0FA}"/>
              </a:ext>
            </a:extLst>
          </p:cNvPr>
          <p:cNvSpPr txBox="1"/>
          <p:nvPr userDrawn="1"/>
        </p:nvSpPr>
        <p:spPr>
          <a:xfrm>
            <a:off x="2843894" y="6425757"/>
            <a:ext cx="2432937" cy="369332"/>
          </a:xfrm>
          <a:prstGeom prst="rect">
            <a:avLst/>
          </a:prstGeom>
          <a:solidFill>
            <a:schemeClr val="bg1"/>
          </a:solidFill>
        </p:spPr>
        <p:txBody>
          <a:bodyPr wrap="square" rtlCol="0">
            <a:spAutoFit/>
          </a:bodyPr>
          <a:lstStyle/>
          <a:p>
            <a:r>
              <a:rPr lang="es-MX" b="1">
                <a:solidFill>
                  <a:schemeClr val="tx1"/>
                </a:solidFill>
              </a:rPr>
              <a:t>@IglesiaElLlanoTulaHgo</a:t>
            </a:r>
          </a:p>
        </p:txBody>
      </p:sp>
      <p:sp>
        <p:nvSpPr>
          <p:cNvPr id="34" name="CuadroTexto 33">
            <a:extLst>
              <a:ext uri="{FF2B5EF4-FFF2-40B4-BE49-F238E27FC236}">
                <a16:creationId xmlns:a16="http://schemas.microsoft.com/office/drawing/2014/main" id="{B444AB40-2EA1-0181-24DE-17F7219D0002}"/>
              </a:ext>
            </a:extLst>
          </p:cNvPr>
          <p:cNvSpPr txBox="1"/>
          <p:nvPr userDrawn="1"/>
        </p:nvSpPr>
        <p:spPr>
          <a:xfrm>
            <a:off x="5664314" y="6439147"/>
            <a:ext cx="1856872" cy="369332"/>
          </a:xfrm>
          <a:prstGeom prst="rect">
            <a:avLst/>
          </a:prstGeom>
          <a:solidFill>
            <a:schemeClr val="bg1"/>
          </a:solidFill>
        </p:spPr>
        <p:txBody>
          <a:bodyPr wrap="square" rtlCol="0">
            <a:spAutoFit/>
          </a:bodyPr>
          <a:lstStyle/>
          <a:p>
            <a:r>
              <a:rPr lang="es-MX" b="1">
                <a:solidFill>
                  <a:schemeClr val="tx1"/>
                </a:solidFill>
              </a:rPr>
              <a:t>@</a:t>
            </a:r>
            <a:r>
              <a:rPr lang="es-MX" b="1" err="1">
                <a:solidFill>
                  <a:schemeClr val="tx1"/>
                </a:solidFill>
              </a:rPr>
              <a:t>IASD_EL_Llano</a:t>
            </a:r>
            <a:endParaRPr lang="es-MX" b="1">
              <a:solidFill>
                <a:schemeClr val="tx1"/>
              </a:solidFill>
            </a:endParaRPr>
          </a:p>
        </p:txBody>
      </p:sp>
      <p:pic>
        <p:nvPicPr>
          <p:cNvPr id="35" name="Imagen 34" descr="Icono&#10;&#10;Descripción generada automáticamente">
            <a:extLst>
              <a:ext uri="{FF2B5EF4-FFF2-40B4-BE49-F238E27FC236}">
                <a16:creationId xmlns:a16="http://schemas.microsoft.com/office/drawing/2014/main" id="{22136A54-EE3D-4A95-7FEA-E1CA2738885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555342" y="6414864"/>
            <a:ext cx="400103" cy="400103"/>
          </a:xfrm>
          <a:prstGeom prst="rect">
            <a:avLst/>
          </a:prstGeom>
        </p:spPr>
      </p:pic>
      <p:sp>
        <p:nvSpPr>
          <p:cNvPr id="36" name="CuadroTexto 35">
            <a:extLst>
              <a:ext uri="{FF2B5EF4-FFF2-40B4-BE49-F238E27FC236}">
                <a16:creationId xmlns:a16="http://schemas.microsoft.com/office/drawing/2014/main" id="{EA59B72E-368B-0459-A2F1-A42F80F9FAD4}"/>
              </a:ext>
            </a:extLst>
          </p:cNvPr>
          <p:cNvSpPr txBox="1"/>
          <p:nvPr userDrawn="1"/>
        </p:nvSpPr>
        <p:spPr>
          <a:xfrm>
            <a:off x="7919586" y="6420898"/>
            <a:ext cx="1856872" cy="369332"/>
          </a:xfrm>
          <a:prstGeom prst="rect">
            <a:avLst/>
          </a:prstGeom>
          <a:solidFill>
            <a:schemeClr val="bg1"/>
          </a:solidFill>
        </p:spPr>
        <p:txBody>
          <a:bodyPr wrap="square" rtlCol="0">
            <a:spAutoFit/>
          </a:bodyPr>
          <a:lstStyle/>
          <a:p>
            <a:r>
              <a:rPr lang="es-MX" b="1">
                <a:solidFill>
                  <a:schemeClr val="tx1"/>
                </a:solidFill>
              </a:rPr>
              <a:t>@iasddistritotula</a:t>
            </a:r>
          </a:p>
        </p:txBody>
      </p:sp>
      <p:pic>
        <p:nvPicPr>
          <p:cNvPr id="37" name="Imagen 36">
            <a:extLst>
              <a:ext uri="{FF2B5EF4-FFF2-40B4-BE49-F238E27FC236}">
                <a16:creationId xmlns:a16="http://schemas.microsoft.com/office/drawing/2014/main" id="{EA3D70A9-BCD2-5CB2-57BF-72C5701A5D3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86770" y="6413554"/>
            <a:ext cx="420518" cy="420518"/>
          </a:xfrm>
          <a:prstGeom prst="rect">
            <a:avLst/>
          </a:prstGeom>
        </p:spPr>
      </p:pic>
      <p:sp>
        <p:nvSpPr>
          <p:cNvPr id="9" name="CuadroTexto 8">
            <a:extLst>
              <a:ext uri="{FF2B5EF4-FFF2-40B4-BE49-F238E27FC236}">
                <a16:creationId xmlns:a16="http://schemas.microsoft.com/office/drawing/2014/main" id="{B6B498AB-C0EC-B0BA-B2CD-527C584DCC1F}"/>
              </a:ext>
            </a:extLst>
          </p:cNvPr>
          <p:cNvSpPr txBox="1"/>
          <p:nvPr userDrawn="1"/>
        </p:nvSpPr>
        <p:spPr>
          <a:xfrm>
            <a:off x="-46835" y="1064553"/>
            <a:ext cx="2326390" cy="692497"/>
          </a:xfrm>
          <a:prstGeom prst="rect">
            <a:avLst/>
          </a:prstGeom>
          <a:noFill/>
        </p:spPr>
        <p:txBody>
          <a:bodyPr wrap="square" rtlCol="0">
            <a:spAutoFit/>
          </a:bodyPr>
          <a:lstStyle/>
          <a:p>
            <a:r>
              <a:rPr lang="es-MX" sz="2400" dirty="0">
                <a:solidFill>
                  <a:schemeClr val="bg1"/>
                </a:solidFill>
                <a:latin typeface="Impact" panose="020B0806030902050204" pitchFamily="34" charset="0"/>
              </a:rPr>
              <a:t>Escuela Sabática</a:t>
            </a:r>
          </a:p>
          <a:p>
            <a:r>
              <a:rPr lang="es-MX" sz="1500" dirty="0">
                <a:solidFill>
                  <a:schemeClr val="bg1"/>
                </a:solidFill>
                <a:latin typeface="Impact" panose="020B0806030902050204" pitchFamily="34" charset="0"/>
              </a:rPr>
              <a:t>Guía de Estudio de la Biblia</a:t>
            </a:r>
          </a:p>
        </p:txBody>
      </p:sp>
      <p:sp>
        <p:nvSpPr>
          <p:cNvPr id="2" name="CuadroTexto 1">
            <a:extLst>
              <a:ext uri="{FF2B5EF4-FFF2-40B4-BE49-F238E27FC236}">
                <a16:creationId xmlns:a16="http://schemas.microsoft.com/office/drawing/2014/main" id="{A3E93D66-26CA-9690-6C5F-6C84B729B0D0}"/>
              </a:ext>
            </a:extLst>
          </p:cNvPr>
          <p:cNvSpPr txBox="1"/>
          <p:nvPr userDrawn="1"/>
        </p:nvSpPr>
        <p:spPr>
          <a:xfrm>
            <a:off x="62308" y="3584900"/>
            <a:ext cx="2249689" cy="830997"/>
          </a:xfrm>
          <a:prstGeom prst="rect">
            <a:avLst/>
          </a:prstGeom>
          <a:noFill/>
        </p:spPr>
        <p:txBody>
          <a:bodyPr wrap="square" rtlCol="0">
            <a:spAutoFit/>
          </a:bodyPr>
          <a:lstStyle/>
          <a:p>
            <a:pPr algn="ctr"/>
            <a:r>
              <a:rPr lang="es-MX" sz="4800" b="1" dirty="0">
                <a:ln>
                  <a:solidFill>
                    <a:schemeClr val="tx1"/>
                  </a:solidFill>
                </a:ln>
                <a:solidFill>
                  <a:schemeClr val="bg1">
                    <a:lumMod val="95000"/>
                  </a:schemeClr>
                </a:solidFill>
                <a:effectLst>
                  <a:outerShdw blurRad="38100" dist="38100" dir="2700000" algn="tl">
                    <a:schemeClr val="bg1">
                      <a:alpha val="43000"/>
                    </a:schemeClr>
                  </a:outerShdw>
                </a:effectLst>
                <a:latin typeface="+mn-lt"/>
                <a:ea typeface="Adobe Fan Heiti Std B" panose="020B0700000000000000" pitchFamily="34" charset="-128"/>
                <a:cs typeface="Adobe Arabic" panose="02040503050201020203" pitchFamily="18" charset="-78"/>
              </a:rPr>
              <a:t>03</a:t>
            </a:r>
          </a:p>
        </p:txBody>
      </p:sp>
      <p:pic>
        <p:nvPicPr>
          <p:cNvPr id="8" name="Imagen 7">
            <a:extLst>
              <a:ext uri="{FF2B5EF4-FFF2-40B4-BE49-F238E27FC236}">
                <a16:creationId xmlns:a16="http://schemas.microsoft.com/office/drawing/2014/main" id="{6C3FC000-E3B6-B013-2912-548E4CE3FAB0}"/>
              </a:ext>
            </a:extLst>
          </p:cNvPr>
          <p:cNvPicPr>
            <a:picLocks noChangeAspect="1"/>
          </p:cNvPicPr>
          <p:nvPr userDrawn="1"/>
        </p:nvPicPr>
        <p:blipFill>
          <a:blip r:embed="rId8">
            <a:extLst>
              <a:ext uri="{28A0092B-C50C-407E-A947-70E740481C1C}">
                <a14:useLocalDpi xmlns:a14="http://schemas.microsoft.com/office/drawing/2010/main" val="0"/>
              </a:ext>
            </a:extLst>
          </a:blip>
          <a:srcRect l="15922" r="15922"/>
          <a:stretch/>
        </p:blipFill>
        <p:spPr>
          <a:xfrm rot="2129446">
            <a:off x="7670116" y="-71030"/>
            <a:ext cx="2884741" cy="2895056"/>
          </a:xfrm>
          <a:prstGeom prst="rect">
            <a:avLst/>
          </a:prstGeom>
        </p:spPr>
      </p:pic>
      <p:sp>
        <p:nvSpPr>
          <p:cNvPr id="3" name="CuadroTexto 2">
            <a:extLst>
              <a:ext uri="{FF2B5EF4-FFF2-40B4-BE49-F238E27FC236}">
                <a16:creationId xmlns:a16="http://schemas.microsoft.com/office/drawing/2014/main" id="{39CE9DAA-DFF2-F38C-38CD-D5DA8C02B1C8}"/>
              </a:ext>
            </a:extLst>
          </p:cNvPr>
          <p:cNvSpPr txBox="1"/>
          <p:nvPr userDrawn="1"/>
        </p:nvSpPr>
        <p:spPr>
          <a:xfrm>
            <a:off x="2204325" y="122533"/>
            <a:ext cx="3183708" cy="914349"/>
          </a:xfrm>
          <a:prstGeom prst="rect">
            <a:avLst/>
          </a:prstGeom>
          <a:noFill/>
        </p:spPr>
        <p:txBody>
          <a:bodyPr wrap="square" tIns="36000" rtlCol="0">
            <a:spAutoFit/>
          </a:bodyPr>
          <a:lstStyle/>
          <a:p>
            <a:pPr algn="l">
              <a:lnSpc>
                <a:spcPts val="3200"/>
              </a:lnSpc>
              <a:spcAft>
                <a:spcPts val="0"/>
              </a:spcAft>
            </a:pPr>
            <a:r>
              <a:rPr lang="es-MX" sz="3200" dirty="0">
                <a:solidFill>
                  <a:schemeClr val="bg1"/>
                </a:solidFill>
                <a:latin typeface="Aptos Light" panose="020B0004020202020204" pitchFamily="34" charset="0"/>
                <a:ea typeface="ADLaM Display" panose="02010000000000000000" pitchFamily="2" charset="0"/>
                <a:cs typeface="FrankRuehl" panose="020F0502020204030204" pitchFamily="34" charset="-79"/>
              </a:rPr>
              <a:t>EL DON</a:t>
            </a:r>
          </a:p>
          <a:p>
            <a:pPr algn="l">
              <a:lnSpc>
                <a:spcPts val="3200"/>
              </a:lnSpc>
              <a:spcAft>
                <a:spcPts val="0"/>
              </a:spcAft>
            </a:pPr>
            <a:r>
              <a:rPr lang="es-MX" sz="3200" kern="1200" dirty="0">
                <a:solidFill>
                  <a:schemeClr val="bg1"/>
                </a:solidFill>
                <a:latin typeface="Aptos Light" panose="020B0004020202020204" pitchFamily="34" charset="0"/>
                <a:ea typeface="ADLaM Display" panose="02010000000000000000" pitchFamily="2" charset="0"/>
                <a:cs typeface="FrankRuehl" panose="020F0502020204030204" pitchFamily="34" charset="-79"/>
              </a:rPr>
              <a:t>DE PROFECÍA</a:t>
            </a:r>
          </a:p>
        </p:txBody>
      </p:sp>
      <p:pic>
        <p:nvPicPr>
          <p:cNvPr id="6" name="Imagen 5">
            <a:extLst>
              <a:ext uri="{FF2B5EF4-FFF2-40B4-BE49-F238E27FC236}">
                <a16:creationId xmlns:a16="http://schemas.microsoft.com/office/drawing/2014/main" id="{EE51980F-B8AD-B27A-DB56-FFE02DB8DB52}"/>
              </a:ext>
            </a:extLst>
          </p:cNvPr>
          <p:cNvPicPr>
            <a:picLocks noChangeAspect="1"/>
          </p:cNvPicPr>
          <p:nvPr userDrawn="1"/>
        </p:nvPicPr>
        <p:blipFill>
          <a:blip r:embed="rId9"/>
          <a:stretch>
            <a:fillRect/>
          </a:stretch>
        </p:blipFill>
        <p:spPr>
          <a:xfrm>
            <a:off x="10452698" y="5205133"/>
            <a:ext cx="1786283" cy="1585097"/>
          </a:xfrm>
          <a:prstGeom prst="rect">
            <a:avLst/>
          </a:prstGeom>
        </p:spPr>
      </p:pic>
    </p:spTree>
    <p:extLst>
      <p:ext uri="{BB962C8B-B14F-4D97-AF65-F5344CB8AC3E}">
        <p14:creationId xmlns:p14="http://schemas.microsoft.com/office/powerpoint/2010/main" val="262550259"/>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6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1">
          <a:blip r:embed="rId2">
            <a:alphaModFix amt="3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F384F-5FAA-793F-9ADF-9FE239747309}"/>
              </a:ext>
            </a:extLst>
          </p:cNvPr>
          <p:cNvSpPr>
            <a:spLocks noGrp="1"/>
          </p:cNvSpPr>
          <p:nvPr>
            <p:ph type="title" hasCustomPrompt="1"/>
          </p:nvPr>
        </p:nvSpPr>
        <p:spPr>
          <a:xfrm>
            <a:off x="838200" y="566530"/>
            <a:ext cx="5572539" cy="765313"/>
          </a:xfrm>
          <a:prstGeom prst="rect">
            <a:avLst/>
          </a:prstGeo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ctr">
              <a:defRPr sz="4000">
                <a:solidFill>
                  <a:schemeClr val="bg1"/>
                </a:solidFill>
                <a:latin typeface="Bahnschrift" panose="020B0502040204020203" pitchFamily="34" charset="0"/>
              </a:defRPr>
            </a:lvl1pPr>
          </a:lstStyle>
          <a:p>
            <a:r>
              <a:rPr lang="es-MX"/>
              <a:t>Para Memorizar</a:t>
            </a:r>
          </a:p>
        </p:txBody>
      </p:sp>
      <p:sp>
        <p:nvSpPr>
          <p:cNvPr id="3" name="Marcador de contenido 2">
            <a:extLst>
              <a:ext uri="{FF2B5EF4-FFF2-40B4-BE49-F238E27FC236}">
                <a16:creationId xmlns:a16="http://schemas.microsoft.com/office/drawing/2014/main" id="{AD6416DA-D468-1E38-B8F8-86B122923A03}"/>
              </a:ext>
            </a:extLst>
          </p:cNvPr>
          <p:cNvSpPr>
            <a:spLocks noGrp="1"/>
          </p:cNvSpPr>
          <p:nvPr>
            <p:ph idx="1"/>
          </p:nvPr>
        </p:nvSpPr>
        <p:spPr>
          <a:xfrm>
            <a:off x="838200" y="1825625"/>
            <a:ext cx="5572539" cy="4351338"/>
          </a:xfrm>
        </p:spPr>
        <p:txBody>
          <a:bodyPr/>
          <a:lstStyle>
            <a:lvl1pPr>
              <a:defRPr>
                <a:latin typeface="Bahnschrift" panose="020B0502040204020203" pitchFamily="34" charset="0"/>
              </a:defRPr>
            </a:lvl1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pic>
        <p:nvPicPr>
          <p:cNvPr id="5" name="Imagen 4">
            <a:extLst>
              <a:ext uri="{FF2B5EF4-FFF2-40B4-BE49-F238E27FC236}">
                <a16:creationId xmlns:a16="http://schemas.microsoft.com/office/drawing/2014/main" id="{6CEBF0D9-42F6-87AA-8E81-F3662A5A54E1}"/>
              </a:ext>
            </a:extLst>
          </p:cNvPr>
          <p:cNvPicPr>
            <a:picLocks noChangeAspect="1"/>
          </p:cNvPicPr>
          <p:nvPr userDrawn="1"/>
        </p:nvPicPr>
        <p:blipFill>
          <a:blip r:embed="rId4"/>
          <a:stretch>
            <a:fillRect/>
          </a:stretch>
        </p:blipFill>
        <p:spPr>
          <a:xfrm>
            <a:off x="10460658" y="5384414"/>
            <a:ext cx="1786283" cy="1585097"/>
          </a:xfrm>
          <a:prstGeom prst="rect">
            <a:avLst/>
          </a:prstGeom>
        </p:spPr>
      </p:pic>
    </p:spTree>
    <p:extLst>
      <p:ext uri="{BB962C8B-B14F-4D97-AF65-F5344CB8AC3E}">
        <p14:creationId xmlns:p14="http://schemas.microsoft.com/office/powerpoint/2010/main" val="32504935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prstGeom prst="rect">
            <a:avLst/>
          </a:prstGeom>
          <a:solidFill>
            <a:srgbClr val="69343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Enfoque del Estudio</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200" y="1414130"/>
            <a:ext cx="9565894"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FE981D50-2213-A4FE-11F7-6AC77B7C3416}"/>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43878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8" y="244549"/>
            <a:ext cx="2668956" cy="595422"/>
          </a:xfrm>
          <a:prstGeom prst="rect">
            <a:avLst/>
          </a:prstGeom>
          <a:solidFill>
            <a:srgbClr val="FFFF0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Sábado</a:t>
            </a:r>
            <a:endParaRPr lang="es-MX"/>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64771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0BE04881-6D87-A1AD-36A9-346929F6D1B6}"/>
              </a:ext>
            </a:extLst>
          </p:cNvPr>
          <p:cNvPicPr>
            <a:picLocks noChangeAspect="1"/>
          </p:cNvPicPr>
          <p:nvPr userDrawn="1"/>
        </p:nvPicPr>
        <p:blipFill>
          <a:blip r:embed="rId2">
            <a:alphaModFix amt="6000"/>
            <a:extLst>
              <a:ext uri="{28A0092B-C50C-407E-A947-70E740481C1C}">
                <a14:useLocalDpi xmlns:a14="http://schemas.microsoft.com/office/drawing/2010/main" val="0"/>
              </a:ext>
            </a:extLst>
          </a:blip>
          <a:stretch>
            <a:fillRect/>
          </a:stretch>
        </p:blipFill>
        <p:spPr>
          <a:xfrm>
            <a:off x="0" y="-8878"/>
            <a:ext cx="10384170" cy="6866877"/>
          </a:xfrm>
          <a:prstGeom prst="rect">
            <a:avLst/>
          </a:prstGeom>
          <a:ln>
            <a:solidFill>
              <a:srgbClr val="3A241B"/>
            </a:solidFill>
          </a:ln>
        </p:spPr>
      </p:pic>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58325" cy="659218"/>
          </a:xfrm>
          <a:prstGeom prst="rect">
            <a:avLst/>
          </a:prstGeom>
          <a:solidFill>
            <a:srgbClr val="0070C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Domingo</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77157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Lunes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5" name="Imagen 4">
            <a:extLst>
              <a:ext uri="{FF2B5EF4-FFF2-40B4-BE49-F238E27FC236}">
                <a16:creationId xmlns:a16="http://schemas.microsoft.com/office/drawing/2014/main" id="{09FD1E85-B9FB-9717-A420-2C2D1703BFD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27319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chemeClr val="accent6">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Martes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81232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7030A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Miércoles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1180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3A241B"/>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dirty="0">
                <a:ln/>
                <a:solidFill>
                  <a:schemeClr val="bg1"/>
                </a:solidFill>
                <a:effectLst/>
              </a:rPr>
              <a:t>Jueves</a:t>
            </a:r>
            <a:endParaRPr lang="es-MX" dirty="0"/>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10261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879EC7"/>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Viernes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807121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prstGeom prst="rect">
            <a:avLst/>
          </a:prstGeo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Para Estudiar y Meditar</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199" y="1414130"/>
            <a:ext cx="10515599"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Tree>
    <p:extLst>
      <p:ext uri="{BB962C8B-B14F-4D97-AF65-F5344CB8AC3E}">
        <p14:creationId xmlns:p14="http://schemas.microsoft.com/office/powerpoint/2010/main" val="160680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8402620B-FC92-FE96-84D6-7AD4549730FC}"/>
              </a:ext>
            </a:extLst>
          </p:cNvPr>
          <p:cNvSpPr>
            <a:spLocks noGrp="1"/>
          </p:cNvSpPr>
          <p:nvPr>
            <p:ph type="body" idx="1"/>
          </p:nvPr>
        </p:nvSpPr>
        <p:spPr>
          <a:xfrm>
            <a:off x="838200" y="1825625"/>
            <a:ext cx="9585960" cy="4351338"/>
          </a:xfrm>
          <a:prstGeom prst="rect">
            <a:avLst/>
          </a:prstGeom>
        </p:spPr>
        <p:txBody>
          <a:bodyPr vert="horz" lIns="91440" tIns="45720" rIns="91440" bIns="45720" rtlCol="0">
            <a:normAutofit/>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4" name="Marcador de fecha 3">
            <a:extLst>
              <a:ext uri="{FF2B5EF4-FFF2-40B4-BE49-F238E27FC236}">
                <a16:creationId xmlns:a16="http://schemas.microsoft.com/office/drawing/2014/main" id="{663A4EC4-8259-128D-5D4B-B1A5577ED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6F4E8-F38C-42C9-9C2C-1B30C3AC1985}" type="datetimeFigureOut">
              <a:rPr lang="es-MX" smtClean="0"/>
              <a:t>14/10/2026</a:t>
            </a:fld>
            <a:endParaRPr lang="es-MX"/>
          </a:p>
        </p:txBody>
      </p:sp>
      <p:sp>
        <p:nvSpPr>
          <p:cNvPr id="5" name="Marcador de pie de página 4">
            <a:extLst>
              <a:ext uri="{FF2B5EF4-FFF2-40B4-BE49-F238E27FC236}">
                <a16:creationId xmlns:a16="http://schemas.microsoft.com/office/drawing/2014/main" id="{5D21FC23-2A34-1A69-6A1A-801839853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C286D127-1499-4104-59F8-508310161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36436-985C-49E4-94E8-B6E0A34F10FA}" type="slidenum">
              <a:rPr lang="es-MX" smtClean="0"/>
              <a:t>‹Nº›</a:t>
            </a:fld>
            <a:endParaRPr lang="es-MX"/>
          </a:p>
        </p:txBody>
      </p:sp>
      <p:pic>
        <p:nvPicPr>
          <p:cNvPr id="8" name="Imagen 7">
            <a:extLst>
              <a:ext uri="{FF2B5EF4-FFF2-40B4-BE49-F238E27FC236}">
                <a16:creationId xmlns:a16="http://schemas.microsoft.com/office/drawing/2014/main" id="{899DCE16-765D-47CA-350B-0B147B595551}"/>
              </a:ext>
            </a:extLst>
          </p:cNvPr>
          <p:cNvPicPr>
            <a:picLocks noChangeAspect="1"/>
          </p:cNvPicPr>
          <p:nvPr userDrawn="1"/>
        </p:nvPicPr>
        <p:blipFill>
          <a:blip r:embed="rId15">
            <a:extLst>
              <a:ext uri="{BEBA8EAE-BF5A-486C-A8C5-ECC9F3942E4B}">
                <a14:imgProps xmlns:a14="http://schemas.microsoft.com/office/drawing/2010/main">
                  <a14:imgLayer r:embed="rId16">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
        <p:nvSpPr>
          <p:cNvPr id="7" name="Rectángulo 6">
            <a:extLst>
              <a:ext uri="{FF2B5EF4-FFF2-40B4-BE49-F238E27FC236}">
                <a16:creationId xmlns:a16="http://schemas.microsoft.com/office/drawing/2014/main" id="{959BBEF0-358E-CE31-EE2C-582F35EF3555}"/>
              </a:ext>
            </a:extLst>
          </p:cNvPr>
          <p:cNvSpPr/>
          <p:nvPr userDrawn="1"/>
        </p:nvSpPr>
        <p:spPr>
          <a:xfrm>
            <a:off x="10424160" y="0"/>
            <a:ext cx="1787906" cy="6858000"/>
          </a:xfrm>
          <a:prstGeom prst="rect">
            <a:avLst/>
          </a:prstGeom>
          <a:solidFill>
            <a:srgbClr val="C98628"/>
          </a:solidFill>
          <a:ln w="6350">
            <a:solidFill>
              <a:srgbClr val="04B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84498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1" r:id="rId5"/>
    <p:sldLayoutId id="2147483662" r:id="rId6"/>
    <p:sldLayoutId id="2147483663" r:id="rId7"/>
    <p:sldLayoutId id="2147483664" r:id="rId8"/>
    <p:sldLayoutId id="2147483665" r:id="rId9"/>
    <p:sldLayoutId id="2147483667"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1.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2.jp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3.jp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jp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hemeOverride" Target="../theme/themeOverride1.xml"/><Relationship Id="rId6" Type="http://schemas.openxmlformats.org/officeDocument/2006/relationships/image" Target="../media/image16.jpg"/><Relationship Id="rId5" Type="http://schemas.microsoft.com/office/2007/relationships/hdphoto" Target="../media/hdphoto1.wdp"/><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7.jp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65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0E561-E43A-8C44-DE02-CDA39EEF3812}"/>
              </a:ext>
            </a:extLst>
          </p:cNvPr>
          <p:cNvSpPr>
            <a:spLocks noGrp="1"/>
          </p:cNvSpPr>
          <p:nvPr>
            <p:ph type="title"/>
          </p:nvPr>
        </p:nvSpPr>
        <p:spPr>
          <a:solidFill>
            <a:srgbClr val="073358"/>
          </a:solidFill>
        </p:spPr>
        <p:txBody>
          <a:bodyPr vert="horz" lIns="91440" tIns="45720" rIns="91440" bIns="45720" rtlCol="0">
            <a:normAutofit/>
          </a:bodyPr>
          <a:lstStyle/>
          <a:p>
            <a:pPr>
              <a:spcBef>
                <a:spcPts val="1000"/>
              </a:spcBef>
              <a:buFont typeface="Arial" panose="020B0604020202020204" pitchFamily="34" charset="0"/>
            </a:pPr>
            <a:r>
              <a:rPr lang="es-MX" sz="4400" b="1" noProof="0" dirty="0">
                <a:ea typeface="+mn-ea"/>
                <a:cs typeface="+mn-cs"/>
              </a:rPr>
              <a:t>Para Memorizar</a:t>
            </a:r>
          </a:p>
        </p:txBody>
      </p:sp>
      <p:sp>
        <p:nvSpPr>
          <p:cNvPr id="6" name="Marcador de contenido 5">
            <a:extLst>
              <a:ext uri="{FF2B5EF4-FFF2-40B4-BE49-F238E27FC236}">
                <a16:creationId xmlns:a16="http://schemas.microsoft.com/office/drawing/2014/main" id="{519F4388-C2D1-A570-D577-FF7AE43E02BE}"/>
              </a:ext>
            </a:extLst>
          </p:cNvPr>
          <p:cNvSpPr>
            <a:spLocks noGrp="1"/>
          </p:cNvSpPr>
          <p:nvPr>
            <p:ph idx="1"/>
          </p:nvPr>
        </p:nvSpPr>
        <p:spPr>
          <a:xfrm>
            <a:off x="464024" y="1825625"/>
            <a:ext cx="6373504" cy="4465846"/>
          </a:xfrm>
          <a:ln w="28575">
            <a:solidFill>
              <a:schemeClr val="tx1"/>
            </a:solidFill>
            <a:extLst>
              <a:ext uri="{C807C97D-BFC1-408E-A445-0C87EB9F89A2}">
                <ask:lineSketchStyleProps xmlns:ask="http://schemas.microsoft.com/office/drawing/2018/sketchyshapes">
                  <ask:type>
                    <ask:lineSketchNone/>
                  </ask:type>
                </ask:lineSketchStyleProps>
              </a:ext>
            </a:extLst>
          </a:ln>
          <a:effectLst>
            <a:softEdge rad="279400"/>
          </a:effectLst>
        </p:spPr>
        <p:txBody>
          <a:bodyPr wrap="square">
            <a:normAutofit/>
          </a:bodyPr>
          <a:lstStyle/>
          <a:p>
            <a:pPr marL="0" indent="0" algn="ctr">
              <a:buNone/>
            </a:pPr>
            <a:r>
              <a:rPr lang="es-MX" sz="3600" b="1" noProof="0" dirty="0"/>
              <a:t>«Josafat se puso en pie y dijo: “Óiganme, Judá y habitantes de Jerusalén: crean al Señor su Dios y estarán seguros; crean a sus profetas y serán prosperados”»</a:t>
            </a:r>
          </a:p>
          <a:p>
            <a:pPr marL="0" indent="0" algn="ctr">
              <a:buNone/>
            </a:pPr>
            <a:r>
              <a:rPr lang="es-MX" sz="3600" b="1" noProof="0" dirty="0"/>
              <a:t>(2 Crónicas 20:20 )</a:t>
            </a:r>
            <a:endParaRPr lang="es-MX" sz="3600" b="1" noProof="0" dirty="0">
              <a:solidFill>
                <a:schemeClr val="bg1"/>
              </a:solidFill>
            </a:endParaRPr>
          </a:p>
        </p:txBody>
      </p:sp>
      <p:sp>
        <p:nvSpPr>
          <p:cNvPr id="3" name="Rectángulo: esquinas redondeadas 2">
            <a:extLst>
              <a:ext uri="{FF2B5EF4-FFF2-40B4-BE49-F238E27FC236}">
                <a16:creationId xmlns:a16="http://schemas.microsoft.com/office/drawing/2014/main" id="{EF0BC2FB-53FE-CBAC-4370-418FA4B8FF43}"/>
              </a:ext>
            </a:extLst>
          </p:cNvPr>
          <p:cNvSpPr/>
          <p:nvPr/>
        </p:nvSpPr>
        <p:spPr>
          <a:xfrm>
            <a:off x="6571130" y="2702257"/>
            <a:ext cx="4101018" cy="2620370"/>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8900000">
              <a:prstClr val="black">
                <a:alpha val="50000"/>
              </a:prstClr>
            </a:innerShdw>
          </a:effectLst>
          <a:scene3d>
            <a:camera prst="isometricOffAxis2Left"/>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312536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E0DBFC-8D99-0EC1-8869-D2AE3223C0AA}"/>
              </a:ext>
            </a:extLst>
          </p:cNvPr>
          <p:cNvSpPr>
            <a:spLocks noGrp="1"/>
          </p:cNvSpPr>
          <p:nvPr>
            <p:ph type="title"/>
          </p:nvPr>
        </p:nvSpPr>
        <p:spPr>
          <a:xfrm>
            <a:off x="811305" y="365125"/>
            <a:ext cx="9565894" cy="772559"/>
          </a:xfrm>
          <a:solidFill>
            <a:srgbClr val="C98628"/>
          </a:solidFill>
        </p:spPr>
        <p:txBody>
          <a:bodyPr/>
          <a:lstStyle/>
          <a:p>
            <a:r>
              <a:rPr lang="es-MX" noProof="0" dirty="0"/>
              <a:t>Enfoque del Estudio</a:t>
            </a:r>
          </a:p>
        </p:txBody>
      </p:sp>
      <p:sp>
        <p:nvSpPr>
          <p:cNvPr id="6" name="Marcador de contenido 5">
            <a:extLst>
              <a:ext uri="{FF2B5EF4-FFF2-40B4-BE49-F238E27FC236}">
                <a16:creationId xmlns:a16="http://schemas.microsoft.com/office/drawing/2014/main" id="{3BF1AEB9-94DB-8515-B032-A5A29DBFA153}"/>
              </a:ext>
            </a:extLst>
          </p:cNvPr>
          <p:cNvSpPr>
            <a:spLocks noGrp="1"/>
          </p:cNvSpPr>
          <p:nvPr>
            <p:ph sz="half" idx="4294967295"/>
          </p:nvPr>
        </p:nvSpPr>
        <p:spPr>
          <a:xfrm>
            <a:off x="3317357" y="1455938"/>
            <a:ext cx="7059842" cy="5308845"/>
          </a:xfrm>
        </p:spPr>
        <p:txBody>
          <a:bodyPr vert="horz" wrap="square" lIns="91440" tIns="45720" rIns="91440" bIns="45720" rtlCol="0">
            <a:normAutofit lnSpcReduction="10000"/>
          </a:bodyPr>
          <a:lstStyle/>
          <a:p>
            <a:pPr marL="0" indent="0" algn="just">
              <a:buNone/>
              <a:tabLst>
                <a:tab pos="534988" algn="l"/>
              </a:tabLst>
            </a:pPr>
            <a:r>
              <a:rPr lang="es-MX" sz="1800" noProof="0" dirty="0">
                <a:latin typeface="Aptos Display" panose="020B0004020202020204" pitchFamily="34" charset="0"/>
              </a:rPr>
              <a:t>Texto clave:</a:t>
            </a:r>
            <a:r>
              <a:rPr lang="es-MX" sz="1800" b="1" noProof="0" dirty="0">
                <a:latin typeface="Aptos Display" panose="020B0004020202020204" pitchFamily="34" charset="0"/>
              </a:rPr>
              <a:t> </a:t>
            </a:r>
            <a:r>
              <a:rPr lang="es-MX" sz="1800" b="1" dirty="0">
                <a:latin typeface="Aptos Display" panose="020B0004020202020204" pitchFamily="34" charset="0"/>
              </a:rPr>
              <a:t> 2 Crónicas 20:20. </a:t>
            </a:r>
            <a:r>
              <a:rPr lang="es-MX" sz="1800" noProof="0" dirty="0">
                <a:latin typeface="Aptos Display" panose="020B0004020202020204" pitchFamily="34" charset="0"/>
              </a:rPr>
              <a:t>Enfoque de Estudio: </a:t>
            </a:r>
            <a:r>
              <a:rPr lang="es-MX" sz="1800" b="1" dirty="0">
                <a:latin typeface="Aptos Display" panose="020B0004020202020204" pitchFamily="34" charset="0"/>
              </a:rPr>
              <a:t>Santiago 5:17-18; 1 Reyes 19:1-16; 22:1-14; Éxodo 15:20; 2 Reyes 22:11-14; Jeremías 14:1-15</a:t>
            </a:r>
            <a:r>
              <a:rPr lang="es-MX" sz="1800" b="1" noProof="0" dirty="0">
                <a:latin typeface="Aptos Display" panose="020B0004020202020204" pitchFamily="34" charset="0"/>
              </a:rPr>
              <a:t>. </a:t>
            </a:r>
            <a:r>
              <a:rPr lang="es-MX" sz="1800" noProof="0" dirty="0">
                <a:latin typeface="Aptos Display" panose="020B0004020202020204" pitchFamily="34" charset="0"/>
              </a:rPr>
              <a:t>En la lección de esta semana, </a:t>
            </a:r>
            <a:r>
              <a:rPr lang="es-MX" sz="1800" dirty="0">
                <a:latin typeface="Aptos Display" panose="020B0004020202020204" pitchFamily="34" charset="0"/>
              </a:rPr>
              <a:t>exploraremos las descripciones de los profetas de Antiguo Testamento, que nos ayudaran a comprender el don profético y como se presenta en estos siervos</a:t>
            </a:r>
            <a:r>
              <a:rPr lang="es-MX" sz="1800" noProof="0" dirty="0">
                <a:latin typeface="Aptos Display" panose="020B0004020202020204" pitchFamily="34" charset="0"/>
              </a:rPr>
              <a:t>: </a:t>
            </a:r>
            <a:r>
              <a:rPr lang="es-MX" sz="1800" b="1" noProof="0" dirty="0">
                <a:latin typeface="Aptos Display" panose="020B0004020202020204" pitchFamily="34" charset="0"/>
              </a:rPr>
              <a:t>1)</a:t>
            </a:r>
            <a:r>
              <a:rPr lang="es-MX" sz="1800" b="1" dirty="0">
                <a:latin typeface="Aptos Display" panose="020B0004020202020204" pitchFamily="34" charset="0"/>
              </a:rPr>
              <a:t> La humanidad de los profetas</a:t>
            </a:r>
            <a:r>
              <a:rPr lang="es-MX" sz="1800" b="1" noProof="0" dirty="0">
                <a:latin typeface="Aptos Display" panose="020B0004020202020204" pitchFamily="34" charset="0"/>
              </a:rPr>
              <a:t>; 2) </a:t>
            </a:r>
            <a:r>
              <a:rPr lang="es-MX" sz="1800" b="1" dirty="0">
                <a:latin typeface="Aptos Display" panose="020B0004020202020204" pitchFamily="34" charset="0"/>
              </a:rPr>
              <a:t>Como identificar a los verdaderos profetas</a:t>
            </a:r>
            <a:r>
              <a:rPr lang="es-MX" sz="1800" b="1" noProof="0" dirty="0">
                <a:latin typeface="Aptos Display" panose="020B0004020202020204" pitchFamily="34" charset="0"/>
              </a:rPr>
              <a:t>; 3) </a:t>
            </a:r>
            <a:r>
              <a:rPr lang="es-MX" sz="1800" b="1" dirty="0">
                <a:latin typeface="Aptos Display" panose="020B0004020202020204" pitchFamily="34" charset="0"/>
              </a:rPr>
              <a:t>Función de los profetas; 4) Mujeres profetas y 5) Falsos profetas</a:t>
            </a:r>
            <a:r>
              <a:rPr lang="es-MX" sz="1800" b="1" noProof="0" dirty="0">
                <a:latin typeface="Aptos Display" panose="020B0004020202020204" pitchFamily="34" charset="0"/>
              </a:rPr>
              <a:t>.</a:t>
            </a:r>
          </a:p>
          <a:p>
            <a:pPr marL="0" indent="0" algn="just">
              <a:lnSpc>
                <a:spcPts val="1400"/>
              </a:lnSpc>
              <a:buNone/>
              <a:tabLst>
                <a:tab pos="534988" algn="l"/>
              </a:tabLst>
            </a:pPr>
            <a:r>
              <a:rPr lang="es-MX" sz="1800" dirty="0">
                <a:latin typeface="Aptos Display" panose="020B0004020202020204" pitchFamily="34" charset="0"/>
              </a:rPr>
              <a:t>La lección de la semana pasada trató sobre el llamado profético en sí; la lección de esta semana describe las características del don profético en el Antiguo Testamento como contexto para comprender el ministerio profético de Elena G. de White. Los libros proféticos del Antiguo Testamento ocupan una porción de la Biblia aproximadamente equivalente a todo el Nuevo Testamento. Sus mensajes fueron oportunos y significativos para sus diversas audiencias. Mucho podemos aprender de la experiencia de los profetas del Antiguo Testamento en sus ministerios y de cómo estas experiencias pueden ayudarnos a comprender el ministerio profético de Elena G. de White.</a:t>
            </a:r>
          </a:p>
          <a:p>
            <a:pPr marL="0" indent="0" algn="just">
              <a:lnSpc>
                <a:spcPts val="1400"/>
              </a:lnSpc>
              <a:buNone/>
              <a:tabLst>
                <a:tab pos="534988" algn="l"/>
              </a:tabLst>
            </a:pPr>
            <a:r>
              <a:rPr lang="es-MX" sz="1800" dirty="0">
                <a:latin typeface="Aptos Display" panose="020B0004020202020204" pitchFamily="34" charset="0"/>
              </a:rPr>
              <a:t>El Sistema de Posicionamiento Global (GPS, por sus siglas en inglés) ayuda a los viajeros a saber dónde están, hacia dónde se dirigen, e incluso les advierte de los peligros durante el recorrido. Los viajeros espirituales que se dirigen al cielo también necesitan orientación de un «GPS» celestial para el presente y para el futuro. Una forma en que Dios orientó a su pueblo fue el ministerio de los profetas del Antiguo Testamento. En sus narraciones, consejos, profecías, poesía y expresiones de alabanza descubrimos mucho acerca de las docenas de profetas que presentaron los mensajes de Dios al pueblo.</a:t>
            </a:r>
            <a:endParaRPr lang="es-MX" sz="1800" noProof="0" dirty="0">
              <a:latin typeface="Aptos Display" panose="020B0004020202020204" pitchFamily="34" charset="0"/>
            </a:endParaRPr>
          </a:p>
        </p:txBody>
      </p:sp>
      <p:sp>
        <p:nvSpPr>
          <p:cNvPr id="2" name="Diagrama de flujo: retraso 1">
            <a:extLst>
              <a:ext uri="{FF2B5EF4-FFF2-40B4-BE49-F238E27FC236}">
                <a16:creationId xmlns:a16="http://schemas.microsoft.com/office/drawing/2014/main" id="{B31CFBF4-8ED8-9551-57EF-E297B67EED06}"/>
              </a:ext>
            </a:extLst>
          </p:cNvPr>
          <p:cNvSpPr/>
          <p:nvPr/>
        </p:nvSpPr>
        <p:spPr>
          <a:xfrm>
            <a:off x="153743" y="2230950"/>
            <a:ext cx="3163614" cy="3738282"/>
          </a:xfrm>
          <a:prstGeom prst="flowChartDelay">
            <a:avLst/>
          </a:prstGeom>
          <a:blipFill dpi="0" rotWithShape="1">
            <a:blip r:embed="rId5">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186483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8E7BAD8D-BC5A-CFA0-D665-5255A396E347}"/>
              </a:ext>
            </a:extLst>
          </p:cNvPr>
          <p:cNvSpPr>
            <a:spLocks noGrp="1"/>
          </p:cNvSpPr>
          <p:nvPr>
            <p:ph sz="half" idx="2"/>
          </p:nvPr>
        </p:nvSpPr>
        <p:spPr>
          <a:xfrm>
            <a:off x="3172639" y="1606865"/>
            <a:ext cx="7257022" cy="4864964"/>
          </a:xfrm>
          <a:effectLst>
            <a:softEdge rad="63500"/>
          </a:effectLst>
          <a:scene3d>
            <a:camera prst="orthographicFront"/>
            <a:lightRig rig="balanced" dir="t"/>
          </a:scene3d>
        </p:spPr>
        <p:txBody>
          <a:bodyPr wrap="square">
            <a:normAutofit/>
          </a:bodyPr>
          <a:lstStyle/>
          <a:p>
            <a:pPr marL="0" indent="0" algn="just" defTabSz="893763">
              <a:lnSpc>
                <a:spcPts val="1300"/>
              </a:lnSpc>
              <a:spcBef>
                <a:spcPts val="0"/>
              </a:spcBef>
              <a:spcAft>
                <a:spcPts val="600"/>
              </a:spcAft>
              <a:buNone/>
              <a:tabLst>
                <a:tab pos="630238" algn="l"/>
                <a:tab pos="985838" algn="l"/>
              </a:tabLst>
            </a:pPr>
            <a:r>
              <a:rPr lang="es-MX" noProof="0" dirty="0">
                <a:latin typeface="Aptos Display" panose="020B0004020202020204" pitchFamily="34" charset="0"/>
              </a:rPr>
              <a:t>	a gente a veces evita compartir sus éxitos con los demás para no 	parecer presuntuosa o presumida. Sin embargo, aquellos que 	desconocen  los éxitos de alguien se sienten «menos cercanos» a 	quien los oculta y están </a:t>
            </a:r>
            <a:r>
              <a:rPr lang="es-MX" dirty="0">
                <a:latin typeface="Aptos Display" panose="020B0004020202020204" pitchFamily="34" charset="0"/>
              </a:rPr>
              <a:t>«menos dispuestos a confiar en esa persona o 	a colaborar con ella»</a:t>
            </a:r>
            <a:r>
              <a:rPr lang="es-MX" baseline="30000" dirty="0">
                <a:latin typeface="Aptos Display" panose="020B0004020202020204" pitchFamily="34" charset="0"/>
              </a:rPr>
              <a:t>1.</a:t>
            </a:r>
            <a:r>
              <a:rPr lang="es-MX" dirty="0">
                <a:latin typeface="Aptos Display" panose="020B0004020202020204" pitchFamily="34" charset="0"/>
              </a:rPr>
              <a:t>Por otra parte, cuando uno es consciente de sus 	limitaciones y debilidades, ¿le resulta fácil compartir sus éxitos? Es posible que algunas personas no n0 compartan sus éxitos porque temen que los demás se opongan a ellos por envidia, por no mencionar los diversos desafíos a los que se enfrentan cada día.</a:t>
            </a:r>
            <a:endParaRPr lang="es-MX" baseline="30000" dirty="0">
              <a:latin typeface="Aptos Display" panose="020B0004020202020204" pitchFamily="34" charset="0"/>
            </a:endParaRPr>
          </a:p>
          <a:p>
            <a:pPr marL="0" indent="0" algn="just" defTabSz="893763">
              <a:lnSpc>
                <a:spcPts val="1300"/>
              </a:lnSpc>
              <a:spcBef>
                <a:spcPts val="0"/>
              </a:spcBef>
              <a:spcAft>
                <a:spcPts val="600"/>
              </a:spcAft>
              <a:buNone/>
              <a:tabLst>
                <a:tab pos="630238" algn="l"/>
                <a:tab pos="985838" algn="l"/>
              </a:tabLst>
            </a:pPr>
            <a:r>
              <a:rPr lang="es-MX" dirty="0">
                <a:latin typeface="Aptos Display" panose="020B0004020202020204" pitchFamily="34" charset="0"/>
              </a:rPr>
              <a:t>Aunque parezca increíble, Elena Harmon enfrento este mismo dilema en los inicios de su ministerio profético. Analicemos cómo compartió sus visiones con personas ajenas a su familia y qué dificultades tuvo que superar para convertirse en la en la mensajera del Señor, antes de continuar con el estudio de su vida, su familia y su ministerio.</a:t>
            </a:r>
            <a:endParaRPr lang="es-MX" noProof="0" dirty="0">
              <a:latin typeface="Aptos Display" panose="020B0004020202020204" pitchFamily="34" charset="0"/>
            </a:endParaRPr>
          </a:p>
          <a:p>
            <a:pPr marL="0" indent="0" algn="just" defTabSz="893763">
              <a:lnSpc>
                <a:spcPts val="1300"/>
              </a:lnSpc>
              <a:spcBef>
                <a:spcPts val="0"/>
              </a:spcBef>
              <a:spcAft>
                <a:spcPts val="600"/>
              </a:spcAft>
              <a:buNone/>
              <a:tabLst>
                <a:tab pos="538163" algn="l"/>
              </a:tabLst>
            </a:pPr>
            <a:r>
              <a:rPr lang="es-MX" b="1" noProof="0" dirty="0">
                <a:latin typeface="Aptos Display" panose="020B0004020202020204" pitchFamily="34" charset="0"/>
              </a:rPr>
              <a:t>«</a:t>
            </a:r>
            <a:r>
              <a:rPr lang="es-MX" b="1" dirty="0">
                <a:latin typeface="Aptos Display" panose="020B0004020202020204" pitchFamily="34" charset="0"/>
              </a:rPr>
              <a:t>Esdras meditó en forma especial en lo experimentado por Israel desde el tiempo en que fuera hecha la promesa a Abraham, hasta la liberación de la esclavitud egipcia y el éxodo. Estudió las instrucciones dadas en el monte Sinaí y durante el largo plazo de las peregrinaciones por el desierto. A medida que aprendía cada vez más acerca de cómo Dios había obrado con sus hijos, y comprendía mejor el carácter sagrado de la ley dada en el Sinaí, su corazón se conmovió como nunca antes. Experimentó una conversión nueva y cabal, y resolvió dominar los anales de la historia sagrada con el fin de utilizar ese conocimiento no para un propósito egoísta, sino para beneficiar e ilustrar a su pueblo. Algunas de las profecías estaban a punto de cumplirse; escudriñaría diligentemente en busca de la luz que había sido oscurecida.</a:t>
            </a:r>
            <a:r>
              <a:rPr lang="es-MX" b="1" noProof="0" dirty="0">
                <a:latin typeface="Aptos Display" panose="020B0004020202020204" pitchFamily="34" charset="0"/>
              </a:rPr>
              <a:t>» </a:t>
            </a:r>
            <a:r>
              <a:rPr lang="es-MX" noProof="0" dirty="0">
                <a:latin typeface="Aptos Display" panose="020B0004020202020204" pitchFamily="34" charset="0"/>
              </a:rPr>
              <a:t>(</a:t>
            </a:r>
            <a:r>
              <a:rPr lang="es-MX" i="1" dirty="0">
                <a:latin typeface="Aptos Display" panose="020B0004020202020204" pitchFamily="34" charset="0"/>
              </a:rPr>
              <a:t>Ser semejante a Jesús, 18 de abril, p. 115</a:t>
            </a:r>
            <a:r>
              <a:rPr lang="es-MX" i="1" noProof="0" dirty="0">
                <a:latin typeface="Aptos Display" panose="020B0004020202020204" pitchFamily="34" charset="0"/>
              </a:rPr>
              <a:t>)</a:t>
            </a:r>
          </a:p>
        </p:txBody>
      </p:sp>
      <p:sp>
        <p:nvSpPr>
          <p:cNvPr id="2" name="Rectángulo 1">
            <a:extLst>
              <a:ext uri="{FF2B5EF4-FFF2-40B4-BE49-F238E27FC236}">
                <a16:creationId xmlns:a16="http://schemas.microsoft.com/office/drawing/2014/main" id="{D0A09385-F934-B49B-498E-D0BC730CE53F}"/>
              </a:ext>
            </a:extLst>
          </p:cNvPr>
          <p:cNvSpPr/>
          <p:nvPr/>
        </p:nvSpPr>
        <p:spPr>
          <a:xfrm>
            <a:off x="3115056" y="1407248"/>
            <a:ext cx="853262" cy="1429120"/>
          </a:xfrm>
          <a:prstGeom prst="rect">
            <a:avLst/>
          </a:prstGeom>
          <a:noFill/>
        </p:spPr>
        <p:txBody>
          <a:bodyPr wrap="square" lIns="91440" tIns="45720" rIns="91440" bIns="45720" anchor="ctr">
            <a:noAutofit/>
            <a:scene3d>
              <a:camera prst="orthographicFront"/>
              <a:lightRig rig="soft" dir="t">
                <a:rot lat="0" lon="0" rev="15600000"/>
              </a:lightRig>
            </a:scene3d>
            <a:sp3d extrusionH="57150" prstMaterial="softEdge">
              <a:bevelT w="25400" h="38100"/>
            </a:sp3d>
          </a:bodyPr>
          <a:lstStyle/>
          <a:p>
            <a:pPr algn="just">
              <a:tabLst>
                <a:tab pos="808038" algn="l"/>
              </a:tabLst>
            </a:pPr>
            <a:r>
              <a:rPr lang="es-MX" sz="8800" b="1" noProof="0" dirty="0">
                <a:ln/>
                <a:solidFill>
                  <a:srgbClr val="00526B"/>
                </a:solidFill>
                <a:latin typeface="Aptos Display" panose="020B0004020202020204" pitchFamily="34" charset="0"/>
              </a:rPr>
              <a:t>L</a:t>
            </a:r>
            <a:endParaRPr lang="es-MX" sz="8800" b="1" cap="none" spc="0" noProof="0" dirty="0">
              <a:ln/>
              <a:solidFill>
                <a:srgbClr val="00526B"/>
              </a:solidFill>
              <a:effectLst/>
              <a:latin typeface="Aptos Display" panose="020B0004020202020204" pitchFamily="34" charset="0"/>
            </a:endParaRPr>
          </a:p>
        </p:txBody>
      </p:sp>
      <p:sp>
        <p:nvSpPr>
          <p:cNvPr id="24" name="Rectángulo 23">
            <a:extLst>
              <a:ext uri="{FF2B5EF4-FFF2-40B4-BE49-F238E27FC236}">
                <a16:creationId xmlns:a16="http://schemas.microsoft.com/office/drawing/2014/main" id="{A240F20F-2FEA-AE43-A41C-434E351EB6C2}"/>
              </a:ext>
            </a:extLst>
          </p:cNvPr>
          <p:cNvSpPr/>
          <p:nvPr/>
        </p:nvSpPr>
        <p:spPr>
          <a:xfrm>
            <a:off x="550845" y="141226"/>
            <a:ext cx="231024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MX" sz="5400" b="1" u="sng" cap="none" spc="0" noProof="0" dirty="0">
                <a:ln/>
                <a:solidFill>
                  <a:srgbClr val="4E4DA4"/>
                </a:solidFill>
                <a:effectLst>
                  <a:outerShdw blurRad="50800" dist="50800" dir="5400000" algn="ctr" rotWithShape="0">
                    <a:schemeClr val="bg1"/>
                  </a:outerShdw>
                </a:effectLst>
              </a:rPr>
              <a:t>Sábado</a:t>
            </a:r>
          </a:p>
        </p:txBody>
      </p:sp>
      <p:sp>
        <p:nvSpPr>
          <p:cNvPr id="25" name="Rectángulo 24">
            <a:extLst>
              <a:ext uri="{FF2B5EF4-FFF2-40B4-BE49-F238E27FC236}">
                <a16:creationId xmlns:a16="http://schemas.microsoft.com/office/drawing/2014/main" id="{8CE5F2C8-9123-7026-E3C0-C0B5A5A9D649}"/>
              </a:ext>
            </a:extLst>
          </p:cNvPr>
          <p:cNvSpPr/>
          <p:nvPr/>
        </p:nvSpPr>
        <p:spPr>
          <a:xfrm>
            <a:off x="3498751" y="165817"/>
            <a:ext cx="6490495" cy="830997"/>
          </a:xfrm>
          <a:prstGeom prst="rect">
            <a:avLst/>
          </a:prstGeom>
          <a:solidFill>
            <a:srgbClr val="00B0F0"/>
          </a:solidFill>
          <a:effectLst>
            <a:softEdge rad="317500"/>
          </a:effectLst>
          <a:scene3d>
            <a:camera prst="orthographicFront"/>
            <a:lightRig rig="harsh" dir="t"/>
          </a:scene3d>
          <a:sp3d prstMaterial="dkEdge">
            <a:bevelT w="165100" prst="coolSlant"/>
            <a:bevelB w="152400" h="50800" prst="softRound"/>
          </a:sp3d>
        </p:spPr>
        <p:style>
          <a:lnRef idx="3">
            <a:schemeClr val="lt1"/>
          </a:lnRef>
          <a:fillRef idx="1">
            <a:schemeClr val="accent6"/>
          </a:fillRef>
          <a:effectRef idx="1">
            <a:schemeClr val="accent6"/>
          </a:effectRef>
          <a:fontRef idx="minor">
            <a:schemeClr val="lt1"/>
          </a:fontRef>
        </p:style>
        <p:txBody>
          <a:bodyPr wrap="square" lIns="91440" tIns="45720" rIns="91440" bIns="45720">
            <a:spAutoFit/>
            <a:sp3d extrusionH="57150" prstMaterial="matte">
              <a:bevelT w="63500" h="12700" prst="angle"/>
              <a:contourClr>
                <a:schemeClr val="bg1">
                  <a:lumMod val="65000"/>
                </a:schemeClr>
              </a:contourClr>
            </a:sp3d>
          </a:bodyPr>
          <a:lstStyle/>
          <a:p>
            <a:pPr algn="ctr"/>
            <a:r>
              <a:rPr lang="es-MX" sz="4800" b="1" cap="none" spc="0" noProof="0" dirty="0">
                <a:ln>
                  <a:solidFill>
                    <a:schemeClr val="tx1">
                      <a:lumMod val="95000"/>
                      <a:lumOff val="5000"/>
                    </a:schemeClr>
                  </a:solidFill>
                </a:ln>
                <a:solidFill>
                  <a:schemeClr val="bg1">
                    <a:lumMod val="95000"/>
                  </a:schemeClr>
                </a:solidFill>
                <a:effectLst>
                  <a:outerShdw blurRad="50800" dist="50800" dir="5400000" algn="ctr" rotWithShape="0">
                    <a:schemeClr val="bg1"/>
                  </a:outerShdw>
                </a:effectLst>
              </a:rPr>
              <a:t>Introducción a la Lección</a:t>
            </a:r>
          </a:p>
        </p:txBody>
      </p:sp>
      <p:sp>
        <p:nvSpPr>
          <p:cNvPr id="3" name="Diagrama de flujo: retraso 2">
            <a:extLst>
              <a:ext uri="{FF2B5EF4-FFF2-40B4-BE49-F238E27FC236}">
                <a16:creationId xmlns:a16="http://schemas.microsoft.com/office/drawing/2014/main" id="{ECC72CFC-2E7B-2BE9-F5F5-04E2E1182785}"/>
              </a:ext>
            </a:extLst>
          </p:cNvPr>
          <p:cNvSpPr/>
          <p:nvPr/>
        </p:nvSpPr>
        <p:spPr>
          <a:xfrm>
            <a:off x="57150" y="2086252"/>
            <a:ext cx="3192077" cy="3795202"/>
          </a:xfrm>
          <a:prstGeom prst="flowChartDelay">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417976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 calcmode="lin" valueType="num">
                                      <p:cBhvr additive="base">
                                        <p:cTn id="2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BA847B68-02D3-9617-6027-73DD024F831A}"/>
              </a:ext>
            </a:extLst>
          </p:cNvPr>
          <p:cNvSpPr>
            <a:spLocks noGrp="1"/>
          </p:cNvSpPr>
          <p:nvPr>
            <p:ph type="title"/>
          </p:nvPr>
        </p:nvSpPr>
        <p:spPr>
          <a:xfrm>
            <a:off x="467360" y="221388"/>
            <a:ext cx="2658325" cy="659218"/>
          </a:xfrm>
          <a:solidFill>
            <a:srgbClr val="7D7C7F"/>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dirty="0">
                <a:ln/>
                <a:effectLst/>
                <a:latin typeface="+mn-lt"/>
                <a:ea typeface="+mn-ea"/>
                <a:cs typeface="+mn-cs"/>
              </a:rPr>
              <a:t>Domingo</a:t>
            </a:r>
          </a:p>
        </p:txBody>
      </p:sp>
      <p:sp>
        <p:nvSpPr>
          <p:cNvPr id="8" name="Marcador de contenido 7">
            <a:extLst>
              <a:ext uri="{FF2B5EF4-FFF2-40B4-BE49-F238E27FC236}">
                <a16:creationId xmlns:a16="http://schemas.microsoft.com/office/drawing/2014/main" id="{A1B76ABE-4F5A-3818-9448-543E7AE0ED38}"/>
              </a:ext>
            </a:extLst>
          </p:cNvPr>
          <p:cNvSpPr>
            <a:spLocks noGrp="1"/>
          </p:cNvSpPr>
          <p:nvPr>
            <p:ph sz="half" idx="2"/>
          </p:nvPr>
        </p:nvSpPr>
        <p:spPr>
          <a:xfrm>
            <a:off x="2973585" y="2219425"/>
            <a:ext cx="7436761" cy="4509858"/>
          </a:xfrm>
        </p:spPr>
        <p:txBody>
          <a:bodyPr vert="horz" wrap="square" lIns="91440" tIns="45720" rIns="91440" bIns="45720" rtlCol="0">
            <a:normAutofit/>
          </a:bodyPr>
          <a:lstStyle/>
          <a:p>
            <a:pPr marL="0" indent="0" algn="just">
              <a:lnSpc>
                <a:spcPts val="1400"/>
              </a:lnSpc>
              <a:spcBef>
                <a:spcPts val="0"/>
              </a:spcBef>
              <a:spcAft>
                <a:spcPts val="600"/>
              </a:spcAft>
              <a:buNone/>
            </a:pPr>
            <a:r>
              <a:rPr lang="es-MX" dirty="0"/>
              <a:t>Aunque los profetas experimentaron un don extraordinario, seguían siendo humanos. A pesar de su autoridad divina, la humanidad de los profetas era evidente. Moisés dudó de su capacidad para hablar (</a:t>
            </a:r>
            <a:r>
              <a:rPr lang="es-MX" dirty="0" err="1"/>
              <a:t>Éxod</a:t>
            </a:r>
            <a:r>
              <a:rPr lang="es-MX" dirty="0"/>
              <a:t>. 4:10), Samuel lamentó el fracaso de Saúl (1 Sam. 15:35), y Elías se desesperó, incluso deseando la muerte tras las amenazas de Jezabel (1 Reyes 19:4). Estas luchas muestran que los profetas, a pesar de su llamado, seguían siendo humanos sujetos al temor, la duda y la agitación emocional. Este pensamiento nos recuerda la gracia de Dios al usar personas comunes para entregar mensajes extraordinarios.</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A todos nos tocan a veces momentos de intensa desilusión y profundo desaliento, días en que nos embarga la tristeza y es difícil creer que Dios sigue siendo el bondadoso benefactor de sus hijos terrenales; días en que las dificultades acosan al alma, en que la muerte parece preferible a la vida. Entonces es cuando muchos pierden su confianza en Dios… Si en tales momentos pudiésemos discernir con percepción espiritual el significado de las providencias de Dios, veríamos ángeles que procuran salvarnos de nosotros mismos y luchan para asentar nuestros pies en un fundamento más firme que las colinas eternas; y nuestro ser se compenetraría de una nueva fe y una nueva vida…</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Conflicto y valor, 26 de julio, p. 213</a:t>
            </a:r>
          </a:p>
          <a:p>
            <a:pPr marL="0" indent="0" algn="just">
              <a:lnSpc>
                <a:spcPts val="1400"/>
              </a:lnSpc>
              <a:spcBef>
                <a:spcPts val="0"/>
              </a:spcBef>
              <a:spcAft>
                <a:spcPts val="600"/>
              </a:spcAft>
              <a:buNone/>
            </a:pPr>
            <a:endParaRPr lang="es-MX" i="1" dirty="0">
              <a:latin typeface="Aptos Display" panose="020B0004020202020204" pitchFamily="34" charset="0"/>
            </a:endParaRPr>
          </a:p>
          <a:p>
            <a:pPr marL="0" indent="0" algn="just">
              <a:lnSpc>
                <a:spcPts val="1400"/>
              </a:lnSpc>
              <a:spcBef>
                <a:spcPts val="0"/>
              </a:spcBef>
              <a:spcAft>
                <a:spcPts val="600"/>
              </a:spcAft>
              <a:buNone/>
            </a:pPr>
            <a:r>
              <a:rPr lang="es-MX" i="1" noProof="0" dirty="0">
                <a:latin typeface="Aptos Display" panose="020B0004020202020204" pitchFamily="34" charset="0"/>
              </a:rPr>
              <a:t>).</a:t>
            </a:r>
          </a:p>
        </p:txBody>
      </p:sp>
      <p:sp>
        <p:nvSpPr>
          <p:cNvPr id="3" name="CuadroTexto 2">
            <a:extLst>
              <a:ext uri="{FF2B5EF4-FFF2-40B4-BE49-F238E27FC236}">
                <a16:creationId xmlns:a16="http://schemas.microsoft.com/office/drawing/2014/main" id="{9C843493-6D59-555A-AF77-0A60D65147F1}"/>
              </a:ext>
            </a:extLst>
          </p:cNvPr>
          <p:cNvSpPr txBox="1"/>
          <p:nvPr/>
        </p:nvSpPr>
        <p:spPr>
          <a:xfrm>
            <a:off x="3267244" y="218958"/>
            <a:ext cx="6624918" cy="658800"/>
          </a:xfrm>
          <a:prstGeom prst="rect">
            <a:avLst/>
          </a:prstGeom>
          <a:solidFill>
            <a:srgbClr val="7D7C7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La humanidad de los profetas</a:t>
            </a:r>
          </a:p>
        </p:txBody>
      </p:sp>
      <p:sp>
        <p:nvSpPr>
          <p:cNvPr id="2" name="Marcador de texto 14">
            <a:extLst>
              <a:ext uri="{FF2B5EF4-FFF2-40B4-BE49-F238E27FC236}">
                <a16:creationId xmlns:a16="http://schemas.microsoft.com/office/drawing/2014/main" id="{95E88C88-C4EA-0DC9-A72D-7FB73AB77910}"/>
              </a:ext>
            </a:extLst>
          </p:cNvPr>
          <p:cNvSpPr txBox="1">
            <a:spLocks/>
          </p:cNvSpPr>
          <p:nvPr/>
        </p:nvSpPr>
        <p:spPr>
          <a:xfrm>
            <a:off x="18645" y="965434"/>
            <a:ext cx="10391701" cy="1191840"/>
          </a:xfrm>
          <a:prstGeom prst="rect">
            <a:avLst/>
          </a:prstGeom>
          <a:noFill/>
        </p:spPr>
        <p:txBody>
          <a:bodyPr vert="horz" wrap="square" lIns="91440" tIns="45720" rIns="91440" bIns="45720" rtlCol="0" anchor="t">
            <a:normAutofit/>
          </a:bodyPr>
          <a:lstStyle>
            <a:lvl1pPr indent="0" algn="just">
              <a:lnSpc>
                <a:spcPts val="1600"/>
              </a:lnSpc>
              <a:spcBef>
                <a:spcPts val="0"/>
              </a:spcBef>
              <a:buFont typeface="Arial" panose="020B0604020202020204" pitchFamily="34" charset="0"/>
              <a:buNone/>
              <a:defRPr b="1">
                <a:latin typeface="Aptos Display" panose="020B0004020202020204" pitchFamily="34" charset="0"/>
              </a:defRPr>
            </a:lvl1pPr>
            <a:lvl2pPr indent="0">
              <a:lnSpc>
                <a:spcPct val="90000"/>
              </a:lnSpc>
              <a:spcBef>
                <a:spcPts val="500"/>
              </a:spcBef>
              <a:buFont typeface="Arial" panose="020B0604020202020204" pitchFamily="34" charset="0"/>
              <a:buNone/>
              <a:defRPr sz="2000" b="1">
                <a:latin typeface="Bahnschrift" panose="020B0502040204020203" pitchFamily="34" charset="0"/>
              </a:defRPr>
            </a:lvl2pPr>
            <a:lvl3pPr indent="0">
              <a:lnSpc>
                <a:spcPct val="90000"/>
              </a:lnSpc>
              <a:spcBef>
                <a:spcPts val="500"/>
              </a:spcBef>
              <a:buFont typeface="Arial" panose="020B0604020202020204" pitchFamily="34" charset="0"/>
              <a:buNone/>
              <a:defRPr b="1">
                <a:latin typeface="Bahnschrift" panose="020B0502040204020203" pitchFamily="34" charset="0"/>
              </a:defRPr>
            </a:lvl3pPr>
            <a:lvl4pPr indent="0">
              <a:lnSpc>
                <a:spcPct val="90000"/>
              </a:lnSpc>
              <a:spcBef>
                <a:spcPts val="500"/>
              </a:spcBef>
              <a:buFont typeface="Arial" panose="020B0604020202020204" pitchFamily="34" charset="0"/>
              <a:buNone/>
              <a:defRPr sz="1600" b="1">
                <a:latin typeface="Bahnschrift" panose="020B0502040204020203" pitchFamily="34" charset="0"/>
              </a:defRPr>
            </a:lvl4pPr>
            <a:lvl5pPr indent="0">
              <a:lnSpc>
                <a:spcPct val="90000"/>
              </a:lnSpc>
              <a:spcBef>
                <a:spcPts val="500"/>
              </a:spcBef>
              <a:buFont typeface="Arial" panose="020B0604020202020204" pitchFamily="34" charset="0"/>
              <a:buNone/>
              <a:defRPr sz="1600" b="1">
                <a:latin typeface="Bahnschrift" panose="020B0502040204020203" pitchFamily="34"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pPr>
              <a:lnSpc>
                <a:spcPts val="1400"/>
              </a:lnSpc>
            </a:pPr>
            <a:r>
              <a:rPr lang="es-MX" dirty="0"/>
              <a:t>«Elías era hombre sujeto a pasiones semejantes a las nuestras, y oró fervientemente para que no lloviese, y no llovió sobre la tierra por tres años y seis meses» (Santiago 5:17)</a:t>
            </a:r>
          </a:p>
          <a:p>
            <a:pPr>
              <a:lnSpc>
                <a:spcPts val="1400"/>
              </a:lnSpc>
            </a:pPr>
            <a:r>
              <a:rPr lang="es-MX" dirty="0"/>
              <a:t>Reflexiona acerca de cómo presenta Santiago al profeta Elías en Santiago 5:17-18. ¿Qué quiso decir al afirmar que Elías «era hombre sujeto a pasiones semejantes a las nuestras»?</a:t>
            </a:r>
          </a:p>
          <a:p>
            <a:pPr>
              <a:lnSpc>
                <a:spcPts val="1400"/>
              </a:lnSpc>
            </a:pPr>
            <a:r>
              <a:rPr lang="es-MX" noProof="0" dirty="0"/>
              <a:t>R</a:t>
            </a:r>
            <a:r>
              <a:rPr lang="es-MX" noProof="0" dirty="0">
                <a:solidFill>
                  <a:srgbClr val="0070C0"/>
                </a:solidFill>
              </a:rPr>
              <a:t>. </a:t>
            </a:r>
            <a:r>
              <a:rPr lang="es-MX" dirty="0" err="1">
                <a:solidFill>
                  <a:srgbClr val="0070C0"/>
                </a:solidFill>
              </a:rPr>
              <a:t>Elias</a:t>
            </a:r>
            <a:r>
              <a:rPr lang="es-MX" dirty="0">
                <a:solidFill>
                  <a:srgbClr val="0070C0"/>
                </a:solidFill>
              </a:rPr>
              <a:t> como cualquier ser humano sentía, celo de Dios, coraje, ira, miedo y toda pasión que los hombres sentimos, no era un super hombre era como tu y como yo..</a:t>
            </a:r>
            <a:endParaRPr lang="es-MX" noProof="0" dirty="0">
              <a:solidFill>
                <a:srgbClr val="0070C0"/>
              </a:solidFill>
            </a:endParaRPr>
          </a:p>
        </p:txBody>
      </p:sp>
      <p:sp>
        <p:nvSpPr>
          <p:cNvPr id="7" name="Rectángulo: esquinas redondeadas 6">
            <a:extLst>
              <a:ext uri="{FF2B5EF4-FFF2-40B4-BE49-F238E27FC236}">
                <a16:creationId xmlns:a16="http://schemas.microsoft.com/office/drawing/2014/main" id="{5EF9DE09-0BF3-A44A-DD62-CF541FF2C699}"/>
              </a:ext>
            </a:extLst>
          </p:cNvPr>
          <p:cNvSpPr/>
          <p:nvPr/>
        </p:nvSpPr>
        <p:spPr>
          <a:xfrm>
            <a:off x="18645" y="2341614"/>
            <a:ext cx="2954940" cy="3839311"/>
          </a:xfrm>
          <a:prstGeom prst="roundRect">
            <a:avLst>
              <a:gd name="adj" fmla="val 38512"/>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7DF06888-23B9-F1DA-BA85-8703A04A89A4}"/>
              </a:ext>
            </a:extLst>
          </p:cNvPr>
          <p:cNvSpPr txBox="1"/>
          <p:nvPr/>
        </p:nvSpPr>
        <p:spPr>
          <a:xfrm>
            <a:off x="239562" y="6258947"/>
            <a:ext cx="10170784" cy="470450"/>
          </a:xfrm>
          <a:prstGeom prst="rect">
            <a:avLst/>
          </a:prstGeom>
          <a:noFill/>
        </p:spPr>
        <p:txBody>
          <a:bodyPr wrap="square" rtlCol="0">
            <a:spAutoFit/>
          </a:bodyPr>
          <a:lstStyle/>
          <a:p>
            <a:pPr algn="just">
              <a:lnSpc>
                <a:spcPts val="1400"/>
              </a:lnSpc>
            </a:pPr>
            <a:r>
              <a:rPr lang="es-MX" b="1" noProof="0" dirty="0"/>
              <a:t>Reflexionemos:</a:t>
            </a:r>
            <a:r>
              <a:rPr lang="es-MX" sz="1600" noProof="0" dirty="0"/>
              <a:t> </a:t>
            </a:r>
            <a:r>
              <a:rPr lang="es-MX" b="1" dirty="0">
                <a:solidFill>
                  <a:srgbClr val="C00000"/>
                </a:solidFill>
                <a:latin typeface="Aptos Display" panose="020B0004020202020204" pitchFamily="34" charset="0"/>
              </a:rPr>
              <a:t>¿Por qué sentimos a veces que hemos fracasado en la vida o que nuestros esfuerzos han sido en vano? ¿Qué promesas bíblicas pueden ayudarnos a superar el desánimo?</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59452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anim calcmode="lin" valueType="num">
                                      <p:cBhvr additive="base">
                                        <p:cTn id="31"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2"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14" name="Título 13">
            <a:extLst>
              <a:ext uri="{FF2B5EF4-FFF2-40B4-BE49-F238E27FC236}">
                <a16:creationId xmlns:a16="http://schemas.microsoft.com/office/drawing/2014/main" id="{444F1356-8449-E24A-109E-EBC13E04F5F3}"/>
              </a:ext>
            </a:extLst>
          </p:cNvPr>
          <p:cNvSpPr>
            <a:spLocks noGrp="1"/>
          </p:cNvSpPr>
          <p:nvPr>
            <p:ph type="title"/>
          </p:nvPr>
        </p:nvSpPr>
        <p:spPr>
          <a:xfrm>
            <a:off x="463867" y="180753"/>
            <a:ext cx="2653200" cy="659218"/>
          </a:xfrm>
          <a:effectLst>
            <a:outerShdw blurRad="44450" dist="27940" dir="5400000" algn="ctr">
              <a:schemeClr val="tx1">
                <a:lumMod val="50000"/>
                <a:lumOff val="50000"/>
                <a:alpha val="32000"/>
              </a:schemeClr>
            </a:outerShdw>
          </a:effectLst>
          <a:scene3d>
            <a:camera prst="perspectiveLeft"/>
            <a:lightRig rig="brightRoom" dir="t"/>
          </a:scene3d>
          <a:sp3d>
            <a:bevelT w="190500" h="38100"/>
          </a:sp3d>
        </p:spPr>
        <p:txBody>
          <a:bodyPr>
            <a:noAutofit/>
            <a:sp3d extrusionH="88900" prstMaterial="dkEdge">
              <a:bevelB w="38100" h="38100"/>
            </a:sp3d>
          </a:bodyPr>
          <a:lstStyle/>
          <a:p>
            <a:pPr algn="ctr"/>
            <a:r>
              <a:rPr lang="es-MX" sz="5400" b="1" u="sng" noProof="0" dirty="0">
                <a:ln/>
                <a:effectLst>
                  <a:outerShdw blurRad="50800" dist="38100" dir="1200000" algn="l" rotWithShape="0">
                    <a:schemeClr val="bg1">
                      <a:lumMod val="65000"/>
                      <a:alpha val="83000"/>
                    </a:schemeClr>
                  </a:outerShdw>
                </a:effectLst>
                <a:latin typeface="+mn-lt"/>
                <a:ea typeface="+mn-ea"/>
                <a:cs typeface="+mn-cs"/>
              </a:rPr>
              <a:t>Lunes</a:t>
            </a:r>
          </a:p>
        </p:txBody>
      </p:sp>
      <p:sp>
        <p:nvSpPr>
          <p:cNvPr id="15" name="Marcador de texto 14">
            <a:extLst>
              <a:ext uri="{FF2B5EF4-FFF2-40B4-BE49-F238E27FC236}">
                <a16:creationId xmlns:a16="http://schemas.microsoft.com/office/drawing/2014/main" id="{273AE9CE-BF4C-446E-C3D7-36DFCFE1EE19}"/>
              </a:ext>
            </a:extLst>
          </p:cNvPr>
          <p:cNvSpPr>
            <a:spLocks noGrp="1"/>
          </p:cNvSpPr>
          <p:nvPr>
            <p:ph type="body" idx="1"/>
          </p:nvPr>
        </p:nvSpPr>
        <p:spPr>
          <a:xfrm>
            <a:off x="119743" y="816051"/>
            <a:ext cx="10255436" cy="1003866"/>
          </a:xfrm>
          <a:noFill/>
        </p:spPr>
        <p:txBody>
          <a:bodyPr vert="horz" wrap="square" lIns="91440" tIns="45720" rIns="91440" bIns="45720" rtlCol="0" anchor="t">
            <a:normAutofit/>
          </a:bodyPr>
          <a:lstStyle/>
          <a:p>
            <a:pPr>
              <a:lnSpc>
                <a:spcPts val="1600"/>
              </a:lnSpc>
            </a:pPr>
            <a:r>
              <a:rPr lang="es-MX" dirty="0">
                <a:latin typeface="Aptos Display" panose="020B0004020202020204" pitchFamily="34" charset="0"/>
              </a:rPr>
              <a:t>«Y </a:t>
            </a:r>
            <a:r>
              <a:rPr lang="es-MX" dirty="0" err="1">
                <a:latin typeface="Aptos Display" panose="020B0004020202020204" pitchFamily="34" charset="0"/>
              </a:rPr>
              <a:t>Micaías</a:t>
            </a:r>
            <a:r>
              <a:rPr lang="es-MX" dirty="0">
                <a:latin typeface="Aptos Display" panose="020B0004020202020204" pitchFamily="34" charset="0"/>
              </a:rPr>
              <a:t> respondió: Vive Jehová, que lo que Jehová me hablare, eso diré» ( 1Reyes 22:14).</a:t>
            </a:r>
          </a:p>
          <a:p>
            <a:pPr>
              <a:lnSpc>
                <a:spcPts val="1600"/>
              </a:lnSpc>
            </a:pPr>
            <a:r>
              <a:rPr lang="es-MX" noProof="0" dirty="0">
                <a:latin typeface="Aptos Display" panose="020B0004020202020204" pitchFamily="34" charset="0"/>
              </a:rPr>
              <a:t> </a:t>
            </a:r>
            <a:r>
              <a:rPr lang="es-MX" dirty="0"/>
              <a:t>Lee 1 Reyes 22:1-14. ¿Qué nos dice esto acerca de cómo actúan los profetas fieles?</a:t>
            </a:r>
            <a:endParaRPr lang="es-MX" noProof="0" dirty="0"/>
          </a:p>
          <a:p>
            <a:pPr>
              <a:lnSpc>
                <a:spcPts val="1600"/>
              </a:lnSpc>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dirty="0">
                <a:solidFill>
                  <a:srgbClr val="0070C0"/>
                </a:solidFill>
                <a:latin typeface="Aptos Display" panose="020B0004020202020204" pitchFamily="34" charset="0"/>
              </a:rPr>
              <a:t>El profeta de Dios siempre dirá lo que Dios le revele, sin alterar ni un palabra, no importando que no sean buenas noticias, para aquel que lo consulte o para toda una nación o la humanidad entera</a:t>
            </a:r>
            <a:r>
              <a:rPr lang="es-MX" noProof="0" dirty="0">
                <a:solidFill>
                  <a:srgbClr val="0070C0"/>
                </a:solidFill>
                <a:latin typeface="Aptos Display" panose="020B0004020202020204" pitchFamily="34" charset="0"/>
              </a:rPr>
              <a:t>.</a:t>
            </a:r>
          </a:p>
        </p:txBody>
      </p:sp>
      <p:sp>
        <p:nvSpPr>
          <p:cNvPr id="16" name="Marcador de contenido 15">
            <a:extLst>
              <a:ext uri="{FF2B5EF4-FFF2-40B4-BE49-F238E27FC236}">
                <a16:creationId xmlns:a16="http://schemas.microsoft.com/office/drawing/2014/main" id="{45767219-B16D-A207-C6B6-4C961D37CDAA}"/>
              </a:ext>
            </a:extLst>
          </p:cNvPr>
          <p:cNvSpPr>
            <a:spLocks noGrp="1"/>
          </p:cNvSpPr>
          <p:nvPr>
            <p:ph sz="half" idx="2"/>
          </p:nvPr>
        </p:nvSpPr>
        <p:spPr>
          <a:xfrm>
            <a:off x="2837909" y="1819917"/>
            <a:ext cx="7605973" cy="4421080"/>
          </a:xfrm>
        </p:spPr>
        <p:txBody>
          <a:bodyPr vert="horz" lIns="91440" tIns="45720" rIns="91440" bIns="45720" rtlCol="0">
            <a:normAutofit/>
          </a:bodyPr>
          <a:lstStyle/>
          <a:p>
            <a:pPr marL="0" indent="0" algn="just">
              <a:lnSpc>
                <a:spcPts val="1400"/>
              </a:lnSpc>
              <a:spcBef>
                <a:spcPts val="0"/>
              </a:spcBef>
              <a:spcAft>
                <a:spcPts val="600"/>
              </a:spcAft>
              <a:buNone/>
            </a:pPr>
            <a:r>
              <a:rPr lang="es-MX" dirty="0">
                <a:latin typeface="Aptos Display" panose="020B0004020202020204" pitchFamily="34" charset="0"/>
              </a:rPr>
              <a:t>Un verdadero profeta proviene de dentro de la comunidad del pacto, « "de entre tus hermanos" »(</a:t>
            </a:r>
            <a:r>
              <a:rPr lang="es-MX" dirty="0" err="1">
                <a:latin typeface="Aptos Display" panose="020B0004020202020204" pitchFamily="34" charset="0"/>
              </a:rPr>
              <a:t>Deut</a:t>
            </a:r>
            <a:r>
              <a:rPr lang="es-MX" dirty="0">
                <a:latin typeface="Aptos Display" panose="020B0004020202020204" pitchFamily="34" charset="0"/>
              </a:rPr>
              <a:t>. 18:15, RVR1960), asegurando una conexión con el pueblo de Dios. Aunque Dios puede hablar a través de cualquiera, como con la burra de Balaam (Núm. 22:28–30), típicamente levanta profetas desde dentro de Su comunidad fiel. Los profetas actuaban como mensajeros, transmitiendo los mandatos de Dios sin añadir opiniones personales. La palabra «mensajero» captura mejor este papel, ya que los profetas entregaban la palabra autoritativa de Dios, esperando que fuera obedecida (véase Eric J. Tully, Reading </a:t>
            </a:r>
            <a:r>
              <a:rPr lang="es-MX" dirty="0" err="1">
                <a:latin typeface="Aptos Display" panose="020B0004020202020204" pitchFamily="34" charset="0"/>
              </a:rPr>
              <a:t>the</a:t>
            </a:r>
            <a:r>
              <a:rPr lang="es-MX" dirty="0">
                <a:latin typeface="Aptos Display" panose="020B0004020202020204" pitchFamily="34" charset="0"/>
              </a:rPr>
              <a:t> </a:t>
            </a:r>
            <a:r>
              <a:rPr lang="es-MX" dirty="0" err="1">
                <a:latin typeface="Aptos Display" panose="020B0004020202020204" pitchFamily="34" charset="0"/>
              </a:rPr>
              <a:t>Prophets</a:t>
            </a:r>
            <a:r>
              <a:rPr lang="es-MX" dirty="0">
                <a:latin typeface="Aptos Display" panose="020B0004020202020204" pitchFamily="34" charset="0"/>
              </a:rPr>
              <a:t> as Christian Scripture: A </a:t>
            </a:r>
            <a:r>
              <a:rPr lang="es-MX" dirty="0" err="1">
                <a:latin typeface="Aptos Display" panose="020B0004020202020204" pitchFamily="34" charset="0"/>
              </a:rPr>
              <a:t>Literary</a:t>
            </a:r>
            <a:r>
              <a:rPr lang="es-MX" dirty="0">
                <a:latin typeface="Aptos Display" panose="020B0004020202020204" pitchFamily="34" charset="0"/>
              </a:rPr>
              <a:t>, Canonical, and </a:t>
            </a:r>
            <a:r>
              <a:rPr lang="es-MX" dirty="0" err="1">
                <a:latin typeface="Aptos Display" panose="020B0004020202020204" pitchFamily="34" charset="0"/>
              </a:rPr>
              <a:t>Theological</a:t>
            </a:r>
            <a:r>
              <a:rPr lang="es-MX" dirty="0">
                <a:latin typeface="Aptos Display" panose="020B0004020202020204" pitchFamily="34" charset="0"/>
              </a:rPr>
              <a:t> </a:t>
            </a:r>
            <a:r>
              <a:rPr lang="es-MX" dirty="0" err="1">
                <a:latin typeface="Aptos Display" panose="020B0004020202020204" pitchFamily="34" charset="0"/>
              </a:rPr>
              <a:t>Introduction</a:t>
            </a:r>
            <a:r>
              <a:rPr lang="es-MX" dirty="0">
                <a:latin typeface="Aptos Display" panose="020B0004020202020204" pitchFamily="34" charset="0"/>
              </a:rPr>
              <a:t>, pp. 58–62).</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dirty="0">
                <a:latin typeface="Aptos Display" panose="020B0004020202020204" pitchFamily="34" charset="0"/>
              </a:rPr>
              <a:t>«</a:t>
            </a:r>
            <a:r>
              <a:rPr lang="es-MX" b="1" dirty="0">
                <a:latin typeface="Aptos Display" panose="020B0004020202020204" pitchFamily="34" charset="0"/>
              </a:rPr>
              <a:t>Los siervos de Dios deben trabajar por las clases más altas, pero esto no significa que deben atarse con los grandes de la tierra, dependiendo de ellos para obtener fortaleza, influencia y éxito. El Señor muchas veces inclinará los corazones de los que están en posiciones de responsabilidad para otorgar favores al pueblo que guarda los mandamientos de Dios. Pero cuando los siervos de Dios lo abandonan para buscar el reconocimiento de los hombres de la tierra, cambian el poder por la debilidad. Tenemos una obra muy solemne delante de nosotros, cuya importancia solo podemos entender por medio de la luz que brilla desde la Palabra de Dios sobre el pasado y el presente. ¿Quién, en medio de los gritos: “Miren, aquí está” y “Miren, allá”, está mostrando una confianza inconmovible en la Palabra de Dios? La fe del presente nos conecta con el pasado y nos señala el futuro.</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Conflicto y valor, 22 de julio, p. 209</a:t>
            </a:r>
            <a:r>
              <a:rPr lang="es-MX" i="1" noProof="0" dirty="0">
                <a:latin typeface="Aptos Display" panose="020B0004020202020204" pitchFamily="34" charset="0"/>
              </a:rPr>
              <a:t>)</a:t>
            </a: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59155F0B-0975-150E-86E7-E6B9F5FBE7C0}"/>
              </a:ext>
            </a:extLst>
          </p:cNvPr>
          <p:cNvSpPr txBox="1"/>
          <p:nvPr/>
        </p:nvSpPr>
        <p:spPr>
          <a:xfrm>
            <a:off x="3287564" y="181171"/>
            <a:ext cx="6624000" cy="658800"/>
          </a:xfrm>
          <a:prstGeom prst="rect">
            <a:avLst/>
          </a:prstGeom>
          <a:solidFill>
            <a:srgbClr val="BB561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fontScale="85000" lnSpcReduction="10000"/>
          </a:bodyPr>
          <a:lstStyle/>
          <a:p>
            <a:r>
              <a:rPr lang="es-MX" sz="2800" noProof="0" dirty="0">
                <a:solidFill>
                  <a:schemeClr val="bg1">
                    <a:lumMod val="95000"/>
                  </a:schemeClr>
                </a:solidFill>
                <a:latin typeface="Amasis MT Pro Black" panose="02040A04050005020304" pitchFamily="18" charset="0"/>
              </a:rPr>
              <a:t>Identificando a los verdaderos profetas</a:t>
            </a:r>
          </a:p>
        </p:txBody>
      </p:sp>
      <p:sp>
        <p:nvSpPr>
          <p:cNvPr id="2" name="Doble onda 1">
            <a:extLst>
              <a:ext uri="{FF2B5EF4-FFF2-40B4-BE49-F238E27FC236}">
                <a16:creationId xmlns:a16="http://schemas.microsoft.com/office/drawing/2014/main" id="{74924193-BB4C-1260-67CD-FE9D1840DD54}"/>
              </a:ext>
            </a:extLst>
          </p:cNvPr>
          <p:cNvSpPr/>
          <p:nvPr/>
        </p:nvSpPr>
        <p:spPr>
          <a:xfrm>
            <a:off x="119743" y="2252221"/>
            <a:ext cx="2718166" cy="3855622"/>
          </a:xfrm>
          <a:custGeom>
            <a:avLst/>
            <a:gdLst>
              <a:gd name="connsiteX0" fmla="*/ 0 w 2576470"/>
              <a:gd name="connsiteY0" fmla="*/ 175880 h 2814084"/>
              <a:gd name="connsiteX1" fmla="*/ 1288235 w 2576470"/>
              <a:gd name="connsiteY1" fmla="*/ 175880 h 2814084"/>
              <a:gd name="connsiteX2" fmla="*/ 2576470 w 2576470"/>
              <a:gd name="connsiteY2" fmla="*/ 175880 h 2814084"/>
              <a:gd name="connsiteX3" fmla="*/ 2576470 w 2576470"/>
              <a:gd name="connsiteY3" fmla="*/ 2638204 h 2814084"/>
              <a:gd name="connsiteX4" fmla="*/ 1288235 w 2576470"/>
              <a:gd name="connsiteY4" fmla="*/ 2638204 h 2814084"/>
              <a:gd name="connsiteX5" fmla="*/ 0 w 2576470"/>
              <a:gd name="connsiteY5" fmla="*/ 2638204 h 2814084"/>
              <a:gd name="connsiteX6" fmla="*/ 0 w 2576470"/>
              <a:gd name="connsiteY6" fmla="*/ 175880 h 2814084"/>
              <a:gd name="connsiteX0" fmla="*/ 0 w 2576470"/>
              <a:gd name="connsiteY0" fmla="*/ 260563 h 2892127"/>
              <a:gd name="connsiteX1" fmla="*/ 1288235 w 2576470"/>
              <a:gd name="connsiteY1" fmla="*/ 260563 h 2892127"/>
              <a:gd name="connsiteX2" fmla="*/ 2178437 w 2576470"/>
              <a:gd name="connsiteY2" fmla="*/ 260563 h 2892127"/>
              <a:gd name="connsiteX3" fmla="*/ 2576470 w 2576470"/>
              <a:gd name="connsiteY3" fmla="*/ 2722887 h 2892127"/>
              <a:gd name="connsiteX4" fmla="*/ 1288235 w 2576470"/>
              <a:gd name="connsiteY4" fmla="*/ 2722887 h 2892127"/>
              <a:gd name="connsiteX5" fmla="*/ 0 w 2576470"/>
              <a:gd name="connsiteY5" fmla="*/ 2722887 h 2892127"/>
              <a:gd name="connsiteX6" fmla="*/ 0 w 2576470"/>
              <a:gd name="connsiteY6" fmla="*/ 260563 h 2892127"/>
              <a:gd name="connsiteX0" fmla="*/ 0 w 2210710"/>
              <a:gd name="connsiteY0" fmla="*/ 260563 h 2911203"/>
              <a:gd name="connsiteX1" fmla="*/ 1288235 w 2210710"/>
              <a:gd name="connsiteY1" fmla="*/ 260563 h 2911203"/>
              <a:gd name="connsiteX2" fmla="*/ 2178437 w 2210710"/>
              <a:gd name="connsiteY2" fmla="*/ 260563 h 2911203"/>
              <a:gd name="connsiteX3" fmla="*/ 2210710 w 2210710"/>
              <a:gd name="connsiteY3" fmla="*/ 2744402 h 2911203"/>
              <a:gd name="connsiteX4" fmla="*/ 1288235 w 2210710"/>
              <a:gd name="connsiteY4" fmla="*/ 2722887 h 2911203"/>
              <a:gd name="connsiteX5" fmla="*/ 0 w 2210710"/>
              <a:gd name="connsiteY5" fmla="*/ 2722887 h 2911203"/>
              <a:gd name="connsiteX6" fmla="*/ 0 w 2210710"/>
              <a:gd name="connsiteY6" fmla="*/ 260563 h 2911203"/>
              <a:gd name="connsiteX0" fmla="*/ 0 w 2210710"/>
              <a:gd name="connsiteY0" fmla="*/ 257015 h 2907655"/>
              <a:gd name="connsiteX1" fmla="*/ 1288235 w 2210710"/>
              <a:gd name="connsiteY1" fmla="*/ 257015 h 2907655"/>
              <a:gd name="connsiteX2" fmla="*/ 2206129 w 2210710"/>
              <a:gd name="connsiteY2" fmla="*/ 160197 h 2907655"/>
              <a:gd name="connsiteX3" fmla="*/ 2210710 w 2210710"/>
              <a:gd name="connsiteY3" fmla="*/ 2740854 h 2907655"/>
              <a:gd name="connsiteX4" fmla="*/ 1288235 w 2210710"/>
              <a:gd name="connsiteY4" fmla="*/ 2719339 h 2907655"/>
              <a:gd name="connsiteX5" fmla="*/ 0 w 2210710"/>
              <a:gd name="connsiteY5" fmla="*/ 2719339 h 2907655"/>
              <a:gd name="connsiteX6" fmla="*/ 0 w 2210710"/>
              <a:gd name="connsiteY6" fmla="*/ 257015 h 290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710" h="2907655">
                <a:moveTo>
                  <a:pt x="0" y="257015"/>
                </a:moveTo>
                <a:cubicBezTo>
                  <a:pt x="429412" y="-329252"/>
                  <a:pt x="920547" y="273151"/>
                  <a:pt x="1288235" y="257015"/>
                </a:cubicBezTo>
                <a:cubicBezTo>
                  <a:pt x="1655923" y="240879"/>
                  <a:pt x="1776717" y="746465"/>
                  <a:pt x="2206129" y="160197"/>
                </a:cubicBezTo>
                <a:cubicBezTo>
                  <a:pt x="2206129" y="980972"/>
                  <a:pt x="2210710" y="1920079"/>
                  <a:pt x="2210710" y="2740854"/>
                </a:cubicBezTo>
                <a:cubicBezTo>
                  <a:pt x="1781298" y="3327121"/>
                  <a:pt x="1717647" y="2133071"/>
                  <a:pt x="1288235" y="2719339"/>
                </a:cubicBezTo>
                <a:cubicBezTo>
                  <a:pt x="858823" y="3305606"/>
                  <a:pt x="429412" y="2133071"/>
                  <a:pt x="0" y="2719339"/>
                </a:cubicBezTo>
                <a:lnTo>
                  <a:pt x="0" y="257015"/>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7C79EABE-BEA1-D270-7D68-2932CC5569D4}"/>
              </a:ext>
            </a:extLst>
          </p:cNvPr>
          <p:cNvSpPr txBox="1"/>
          <p:nvPr/>
        </p:nvSpPr>
        <p:spPr>
          <a:xfrm>
            <a:off x="119743" y="6454077"/>
            <a:ext cx="10255436" cy="382556"/>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¿Has conocido algún verdadero «hombre de Dios» que sea perfecto?</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86270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 calcmode="lin" valueType="num">
                                      <p:cBhvr additive="base">
                                        <p:cTn id="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 calcmode="lin" valueType="num">
                                      <p:cBhvr additive="base">
                                        <p:cTn id="19"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9A8B48DA-4413-26BF-EC99-862B3BCCCCA7}"/>
              </a:ext>
            </a:extLst>
          </p:cNvPr>
          <p:cNvSpPr>
            <a:spLocks noGrp="1"/>
          </p:cNvSpPr>
          <p:nvPr>
            <p:ph type="body" idx="1"/>
          </p:nvPr>
        </p:nvSpPr>
        <p:spPr>
          <a:xfrm>
            <a:off x="86061" y="814497"/>
            <a:ext cx="10260898" cy="1724517"/>
          </a:xfrm>
          <a:noFill/>
        </p:spPr>
        <p:txBody>
          <a:bodyPr vert="horz" wrap="square" lIns="91440" tIns="45720" rIns="91440" bIns="45720" rtlCol="0" anchor="t">
            <a:normAutofit/>
          </a:bodyPr>
          <a:lstStyle/>
          <a:p>
            <a:pPr>
              <a:lnSpc>
                <a:spcPts val="1600"/>
              </a:lnSpc>
            </a:pPr>
            <a:r>
              <a:rPr lang="es-MX" noProof="0" dirty="0"/>
              <a:t>«</a:t>
            </a:r>
            <a:r>
              <a:rPr lang="es-MX" dirty="0"/>
              <a:t>A Jehú hijo de Nimsi ungirás por rey sobre Israel; y a Eliseo hijo de Safat, de Abel-</a:t>
            </a:r>
            <a:r>
              <a:rPr lang="es-MX" dirty="0" err="1"/>
              <a:t>mehola</a:t>
            </a:r>
            <a:r>
              <a:rPr lang="es-MX" dirty="0"/>
              <a:t>, ungirás para que sea profeta en tu lugar</a:t>
            </a:r>
            <a:r>
              <a:rPr lang="es-MX" noProof="0" dirty="0"/>
              <a:t>» </a:t>
            </a:r>
            <a:r>
              <a:rPr lang="es-MX" dirty="0"/>
              <a:t>( 1 Reyes 19:16</a:t>
            </a:r>
            <a:r>
              <a:rPr lang="es-MX" noProof="0" dirty="0"/>
              <a:t>)</a:t>
            </a:r>
          </a:p>
          <a:p>
            <a:pPr>
              <a:lnSpc>
                <a:spcPts val="1500"/>
              </a:lnSpc>
            </a:pPr>
            <a:r>
              <a:rPr lang="es-MX" dirty="0"/>
              <a:t>Lee 1 Samuel 8:4-22 y Levítico 8:10-13. ¿Cómo actuaban los profetas en relación con los reyes y los sacerdotes?</a:t>
            </a:r>
          </a:p>
          <a:p>
            <a:pPr>
              <a:lnSpc>
                <a:spcPts val="1500"/>
              </a:lnSpc>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Los profetas interactuaban con los reyes tanto en situaciones agradables como desagradables. Una de las funciones principales de los profetas era ayudar a los reyes infieles a retornar a la obediencia de la ley de Dios. Los profetas también interactuaban con los sacerdotes. Los ungían. Reprimían a los sacerdotes un ejemplo es la reprensión que recibió la familia de E</a:t>
            </a:r>
            <a:r>
              <a:rPr lang="es-MX" sz="2000" noProof="0" dirty="0" err="1">
                <a:solidFill>
                  <a:srgbClr val="0070C0"/>
                </a:solidFill>
                <a:latin typeface="Aptos Display" panose="020B0004020202020204" pitchFamily="34" charset="0"/>
              </a:rPr>
              <a:t>lí</a:t>
            </a:r>
            <a:r>
              <a:rPr lang="es-MX" sz="2000" noProof="0" dirty="0">
                <a:solidFill>
                  <a:srgbClr val="0070C0"/>
                </a:solidFill>
                <a:latin typeface="Aptos Display" panose="020B0004020202020204" pitchFamily="34" charset="0"/>
              </a:rPr>
              <a:t>.</a:t>
            </a:r>
          </a:p>
        </p:txBody>
      </p:sp>
      <p:sp>
        <p:nvSpPr>
          <p:cNvPr id="8" name="Marcador de contenido 7">
            <a:extLst>
              <a:ext uri="{FF2B5EF4-FFF2-40B4-BE49-F238E27FC236}">
                <a16:creationId xmlns:a16="http://schemas.microsoft.com/office/drawing/2014/main" id="{11F57159-DA92-C69A-F804-BE0279520E05}"/>
              </a:ext>
            </a:extLst>
          </p:cNvPr>
          <p:cNvSpPr>
            <a:spLocks noGrp="1"/>
          </p:cNvSpPr>
          <p:nvPr>
            <p:ph sz="half" idx="2"/>
          </p:nvPr>
        </p:nvSpPr>
        <p:spPr>
          <a:xfrm>
            <a:off x="2774097" y="2421002"/>
            <a:ext cx="7601082" cy="3456013"/>
          </a:xfrm>
        </p:spPr>
        <p:txBody>
          <a:bodyPr>
            <a:noAutofit/>
          </a:bodyPr>
          <a:lstStyle/>
          <a:p>
            <a:pPr marL="0" indent="0" algn="just">
              <a:lnSpc>
                <a:spcPts val="1400"/>
              </a:lnSpc>
              <a:spcBef>
                <a:spcPts val="0"/>
              </a:spcBef>
              <a:spcAft>
                <a:spcPts val="600"/>
              </a:spcAft>
              <a:buNone/>
            </a:pPr>
            <a:r>
              <a:rPr lang="es-MX" dirty="0">
                <a:latin typeface="Aptos Display" panose="020B0004020202020204" pitchFamily="34" charset="0"/>
              </a:rPr>
              <a:t>Además, los profetas eran maestros del pueblo (2 </a:t>
            </a:r>
            <a:r>
              <a:rPr lang="es-MX" dirty="0" err="1">
                <a:latin typeface="Aptos Display" panose="020B0004020202020204" pitchFamily="34" charset="0"/>
              </a:rPr>
              <a:t>Crón</a:t>
            </a:r>
            <a:r>
              <a:rPr lang="es-MX" dirty="0">
                <a:latin typeface="Aptos Display" panose="020B0004020202020204" pitchFamily="34" charset="0"/>
              </a:rPr>
              <a:t>. 34). Como tales, presentaban mensajes de Dios a los sacerdotes, a los reyes y a la nación (Jer. 5:31; Eze. 22:26). Los profetas también comunicaban a las naciones vecinas el plan de Dios para ellas, un tema que se repite varias veces en los mensajes proféticos del Antiguo Testamento (Isa. 60:1-3; 62:1-2). Se esperaba que los profetas no solo comunicaran fielmente los mensajes que Dios les confiaba, sino que a veces debían ponerlos por escrito y conservarlos (2 </a:t>
            </a:r>
            <a:r>
              <a:rPr lang="es-MX" dirty="0" err="1">
                <a:latin typeface="Aptos Display" panose="020B0004020202020204" pitchFamily="34" charset="0"/>
              </a:rPr>
              <a:t>Crón</a:t>
            </a:r>
            <a:r>
              <a:rPr lang="es-MX" dirty="0">
                <a:latin typeface="Aptos Display" panose="020B0004020202020204" pitchFamily="34" charset="0"/>
              </a:rPr>
              <a:t>. 13:22). Como se dijo anteriormente, por muy humanos e imperfectos que fueran, eran hombres y mujeres de oración, fieles a la Palabra, y servidores de Dios y de su pueblo (Jer. 42:4; 2 Rey. 22:15-17).</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El profeta Natán recibió órdenes de llevar un mensaje de reprensión a David. Era un mensaje terrible en su severidad. A pocos soberanos se les podría haber dirigido una reprensión sin que el mensajero perdiese la vida. Natán transmitió la sentencia divina sin vacilación, aunque con tal sabiduría celestial que despertó la simpatía y la conciencia del rey y le indujo a que con sus labios emitiera su propia sentencia de muerte…Esta experiencia fue muy penosa para David, pero también muy benéfica. De no haber sido por el espejo que Natán sostuvo delante de él, en el cual reconoció tan claramente su propia semejanza, no hubiera llegado a la convicción de su pecado atroz, y la ruina lo habría alcanzado. La convicción de su culpa fue la salvación de su alma. Se vio bajo otra luz, como el Señor lo veía, y a lo largo del resto de su vida se arrepintió de su pecado</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Conflicto y valor, 22 de junio, p. 179</a:t>
            </a:r>
            <a:r>
              <a:rPr lang="es-MX" i="1" noProof="0" dirty="0">
                <a:latin typeface="Aptos Display" panose="020B0004020202020204" pitchFamily="34" charset="0"/>
              </a:rPr>
              <a:t>).</a:t>
            </a: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sz="1600" b="1" noProof="0" dirty="0">
              <a:solidFill>
                <a:srgbClr val="C00000"/>
              </a:solidFill>
              <a:latin typeface="Aptos Display" panose="020B0004020202020204" pitchFamily="34" charset="0"/>
            </a:endParaRPr>
          </a:p>
        </p:txBody>
      </p:sp>
      <p:sp>
        <p:nvSpPr>
          <p:cNvPr id="2" name="CuadroTexto 1">
            <a:extLst>
              <a:ext uri="{FF2B5EF4-FFF2-40B4-BE49-F238E27FC236}">
                <a16:creationId xmlns:a16="http://schemas.microsoft.com/office/drawing/2014/main" id="{08C685AE-E21C-8DBF-EB5E-2BDEB9589609}"/>
              </a:ext>
            </a:extLst>
          </p:cNvPr>
          <p:cNvSpPr txBox="1"/>
          <p:nvPr/>
        </p:nvSpPr>
        <p:spPr>
          <a:xfrm>
            <a:off x="2870200" y="161993"/>
            <a:ext cx="7366000" cy="658800"/>
          </a:xfrm>
          <a:prstGeom prst="rect">
            <a:avLst/>
          </a:prstGeom>
          <a:solidFill>
            <a:srgbClr val="00B0F0"/>
          </a:solidFill>
          <a:ln>
            <a:noFill/>
          </a:ln>
          <a:effectLst>
            <a:outerShdw blurRad="44450" dist="27940" dir="5400000" algn="ctr">
              <a:schemeClr val="tx1">
                <a:alpha val="32000"/>
              </a:schemeClr>
            </a:outerShdw>
          </a:effectLst>
          <a:scene3d>
            <a:camera prst="orthographicFront">
              <a:rot lat="0" lon="0" rev="0"/>
            </a:camera>
            <a:lightRig rig="balanced" dir="t">
              <a:rot lat="0" lon="0" rev="8700000"/>
            </a:lightRig>
          </a:scene3d>
          <a:sp3d>
            <a:bevelT w="190500" h="38100"/>
          </a:sp3d>
        </p:spPr>
        <p:txBody>
          <a:bodyPr wrap="square" rtlCol="0" anchor="ctr">
            <a:normAutofit fontScale="92500" lnSpcReduction="10000"/>
            <a:sp3d extrusionH="31750" contourW="38100">
              <a:bevelT prst="riblet"/>
              <a:bevelB w="0" h="0"/>
              <a:extrusionClr>
                <a:schemeClr val="tx1">
                  <a:lumMod val="50000"/>
                  <a:lumOff val="50000"/>
                </a:schemeClr>
              </a:extrusionClr>
              <a:contourClr>
                <a:schemeClr val="bg1"/>
              </a:contourClr>
            </a:sp3d>
          </a:bodyPr>
          <a:lstStyle>
            <a:defPPr>
              <a:defRPr lang="es-MX"/>
            </a:defPPr>
            <a:lvl1pPr>
              <a:defRPr sz="2800">
                <a:solidFill>
                  <a:schemeClr val="bg1">
                    <a:lumMod val="95000"/>
                  </a:schemeClr>
                </a:solidFill>
                <a:latin typeface="Amasis MT Pro Black" panose="02040A04050005020304" pitchFamily="18" charset="0"/>
              </a:defRPr>
            </a:lvl1pPr>
          </a:lstStyle>
          <a:p>
            <a:pPr>
              <a:lnSpc>
                <a:spcPct val="90000"/>
              </a:lnSpc>
              <a:spcBef>
                <a:spcPct val="0"/>
              </a:spcBef>
            </a:pPr>
            <a:r>
              <a:rPr lang="es-MX" sz="4800" b="1" noProof="0" dirty="0">
                <a:ln/>
                <a:solidFill>
                  <a:schemeClr val="tx1"/>
                </a:solidFill>
                <a:effectLst>
                  <a:outerShdw blurRad="50800" dir="5400000" algn="ctr" rotWithShape="0">
                    <a:schemeClr val="bg1"/>
                  </a:outerShdw>
                </a:effectLst>
                <a:latin typeface="+mn-lt"/>
              </a:rPr>
              <a:t>Funciones de los profetas</a:t>
            </a:r>
          </a:p>
        </p:txBody>
      </p:sp>
      <p:sp>
        <p:nvSpPr>
          <p:cNvPr id="12" name="Título 5">
            <a:extLst>
              <a:ext uri="{FF2B5EF4-FFF2-40B4-BE49-F238E27FC236}">
                <a16:creationId xmlns:a16="http://schemas.microsoft.com/office/drawing/2014/main" id="{9B2B152D-20AD-F590-1625-1546DA8426D8}"/>
              </a:ext>
            </a:extLst>
          </p:cNvPr>
          <p:cNvSpPr>
            <a:spLocks noGrp="1"/>
          </p:cNvSpPr>
          <p:nvPr>
            <p:ph type="title"/>
          </p:nvPr>
        </p:nvSpPr>
        <p:spPr>
          <a:xfrm>
            <a:off x="115772" y="161575"/>
            <a:ext cx="2658325" cy="659218"/>
          </a:xfrm>
          <a:solidFill>
            <a:srgbClr val="00B0F0"/>
          </a:solidFill>
          <a:ln w="22225" cap="rnd">
            <a:noFill/>
          </a:ln>
          <a:scene3d>
            <a:camera prst="obliqueTopRight"/>
            <a:lightRig rig="balanced" dir="t"/>
          </a:scene3d>
          <a:sp3d>
            <a:bevelT w="190500" h="38100"/>
          </a:sp3d>
        </p:spPr>
        <p:txBody>
          <a:bodyPr>
            <a:noAutofit/>
            <a:sp3d extrusionH="88900" prstMaterial="powder">
              <a:bevelT h="127000"/>
              <a:bevelB w="38100" h="38100" prst="slope"/>
              <a:extrusionClr>
                <a:schemeClr val="bg1"/>
              </a:extrusionClr>
            </a:sp3d>
          </a:bodyPr>
          <a:lstStyle/>
          <a:p>
            <a:pPr algn="ctr"/>
            <a:r>
              <a:rPr lang="es-MX" sz="4800" b="1" u="sng" noProof="0" dirty="0">
                <a:ln/>
                <a:solidFill>
                  <a:schemeClr val="tx1"/>
                </a:solidFill>
                <a:effectLst>
                  <a:outerShdw blurRad="50800" dir="5400000" algn="ctr" rotWithShape="0">
                    <a:schemeClr val="bg1"/>
                  </a:outerShdw>
                </a:effectLst>
                <a:latin typeface="+mn-lt"/>
                <a:ea typeface="+mn-ea"/>
                <a:cs typeface="+mn-cs"/>
              </a:rPr>
              <a:t>Martes</a:t>
            </a:r>
          </a:p>
        </p:txBody>
      </p:sp>
      <p:sp>
        <p:nvSpPr>
          <p:cNvPr id="3" name="Lágrima 2">
            <a:extLst>
              <a:ext uri="{FF2B5EF4-FFF2-40B4-BE49-F238E27FC236}">
                <a16:creationId xmlns:a16="http://schemas.microsoft.com/office/drawing/2014/main" id="{AE4EEBE8-A631-7019-3F15-CE49B6932798}"/>
              </a:ext>
            </a:extLst>
          </p:cNvPr>
          <p:cNvSpPr/>
          <p:nvPr/>
        </p:nvSpPr>
        <p:spPr>
          <a:xfrm>
            <a:off x="0" y="2722853"/>
            <a:ext cx="2836258" cy="3198398"/>
          </a:xfrm>
          <a:prstGeom prst="teardrop">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984389FA-3FF8-460A-60BF-4030930B8800}"/>
              </a:ext>
            </a:extLst>
          </p:cNvPr>
          <p:cNvSpPr txBox="1"/>
          <p:nvPr/>
        </p:nvSpPr>
        <p:spPr>
          <a:xfrm>
            <a:off x="57841" y="6425257"/>
            <a:ext cx="10289118" cy="579240"/>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En la vida de los profetas, ¿qué lecciones personales podemos encontrar respecto a la</a:t>
            </a:r>
          </a:p>
          <a:p>
            <a:pPr algn="just">
              <a:lnSpc>
                <a:spcPts val="1400"/>
              </a:lnSpc>
            </a:pPr>
            <a:r>
              <a:rPr lang="es-MX" b="1" dirty="0">
                <a:solidFill>
                  <a:srgbClr val="C00000"/>
                </a:solidFill>
                <a:latin typeface="Aptos Display" panose="020B0004020202020204" pitchFamily="34" charset="0"/>
              </a:rPr>
              <a:t>perseverancia, la fe y la obediencia al llamado de Dios?</a:t>
            </a:r>
          </a:p>
        </p:txBody>
      </p:sp>
    </p:spTree>
    <p:extLst>
      <p:ext uri="{BB962C8B-B14F-4D97-AF65-F5344CB8AC3E}">
        <p14:creationId xmlns:p14="http://schemas.microsoft.com/office/powerpoint/2010/main" val="329640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50000"/>
            <a:lum/>
            <a:extLst>
              <a:ext uri="{BEBA8EAE-BF5A-486C-A8C5-ECC9F3942E4B}">
                <a14:imgProps xmlns:a14="http://schemas.microsoft.com/office/drawing/2010/main">
                  <a14:imgLayer r:embed="rId5">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D4AD41-BBA2-6A4A-28FE-57EE21BC4ED8}"/>
              </a:ext>
            </a:extLst>
          </p:cNvPr>
          <p:cNvSpPr txBox="1"/>
          <p:nvPr/>
        </p:nvSpPr>
        <p:spPr>
          <a:xfrm>
            <a:off x="3278601" y="187113"/>
            <a:ext cx="6624000" cy="658800"/>
          </a:xfrm>
          <a:prstGeom prst="rect">
            <a:avLst/>
          </a:prstGeom>
          <a:solidFill>
            <a:srgbClr val="6E349A"/>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bevelB prst="slope"/>
          </a:sp3d>
        </p:spPr>
        <p:txBody>
          <a:bodyPr wrap="square" rtlCol="0" anchor="ctr">
            <a:normAutofit fontScale="92500" lnSpcReduction="10000"/>
            <a:sp3d extrusionH="57150" contourW="25400">
              <a:bevelT w="50800" prst="angle"/>
              <a:extrusionClr>
                <a:schemeClr val="bg1"/>
              </a:extrusionClr>
              <a:contourClr>
                <a:schemeClr val="bg1"/>
              </a:contourClr>
            </a:sp3d>
          </a:bodyPr>
          <a:lstStyle/>
          <a:p>
            <a:pPr algn="just">
              <a:spcBef>
                <a:spcPct val="0"/>
              </a:spcBef>
            </a:pPr>
            <a:r>
              <a:rPr lang="es-MX" sz="4400" b="1" noProof="0" dirty="0">
                <a:ln>
                  <a:solidFill>
                    <a:schemeClr val="accent1"/>
                  </a:solidFill>
                </a:ln>
                <a:solidFill>
                  <a:schemeClr val="bg1"/>
                </a:solidFill>
                <a:effectLst>
                  <a:outerShdw blurRad="50800" dist="38100" algn="l" rotWithShape="0">
                    <a:schemeClr val="bg1">
                      <a:lumMod val="95000"/>
                      <a:alpha val="40000"/>
                    </a:schemeClr>
                  </a:outerShdw>
                </a:effectLst>
              </a:rPr>
              <a:t>Mujeres profetas</a:t>
            </a:r>
          </a:p>
        </p:txBody>
      </p:sp>
      <p:sp>
        <p:nvSpPr>
          <p:cNvPr id="9" name="Título 5">
            <a:extLst>
              <a:ext uri="{FF2B5EF4-FFF2-40B4-BE49-F238E27FC236}">
                <a16:creationId xmlns:a16="http://schemas.microsoft.com/office/drawing/2014/main" id="{32D96FCC-8331-450B-1E15-4B5A7EC1FDEF}"/>
              </a:ext>
            </a:extLst>
          </p:cNvPr>
          <p:cNvSpPr>
            <a:spLocks noGrp="1"/>
          </p:cNvSpPr>
          <p:nvPr>
            <p:ph type="title"/>
          </p:nvPr>
        </p:nvSpPr>
        <p:spPr>
          <a:xfrm>
            <a:off x="467360" y="193956"/>
            <a:ext cx="2658325" cy="659218"/>
          </a:xfrm>
          <a:solidFill>
            <a:srgbClr val="6E349A"/>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b="1" u="sng" noProof="0" dirty="0">
                <a:ln/>
                <a:effectLst/>
                <a:latin typeface="+mn-lt"/>
                <a:ea typeface="+mn-ea"/>
                <a:cs typeface="+mn-cs"/>
              </a:rPr>
              <a:t>Miércoles</a:t>
            </a:r>
          </a:p>
        </p:txBody>
      </p:sp>
      <p:sp>
        <p:nvSpPr>
          <p:cNvPr id="4" name="Marcador de texto 3">
            <a:extLst>
              <a:ext uri="{FF2B5EF4-FFF2-40B4-BE49-F238E27FC236}">
                <a16:creationId xmlns:a16="http://schemas.microsoft.com/office/drawing/2014/main" id="{C454244B-81B2-9D1E-A4D6-0727FFF12747}"/>
              </a:ext>
            </a:extLst>
          </p:cNvPr>
          <p:cNvSpPr>
            <a:spLocks noGrp="1"/>
          </p:cNvSpPr>
          <p:nvPr>
            <p:ph type="body" idx="1"/>
          </p:nvPr>
        </p:nvSpPr>
        <p:spPr>
          <a:xfrm>
            <a:off x="11242" y="906355"/>
            <a:ext cx="10453558" cy="1050840"/>
          </a:xfrm>
          <a:noFill/>
        </p:spPr>
        <p:txBody>
          <a:bodyPr vert="horz" wrap="square" lIns="91440" tIns="45720" rIns="91440" bIns="45720" rtlCol="0" anchor="t">
            <a:normAutofit/>
          </a:bodyPr>
          <a:lstStyle/>
          <a:p>
            <a:pPr>
              <a:lnSpc>
                <a:spcPts val="1300"/>
              </a:lnSpc>
              <a:spcAft>
                <a:spcPts val="300"/>
              </a:spcAft>
            </a:pPr>
            <a:r>
              <a:rPr lang="es-MX" dirty="0">
                <a:latin typeface="Aptos Display" panose="020B0004020202020204" pitchFamily="34" charset="0"/>
              </a:rPr>
              <a:t>«Gobernaba en aquel tiempo a Israel una mujer, Débora, profetisa, mujer de Lapidot</a:t>
            </a:r>
            <a:r>
              <a:rPr lang="es-MX" noProof="0" dirty="0">
                <a:latin typeface="Aptos Display" panose="020B0004020202020204" pitchFamily="34" charset="0"/>
              </a:rPr>
              <a:t>» (</a:t>
            </a:r>
            <a:r>
              <a:rPr lang="es-MX" dirty="0">
                <a:latin typeface="Aptos Display" panose="020B0004020202020204" pitchFamily="34" charset="0"/>
              </a:rPr>
              <a:t>Jueces 4:4</a:t>
            </a:r>
            <a:r>
              <a:rPr lang="es-MX" noProof="0" dirty="0">
                <a:latin typeface="Aptos Display" panose="020B0004020202020204" pitchFamily="34" charset="0"/>
              </a:rPr>
              <a:t>).</a:t>
            </a:r>
          </a:p>
          <a:p>
            <a:pPr>
              <a:lnSpc>
                <a:spcPts val="1300"/>
              </a:lnSpc>
              <a:spcAft>
                <a:spcPts val="300"/>
              </a:spcAft>
            </a:pPr>
            <a:r>
              <a:rPr lang="es-MX" dirty="0">
                <a:latin typeface="Aptos Display" panose="020B0004020202020204" pitchFamily="34" charset="0"/>
              </a:rPr>
              <a:t>Lee Éxodo 15:20; Jueces 4:4; 2 Reyes 22:14; y Nehemías 6:14. ¿Qué enseñan estos textos acerca del papel profético?</a:t>
            </a:r>
            <a:endParaRPr lang="es-MX" noProof="0" dirty="0">
              <a:latin typeface="Aptos Display" panose="020B0004020202020204" pitchFamily="34" charset="0"/>
            </a:endParaRPr>
          </a:p>
          <a:p>
            <a:pPr>
              <a:lnSpc>
                <a:spcPts val="1300"/>
              </a:lnSpc>
              <a:spcAft>
                <a:spcPts val="300"/>
              </a:spcAft>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Hay abundante evidencia en las Escrituras de que Dios llamó a mujeres para que sirvieran como profetas. No es solo privilegio de los hombres, Dios también llamo a mujeres para servirle como profetas.</a:t>
            </a: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sz="1700" noProof="0" dirty="0">
              <a:solidFill>
                <a:srgbClr val="00B0F0"/>
              </a:solidFill>
              <a:latin typeface="Aptos Display" panose="020B0004020202020204" pitchFamily="34" charset="0"/>
            </a:endParaRPr>
          </a:p>
        </p:txBody>
      </p:sp>
      <p:sp>
        <p:nvSpPr>
          <p:cNvPr id="3" name="Diagrama de flujo: pantalla 2">
            <a:extLst>
              <a:ext uri="{FF2B5EF4-FFF2-40B4-BE49-F238E27FC236}">
                <a16:creationId xmlns:a16="http://schemas.microsoft.com/office/drawing/2014/main" id="{6186A0B3-A4B7-36EB-C952-5BC87AAF9B83}"/>
              </a:ext>
            </a:extLst>
          </p:cNvPr>
          <p:cNvSpPr/>
          <p:nvPr/>
        </p:nvSpPr>
        <p:spPr>
          <a:xfrm>
            <a:off x="22128" y="2376837"/>
            <a:ext cx="2701466" cy="3538568"/>
          </a:xfrm>
          <a:prstGeom prst="flowChartDisplay">
            <a:avLst/>
          </a:prstGeom>
          <a:blipFill dpi="0" rotWithShape="1">
            <a:blip r:embed="rId6">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0" name="Marcador de contenido 9">
            <a:extLst>
              <a:ext uri="{FF2B5EF4-FFF2-40B4-BE49-F238E27FC236}">
                <a16:creationId xmlns:a16="http://schemas.microsoft.com/office/drawing/2014/main" id="{10209970-210E-C161-AB3B-AECA924C0D07}"/>
              </a:ext>
            </a:extLst>
          </p:cNvPr>
          <p:cNvSpPr>
            <a:spLocks noGrp="1"/>
          </p:cNvSpPr>
          <p:nvPr>
            <p:ph sz="half" idx="2"/>
          </p:nvPr>
        </p:nvSpPr>
        <p:spPr>
          <a:xfrm>
            <a:off x="2712708" y="2024109"/>
            <a:ext cx="7752092" cy="4310938"/>
          </a:xfrm>
          <a:effectLst>
            <a:glow rad="127000">
              <a:schemeClr val="bg1"/>
            </a:glow>
            <a:softEdge rad="25400"/>
          </a:effectLst>
        </p:spPr>
        <p:txBody>
          <a:bodyPr>
            <a:normAutofit/>
            <a:scene3d>
              <a:camera prst="orthographicFront"/>
              <a:lightRig rig="brightRoom" dir="t">
                <a:rot lat="0" lon="0" rev="1200000"/>
              </a:lightRig>
            </a:scene3d>
            <a:sp3d prstMaterial="dkEdge">
              <a:bevelT w="38100"/>
              <a:extrusionClr>
                <a:schemeClr val="bg1"/>
              </a:extrusionClr>
              <a:contourClr>
                <a:schemeClr val="bg1"/>
              </a:contourClr>
            </a:sp3d>
          </a:bodyPr>
          <a:lstStyle/>
          <a:p>
            <a:pPr marL="0" indent="0" algn="just">
              <a:lnSpc>
                <a:spcPts val="1300"/>
              </a:lnSpc>
              <a:buNone/>
            </a:pPr>
            <a:r>
              <a:rPr lang="es-MX" dirty="0">
                <a:latin typeface="Aptos Display" panose="020B0004020202020204" pitchFamily="34" charset="0"/>
              </a:rPr>
              <a:t>Las mujeres desempeñaron un papel significativo en la manifestación del don profético en el Antiguo Testamento. Hulda ejemplifica el papel significativo que las mujeres desempeñaron en la profecía del Antiguo Testamento. Durante el reinado del rey Josías, cuando el «libro de la ley» fue descubierto en el templo, Josías buscó guía divina. Consultó a Hulda, aunque Jeremías estaba activo en ese momento (2 </a:t>
            </a:r>
            <a:r>
              <a:rPr lang="es-MX" dirty="0" err="1">
                <a:latin typeface="Aptos Display" panose="020B0004020202020204" pitchFamily="34" charset="0"/>
              </a:rPr>
              <a:t>Crón</a:t>
            </a:r>
            <a:r>
              <a:rPr lang="es-MX" dirty="0">
                <a:latin typeface="Aptos Display" panose="020B0004020202020204" pitchFamily="34" charset="0"/>
              </a:rPr>
              <a:t>. 34:22). Esta elección resalta la autoridad y el respeto que Hulda tenía como verdadera profeta de Yahvé. Su mensaje, entregado en dos oráculos, transmitía juicio y esperanza. Ella confirmó que las maldiciones de Deuteronomio 28 caerían sobre Judá debido a la idolatría persistente (2 </a:t>
            </a:r>
            <a:r>
              <a:rPr lang="es-MX" dirty="0" err="1">
                <a:latin typeface="Aptos Display" panose="020B0004020202020204" pitchFamily="34" charset="0"/>
              </a:rPr>
              <a:t>Crón</a:t>
            </a:r>
            <a:r>
              <a:rPr lang="es-MX" dirty="0">
                <a:latin typeface="Aptos Display" panose="020B0004020202020204" pitchFamily="34" charset="0"/>
              </a:rPr>
              <a:t>. 34:24, 25). Aun así, Hulda aseguró a Josías que su humildad y arrepentimiento lo librarían de presenciar el desastre venidero (2 </a:t>
            </a:r>
            <a:r>
              <a:rPr lang="es-MX" dirty="0" err="1">
                <a:latin typeface="Aptos Display" panose="020B0004020202020204" pitchFamily="34" charset="0"/>
              </a:rPr>
              <a:t>Crón</a:t>
            </a:r>
            <a:r>
              <a:rPr lang="es-MX" dirty="0">
                <a:latin typeface="Aptos Display" panose="020B0004020202020204" pitchFamily="34" charset="0"/>
              </a:rPr>
              <a:t>. 34:26–28).</a:t>
            </a:r>
          </a:p>
          <a:p>
            <a:pPr marL="0" indent="0" algn="just">
              <a:lnSpc>
                <a:spcPts val="1300"/>
              </a:lnSpc>
              <a:buNone/>
            </a:pPr>
            <a:r>
              <a:rPr lang="es-MX" b="1" dirty="0">
                <a:latin typeface="Aptos Display" panose="020B0004020202020204" pitchFamily="34" charset="0"/>
              </a:rPr>
              <a:t>Desde los comienzos en su vida madura, Josías había procurado aprovechar su posición como rey para exaltar los principios de la santa ley de Dios. Y ahora, mientras </a:t>
            </a:r>
            <a:r>
              <a:rPr lang="es-MX" b="1" dirty="0" err="1">
                <a:latin typeface="Aptos Display" panose="020B0004020202020204" pitchFamily="34" charset="0"/>
              </a:rPr>
              <a:t>Safán</a:t>
            </a:r>
            <a:r>
              <a:rPr lang="es-MX" b="1" dirty="0">
                <a:latin typeface="Aptos Display" panose="020B0004020202020204" pitchFamily="34" charset="0"/>
              </a:rPr>
              <a:t> el escriba le leía del libro de la ley, el rey descubrió en este tomo un tesoro de conocimiento y un poderoso aliado en la obra de reforma que él tanto había deseado realizar en su tierra. Resolvió andar a la luz de sus consejos, y también hacer todo lo que estuviera a su alcance para enseñar a su pueblo estas instrucciones, y, si era posible, conducirlo a cultivar reverencia y amor por la ley del cielo. En ese tiempo, la profetisa Hulda vivía en Jerusalén, cerca del templo. La mente del rey, llena de angustiosos presagios, se volvió hacia ella, y decidió consultar al Señor mediante su mensajera elegida, para averiguar si había algún medio a su alcance para salvar al errante Judá, ahora al borde de la ruina.</a:t>
            </a:r>
            <a:r>
              <a:rPr lang="es-MX" i="1" noProof="0" dirty="0">
                <a:latin typeface="Aptos Display" panose="020B0004020202020204" pitchFamily="34" charset="0"/>
              </a:rPr>
              <a:t>(</a:t>
            </a:r>
            <a:r>
              <a:rPr lang="es-MX" i="1" dirty="0">
                <a:latin typeface="Aptos Display" panose="020B0004020202020204" pitchFamily="34" charset="0"/>
              </a:rPr>
              <a:t>Recibiréis poder, 16 de septiembre, p. 270</a:t>
            </a:r>
            <a:r>
              <a:rPr lang="es-MX" i="1" noProof="0" dirty="0">
                <a:latin typeface="Aptos Display" panose="020B0004020202020204" pitchFamily="34" charset="0"/>
              </a:rPr>
              <a:t>).</a:t>
            </a:r>
          </a:p>
        </p:txBody>
      </p:sp>
      <p:sp>
        <p:nvSpPr>
          <p:cNvPr id="6" name="CuadroTexto 5">
            <a:extLst>
              <a:ext uri="{FF2B5EF4-FFF2-40B4-BE49-F238E27FC236}">
                <a16:creationId xmlns:a16="http://schemas.microsoft.com/office/drawing/2014/main" id="{9380AA45-86D5-335F-FCD4-9E237300BF12}"/>
              </a:ext>
            </a:extLst>
          </p:cNvPr>
          <p:cNvSpPr txBox="1"/>
          <p:nvPr/>
        </p:nvSpPr>
        <p:spPr>
          <a:xfrm>
            <a:off x="147314" y="6335047"/>
            <a:ext cx="10442672" cy="489365"/>
          </a:xfrm>
          <a:prstGeom prst="rect">
            <a:avLst/>
          </a:prstGeom>
          <a:noFill/>
        </p:spPr>
        <p:txBody>
          <a:bodyPr wrap="square" rtlCol="0">
            <a:spAutoFit/>
          </a:bodyPr>
          <a:lstStyle/>
          <a:p>
            <a:pPr algn="just">
              <a:lnSpc>
                <a:spcPts val="1500"/>
              </a:lnSpc>
            </a:pPr>
            <a:r>
              <a:rPr lang="es-MX" b="1" noProof="0" dirty="0">
                <a:latin typeface="Aptos Display" panose="020B0004020202020204" pitchFamily="34" charset="0"/>
              </a:rPr>
              <a:t>Reflexionemos: </a:t>
            </a:r>
            <a:r>
              <a:rPr lang="es-MX" sz="1700" b="1" dirty="0">
                <a:solidFill>
                  <a:srgbClr val="C00000"/>
                </a:solidFill>
                <a:latin typeface="Aptos Display" panose="020B0004020202020204" pitchFamily="34" charset="0"/>
              </a:rPr>
              <a:t>Aunque llamados por Dios, los profetas y las profetisas también eran pecadores que necesitaban la gracia divina. ¿Qué esperanza puedes obtener de sus historias?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16872442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561AB1F5-B354-8C1B-B95F-2B1DF3FECEFE}"/>
              </a:ext>
            </a:extLst>
          </p:cNvPr>
          <p:cNvSpPr>
            <a:spLocks noGrp="1"/>
          </p:cNvSpPr>
          <p:nvPr>
            <p:ph type="body" idx="1"/>
          </p:nvPr>
        </p:nvSpPr>
        <p:spPr>
          <a:xfrm>
            <a:off x="0" y="925454"/>
            <a:ext cx="10452847" cy="1313423"/>
          </a:xfrm>
        </p:spPr>
        <p:txBody>
          <a:bodyPr wrap="square" anchor="t">
            <a:noAutofit/>
          </a:bodyPr>
          <a:lstStyle/>
          <a:p>
            <a:pPr>
              <a:lnSpc>
                <a:spcPts val="1400"/>
              </a:lnSpc>
              <a:spcAft>
                <a:spcPts val="300"/>
              </a:spcAft>
            </a:pPr>
            <a:r>
              <a:rPr lang="es-MX" noProof="0" dirty="0">
                <a:latin typeface="Aptos Display" panose="020B0004020202020204" pitchFamily="34" charset="0"/>
              </a:rPr>
              <a:t>«</a:t>
            </a:r>
            <a:r>
              <a:rPr lang="es-MX" dirty="0">
                <a:latin typeface="Aptos Display" panose="020B0004020202020204" pitchFamily="34" charset="0"/>
              </a:rPr>
              <a:t>Me dijo entonces Jehová: Falsamente profetizan los profetas en mi nombre; no los envié, ni les mandé, ni les hablé; visión mentirosa, adivinación, vanidad y engaño de su corazón os profetizan</a:t>
            </a:r>
            <a:r>
              <a:rPr lang="es-MX" noProof="0" dirty="0">
                <a:latin typeface="Aptos Display" panose="020B0004020202020204" pitchFamily="34" charset="0"/>
              </a:rPr>
              <a:t>»(</a:t>
            </a:r>
            <a:r>
              <a:rPr lang="es-MX" dirty="0">
                <a:latin typeface="Aptos Display" panose="020B0004020202020204" pitchFamily="34" charset="0"/>
              </a:rPr>
              <a:t>Jeremías 14: 14</a:t>
            </a:r>
            <a:r>
              <a:rPr lang="es-MX" noProof="0" dirty="0">
                <a:latin typeface="Aptos Display" panose="020B0004020202020204" pitchFamily="34" charset="0"/>
              </a:rPr>
              <a:t>)</a:t>
            </a:r>
          </a:p>
          <a:p>
            <a:pPr>
              <a:lnSpc>
                <a:spcPts val="1400"/>
              </a:lnSpc>
              <a:spcAft>
                <a:spcPts val="300"/>
              </a:spcAft>
            </a:pPr>
            <a:r>
              <a:rPr lang="es-MX" dirty="0">
                <a:latin typeface="Aptos Display" panose="020B0004020202020204" pitchFamily="34" charset="0"/>
              </a:rPr>
              <a:t>Lee Jeremías 14:1-15. ¿Qué sucedía según este texto y cómo consideraba el Señor a quienes hablaban en su nombre como «profetas» sin serlo?</a:t>
            </a:r>
            <a:endParaRPr lang="es-MX" noProof="0" dirty="0">
              <a:latin typeface="Aptos Display" panose="020B0004020202020204" pitchFamily="34" charset="0"/>
            </a:endParaRPr>
          </a:p>
          <a:p>
            <a:pPr>
              <a:lnSpc>
                <a:spcPts val="1400"/>
              </a:lnSpc>
              <a:spcAft>
                <a:spcPts val="300"/>
              </a:spcAft>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dirty="0">
                <a:solidFill>
                  <a:srgbClr val="0970BC"/>
                </a:solidFill>
                <a:latin typeface="Aptos Display" panose="020B0004020202020204" pitchFamily="34" charset="0"/>
              </a:rPr>
              <a:t>Inventaban sus propias profecías (Ez. 13:2, 17). Decían lo que la gente quería oír (Ez. 13:16). No hablaban contra el pecado (Ez. 13:22). Buscaban lucro personal (Ez. 13:19). Eran corruptos</a:t>
            </a:r>
          </a:p>
          <a:p>
            <a:pPr>
              <a:lnSpc>
                <a:spcPts val="1400"/>
              </a:lnSpc>
              <a:spcAft>
                <a:spcPts val="300"/>
              </a:spcAft>
            </a:pPr>
            <a:endParaRPr lang="es-MX" dirty="0">
              <a:solidFill>
                <a:srgbClr val="0970BC"/>
              </a:solidFill>
              <a:latin typeface="Aptos Display" panose="020B0004020202020204" pitchFamily="34" charset="0"/>
            </a:endParaRPr>
          </a:p>
          <a:p>
            <a:pPr>
              <a:lnSpc>
                <a:spcPts val="1400"/>
              </a:lnSpc>
              <a:spcAft>
                <a:spcPts val="300"/>
              </a:spcAft>
            </a:pPr>
            <a:endParaRPr lang="es-MX" dirty="0">
              <a:solidFill>
                <a:srgbClr val="0970BC"/>
              </a:solidFill>
              <a:latin typeface="Aptos Display" panose="020B0004020202020204" pitchFamily="34" charset="0"/>
            </a:endParaRPr>
          </a:p>
          <a:p>
            <a:pPr>
              <a:lnSpc>
                <a:spcPts val="1400"/>
              </a:lnSpc>
              <a:spcAft>
                <a:spcPts val="300"/>
              </a:spcAft>
            </a:pPr>
            <a:endParaRPr lang="es-MX" dirty="0">
              <a:solidFill>
                <a:srgbClr val="0970BC"/>
              </a:solidFill>
              <a:latin typeface="Aptos Display" panose="020B0004020202020204" pitchFamily="34" charset="0"/>
            </a:endParaRPr>
          </a:p>
          <a:p>
            <a:pPr>
              <a:lnSpc>
                <a:spcPts val="1400"/>
              </a:lnSpc>
              <a:spcAft>
                <a:spcPts val="300"/>
              </a:spcAft>
            </a:pPr>
            <a:r>
              <a:rPr lang="es-MX" dirty="0">
                <a:solidFill>
                  <a:srgbClr val="0970BC"/>
                </a:solidFill>
                <a:latin typeface="Aptos Display" panose="020B0004020202020204" pitchFamily="34" charset="0"/>
              </a:rPr>
              <a:t>.</a:t>
            </a:r>
            <a:endParaRPr lang="es-MX" noProof="0" dirty="0">
              <a:solidFill>
                <a:srgbClr val="0970BC"/>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E4DAE60B-E6BE-5D43-22D6-333BB2BAE90B}"/>
              </a:ext>
            </a:extLst>
          </p:cNvPr>
          <p:cNvSpPr>
            <a:spLocks noGrp="1"/>
          </p:cNvSpPr>
          <p:nvPr>
            <p:ph sz="half" idx="2"/>
          </p:nvPr>
        </p:nvSpPr>
        <p:spPr>
          <a:xfrm>
            <a:off x="2606934" y="2407553"/>
            <a:ext cx="7780647" cy="3895593"/>
          </a:xfrm>
        </p:spPr>
        <p:txBody>
          <a:bodyPr vert="horz" wrap="square" lIns="91440" tIns="45720" rIns="91440" bIns="45720" rtlCol="0" anchor="t">
            <a:normAutofit/>
          </a:bodyPr>
          <a:lstStyle/>
          <a:p>
            <a:pPr marL="0" indent="0" algn="just">
              <a:lnSpc>
                <a:spcPts val="1300"/>
              </a:lnSpc>
              <a:spcBef>
                <a:spcPts val="0"/>
              </a:spcBef>
              <a:spcAft>
                <a:spcPts val="600"/>
              </a:spcAft>
              <a:buNone/>
            </a:pPr>
            <a:r>
              <a:rPr lang="es-MX" dirty="0">
                <a:latin typeface="Aptos Display" panose="020B0004020202020204" pitchFamily="34" charset="0"/>
              </a:rPr>
              <a:t>Satanás falsifica todo lo que Dios hace. Eso incluye el ministerio profético. Israel tuvo ante sí a profetas verdaderos y falsos. La clave era saber distinguir entre unos y otros. En Jeremías 14, Dios encomendó a Jeremías un mensaje de juicio para Judá; es decir, una medida disciplinaria que se concretaría en forma de espada (guerra), hambruna y pestilencia. Los falsos profetas de la época contradecían el mensaje de Jeremías, quien los describe en términos muy claros: «Entonces el Señor me dijo: “Los profetas profetizan mentiras en mi nombre. No los envié, ni los mandé, ni les hablé. De su corazón les profetizan visión mentirosa, adivinación, vanidad y engaño”» (Jer. 14:14)..</a:t>
            </a:r>
          </a:p>
          <a:p>
            <a:pPr marL="0" indent="0" algn="just">
              <a:lnSpc>
                <a:spcPts val="1300"/>
              </a:lnSpc>
              <a:spcBef>
                <a:spcPts val="0"/>
              </a:spcBef>
              <a:spcAft>
                <a:spcPts val="600"/>
              </a:spcAft>
              <a:buNone/>
            </a:pPr>
            <a:r>
              <a:rPr lang="es-MX" noProof="0" dirty="0">
                <a:latin typeface="Aptos Display" panose="020B0004020202020204" pitchFamily="34" charset="0"/>
              </a:rPr>
              <a:t>«</a:t>
            </a:r>
            <a:r>
              <a:rPr lang="es-MX" b="1" dirty="0">
                <a:latin typeface="Aptos Display" panose="020B0004020202020204" pitchFamily="34" charset="0"/>
              </a:rPr>
              <a:t>Habrá un serio conflicto entre los que son leales a Dios y los que se burlan de su ley. La iglesia ha unido sus manos con las del mundo. La reverencia hacia la ley de Dios ha sido trastornada. Los dirigentes religiosos están enseñando como doctrina los mandamientos de los hombres. Como era en los días de Noé, así es en esta época. Pero la difusión de la deslealtad y la transgresión, ¿hará que los que respetan la ley de Dios la respeten menos y se unan con los poderes mundanos que procuran invalidarla? Los que son verdaderamente leales no serán arrastrados por la corriente del mal. No arrojarán burla y desprecio sobre lo que Dios ha apartado como santo. Cada uno es sometido a prueba. Hay solamente dos lados. ¿En cuál de ellos estáis vosotros?</a:t>
            </a:r>
            <a:r>
              <a:rPr lang="es-MX" b="1" noProof="0" dirty="0">
                <a:latin typeface="Aptos Display" panose="020B0004020202020204" pitchFamily="34" charset="0"/>
              </a:rPr>
              <a:t>»</a:t>
            </a:r>
            <a:r>
              <a:rPr lang="es-MX" i="1" noProof="0" dirty="0">
                <a:latin typeface="Aptos Display" panose="020B0004020202020204" pitchFamily="34" charset="0"/>
              </a:rPr>
              <a:t> (</a:t>
            </a:r>
            <a:r>
              <a:rPr lang="es-MX" i="1" dirty="0">
                <a:latin typeface="Aptos Display" panose="020B0004020202020204" pitchFamily="34" charset="0"/>
              </a:rPr>
              <a:t>A fin de conocerle, 24 de julio, p. 211</a:t>
            </a:r>
            <a:r>
              <a:rPr lang="es-MX" i="1" noProof="0" dirty="0">
                <a:latin typeface="Aptos Display" panose="020B0004020202020204" pitchFamily="34" charset="0"/>
              </a:rPr>
              <a:t>).</a:t>
            </a:r>
          </a:p>
        </p:txBody>
      </p:sp>
      <p:sp>
        <p:nvSpPr>
          <p:cNvPr id="2" name="CuadroTexto 1">
            <a:extLst>
              <a:ext uri="{FF2B5EF4-FFF2-40B4-BE49-F238E27FC236}">
                <a16:creationId xmlns:a16="http://schemas.microsoft.com/office/drawing/2014/main" id="{ED5AB885-7FC0-5E71-F3CE-EEAFDF120305}"/>
              </a:ext>
            </a:extLst>
          </p:cNvPr>
          <p:cNvSpPr txBox="1"/>
          <p:nvPr/>
        </p:nvSpPr>
        <p:spPr>
          <a:xfrm>
            <a:off x="3270288" y="201068"/>
            <a:ext cx="6624000" cy="658800"/>
          </a:xfrm>
          <a:prstGeom prst="rect">
            <a:avLst/>
          </a:prstGeom>
          <a:solidFill>
            <a:srgbClr val="FFC000"/>
          </a:solidFill>
          <a:ln>
            <a:noFill/>
          </a:ln>
          <a:effectLst>
            <a:outerShdw blurRad="50800" dist="50800" dir="1200000" algn="l" rotWithShape="0">
              <a:prstClr val="black">
                <a:alpha val="46000"/>
              </a:prst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ln>
                  <a:solidFill>
                    <a:schemeClr val="bg1"/>
                  </a:solidFill>
                </a:ln>
                <a:effectLst>
                  <a:innerShdw blurRad="63500" dist="50800" dir="18900000">
                    <a:schemeClr val="tx1">
                      <a:alpha val="50000"/>
                    </a:schemeClr>
                  </a:innerShdw>
                </a:effectLst>
                <a:latin typeface="Amasis MT Pro Black" panose="02040A04050005020304" pitchFamily="18" charset="0"/>
              </a:rPr>
              <a:t>Falsos profetas</a:t>
            </a:r>
          </a:p>
        </p:txBody>
      </p:sp>
      <p:sp>
        <p:nvSpPr>
          <p:cNvPr id="22" name="Título 5">
            <a:extLst>
              <a:ext uri="{FF2B5EF4-FFF2-40B4-BE49-F238E27FC236}">
                <a16:creationId xmlns:a16="http://schemas.microsoft.com/office/drawing/2014/main" id="{F998FE6C-165A-A6CF-2E59-80423ED8B31B}"/>
              </a:ext>
            </a:extLst>
          </p:cNvPr>
          <p:cNvSpPr>
            <a:spLocks noGrp="1"/>
          </p:cNvSpPr>
          <p:nvPr>
            <p:ph type="title"/>
          </p:nvPr>
        </p:nvSpPr>
        <p:spPr>
          <a:xfrm>
            <a:off x="396339" y="211868"/>
            <a:ext cx="2658325" cy="648000"/>
          </a:xfrm>
          <a:solidFill>
            <a:srgbClr val="FFC000"/>
          </a:solidFill>
          <a:ln w="22225" cap="rnd">
            <a:noFill/>
          </a:ln>
          <a:scene3d>
            <a:camera prst="obliqueTopRight"/>
            <a:lightRig rig="balanced" dir="t"/>
          </a:scene3d>
          <a:sp3d>
            <a:bevelT w="190500" h="38100"/>
          </a:sp3d>
        </p:spPr>
        <p:txBody>
          <a:bodyPr anchor="ctr">
            <a:noAutofit/>
            <a:sp3d extrusionH="88900" prstMaterial="powder">
              <a:bevelT h="127000"/>
              <a:bevelB w="38100" h="38100" prst="slope"/>
            </a:sp3d>
          </a:bodyPr>
          <a:lstStyle/>
          <a:p>
            <a:pPr algn="ctr">
              <a:lnSpc>
                <a:spcPct val="100000"/>
              </a:lnSpc>
            </a:pPr>
            <a:endParaRPr lang="es-MX" sz="4800" b="1" u="sng" noProof="0" dirty="0">
              <a:ln>
                <a:solidFill>
                  <a:schemeClr val="bg1"/>
                </a:solidFill>
              </a:ln>
              <a:solidFill>
                <a:schemeClr val="tx1"/>
              </a:solidFill>
              <a:effectLst>
                <a:outerShdw blurRad="50800" dist="50800" dir="5400000" algn="ctr" rotWithShape="0">
                  <a:schemeClr val="bg1"/>
                </a:outerShdw>
              </a:effectLst>
              <a:latin typeface="+mn-lt"/>
              <a:ea typeface="+mn-ea"/>
              <a:cs typeface="+mn-cs"/>
            </a:endParaRPr>
          </a:p>
        </p:txBody>
      </p:sp>
      <p:sp>
        <p:nvSpPr>
          <p:cNvPr id="3" name="Diagrama de flujo: proceso alternativo 2">
            <a:extLst>
              <a:ext uri="{FF2B5EF4-FFF2-40B4-BE49-F238E27FC236}">
                <a16:creationId xmlns:a16="http://schemas.microsoft.com/office/drawing/2014/main" id="{E2AA187E-BBC3-A519-4C2B-F00A96DA9A45}"/>
              </a:ext>
            </a:extLst>
          </p:cNvPr>
          <p:cNvSpPr/>
          <p:nvPr/>
        </p:nvSpPr>
        <p:spPr>
          <a:xfrm>
            <a:off x="14340" y="2496340"/>
            <a:ext cx="2592594" cy="3486732"/>
          </a:xfrm>
          <a:prstGeom prst="flowChartAlternateProcess">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140FBE8E-B777-9D82-DBE5-8E8DA3575749}"/>
              </a:ext>
            </a:extLst>
          </p:cNvPr>
          <p:cNvSpPr txBox="1"/>
          <p:nvPr/>
        </p:nvSpPr>
        <p:spPr>
          <a:xfrm>
            <a:off x="0" y="6128417"/>
            <a:ext cx="10312275" cy="466923"/>
          </a:xfrm>
          <a:prstGeom prst="rect">
            <a:avLst/>
          </a:prstGeom>
          <a:noFill/>
        </p:spPr>
        <p:txBody>
          <a:bodyPr wrap="square" rtlCol="0">
            <a:spAutoFit/>
          </a:bodyPr>
          <a:lstStyle/>
          <a:p>
            <a:pPr algn="just">
              <a:lnSpc>
                <a:spcPts val="1400"/>
              </a:lnSpc>
            </a:pPr>
            <a:r>
              <a:rPr lang="es-MX" b="1" noProof="0" dirty="0"/>
              <a:t>Reflexionemos:</a:t>
            </a:r>
            <a:r>
              <a:rPr lang="es-MX" noProof="0" dirty="0"/>
              <a:t> </a:t>
            </a:r>
            <a:r>
              <a:rPr lang="es-MX" sz="1700" b="1" dirty="0">
                <a:solidFill>
                  <a:srgbClr val="C00000"/>
                </a:solidFill>
                <a:latin typeface="Aptos Display" panose="020B0004020202020204" pitchFamily="34" charset="0"/>
              </a:rPr>
              <a:t>¿Alguna vez te has sentido desconcertado, como Juan en la cárcel, a causa de una situación terrible que estabas atravesando? ¿Cómo mantuviste tu fe y tu confianza en Dios?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01419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anim calcmode="lin" valueType="num">
                                      <p:cBhvr additive="base">
                                        <p:cTn id="19"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 calcmode="lin" valueType="num">
                                      <p:cBhvr additive="base">
                                        <p:cTn id="2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1" end="1"/>
                                            </p:txEl>
                                          </p:spTgt>
                                        </p:tgtEl>
                                        <p:attrNameLst>
                                          <p:attrName>style.visibility</p:attrName>
                                        </p:attrNameLst>
                                      </p:cBhvr>
                                      <p:to>
                                        <p:strVal val="visible"/>
                                      </p:to>
                                    </p:set>
                                    <p:anim calcmode="lin" valueType="num">
                                      <p:cBhvr additive="base">
                                        <p:cTn id="3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18A06159-10CE-6092-3C21-C54D76BF8895}"/>
              </a:ext>
            </a:extLst>
          </p:cNvPr>
          <p:cNvSpPr>
            <a:spLocks noGrp="1"/>
          </p:cNvSpPr>
          <p:nvPr>
            <p:ph type="title"/>
          </p:nvPr>
        </p:nvSpPr>
        <p:spPr/>
        <p:txBody>
          <a:bodyPr/>
          <a:lstStyle/>
          <a:p>
            <a:r>
              <a:rPr lang="es-MX" noProof="0" dirty="0"/>
              <a:t>PARA ESTUDIAR Y MEDITAR</a:t>
            </a:r>
          </a:p>
        </p:txBody>
      </p:sp>
      <p:sp>
        <p:nvSpPr>
          <p:cNvPr id="7" name="Marcador de contenido 6">
            <a:extLst>
              <a:ext uri="{FF2B5EF4-FFF2-40B4-BE49-F238E27FC236}">
                <a16:creationId xmlns:a16="http://schemas.microsoft.com/office/drawing/2014/main" id="{B5030CE1-1F6F-F1D9-6767-9BD33F1D3CBA}"/>
              </a:ext>
            </a:extLst>
          </p:cNvPr>
          <p:cNvSpPr>
            <a:spLocks noGrp="1"/>
          </p:cNvSpPr>
          <p:nvPr>
            <p:ph sz="half" idx="1"/>
          </p:nvPr>
        </p:nvSpPr>
        <p:spPr>
          <a:xfrm>
            <a:off x="761448" y="1278384"/>
            <a:ext cx="9642646" cy="5379868"/>
          </a:xfrm>
        </p:spPr>
        <p:txBody>
          <a:bodyPr wrap="square">
            <a:normAutofit fontScale="85000" lnSpcReduction="10000"/>
          </a:bodyPr>
          <a:lstStyle/>
          <a:p>
            <a:pPr marL="0" indent="0" algn="just">
              <a:lnSpc>
                <a:spcPts val="1800"/>
              </a:lnSpc>
              <a:buNone/>
            </a:pPr>
            <a:r>
              <a:rPr lang="es-MX" sz="2400" noProof="0" dirty="0">
                <a:latin typeface="Aptos Display" panose="020B0004020202020204" pitchFamily="34" charset="0"/>
              </a:rPr>
              <a:t>En lección de esta semana </a:t>
            </a:r>
            <a:r>
              <a:rPr lang="es-MX" sz="2400" dirty="0">
                <a:latin typeface="Aptos Display" panose="020B0004020202020204" pitchFamily="34" charset="0"/>
              </a:rPr>
              <a:t>exploramos las descripciones de los profetas de Antiguo Testamento, que nos ayudaran a comprender el don profético y como se presenta en estos siervos: </a:t>
            </a:r>
            <a:r>
              <a:rPr lang="es-MX" sz="2400" b="1" dirty="0">
                <a:latin typeface="Aptos Display" panose="020B0004020202020204" pitchFamily="34" charset="0"/>
              </a:rPr>
              <a:t>1) La humanidad de los profetas; 2) Como identificar a los verdaderos profetas; 3) Función de los profetas; 4) Mujeres profetas y 5) Falsos profetas.</a:t>
            </a:r>
          </a:p>
          <a:p>
            <a:pPr marL="0" indent="0" algn="just">
              <a:lnSpc>
                <a:spcPts val="1800"/>
              </a:lnSpc>
              <a:buNone/>
            </a:pPr>
            <a:r>
              <a:rPr lang="es-MX" sz="2400" dirty="0">
                <a:latin typeface="Aptos Display" panose="020B0004020202020204" pitchFamily="34" charset="0"/>
              </a:rPr>
              <a:t>Como hemos visto, la experiencia de los profetas del Antiguo Testamento demuestra que nunca ha sido fácil ser un mensajero de Dios. Elena de White experimentó las mismas inquietudes que los profetas bíblicos. Como aprendimos el viernes pasado, era joven, tímida y no gozaba de buena salud cuando recibió el llamado de Dios. Aunque una segunda visión confirmó su llamado, Elena seguía preocupada por el llamado de Dios y escribió lo siguiente: «Aproximadamente una semana después, el Señor me concedió otra visión en la que me mostró las pruebas por las que debía pasar; que debía ir y contar a otros lo que él me había revelado; que encontraría gran oposición y sufriría angustia espiritual. […] </a:t>
            </a:r>
          </a:p>
          <a:p>
            <a:pPr marL="0" indent="0" algn="just">
              <a:lnSpc>
                <a:spcPts val="1800"/>
              </a:lnSpc>
              <a:buNone/>
            </a:pPr>
            <a:r>
              <a:rPr lang="es-MX" sz="2400" dirty="0">
                <a:latin typeface="Aptos Display" panose="020B0004020202020204" pitchFamily="34" charset="0"/>
              </a:rPr>
              <a:t>Bajo la guía del Espíritu Santo, el ministerio profético de Elena de White animaría a los creyentes y los conectaría con las verdades bíblicas. En 1860, ella había desempeñado un papel destacado en el desarrollo de la entonces incipiente confesión adventista del séptimo día y su misión de proclamar los mensajes de los tres ángeles al mundo. Dios orientó a estos creyentes para organizar la Iglesia Adventista del Séptimo Día en 1863. En décadas posteriores, la voz profética de Elena de White fue determinante en el establecimiento de los sistemas adventistas de salud y educación a nivel mundial. Sin embargo, la contribución más importante de su ministerio son las aproximadamente cien mil páginas de sus escritos inspirados, que continúan comunicando la instrucción divina en todo el mundo.</a:t>
            </a:r>
            <a:endParaRPr lang="es-MX" sz="2400" noProof="0" dirty="0">
              <a:latin typeface="Aptos Display" panose="020B0004020202020204" pitchFamily="34" charset="0"/>
            </a:endParaRPr>
          </a:p>
        </p:txBody>
      </p:sp>
    </p:spTree>
    <p:extLst>
      <p:ext uri="{BB962C8B-B14F-4D97-AF65-F5344CB8AC3E}">
        <p14:creationId xmlns:p14="http://schemas.microsoft.com/office/powerpoint/2010/main" val="318850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ciones" id="{33A9EC13-759B-4F92-AB56-6B8B56B226EE}" vid="{05531679-3202-4267-98F4-8A937D0844D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47180</TotalTime>
  <Words>3319</Words>
  <Application>Microsoft Office PowerPoint</Application>
  <PresentationFormat>Panorámica</PresentationFormat>
  <Paragraphs>79</Paragraphs>
  <Slides>10</Slides>
  <Notes>7</Notes>
  <HiddenSlides>0</HiddenSlides>
  <MMClips>0</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10</vt:i4>
      </vt:variant>
    </vt:vector>
  </HeadingPairs>
  <TitlesOfParts>
    <vt:vector size="26" baseType="lpstr">
      <vt:lpstr>Abadi</vt:lpstr>
      <vt:lpstr>Amasis MT Pro Black</vt:lpstr>
      <vt:lpstr>Angsana New</vt:lpstr>
      <vt:lpstr>Aptos</vt:lpstr>
      <vt:lpstr>Aptos Display</vt:lpstr>
      <vt:lpstr>Aptos Light</vt:lpstr>
      <vt:lpstr>Arial</vt:lpstr>
      <vt:lpstr>Avenir Next LT Pro</vt:lpstr>
      <vt:lpstr>Bahnschrift</vt:lpstr>
      <vt:lpstr>Calibri</vt:lpstr>
      <vt:lpstr>Gill Sans Nova Cond</vt:lpstr>
      <vt:lpstr>Gisha</vt:lpstr>
      <vt:lpstr>Haettenschweiler</vt:lpstr>
      <vt:lpstr>Impact</vt:lpstr>
      <vt:lpstr>Lato</vt:lpstr>
      <vt:lpstr>Tema de Office</vt:lpstr>
      <vt:lpstr>Presentación de PowerPoint</vt:lpstr>
      <vt:lpstr>Para Memorizar</vt:lpstr>
      <vt:lpstr>Enfoque del Estudio</vt:lpstr>
      <vt:lpstr>Presentación de PowerPoint</vt:lpstr>
      <vt:lpstr>Domingo</vt:lpstr>
      <vt:lpstr>Lunes</vt:lpstr>
      <vt:lpstr>Martes</vt:lpstr>
      <vt:lpstr>Miércoles</vt:lpstr>
      <vt:lpstr>Presentación de PowerPoint</vt:lpstr>
      <vt:lpstr>PARA ESTUDIAR Y MEDITAR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CRUZ</dc:creator>
  <cp:lastModifiedBy>JORGE CRUZ</cp:lastModifiedBy>
  <cp:revision>2290</cp:revision>
  <dcterms:created xsi:type="dcterms:W3CDTF">2023-06-19T00:44:38Z</dcterms:created>
  <dcterms:modified xsi:type="dcterms:W3CDTF">2026-10-15T05:14:51Z</dcterms:modified>
</cp:coreProperties>
</file>