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63" r:id="rId3"/>
    <p:sldId id="264" r:id="rId4"/>
    <p:sldId id="257" r:id="rId5"/>
    <p:sldId id="258" r:id="rId6"/>
    <p:sldId id="259" r:id="rId7"/>
    <p:sldId id="260" r:id="rId8"/>
    <p:sldId id="261" r:id="rId9"/>
    <p:sldId id="262" r:id="rId10"/>
    <p:sldId id="265" r:id="rId11"/>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D7C7F"/>
    <a:srgbClr val="073358"/>
    <a:srgbClr val="C98628"/>
    <a:srgbClr val="09355D"/>
    <a:srgbClr val="F7C290"/>
    <a:srgbClr val="F9C595"/>
    <a:srgbClr val="6B524B"/>
    <a:srgbClr val="04BE66"/>
    <a:srgbClr val="B5B9D2"/>
    <a:srgbClr val="4346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94" autoAdjust="0"/>
    <p:restoredTop sz="94678" autoAdjust="0"/>
  </p:normalViewPr>
  <p:slideViewPr>
    <p:cSldViewPr snapToGrid="0">
      <p:cViewPr varScale="1">
        <p:scale>
          <a:sx n="86" d="100"/>
          <a:sy n="86" d="100"/>
        </p:scale>
        <p:origin x="206" y="48"/>
      </p:cViewPr>
      <p:guideLst>
        <p:guide orient="horz" pos="2205"/>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E85254-74DC-4BFD-8036-326AD9CD5383}" type="datetimeFigureOut">
              <a:rPr lang="es-MX" smtClean="0"/>
              <a:t>30/09/2026</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E6DF53-FE41-4145-8C09-04488577F769}" type="slidenum">
              <a:rPr lang="es-MX" smtClean="0"/>
              <a:t>‹Nº›</a:t>
            </a:fld>
            <a:endParaRPr lang="es-MX"/>
          </a:p>
        </p:txBody>
      </p:sp>
    </p:spTree>
    <p:extLst>
      <p:ext uri="{BB962C8B-B14F-4D97-AF65-F5344CB8AC3E}">
        <p14:creationId xmlns:p14="http://schemas.microsoft.com/office/powerpoint/2010/main" val="3272161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dirty="0"/>
          </a:p>
        </p:txBody>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7DE6DF53-FE41-4145-8C09-04488577F769}" type="slidenum">
              <a:rPr lang="es-MX" smtClean="0"/>
              <a:t>1</a:t>
            </a:fld>
            <a:endParaRPr lang="es-MX" dirty="0"/>
          </a:p>
        </p:txBody>
      </p:sp>
    </p:spTree>
    <p:extLst>
      <p:ext uri="{BB962C8B-B14F-4D97-AF65-F5344CB8AC3E}">
        <p14:creationId xmlns:p14="http://schemas.microsoft.com/office/powerpoint/2010/main" val="228920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3</a:t>
            </a:fld>
            <a:endParaRPr lang="es-MX"/>
          </a:p>
        </p:txBody>
      </p:sp>
    </p:spTree>
    <p:extLst>
      <p:ext uri="{BB962C8B-B14F-4D97-AF65-F5344CB8AC3E}">
        <p14:creationId xmlns:p14="http://schemas.microsoft.com/office/powerpoint/2010/main" val="4287082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5</a:t>
            </a:fld>
            <a:endParaRPr lang="es-MX"/>
          </a:p>
        </p:txBody>
      </p:sp>
    </p:spTree>
    <p:extLst>
      <p:ext uri="{BB962C8B-B14F-4D97-AF65-F5344CB8AC3E}">
        <p14:creationId xmlns:p14="http://schemas.microsoft.com/office/powerpoint/2010/main" val="1432857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7</a:t>
            </a:fld>
            <a:endParaRPr lang="es-MX"/>
          </a:p>
        </p:txBody>
      </p:sp>
    </p:spTree>
    <p:extLst>
      <p:ext uri="{BB962C8B-B14F-4D97-AF65-F5344CB8AC3E}">
        <p14:creationId xmlns:p14="http://schemas.microsoft.com/office/powerpoint/2010/main" val="2281881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8</a:t>
            </a:fld>
            <a:endParaRPr lang="es-MX"/>
          </a:p>
        </p:txBody>
      </p:sp>
    </p:spTree>
    <p:extLst>
      <p:ext uri="{BB962C8B-B14F-4D97-AF65-F5344CB8AC3E}">
        <p14:creationId xmlns:p14="http://schemas.microsoft.com/office/powerpoint/2010/main" val="1453979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9</a:t>
            </a:fld>
            <a:endParaRPr lang="es-MX"/>
          </a:p>
        </p:txBody>
      </p:sp>
    </p:spTree>
    <p:extLst>
      <p:ext uri="{BB962C8B-B14F-4D97-AF65-F5344CB8AC3E}">
        <p14:creationId xmlns:p14="http://schemas.microsoft.com/office/powerpoint/2010/main" val="3086798481"/>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bg>
      <p:bgPr>
        <a:blipFill dpi="0" rotWithShape="1">
          <a:blip r:embed="rId2">
            <a:lum/>
            <a:extLst>
              <a:ext uri="{BEBA8EAE-BF5A-486C-A8C5-ECC9F3942E4B}">
                <a14:imgProps xmlns:a14="http://schemas.microsoft.com/office/drawing/2010/main">
                  <a14:imgLayer r:embed="rId3">
                    <a14:imgEffect>
                      <a14:brightnessContrast contrast="-1000"/>
                    </a14:imgEffect>
                  </a14:imgLayer>
                </a14:imgProps>
              </a:ext>
            </a:extLst>
          </a:blip>
          <a:srcRect/>
          <a:stretch>
            <a:fillRect t="11000" r="13000" b="-7000"/>
          </a:stretch>
        </a:blip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E5C93EEE-43D6-22CD-08BA-AB86D0C45D1D}"/>
              </a:ext>
            </a:extLst>
          </p:cNvPr>
          <p:cNvSpPr/>
          <p:nvPr userDrawn="1"/>
        </p:nvSpPr>
        <p:spPr>
          <a:xfrm>
            <a:off x="0" y="-22595"/>
            <a:ext cx="10493217" cy="1048411"/>
          </a:xfrm>
          <a:prstGeom prst="rect">
            <a:avLst/>
          </a:prstGeom>
          <a:solidFill>
            <a:srgbClr val="09355D"/>
          </a:solidFill>
          <a:ln>
            <a:solidFill>
              <a:srgbClr val="7D7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4000"/>
              </a:lnSpc>
            </a:pPr>
            <a:endParaRPr lang="es-MX" sz="3600" dirty="0">
              <a:latin typeface="Haettenschweiler" panose="020B0706040902060204" pitchFamily="34" charset="0"/>
            </a:endParaRPr>
          </a:p>
        </p:txBody>
      </p:sp>
      <p:sp>
        <p:nvSpPr>
          <p:cNvPr id="18" name="Rectángulo 17">
            <a:extLst>
              <a:ext uri="{FF2B5EF4-FFF2-40B4-BE49-F238E27FC236}">
                <a16:creationId xmlns:a16="http://schemas.microsoft.com/office/drawing/2014/main" id="{7136F143-38F5-6138-E2BA-81CD00471189}"/>
              </a:ext>
            </a:extLst>
          </p:cNvPr>
          <p:cNvSpPr/>
          <p:nvPr userDrawn="1"/>
        </p:nvSpPr>
        <p:spPr>
          <a:xfrm>
            <a:off x="-7080" y="-22594"/>
            <a:ext cx="2276694" cy="6887244"/>
          </a:xfrm>
          <a:prstGeom prst="rect">
            <a:avLst/>
          </a:prstGeom>
          <a:solidFill>
            <a:srgbClr val="073358"/>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800" dirty="0"/>
          </a:p>
        </p:txBody>
      </p:sp>
      <p:sp>
        <p:nvSpPr>
          <p:cNvPr id="20" name="CuadroTexto 19">
            <a:extLst>
              <a:ext uri="{FF2B5EF4-FFF2-40B4-BE49-F238E27FC236}">
                <a16:creationId xmlns:a16="http://schemas.microsoft.com/office/drawing/2014/main" id="{054428B6-9E8E-1B76-884D-446C54D7F3B1}"/>
              </a:ext>
            </a:extLst>
          </p:cNvPr>
          <p:cNvSpPr txBox="1"/>
          <p:nvPr userDrawn="1"/>
        </p:nvSpPr>
        <p:spPr>
          <a:xfrm>
            <a:off x="19925" y="4659997"/>
            <a:ext cx="2184400" cy="723281"/>
          </a:xfrm>
          <a:prstGeom prst="rect">
            <a:avLst/>
          </a:prstGeom>
          <a:noFill/>
        </p:spPr>
        <p:txBody>
          <a:bodyPr wrap="square" rtlCol="0">
            <a:noAutofit/>
          </a:bodyPr>
          <a:lstStyle/>
          <a:p>
            <a:pPr algn="ctr">
              <a:lnSpc>
                <a:spcPts val="2200"/>
              </a:lnSpc>
            </a:pPr>
            <a:r>
              <a:rPr lang="es-MX" sz="2400" b="1" dirty="0">
                <a:ln>
                  <a:solidFill>
                    <a:srgbClr val="1A0606"/>
                  </a:solidFill>
                </a:ln>
                <a:solidFill>
                  <a:schemeClr val="bg1">
                    <a:lumMod val="95000"/>
                  </a:schemeClr>
                </a:solidFill>
                <a:effectLst>
                  <a:innerShdw blurRad="63500" dist="50800" dir="18900000">
                    <a:prstClr val="black">
                      <a:alpha val="50000"/>
                    </a:prstClr>
                  </a:innerShdw>
                </a:effectLst>
                <a:latin typeface="Abadi" panose="020B0604020104020204" pitchFamily="34" charset="0"/>
              </a:rPr>
              <a:t>Resumen en </a:t>
            </a:r>
          </a:p>
          <a:p>
            <a:pPr algn="ctr">
              <a:lnSpc>
                <a:spcPts val="2200"/>
              </a:lnSpc>
            </a:pPr>
            <a:r>
              <a:rPr lang="es-MX" sz="2400" b="1" dirty="0">
                <a:ln>
                  <a:solidFill>
                    <a:srgbClr val="1A0606"/>
                  </a:solidFill>
                </a:ln>
                <a:solidFill>
                  <a:schemeClr val="bg1">
                    <a:lumMod val="95000"/>
                  </a:schemeClr>
                </a:solidFill>
                <a:effectLst>
                  <a:innerShdw blurRad="63500" dist="50800" dir="18900000">
                    <a:prstClr val="black">
                      <a:alpha val="50000"/>
                    </a:prstClr>
                  </a:innerShdw>
                </a:effectLst>
                <a:latin typeface="Abadi" panose="020B0604020104020204" pitchFamily="34" charset="0"/>
              </a:rPr>
              <a:t>PowerPoint</a:t>
            </a:r>
          </a:p>
        </p:txBody>
      </p:sp>
      <p:sp>
        <p:nvSpPr>
          <p:cNvPr id="21" name="CuadroTexto 20">
            <a:extLst>
              <a:ext uri="{FF2B5EF4-FFF2-40B4-BE49-F238E27FC236}">
                <a16:creationId xmlns:a16="http://schemas.microsoft.com/office/drawing/2014/main" id="{438004BE-1FB9-496E-1A53-22E90E1B4D3D}"/>
              </a:ext>
            </a:extLst>
          </p:cNvPr>
          <p:cNvSpPr txBox="1"/>
          <p:nvPr userDrawn="1"/>
        </p:nvSpPr>
        <p:spPr>
          <a:xfrm>
            <a:off x="-96687" y="1760486"/>
            <a:ext cx="2494656" cy="694338"/>
          </a:xfrm>
          <a:prstGeom prst="rect">
            <a:avLst/>
          </a:prstGeom>
          <a:noFill/>
        </p:spPr>
        <p:txBody>
          <a:bodyPr wrap="square" rtlCol="0">
            <a:normAutofit fontScale="32500" lnSpcReduction="20000"/>
          </a:bodyPr>
          <a:lstStyle/>
          <a:p>
            <a:pPr algn="ctr"/>
            <a:r>
              <a:rPr lang="es-MX" sz="8600" b="1" kern="1200" dirty="0">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4</a:t>
            </a:r>
            <a:r>
              <a:rPr lang="es-MX" sz="3200" b="1" kern="1200" dirty="0">
                <a:ln>
                  <a:solidFill>
                    <a:schemeClr val="tx1"/>
                  </a:solidFill>
                </a:ln>
                <a:solidFill>
                  <a:schemeClr val="tx1"/>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  </a:t>
            </a:r>
            <a:r>
              <a:rPr lang="es-MX" sz="3200" b="1" kern="1200" dirty="0">
                <a:ln>
                  <a:solidFill>
                    <a:schemeClr val="tx1"/>
                  </a:solidFill>
                </a:ln>
                <a:solidFill>
                  <a:schemeClr val="bg1"/>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         </a:t>
            </a:r>
            <a:r>
              <a:rPr lang="es-MX" sz="4500" b="1" kern="1200" dirty="0">
                <a:ln>
                  <a:solidFill>
                    <a:schemeClr val="tx1"/>
                  </a:solidFill>
                </a:ln>
                <a:solidFill>
                  <a:schemeClr val="bg1">
                    <a:lumMod val="95000"/>
                  </a:schemeClr>
                </a:solidFill>
                <a:effectLst/>
                <a:latin typeface="Impact" panose="020B0806030902050204" pitchFamily="34" charset="0"/>
                <a:ea typeface="+mn-ea"/>
                <a:cs typeface="Arial" panose="020B0604020202020204" pitchFamily="34" charset="0"/>
              </a:rPr>
              <a:t>TRIMESTRE</a:t>
            </a:r>
          </a:p>
          <a:p>
            <a:pPr algn="ctr"/>
            <a:endParaRPr lang="es-MX" sz="1400" b="1" dirty="0">
              <a:ln>
                <a:solidFill>
                  <a:schemeClr val="tx1"/>
                </a:solidFill>
              </a:ln>
              <a:solidFill>
                <a:schemeClr val="bg1">
                  <a:lumMod val="95000"/>
                </a:schemeClr>
              </a:solidFill>
              <a:effectLst/>
              <a:latin typeface="Gisha" panose="020B0604020202020204" pitchFamily="34" charset="-79"/>
              <a:cs typeface="Gisha" panose="020B0604020202020204" pitchFamily="34" charset="-79"/>
            </a:endParaRPr>
          </a:p>
          <a:p>
            <a:pPr algn="ctr"/>
            <a:r>
              <a:rPr lang="es-MX" sz="4500" b="1" kern="1200" dirty="0">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Octubre-Diciembre 2026</a:t>
            </a:r>
          </a:p>
        </p:txBody>
      </p:sp>
      <p:sp>
        <p:nvSpPr>
          <p:cNvPr id="22" name="CuadroTexto 21">
            <a:extLst>
              <a:ext uri="{FF2B5EF4-FFF2-40B4-BE49-F238E27FC236}">
                <a16:creationId xmlns:a16="http://schemas.microsoft.com/office/drawing/2014/main" id="{4D4946DB-1295-E0A0-98C0-FD3E07F96757}"/>
              </a:ext>
            </a:extLst>
          </p:cNvPr>
          <p:cNvSpPr txBox="1">
            <a:spLocks noChangeAspect="1"/>
          </p:cNvSpPr>
          <p:nvPr userDrawn="1"/>
        </p:nvSpPr>
        <p:spPr>
          <a:xfrm>
            <a:off x="-17021" y="2411181"/>
            <a:ext cx="2296576" cy="1173719"/>
          </a:xfrm>
          <a:prstGeom prst="rect">
            <a:avLst/>
          </a:prstGeom>
          <a:noFill/>
          <a:effectLst/>
        </p:spPr>
        <p:txBody>
          <a:bodyPr wrap="square" rtlCol="0" anchor="ctr">
            <a:normAutofit/>
          </a:bodyPr>
          <a:lstStyle/>
          <a:p>
            <a:pPr algn="ctr">
              <a:lnSpc>
                <a:spcPts val="2400"/>
              </a:lnSpc>
              <a:spcAft>
                <a:spcPts val="0"/>
              </a:spcAft>
            </a:pPr>
            <a:r>
              <a:rPr lang="es-MX" sz="4400" b="1" kern="1200" baseline="0" dirty="0">
                <a:ln>
                  <a:noFill/>
                </a:ln>
                <a:solidFill>
                  <a:schemeClr val="bg1">
                    <a:lumMod val="95000"/>
                  </a:schemeClr>
                </a:solidFill>
                <a:effectLst>
                  <a:outerShdw blurRad="88900" dist="50800" dir="5400000" algn="ctr" rotWithShape="0">
                    <a:srgbClr val="000000">
                      <a:alpha val="43137"/>
                    </a:srgbClr>
                  </a:outerShdw>
                </a:effectLst>
                <a:latin typeface="Angsana New" panose="02020603050405020304" pitchFamily="18" charset="-34"/>
                <a:ea typeface="HGSMinchoE" panose="020B0400000000000000" pitchFamily="18" charset="-128"/>
                <a:cs typeface="Angsana New" panose="02020603050405020304" pitchFamily="18" charset="-34"/>
              </a:rPr>
              <a:t>El creador Habla</a:t>
            </a:r>
          </a:p>
        </p:txBody>
      </p:sp>
      <p:sp>
        <p:nvSpPr>
          <p:cNvPr id="23" name="CuadroTexto 22">
            <a:extLst>
              <a:ext uri="{FF2B5EF4-FFF2-40B4-BE49-F238E27FC236}">
                <a16:creationId xmlns:a16="http://schemas.microsoft.com/office/drawing/2014/main" id="{45EC3A53-86C5-901F-73D4-AD344F35D6DA}"/>
              </a:ext>
            </a:extLst>
          </p:cNvPr>
          <p:cNvSpPr txBox="1"/>
          <p:nvPr userDrawn="1"/>
        </p:nvSpPr>
        <p:spPr>
          <a:xfrm>
            <a:off x="23168" y="3421933"/>
            <a:ext cx="2184400" cy="461665"/>
          </a:xfrm>
          <a:prstGeom prst="rect">
            <a:avLst/>
          </a:prstGeom>
          <a:noFill/>
        </p:spPr>
        <p:txBody>
          <a:bodyPr wrap="square" rtlCol="0">
            <a:spAutoFit/>
          </a:bodyPr>
          <a:lstStyle/>
          <a:p>
            <a:pPr algn="ctr"/>
            <a:r>
              <a:rPr lang="es-MX" sz="2400" b="1" dirty="0">
                <a:ln>
                  <a:solidFill>
                    <a:schemeClr val="tx1"/>
                  </a:solidFill>
                </a:ln>
                <a:solidFill>
                  <a:schemeClr val="bg1">
                    <a:lumMod val="95000"/>
                  </a:schemeClr>
                </a:solidFill>
                <a:effectLst>
                  <a:innerShdw blurRad="63500" dist="50800" dir="18900000">
                    <a:prstClr val="black">
                      <a:alpha val="50000"/>
                    </a:prstClr>
                  </a:innerShdw>
                </a:effectLst>
                <a:latin typeface="Lato" panose="020F0502020204030203" pitchFamily="34" charset="0"/>
                <a:ea typeface="Adobe Fan Heiti Std B" panose="020B0700000000000000" pitchFamily="34" charset="-128"/>
                <a:cs typeface="Adobe Arabic" panose="02040503050201020203" pitchFamily="18" charset="-78"/>
              </a:rPr>
              <a:t>LECCIÓN</a:t>
            </a:r>
          </a:p>
        </p:txBody>
      </p:sp>
      <p:sp>
        <p:nvSpPr>
          <p:cNvPr id="25" name="CuadroTexto 24">
            <a:extLst>
              <a:ext uri="{FF2B5EF4-FFF2-40B4-BE49-F238E27FC236}">
                <a16:creationId xmlns:a16="http://schemas.microsoft.com/office/drawing/2014/main" id="{6F8D5B16-C793-0AC3-F87C-33BEDB485A53}"/>
              </a:ext>
            </a:extLst>
          </p:cNvPr>
          <p:cNvSpPr txBox="1"/>
          <p:nvPr userDrawn="1"/>
        </p:nvSpPr>
        <p:spPr>
          <a:xfrm>
            <a:off x="-72713" y="4340267"/>
            <a:ext cx="2431348" cy="365125"/>
          </a:xfrm>
          <a:prstGeom prst="rect">
            <a:avLst/>
          </a:prstGeom>
          <a:noFill/>
        </p:spPr>
        <p:txBody>
          <a:bodyPr wrap="square" rtlCol="0">
            <a:normAutofit fontScale="92500"/>
          </a:bodyPr>
          <a:lstStyle/>
          <a:p>
            <a:pPr algn="ctr"/>
            <a:r>
              <a:rPr lang="es-MX" sz="1800" b="1" baseline="0" dirty="0">
                <a:ln>
                  <a:solidFill>
                    <a:schemeClr val="bg1">
                      <a:lumMod val="95000"/>
                      <a:alpha val="62000"/>
                    </a:schemeClr>
                  </a:solidFill>
                </a:ln>
                <a:solidFill>
                  <a:schemeClr val="bg1"/>
                </a:solidFill>
                <a:effectLst/>
                <a:latin typeface="Gill Sans Nova Cond" panose="020F0502020204030204" pitchFamily="34" charset="0"/>
              </a:rPr>
              <a:t>Para el 03 de Octubre de 2026</a:t>
            </a:r>
          </a:p>
        </p:txBody>
      </p:sp>
      <p:grpSp>
        <p:nvGrpSpPr>
          <p:cNvPr id="26" name="Grupo 25">
            <a:extLst>
              <a:ext uri="{FF2B5EF4-FFF2-40B4-BE49-F238E27FC236}">
                <a16:creationId xmlns:a16="http://schemas.microsoft.com/office/drawing/2014/main" id="{5C454177-BC84-892D-CEEB-8F21831409CE}"/>
              </a:ext>
            </a:extLst>
          </p:cNvPr>
          <p:cNvGrpSpPr/>
          <p:nvPr userDrawn="1"/>
        </p:nvGrpSpPr>
        <p:grpSpPr>
          <a:xfrm>
            <a:off x="-7080" y="5238894"/>
            <a:ext cx="2184400" cy="1552295"/>
            <a:chOff x="23168" y="5023571"/>
            <a:chExt cx="2184400" cy="1552295"/>
          </a:xfrm>
          <a:noFill/>
        </p:grpSpPr>
        <p:sp>
          <p:nvSpPr>
            <p:cNvPr id="27" name="CuadroTexto 26">
              <a:extLst>
                <a:ext uri="{FF2B5EF4-FFF2-40B4-BE49-F238E27FC236}">
                  <a16:creationId xmlns:a16="http://schemas.microsoft.com/office/drawing/2014/main" id="{60F25CE4-7C95-7636-1972-F427424C6F9B}"/>
                </a:ext>
              </a:extLst>
            </p:cNvPr>
            <p:cNvSpPr txBox="1"/>
            <p:nvPr userDrawn="1"/>
          </p:nvSpPr>
          <p:spPr>
            <a:xfrm>
              <a:off x="23168" y="6237312"/>
              <a:ext cx="2184400" cy="338554"/>
            </a:xfrm>
            <a:prstGeom prst="rect">
              <a:avLst/>
            </a:prstGeom>
            <a:grpFill/>
          </p:spPr>
          <p:txBody>
            <a:bodyPr wrap="square" rtlCol="0">
              <a:spAutoFit/>
            </a:bodyPr>
            <a:lstStyle/>
            <a:p>
              <a:pPr algn="ctr"/>
              <a:r>
                <a:rPr lang="es-MX" sz="1600">
                  <a:solidFill>
                    <a:schemeClr val="bg1"/>
                  </a:solidFill>
                  <a:latin typeface="Avenir Next LT Pro"/>
                </a:rPr>
                <a:t>“El Llano”</a:t>
              </a:r>
            </a:p>
          </p:txBody>
        </p:sp>
        <p:pic>
          <p:nvPicPr>
            <p:cNvPr id="28" name="Imagen 27" descr="Imagen que contiene dibujo, camiseta&#10;&#10;Descripción generada automáticamente">
              <a:extLst>
                <a:ext uri="{FF2B5EF4-FFF2-40B4-BE49-F238E27FC236}">
                  <a16:creationId xmlns:a16="http://schemas.microsoft.com/office/drawing/2014/main" id="{A4072C76-FB78-61FB-9AB6-10AB69BCCBA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2556" y="5023571"/>
              <a:ext cx="2042379" cy="1316294"/>
            </a:xfrm>
            <a:prstGeom prst="rect">
              <a:avLst/>
            </a:prstGeom>
            <a:grpFill/>
          </p:spPr>
        </p:pic>
      </p:grpSp>
      <p:sp>
        <p:nvSpPr>
          <p:cNvPr id="29" name="CuadroTexto 28">
            <a:extLst>
              <a:ext uri="{FF2B5EF4-FFF2-40B4-BE49-F238E27FC236}">
                <a16:creationId xmlns:a16="http://schemas.microsoft.com/office/drawing/2014/main" id="{6157EA28-EA3B-BC3B-96F7-0742CE682FD5}"/>
              </a:ext>
            </a:extLst>
          </p:cNvPr>
          <p:cNvSpPr txBox="1"/>
          <p:nvPr userDrawn="1"/>
        </p:nvSpPr>
        <p:spPr>
          <a:xfrm>
            <a:off x="620037" y="1693883"/>
            <a:ext cx="504024" cy="395705"/>
          </a:xfrm>
          <a:prstGeom prst="rect">
            <a:avLst/>
          </a:prstGeom>
          <a:noFill/>
        </p:spPr>
        <p:txBody>
          <a:bodyPr wrap="square" rtlCol="0">
            <a:normAutofit/>
          </a:bodyPr>
          <a:lstStyle/>
          <a:p>
            <a:pPr algn="just"/>
            <a:r>
              <a:rPr lang="es-MX" sz="1600" b="1" kern="1200" dirty="0" err="1">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to</a:t>
            </a:r>
            <a:endParaRPr lang="es-MX" sz="1600" b="1" kern="1200" dirty="0">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endParaRPr>
          </a:p>
        </p:txBody>
      </p:sp>
      <p:pic>
        <p:nvPicPr>
          <p:cNvPr id="32" name="Imagen 31">
            <a:extLst>
              <a:ext uri="{FF2B5EF4-FFF2-40B4-BE49-F238E27FC236}">
                <a16:creationId xmlns:a16="http://schemas.microsoft.com/office/drawing/2014/main" id="{67E2865D-1263-9050-8A61-788E30BA1A8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2675" y="6414864"/>
            <a:ext cx="365125" cy="365125"/>
          </a:xfrm>
          <a:prstGeom prst="rect">
            <a:avLst/>
          </a:prstGeom>
        </p:spPr>
      </p:pic>
      <p:sp>
        <p:nvSpPr>
          <p:cNvPr id="33" name="CuadroTexto 32">
            <a:extLst>
              <a:ext uri="{FF2B5EF4-FFF2-40B4-BE49-F238E27FC236}">
                <a16:creationId xmlns:a16="http://schemas.microsoft.com/office/drawing/2014/main" id="{BFA40AF4-3846-5CBC-9726-DD64BD7FF0FA}"/>
              </a:ext>
            </a:extLst>
          </p:cNvPr>
          <p:cNvSpPr txBox="1"/>
          <p:nvPr userDrawn="1"/>
        </p:nvSpPr>
        <p:spPr>
          <a:xfrm>
            <a:off x="2843894" y="6425757"/>
            <a:ext cx="2432937" cy="369332"/>
          </a:xfrm>
          <a:prstGeom prst="rect">
            <a:avLst/>
          </a:prstGeom>
          <a:solidFill>
            <a:schemeClr val="bg1"/>
          </a:solidFill>
        </p:spPr>
        <p:txBody>
          <a:bodyPr wrap="square" rtlCol="0">
            <a:spAutoFit/>
          </a:bodyPr>
          <a:lstStyle/>
          <a:p>
            <a:r>
              <a:rPr lang="es-MX" b="1">
                <a:solidFill>
                  <a:schemeClr val="tx1"/>
                </a:solidFill>
              </a:rPr>
              <a:t>@IglesiaElLlanoTulaHgo</a:t>
            </a:r>
          </a:p>
        </p:txBody>
      </p:sp>
      <p:sp>
        <p:nvSpPr>
          <p:cNvPr id="34" name="CuadroTexto 33">
            <a:extLst>
              <a:ext uri="{FF2B5EF4-FFF2-40B4-BE49-F238E27FC236}">
                <a16:creationId xmlns:a16="http://schemas.microsoft.com/office/drawing/2014/main" id="{B444AB40-2EA1-0181-24DE-17F7219D0002}"/>
              </a:ext>
            </a:extLst>
          </p:cNvPr>
          <p:cNvSpPr txBox="1"/>
          <p:nvPr userDrawn="1"/>
        </p:nvSpPr>
        <p:spPr>
          <a:xfrm>
            <a:off x="5664314" y="6439147"/>
            <a:ext cx="1856872" cy="369332"/>
          </a:xfrm>
          <a:prstGeom prst="rect">
            <a:avLst/>
          </a:prstGeom>
          <a:solidFill>
            <a:schemeClr val="bg1"/>
          </a:solidFill>
        </p:spPr>
        <p:txBody>
          <a:bodyPr wrap="square" rtlCol="0">
            <a:spAutoFit/>
          </a:bodyPr>
          <a:lstStyle/>
          <a:p>
            <a:r>
              <a:rPr lang="es-MX" b="1">
                <a:solidFill>
                  <a:schemeClr val="tx1"/>
                </a:solidFill>
              </a:rPr>
              <a:t>@</a:t>
            </a:r>
            <a:r>
              <a:rPr lang="es-MX" b="1" err="1">
                <a:solidFill>
                  <a:schemeClr val="tx1"/>
                </a:solidFill>
              </a:rPr>
              <a:t>IASD_EL_Llano</a:t>
            </a:r>
            <a:endParaRPr lang="es-MX" b="1">
              <a:solidFill>
                <a:schemeClr val="tx1"/>
              </a:solidFill>
            </a:endParaRPr>
          </a:p>
        </p:txBody>
      </p:sp>
      <p:pic>
        <p:nvPicPr>
          <p:cNvPr id="35" name="Imagen 34" descr="Icono&#10;&#10;Descripción generada automáticamente">
            <a:extLst>
              <a:ext uri="{FF2B5EF4-FFF2-40B4-BE49-F238E27FC236}">
                <a16:creationId xmlns:a16="http://schemas.microsoft.com/office/drawing/2014/main" id="{22136A54-EE3D-4A95-7FEA-E1CA27388858}"/>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555342" y="6414864"/>
            <a:ext cx="400103" cy="400103"/>
          </a:xfrm>
          <a:prstGeom prst="rect">
            <a:avLst/>
          </a:prstGeom>
        </p:spPr>
      </p:pic>
      <p:sp>
        <p:nvSpPr>
          <p:cNvPr id="36" name="CuadroTexto 35">
            <a:extLst>
              <a:ext uri="{FF2B5EF4-FFF2-40B4-BE49-F238E27FC236}">
                <a16:creationId xmlns:a16="http://schemas.microsoft.com/office/drawing/2014/main" id="{EA59B72E-368B-0459-A2F1-A42F80F9FAD4}"/>
              </a:ext>
            </a:extLst>
          </p:cNvPr>
          <p:cNvSpPr txBox="1"/>
          <p:nvPr userDrawn="1"/>
        </p:nvSpPr>
        <p:spPr>
          <a:xfrm>
            <a:off x="7919586" y="6420898"/>
            <a:ext cx="1856872" cy="369332"/>
          </a:xfrm>
          <a:prstGeom prst="rect">
            <a:avLst/>
          </a:prstGeom>
          <a:solidFill>
            <a:schemeClr val="bg1"/>
          </a:solidFill>
        </p:spPr>
        <p:txBody>
          <a:bodyPr wrap="square" rtlCol="0">
            <a:spAutoFit/>
          </a:bodyPr>
          <a:lstStyle/>
          <a:p>
            <a:r>
              <a:rPr lang="es-MX" b="1">
                <a:solidFill>
                  <a:schemeClr val="tx1"/>
                </a:solidFill>
              </a:rPr>
              <a:t>@iasddistritotula</a:t>
            </a:r>
          </a:p>
        </p:txBody>
      </p:sp>
      <p:pic>
        <p:nvPicPr>
          <p:cNvPr id="37" name="Imagen 36">
            <a:extLst>
              <a:ext uri="{FF2B5EF4-FFF2-40B4-BE49-F238E27FC236}">
                <a16:creationId xmlns:a16="http://schemas.microsoft.com/office/drawing/2014/main" id="{EA3D70A9-BCD2-5CB2-57BF-72C5701A5D3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286770" y="6413554"/>
            <a:ext cx="420518" cy="420518"/>
          </a:xfrm>
          <a:prstGeom prst="rect">
            <a:avLst/>
          </a:prstGeom>
        </p:spPr>
      </p:pic>
      <p:sp>
        <p:nvSpPr>
          <p:cNvPr id="9" name="CuadroTexto 8">
            <a:extLst>
              <a:ext uri="{FF2B5EF4-FFF2-40B4-BE49-F238E27FC236}">
                <a16:creationId xmlns:a16="http://schemas.microsoft.com/office/drawing/2014/main" id="{B6B498AB-C0EC-B0BA-B2CD-527C584DCC1F}"/>
              </a:ext>
            </a:extLst>
          </p:cNvPr>
          <p:cNvSpPr txBox="1"/>
          <p:nvPr userDrawn="1"/>
        </p:nvSpPr>
        <p:spPr>
          <a:xfrm>
            <a:off x="-46835" y="1064553"/>
            <a:ext cx="2326390" cy="692497"/>
          </a:xfrm>
          <a:prstGeom prst="rect">
            <a:avLst/>
          </a:prstGeom>
          <a:noFill/>
        </p:spPr>
        <p:txBody>
          <a:bodyPr wrap="square" rtlCol="0">
            <a:spAutoFit/>
          </a:bodyPr>
          <a:lstStyle/>
          <a:p>
            <a:r>
              <a:rPr lang="es-MX" sz="2400" dirty="0">
                <a:solidFill>
                  <a:schemeClr val="bg1"/>
                </a:solidFill>
                <a:latin typeface="Impact" panose="020B0806030902050204" pitchFamily="34" charset="0"/>
              </a:rPr>
              <a:t>Escuela Sabática</a:t>
            </a:r>
          </a:p>
          <a:p>
            <a:r>
              <a:rPr lang="es-MX" sz="1500" dirty="0">
                <a:solidFill>
                  <a:schemeClr val="bg1"/>
                </a:solidFill>
                <a:latin typeface="Impact" panose="020B0806030902050204" pitchFamily="34" charset="0"/>
              </a:rPr>
              <a:t>Guía de Estudio de la Biblia</a:t>
            </a:r>
          </a:p>
        </p:txBody>
      </p:sp>
      <p:sp>
        <p:nvSpPr>
          <p:cNvPr id="2" name="CuadroTexto 1">
            <a:extLst>
              <a:ext uri="{FF2B5EF4-FFF2-40B4-BE49-F238E27FC236}">
                <a16:creationId xmlns:a16="http://schemas.microsoft.com/office/drawing/2014/main" id="{A3E93D66-26CA-9690-6C5F-6C84B729B0D0}"/>
              </a:ext>
            </a:extLst>
          </p:cNvPr>
          <p:cNvSpPr txBox="1"/>
          <p:nvPr userDrawn="1"/>
        </p:nvSpPr>
        <p:spPr>
          <a:xfrm>
            <a:off x="62308" y="3584900"/>
            <a:ext cx="2249689" cy="830997"/>
          </a:xfrm>
          <a:prstGeom prst="rect">
            <a:avLst/>
          </a:prstGeom>
          <a:noFill/>
        </p:spPr>
        <p:txBody>
          <a:bodyPr wrap="square" rtlCol="0">
            <a:spAutoFit/>
          </a:bodyPr>
          <a:lstStyle/>
          <a:p>
            <a:pPr algn="ctr"/>
            <a:r>
              <a:rPr lang="es-MX" sz="4800" b="1" dirty="0">
                <a:ln>
                  <a:solidFill>
                    <a:schemeClr val="tx1"/>
                  </a:solidFill>
                </a:ln>
                <a:solidFill>
                  <a:schemeClr val="bg1">
                    <a:lumMod val="95000"/>
                  </a:schemeClr>
                </a:solidFill>
                <a:effectLst>
                  <a:outerShdw blurRad="38100" dist="38100" dir="2700000" algn="tl">
                    <a:schemeClr val="bg1">
                      <a:alpha val="43000"/>
                    </a:schemeClr>
                  </a:outerShdw>
                </a:effectLst>
                <a:latin typeface="+mn-lt"/>
                <a:ea typeface="Adobe Fan Heiti Std B" panose="020B0700000000000000" pitchFamily="34" charset="-128"/>
                <a:cs typeface="Adobe Arabic" panose="02040503050201020203" pitchFamily="18" charset="-78"/>
              </a:rPr>
              <a:t>01</a:t>
            </a:r>
          </a:p>
        </p:txBody>
      </p:sp>
      <p:pic>
        <p:nvPicPr>
          <p:cNvPr id="8" name="Imagen 7">
            <a:extLst>
              <a:ext uri="{FF2B5EF4-FFF2-40B4-BE49-F238E27FC236}">
                <a16:creationId xmlns:a16="http://schemas.microsoft.com/office/drawing/2014/main" id="{6C3FC000-E3B6-B013-2912-548E4CE3FAB0}"/>
              </a:ext>
            </a:extLst>
          </p:cNvPr>
          <p:cNvPicPr>
            <a:picLocks noChangeAspect="1"/>
          </p:cNvPicPr>
          <p:nvPr userDrawn="1"/>
        </p:nvPicPr>
        <p:blipFill>
          <a:blip r:embed="rId8">
            <a:extLst>
              <a:ext uri="{28A0092B-C50C-407E-A947-70E740481C1C}">
                <a14:useLocalDpi xmlns:a14="http://schemas.microsoft.com/office/drawing/2010/main" val="0"/>
              </a:ext>
            </a:extLst>
          </a:blip>
          <a:srcRect l="15922" r="15922"/>
          <a:stretch/>
        </p:blipFill>
        <p:spPr>
          <a:xfrm rot="2129446">
            <a:off x="7670116" y="-71030"/>
            <a:ext cx="2884741" cy="2895056"/>
          </a:xfrm>
          <a:prstGeom prst="rect">
            <a:avLst/>
          </a:prstGeom>
        </p:spPr>
      </p:pic>
      <p:sp>
        <p:nvSpPr>
          <p:cNvPr id="3" name="CuadroTexto 2">
            <a:extLst>
              <a:ext uri="{FF2B5EF4-FFF2-40B4-BE49-F238E27FC236}">
                <a16:creationId xmlns:a16="http://schemas.microsoft.com/office/drawing/2014/main" id="{39CE9DAA-DFF2-F38C-38CD-D5DA8C02B1C8}"/>
              </a:ext>
            </a:extLst>
          </p:cNvPr>
          <p:cNvSpPr txBox="1"/>
          <p:nvPr userDrawn="1"/>
        </p:nvSpPr>
        <p:spPr>
          <a:xfrm>
            <a:off x="2204325" y="122533"/>
            <a:ext cx="3183708" cy="914349"/>
          </a:xfrm>
          <a:prstGeom prst="rect">
            <a:avLst/>
          </a:prstGeom>
          <a:noFill/>
        </p:spPr>
        <p:txBody>
          <a:bodyPr wrap="square" tIns="36000" rtlCol="0">
            <a:spAutoFit/>
          </a:bodyPr>
          <a:lstStyle/>
          <a:p>
            <a:pPr algn="l">
              <a:lnSpc>
                <a:spcPts val="3200"/>
              </a:lnSpc>
              <a:spcAft>
                <a:spcPts val="0"/>
              </a:spcAft>
            </a:pPr>
            <a:r>
              <a:rPr lang="es-MX" sz="3200" dirty="0">
                <a:solidFill>
                  <a:schemeClr val="bg1"/>
                </a:solidFill>
                <a:latin typeface="Aptos Light" panose="020B0004020202020204" pitchFamily="34" charset="0"/>
                <a:ea typeface="ADLaM Display" panose="02010000000000000000" pitchFamily="2" charset="0"/>
                <a:cs typeface="FrankRuehl" panose="020F0502020204030204" pitchFamily="34" charset="-79"/>
              </a:rPr>
              <a:t>EL DON</a:t>
            </a:r>
          </a:p>
          <a:p>
            <a:pPr algn="l">
              <a:lnSpc>
                <a:spcPts val="3200"/>
              </a:lnSpc>
              <a:spcAft>
                <a:spcPts val="0"/>
              </a:spcAft>
            </a:pPr>
            <a:r>
              <a:rPr lang="es-MX" sz="3200" kern="1200" dirty="0">
                <a:solidFill>
                  <a:schemeClr val="bg1"/>
                </a:solidFill>
                <a:latin typeface="Aptos Light" panose="020B0004020202020204" pitchFamily="34" charset="0"/>
                <a:ea typeface="ADLaM Display" panose="02010000000000000000" pitchFamily="2" charset="0"/>
                <a:cs typeface="FrankRuehl" panose="020F0502020204030204" pitchFamily="34" charset="-79"/>
              </a:rPr>
              <a:t>DE PROFECÍA</a:t>
            </a:r>
          </a:p>
        </p:txBody>
      </p:sp>
      <p:pic>
        <p:nvPicPr>
          <p:cNvPr id="6" name="Imagen 5">
            <a:extLst>
              <a:ext uri="{FF2B5EF4-FFF2-40B4-BE49-F238E27FC236}">
                <a16:creationId xmlns:a16="http://schemas.microsoft.com/office/drawing/2014/main" id="{EE51980F-B8AD-B27A-DB56-FFE02DB8DB52}"/>
              </a:ext>
            </a:extLst>
          </p:cNvPr>
          <p:cNvPicPr>
            <a:picLocks noChangeAspect="1"/>
          </p:cNvPicPr>
          <p:nvPr userDrawn="1"/>
        </p:nvPicPr>
        <p:blipFill>
          <a:blip r:embed="rId9"/>
          <a:stretch>
            <a:fillRect/>
          </a:stretch>
        </p:blipFill>
        <p:spPr>
          <a:xfrm>
            <a:off x="10452698" y="5205133"/>
            <a:ext cx="1786283" cy="1585097"/>
          </a:xfrm>
          <a:prstGeom prst="rect">
            <a:avLst/>
          </a:prstGeom>
        </p:spPr>
      </p:pic>
    </p:spTree>
    <p:extLst>
      <p:ext uri="{BB962C8B-B14F-4D97-AF65-F5344CB8AC3E}">
        <p14:creationId xmlns:p14="http://schemas.microsoft.com/office/powerpoint/2010/main" val="262550259"/>
      </p:ext>
    </p:extLst>
  </p:cSld>
  <p:clrMapOvr>
    <a:masterClrMapping/>
  </p:clrMapOvr>
  <p:extLst>
    <p:ext uri="{DCECCB84-F9BA-43D5-87BE-67443E8EF086}">
      <p15:sldGuideLst xmlns:p15="http://schemas.microsoft.com/office/powerpoint/2012/main">
        <p15:guide id="1" orient="horz" pos="2137" userDrawn="1">
          <p15:clr>
            <a:srgbClr val="FBAE40"/>
          </p15:clr>
        </p15:guide>
        <p15:guide id="2" pos="386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bg>
      <p:bgPr>
        <a:blipFill dpi="0" rotWithShape="1">
          <a:blip r:embed="rId2">
            <a:alphaModFix amt="30000"/>
            <a:lum/>
            <a:extLst>
              <a:ext uri="{BEBA8EAE-BF5A-486C-A8C5-ECC9F3942E4B}">
                <a14:imgProps xmlns:a14="http://schemas.microsoft.com/office/drawing/2010/main">
                  <a14:imgLayer r:embed="rId3">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0F384F-5FAA-793F-9ADF-9FE239747309}"/>
              </a:ext>
            </a:extLst>
          </p:cNvPr>
          <p:cNvSpPr>
            <a:spLocks noGrp="1"/>
          </p:cNvSpPr>
          <p:nvPr>
            <p:ph type="title" hasCustomPrompt="1"/>
          </p:nvPr>
        </p:nvSpPr>
        <p:spPr>
          <a:xfrm>
            <a:off x="838200" y="566530"/>
            <a:ext cx="5572539" cy="765313"/>
          </a:xfrm>
          <a:prstGeom prst="rect">
            <a:avLst/>
          </a:prstGeom>
          <a:solidFill>
            <a:srgbClr val="72524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lvl1pPr algn="ctr">
              <a:defRPr sz="4000">
                <a:solidFill>
                  <a:schemeClr val="bg1"/>
                </a:solidFill>
                <a:latin typeface="Bahnschrift" panose="020B0502040204020203" pitchFamily="34" charset="0"/>
              </a:defRPr>
            </a:lvl1pPr>
          </a:lstStyle>
          <a:p>
            <a:r>
              <a:rPr lang="es-MX"/>
              <a:t>Para Memorizar</a:t>
            </a:r>
          </a:p>
        </p:txBody>
      </p:sp>
      <p:sp>
        <p:nvSpPr>
          <p:cNvPr id="3" name="Marcador de contenido 2">
            <a:extLst>
              <a:ext uri="{FF2B5EF4-FFF2-40B4-BE49-F238E27FC236}">
                <a16:creationId xmlns:a16="http://schemas.microsoft.com/office/drawing/2014/main" id="{AD6416DA-D468-1E38-B8F8-86B122923A03}"/>
              </a:ext>
            </a:extLst>
          </p:cNvPr>
          <p:cNvSpPr>
            <a:spLocks noGrp="1"/>
          </p:cNvSpPr>
          <p:nvPr>
            <p:ph idx="1"/>
          </p:nvPr>
        </p:nvSpPr>
        <p:spPr>
          <a:xfrm>
            <a:off x="838200" y="1825625"/>
            <a:ext cx="5572539" cy="4351338"/>
          </a:xfrm>
        </p:spPr>
        <p:txBody>
          <a:bodyPr/>
          <a:lstStyle>
            <a:lvl1pPr>
              <a:defRPr>
                <a:latin typeface="Bahnschrift" panose="020B0502040204020203" pitchFamily="34" charset="0"/>
              </a:defRPr>
            </a:lvl1pPr>
          </a:lstStyle>
          <a:p>
            <a:pPr lvl="0"/>
            <a:r>
              <a:rPr lang="es-MX" dirty="0"/>
              <a:t>Haga clic para modificar los estilos de texto del patrón</a:t>
            </a:r>
          </a:p>
          <a:p>
            <a:pPr lvl="1"/>
            <a:r>
              <a:rPr lang="es-MX" dirty="0"/>
              <a:t>Segundo nivel</a:t>
            </a:r>
          </a:p>
          <a:p>
            <a:pPr lvl="2"/>
            <a:r>
              <a:rPr lang="es-MX" dirty="0"/>
              <a:t>Tercer nivel</a:t>
            </a:r>
          </a:p>
          <a:p>
            <a:pPr lvl="3"/>
            <a:r>
              <a:rPr lang="es-MX" dirty="0"/>
              <a:t>Cuarto nivel</a:t>
            </a:r>
          </a:p>
          <a:p>
            <a:pPr lvl="4"/>
            <a:r>
              <a:rPr lang="es-MX" dirty="0"/>
              <a:t>Quinto nivel</a:t>
            </a:r>
          </a:p>
        </p:txBody>
      </p:sp>
      <p:pic>
        <p:nvPicPr>
          <p:cNvPr id="5" name="Imagen 4">
            <a:extLst>
              <a:ext uri="{FF2B5EF4-FFF2-40B4-BE49-F238E27FC236}">
                <a16:creationId xmlns:a16="http://schemas.microsoft.com/office/drawing/2014/main" id="{6CEBF0D9-42F6-87AA-8E81-F3662A5A54E1}"/>
              </a:ext>
            </a:extLst>
          </p:cNvPr>
          <p:cNvPicPr>
            <a:picLocks noChangeAspect="1"/>
          </p:cNvPicPr>
          <p:nvPr userDrawn="1"/>
        </p:nvPicPr>
        <p:blipFill>
          <a:blip r:embed="rId4"/>
          <a:stretch>
            <a:fillRect/>
          </a:stretch>
        </p:blipFill>
        <p:spPr>
          <a:xfrm>
            <a:off x="10460658" y="5384414"/>
            <a:ext cx="1786283" cy="1585097"/>
          </a:xfrm>
          <a:prstGeom prst="rect">
            <a:avLst/>
          </a:prstGeom>
        </p:spPr>
      </p:pic>
    </p:spTree>
    <p:extLst>
      <p:ext uri="{BB962C8B-B14F-4D97-AF65-F5344CB8AC3E}">
        <p14:creationId xmlns:p14="http://schemas.microsoft.com/office/powerpoint/2010/main" val="32504935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379E34-0212-3FEC-6B75-0357DA6B652A}"/>
              </a:ext>
            </a:extLst>
          </p:cNvPr>
          <p:cNvSpPr>
            <a:spLocks noGrp="1"/>
          </p:cNvSpPr>
          <p:nvPr>
            <p:ph type="title" hasCustomPrompt="1"/>
          </p:nvPr>
        </p:nvSpPr>
        <p:spPr>
          <a:xfrm>
            <a:off x="838200" y="365125"/>
            <a:ext cx="9565894" cy="772559"/>
          </a:xfrm>
          <a:prstGeom prst="rect">
            <a:avLst/>
          </a:prstGeom>
          <a:solidFill>
            <a:srgbClr val="69343E"/>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lvl1pPr>
              <a:defRPr>
                <a:solidFill>
                  <a:schemeClr val="bg1"/>
                </a:solidFill>
                <a:latin typeface="Bahnschrift" panose="020B0502040204020203" pitchFamily="34" charset="0"/>
              </a:defRPr>
            </a:lvl1pPr>
          </a:lstStyle>
          <a:p>
            <a:r>
              <a:rPr lang="es-MX"/>
              <a:t>Enfoque del Estudio</a:t>
            </a:r>
          </a:p>
        </p:txBody>
      </p:sp>
      <p:sp>
        <p:nvSpPr>
          <p:cNvPr id="3" name="Marcador de contenido 2">
            <a:extLst>
              <a:ext uri="{FF2B5EF4-FFF2-40B4-BE49-F238E27FC236}">
                <a16:creationId xmlns:a16="http://schemas.microsoft.com/office/drawing/2014/main" id="{4D61D150-340D-959A-651D-A720EE27CBB9}"/>
              </a:ext>
            </a:extLst>
          </p:cNvPr>
          <p:cNvSpPr>
            <a:spLocks noGrp="1"/>
          </p:cNvSpPr>
          <p:nvPr>
            <p:ph sz="half" idx="1"/>
          </p:nvPr>
        </p:nvSpPr>
        <p:spPr>
          <a:xfrm>
            <a:off x="838200" y="1414130"/>
            <a:ext cx="9565894" cy="5078745"/>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FE981D50-2213-A4FE-11F7-6AC77B7C3416}"/>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294387853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ación">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8" y="244549"/>
            <a:ext cx="2668956" cy="595422"/>
          </a:xfrm>
          <a:prstGeom prst="rect">
            <a:avLst/>
          </a:prstGeom>
          <a:solidFill>
            <a:srgbClr val="FFFF00"/>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Sábado</a:t>
            </a:r>
            <a:endParaRPr lang="es-MX"/>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647717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mparación">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0BE04881-6D87-A1AD-36A9-346929F6D1B6}"/>
              </a:ext>
            </a:extLst>
          </p:cNvPr>
          <p:cNvPicPr>
            <a:picLocks noChangeAspect="1"/>
          </p:cNvPicPr>
          <p:nvPr userDrawn="1"/>
        </p:nvPicPr>
        <p:blipFill>
          <a:blip r:embed="rId2">
            <a:alphaModFix amt="6000"/>
            <a:extLst>
              <a:ext uri="{28A0092B-C50C-407E-A947-70E740481C1C}">
                <a14:useLocalDpi xmlns:a14="http://schemas.microsoft.com/office/drawing/2010/main" val="0"/>
              </a:ext>
            </a:extLst>
          </a:blip>
          <a:stretch>
            <a:fillRect/>
          </a:stretch>
        </p:blipFill>
        <p:spPr>
          <a:xfrm>
            <a:off x="0" y="-8878"/>
            <a:ext cx="10384170" cy="6866877"/>
          </a:xfrm>
          <a:prstGeom prst="rect">
            <a:avLst/>
          </a:prstGeom>
          <a:ln>
            <a:solidFill>
              <a:srgbClr val="3A241B"/>
            </a:solidFill>
          </a:ln>
        </p:spPr>
      </p:pic>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58325" cy="659218"/>
          </a:xfrm>
          <a:prstGeom prst="rect">
            <a:avLst/>
          </a:prstGeom>
          <a:solidFill>
            <a:srgbClr val="0070C0"/>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Domingo</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3">
            <a:extLst>
              <a:ext uri="{BEBA8EAE-BF5A-486C-A8C5-ECC9F3942E4B}">
                <a14:imgProps xmlns:a14="http://schemas.microsoft.com/office/drawing/2010/main">
                  <a14:imgLayer r:embed="rId4">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1771575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prstGeom prst="rect">
            <a:avLst/>
          </a:prstGeom>
          <a:solidFill>
            <a:schemeClr val="accent2">
              <a:lumMod val="75000"/>
            </a:schemeClr>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Lunes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5" name="Imagen 4">
            <a:extLst>
              <a:ext uri="{FF2B5EF4-FFF2-40B4-BE49-F238E27FC236}">
                <a16:creationId xmlns:a16="http://schemas.microsoft.com/office/drawing/2014/main" id="{09FD1E85-B9FB-9717-A420-2C2D1703BFD1}"/>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273193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prstGeom prst="rect">
            <a:avLst/>
          </a:prstGeom>
          <a:solidFill>
            <a:schemeClr val="accent6">
              <a:lumMod val="75000"/>
            </a:schemeClr>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Martes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812325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prstGeom prst="rect">
            <a:avLst/>
          </a:prstGeom>
          <a:solidFill>
            <a:srgbClr val="7030A0"/>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Miércoles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2911809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prstGeom prst="rect">
            <a:avLst/>
          </a:prstGeom>
          <a:solidFill>
            <a:srgbClr val="3A241B"/>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dirty="0">
                <a:ln/>
                <a:solidFill>
                  <a:schemeClr val="bg1"/>
                </a:solidFill>
                <a:effectLst/>
              </a:rPr>
              <a:t>Jueves</a:t>
            </a:r>
            <a:endParaRPr lang="es-MX" dirty="0"/>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1102619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prstGeom prst="rect">
            <a:avLst/>
          </a:prstGeom>
          <a:solidFill>
            <a:srgbClr val="879EC7"/>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Viernes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1807121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379E34-0212-3FEC-6B75-0357DA6B652A}"/>
              </a:ext>
            </a:extLst>
          </p:cNvPr>
          <p:cNvSpPr>
            <a:spLocks noGrp="1"/>
          </p:cNvSpPr>
          <p:nvPr>
            <p:ph type="title" hasCustomPrompt="1"/>
          </p:nvPr>
        </p:nvSpPr>
        <p:spPr>
          <a:xfrm>
            <a:off x="838200" y="365125"/>
            <a:ext cx="9565894" cy="772559"/>
          </a:xfrm>
          <a:prstGeom prst="rect">
            <a:avLst/>
          </a:prstGeom>
          <a:solidFill>
            <a:srgbClr val="72524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lvl1pPr>
              <a:defRPr>
                <a:solidFill>
                  <a:schemeClr val="bg1"/>
                </a:solidFill>
                <a:latin typeface="Bahnschrift" panose="020B0502040204020203" pitchFamily="34" charset="0"/>
              </a:defRPr>
            </a:lvl1pPr>
          </a:lstStyle>
          <a:p>
            <a:r>
              <a:rPr lang="es-MX"/>
              <a:t>Para Estudiar y Meditar</a:t>
            </a:r>
          </a:p>
        </p:txBody>
      </p:sp>
      <p:sp>
        <p:nvSpPr>
          <p:cNvPr id="3" name="Marcador de contenido 2">
            <a:extLst>
              <a:ext uri="{FF2B5EF4-FFF2-40B4-BE49-F238E27FC236}">
                <a16:creationId xmlns:a16="http://schemas.microsoft.com/office/drawing/2014/main" id="{4D61D150-340D-959A-651D-A720EE27CBB9}"/>
              </a:ext>
            </a:extLst>
          </p:cNvPr>
          <p:cNvSpPr>
            <a:spLocks noGrp="1"/>
          </p:cNvSpPr>
          <p:nvPr>
            <p:ph sz="half" idx="1"/>
          </p:nvPr>
        </p:nvSpPr>
        <p:spPr>
          <a:xfrm>
            <a:off x="838199" y="1414130"/>
            <a:ext cx="10515599" cy="5078745"/>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Tree>
    <p:extLst>
      <p:ext uri="{BB962C8B-B14F-4D97-AF65-F5344CB8AC3E}">
        <p14:creationId xmlns:p14="http://schemas.microsoft.com/office/powerpoint/2010/main" val="1606802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microsoft.com/office/2007/relationships/hdphoto" Target="../media/hdphoto2.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extLst>
              <a:ext uri="{BEBA8EAE-BF5A-486C-A8C5-ECC9F3942E4B}">
                <a14:imgProps xmlns:a14="http://schemas.microsoft.com/office/drawing/2010/main">
                  <a14:imgLayer r:embed="rId14">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8402620B-FC92-FE96-84D6-7AD4549730FC}"/>
              </a:ext>
            </a:extLst>
          </p:cNvPr>
          <p:cNvSpPr>
            <a:spLocks noGrp="1"/>
          </p:cNvSpPr>
          <p:nvPr>
            <p:ph type="body" idx="1"/>
          </p:nvPr>
        </p:nvSpPr>
        <p:spPr>
          <a:xfrm>
            <a:off x="838200" y="1825625"/>
            <a:ext cx="9585960" cy="4351338"/>
          </a:xfrm>
          <a:prstGeom prst="rect">
            <a:avLst/>
          </a:prstGeom>
        </p:spPr>
        <p:txBody>
          <a:bodyPr vert="horz" lIns="91440" tIns="45720" rIns="91440" bIns="45720" rtlCol="0">
            <a:normAutofit/>
          </a:bodyPr>
          <a:lstStyle/>
          <a:p>
            <a:pPr lvl="0"/>
            <a:r>
              <a:rPr lang="es-MX" dirty="0"/>
              <a:t>Haga clic para modificar los estilos de texto del patrón</a:t>
            </a:r>
          </a:p>
          <a:p>
            <a:pPr lvl="1"/>
            <a:r>
              <a:rPr lang="es-MX" dirty="0"/>
              <a:t>Segundo nivel</a:t>
            </a:r>
          </a:p>
          <a:p>
            <a:pPr lvl="2"/>
            <a:r>
              <a:rPr lang="es-MX" dirty="0"/>
              <a:t>Tercer nivel</a:t>
            </a:r>
          </a:p>
          <a:p>
            <a:pPr lvl="3"/>
            <a:r>
              <a:rPr lang="es-MX" dirty="0"/>
              <a:t>Cuarto nivel</a:t>
            </a:r>
          </a:p>
          <a:p>
            <a:pPr lvl="4"/>
            <a:r>
              <a:rPr lang="es-MX" dirty="0"/>
              <a:t>Quinto nivel</a:t>
            </a:r>
          </a:p>
        </p:txBody>
      </p:sp>
      <p:sp>
        <p:nvSpPr>
          <p:cNvPr id="4" name="Marcador de fecha 3">
            <a:extLst>
              <a:ext uri="{FF2B5EF4-FFF2-40B4-BE49-F238E27FC236}">
                <a16:creationId xmlns:a16="http://schemas.microsoft.com/office/drawing/2014/main" id="{663A4EC4-8259-128D-5D4B-B1A5577ED1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46F4E8-F38C-42C9-9C2C-1B30C3AC1985}" type="datetimeFigureOut">
              <a:rPr lang="es-MX" smtClean="0"/>
              <a:t>30/09/2026</a:t>
            </a:fld>
            <a:endParaRPr lang="es-MX"/>
          </a:p>
        </p:txBody>
      </p:sp>
      <p:sp>
        <p:nvSpPr>
          <p:cNvPr id="5" name="Marcador de pie de página 4">
            <a:extLst>
              <a:ext uri="{FF2B5EF4-FFF2-40B4-BE49-F238E27FC236}">
                <a16:creationId xmlns:a16="http://schemas.microsoft.com/office/drawing/2014/main" id="{5D21FC23-2A34-1A69-6A1A-801839853D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C286D127-1499-4104-59F8-5083101614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136436-985C-49E4-94E8-B6E0A34F10FA}" type="slidenum">
              <a:rPr lang="es-MX" smtClean="0"/>
              <a:t>‹Nº›</a:t>
            </a:fld>
            <a:endParaRPr lang="es-MX"/>
          </a:p>
        </p:txBody>
      </p:sp>
      <p:pic>
        <p:nvPicPr>
          <p:cNvPr id="8" name="Imagen 7">
            <a:extLst>
              <a:ext uri="{FF2B5EF4-FFF2-40B4-BE49-F238E27FC236}">
                <a16:creationId xmlns:a16="http://schemas.microsoft.com/office/drawing/2014/main" id="{899DCE16-765D-47CA-350B-0B147B595551}"/>
              </a:ext>
            </a:extLst>
          </p:cNvPr>
          <p:cNvPicPr>
            <a:picLocks noChangeAspect="1"/>
          </p:cNvPicPr>
          <p:nvPr userDrawn="1"/>
        </p:nvPicPr>
        <p:blipFill>
          <a:blip r:embed="rId15">
            <a:extLst>
              <a:ext uri="{BEBA8EAE-BF5A-486C-A8C5-ECC9F3942E4B}">
                <a14:imgProps xmlns:a14="http://schemas.microsoft.com/office/drawing/2010/main">
                  <a14:imgLayer r:embed="rId16">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
        <p:nvSpPr>
          <p:cNvPr id="7" name="Rectángulo 6">
            <a:extLst>
              <a:ext uri="{FF2B5EF4-FFF2-40B4-BE49-F238E27FC236}">
                <a16:creationId xmlns:a16="http://schemas.microsoft.com/office/drawing/2014/main" id="{959BBEF0-358E-CE31-EE2C-582F35EF3555}"/>
              </a:ext>
            </a:extLst>
          </p:cNvPr>
          <p:cNvSpPr/>
          <p:nvPr userDrawn="1"/>
        </p:nvSpPr>
        <p:spPr>
          <a:xfrm>
            <a:off x="10424160" y="0"/>
            <a:ext cx="1787906" cy="6858000"/>
          </a:xfrm>
          <a:prstGeom prst="rect">
            <a:avLst/>
          </a:prstGeom>
          <a:solidFill>
            <a:srgbClr val="C98628"/>
          </a:solidFill>
          <a:ln w="6350">
            <a:solidFill>
              <a:srgbClr val="04B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0844987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61" r:id="rId5"/>
    <p:sldLayoutId id="2147483662" r:id="rId6"/>
    <p:sldLayoutId id="2147483663" r:id="rId7"/>
    <p:sldLayoutId id="2147483664" r:id="rId8"/>
    <p:sldLayoutId id="2147483665" r:id="rId9"/>
    <p:sldLayoutId id="2147483667" r:id="rId10"/>
    <p:sldLayoutId id="214748366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ahnschrift"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ahnschrift"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ahnschrift"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1.jp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12.jp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3.jp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5.jp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8.xml"/><Relationship Id="rId1" Type="http://schemas.openxmlformats.org/officeDocument/2006/relationships/themeOverride" Target="../theme/themeOverride1.xml"/><Relationship Id="rId6" Type="http://schemas.openxmlformats.org/officeDocument/2006/relationships/image" Target="../media/image16.jpg"/><Relationship Id="rId5" Type="http://schemas.microsoft.com/office/2007/relationships/hdphoto" Target="../media/hdphoto1.wdp"/><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image" Target="../media/image17.jp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6656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extLst>
              <a:ext uri="{BEBA8EAE-BF5A-486C-A8C5-ECC9F3942E4B}">
                <a14:imgProps xmlns:a14="http://schemas.microsoft.com/office/drawing/2010/main">
                  <a14:imgLayer r:embed="rId3">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F0E561-E43A-8C44-DE02-CDA39EEF3812}"/>
              </a:ext>
            </a:extLst>
          </p:cNvPr>
          <p:cNvSpPr>
            <a:spLocks noGrp="1"/>
          </p:cNvSpPr>
          <p:nvPr>
            <p:ph type="title"/>
          </p:nvPr>
        </p:nvSpPr>
        <p:spPr>
          <a:solidFill>
            <a:srgbClr val="073358"/>
          </a:solidFill>
        </p:spPr>
        <p:txBody>
          <a:bodyPr vert="horz" lIns="91440" tIns="45720" rIns="91440" bIns="45720" rtlCol="0">
            <a:normAutofit/>
          </a:bodyPr>
          <a:lstStyle/>
          <a:p>
            <a:pPr>
              <a:spcBef>
                <a:spcPts val="1000"/>
              </a:spcBef>
              <a:buFont typeface="Arial" panose="020B0604020202020204" pitchFamily="34" charset="0"/>
            </a:pPr>
            <a:r>
              <a:rPr lang="es-MX" sz="4400" b="1" noProof="0" dirty="0">
                <a:ea typeface="+mn-ea"/>
                <a:cs typeface="+mn-cs"/>
              </a:rPr>
              <a:t>Para Memorizar</a:t>
            </a:r>
          </a:p>
        </p:txBody>
      </p:sp>
      <p:sp>
        <p:nvSpPr>
          <p:cNvPr id="6" name="Marcador de contenido 5">
            <a:extLst>
              <a:ext uri="{FF2B5EF4-FFF2-40B4-BE49-F238E27FC236}">
                <a16:creationId xmlns:a16="http://schemas.microsoft.com/office/drawing/2014/main" id="{519F4388-C2D1-A570-D577-FF7AE43E02BE}"/>
              </a:ext>
            </a:extLst>
          </p:cNvPr>
          <p:cNvSpPr>
            <a:spLocks noGrp="1"/>
          </p:cNvSpPr>
          <p:nvPr>
            <p:ph idx="1"/>
          </p:nvPr>
        </p:nvSpPr>
        <p:spPr>
          <a:xfrm>
            <a:off x="464024" y="1825625"/>
            <a:ext cx="6373504" cy="4465846"/>
          </a:xfrm>
          <a:ln w="28575">
            <a:solidFill>
              <a:schemeClr val="tx1"/>
            </a:solidFill>
            <a:extLst>
              <a:ext uri="{C807C97D-BFC1-408E-A445-0C87EB9F89A2}">
                <ask:lineSketchStyleProps xmlns:ask="http://schemas.microsoft.com/office/drawing/2018/sketchyshapes">
                  <ask:type>
                    <ask:lineSketchNone/>
                  </ask:type>
                </ask:lineSketchStyleProps>
              </a:ext>
            </a:extLst>
          </a:ln>
          <a:effectLst>
            <a:softEdge rad="279400"/>
          </a:effectLst>
        </p:spPr>
        <p:txBody>
          <a:bodyPr wrap="square">
            <a:normAutofit fontScale="92500"/>
          </a:bodyPr>
          <a:lstStyle/>
          <a:p>
            <a:pPr marL="0" indent="0" algn="ctr">
              <a:buNone/>
            </a:pPr>
            <a:r>
              <a:rPr lang="es-MX" sz="3600" b="1" noProof="0" dirty="0"/>
              <a:t>«En el pasado, Dios habló muchas veces y de muchas maneras a nuestros padres mediante los profetas; pero en estos últimos días nos habló por su Hijo, a quien constituyó heredero de todo, por medio de quien</a:t>
            </a:r>
            <a:r>
              <a:rPr lang="es-MX" sz="3600" b="1" noProof="0" dirty="0">
                <a:solidFill>
                  <a:schemeClr val="bg1"/>
                </a:solidFill>
              </a:rPr>
              <a:t> </a:t>
            </a:r>
            <a:r>
              <a:rPr lang="es-MX" sz="3600" b="1" noProof="0" dirty="0"/>
              <a:t>hizo el </a:t>
            </a:r>
            <a:r>
              <a:rPr lang="es-MX" sz="3600" b="1" noProof="0" dirty="0">
                <a:solidFill>
                  <a:schemeClr val="bg1"/>
                </a:solidFill>
              </a:rPr>
              <a:t>universo»</a:t>
            </a:r>
          </a:p>
          <a:p>
            <a:pPr marL="0" indent="0" algn="ctr">
              <a:buNone/>
            </a:pPr>
            <a:r>
              <a:rPr lang="es-MX" sz="3600" b="1" noProof="0" dirty="0"/>
              <a:t>( 2 Corinti</a:t>
            </a:r>
            <a:r>
              <a:rPr lang="es-MX" sz="3600" b="1" noProof="0" dirty="0">
                <a:solidFill>
                  <a:schemeClr val="bg1"/>
                </a:solidFill>
              </a:rPr>
              <a:t>os</a:t>
            </a:r>
            <a:r>
              <a:rPr lang="es-MX" sz="3600" b="1" noProof="0" dirty="0"/>
              <a:t> </a:t>
            </a:r>
            <a:r>
              <a:rPr lang="es-MX" sz="3600" b="1" noProof="0" dirty="0">
                <a:solidFill>
                  <a:schemeClr val="bg1"/>
                </a:solidFill>
              </a:rPr>
              <a:t>10: 4 )</a:t>
            </a:r>
          </a:p>
        </p:txBody>
      </p:sp>
      <p:sp>
        <p:nvSpPr>
          <p:cNvPr id="3" name="Rectángulo: esquinas redondeadas 2">
            <a:extLst>
              <a:ext uri="{FF2B5EF4-FFF2-40B4-BE49-F238E27FC236}">
                <a16:creationId xmlns:a16="http://schemas.microsoft.com/office/drawing/2014/main" id="{EF0BC2FB-53FE-CBAC-4370-418FA4B8FF43}"/>
              </a:ext>
            </a:extLst>
          </p:cNvPr>
          <p:cNvSpPr/>
          <p:nvPr/>
        </p:nvSpPr>
        <p:spPr>
          <a:xfrm>
            <a:off x="6571130" y="2702257"/>
            <a:ext cx="4101018" cy="2620370"/>
          </a:xfrm>
          <a:prstGeom prst="roundRect">
            <a:avLst/>
          </a:prstGeom>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8900000">
              <a:prstClr val="black">
                <a:alpha val="50000"/>
              </a:prstClr>
            </a:innerShdw>
          </a:effectLst>
          <a:scene3d>
            <a:camera prst="isometricOffAxis2Left"/>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Tree>
    <p:extLst>
      <p:ext uri="{BB962C8B-B14F-4D97-AF65-F5344CB8AC3E}">
        <p14:creationId xmlns:p14="http://schemas.microsoft.com/office/powerpoint/2010/main" val="3125363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extLst>
              <a:ext uri="{BEBA8EAE-BF5A-486C-A8C5-ECC9F3942E4B}">
                <a14:imgProps xmlns:a14="http://schemas.microsoft.com/office/drawing/2010/main">
                  <a14:imgLayer r:embed="rId4">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35E0DBFC-8D99-0EC1-8869-D2AE3223C0AA}"/>
              </a:ext>
            </a:extLst>
          </p:cNvPr>
          <p:cNvSpPr>
            <a:spLocks noGrp="1"/>
          </p:cNvSpPr>
          <p:nvPr>
            <p:ph type="title"/>
          </p:nvPr>
        </p:nvSpPr>
        <p:spPr>
          <a:xfrm>
            <a:off x="811305" y="365125"/>
            <a:ext cx="9565894" cy="772559"/>
          </a:xfrm>
          <a:solidFill>
            <a:srgbClr val="C98628"/>
          </a:solidFill>
        </p:spPr>
        <p:txBody>
          <a:bodyPr/>
          <a:lstStyle/>
          <a:p>
            <a:r>
              <a:rPr lang="es-MX" noProof="0" dirty="0"/>
              <a:t>Enfoque del Estudio</a:t>
            </a:r>
          </a:p>
        </p:txBody>
      </p:sp>
      <p:sp>
        <p:nvSpPr>
          <p:cNvPr id="6" name="Marcador de contenido 5">
            <a:extLst>
              <a:ext uri="{FF2B5EF4-FFF2-40B4-BE49-F238E27FC236}">
                <a16:creationId xmlns:a16="http://schemas.microsoft.com/office/drawing/2014/main" id="{3BF1AEB9-94DB-8515-B032-A5A29DBFA153}"/>
              </a:ext>
            </a:extLst>
          </p:cNvPr>
          <p:cNvSpPr>
            <a:spLocks noGrp="1"/>
          </p:cNvSpPr>
          <p:nvPr>
            <p:ph sz="half" idx="4294967295"/>
          </p:nvPr>
        </p:nvSpPr>
        <p:spPr>
          <a:xfrm>
            <a:off x="3317357" y="1553590"/>
            <a:ext cx="7059842" cy="5211193"/>
          </a:xfrm>
        </p:spPr>
        <p:txBody>
          <a:bodyPr vert="horz" wrap="square" lIns="91440" tIns="45720" rIns="91440" bIns="45720" rtlCol="0">
            <a:normAutofit fontScale="92500"/>
          </a:bodyPr>
          <a:lstStyle/>
          <a:p>
            <a:pPr marL="0" indent="0" algn="just">
              <a:lnSpc>
                <a:spcPts val="1400"/>
              </a:lnSpc>
              <a:buNone/>
              <a:tabLst>
                <a:tab pos="534988" algn="l"/>
              </a:tabLst>
            </a:pPr>
            <a:r>
              <a:rPr lang="es-MX" sz="1800" noProof="0" dirty="0">
                <a:latin typeface="Aptos Display" panose="020B0004020202020204" pitchFamily="34" charset="0"/>
              </a:rPr>
              <a:t>Texto clave:</a:t>
            </a:r>
            <a:r>
              <a:rPr lang="es-MX" sz="1800" b="1" noProof="0" dirty="0">
                <a:latin typeface="Aptos Display" panose="020B0004020202020204" pitchFamily="34" charset="0"/>
              </a:rPr>
              <a:t> </a:t>
            </a:r>
            <a:r>
              <a:rPr lang="es-MX" sz="1800" b="1" dirty="0">
                <a:latin typeface="Aptos Display" panose="020B0004020202020204" pitchFamily="34" charset="0"/>
              </a:rPr>
              <a:t>Hebreos 1:1, 2</a:t>
            </a:r>
            <a:r>
              <a:rPr lang="es-MX" sz="1800" b="1" noProof="0" dirty="0">
                <a:latin typeface="Aptos Display" panose="020B0004020202020204" pitchFamily="34" charset="0"/>
              </a:rPr>
              <a:t>. </a:t>
            </a:r>
            <a:r>
              <a:rPr lang="es-MX" sz="1800" noProof="0" dirty="0">
                <a:latin typeface="Aptos Display" panose="020B0004020202020204" pitchFamily="34" charset="0"/>
              </a:rPr>
              <a:t>Enfoque de Estudio: </a:t>
            </a:r>
            <a:r>
              <a:rPr lang="es-MX" sz="1800" b="1" dirty="0">
                <a:latin typeface="Aptos Display" panose="020B0004020202020204" pitchFamily="34" charset="0"/>
              </a:rPr>
              <a:t>Génesis 1:27-28; 3:1-8; Lucas 15:11-32; Génesis 3:14-24; Éxodo 19:16-22; Juan 10:27-30</a:t>
            </a:r>
            <a:r>
              <a:rPr lang="es-MX" sz="1800" b="1" noProof="0" dirty="0">
                <a:latin typeface="Aptos Display" panose="020B0004020202020204" pitchFamily="34" charset="0"/>
              </a:rPr>
              <a:t>. </a:t>
            </a:r>
            <a:r>
              <a:rPr lang="es-MX" sz="1800" noProof="0" dirty="0">
                <a:latin typeface="Aptos Display" panose="020B0004020202020204" pitchFamily="34" charset="0"/>
              </a:rPr>
              <a:t>En la lección de esta semana, se destacarán y discutirán tres temas importantes </a:t>
            </a:r>
            <a:r>
              <a:rPr lang="es-MX" sz="1800" dirty="0">
                <a:latin typeface="Aptos Display" panose="020B0004020202020204" pitchFamily="34" charset="0"/>
              </a:rPr>
              <a:t>s</a:t>
            </a:r>
            <a:r>
              <a:rPr lang="es-MX" sz="1800" noProof="0" dirty="0">
                <a:latin typeface="Aptos Display" panose="020B0004020202020204" pitchFamily="34" charset="0"/>
              </a:rPr>
              <a:t>obre la alteración que el pecado hizo a la comunicación con Dios: </a:t>
            </a:r>
            <a:r>
              <a:rPr lang="es-MX" sz="1800" b="1" noProof="0" dirty="0">
                <a:latin typeface="Aptos Display" panose="020B0004020202020204" pitchFamily="34" charset="0"/>
              </a:rPr>
              <a:t>1) </a:t>
            </a:r>
            <a:r>
              <a:rPr lang="es-MX" sz="1800" b="1" dirty="0">
                <a:latin typeface="Aptos Display" panose="020B0004020202020204" pitchFamily="34" charset="0"/>
              </a:rPr>
              <a:t>Comunicación perfecta.</a:t>
            </a:r>
            <a:r>
              <a:rPr lang="es-MX" sz="1800" b="1" noProof="0" dirty="0">
                <a:latin typeface="Aptos Display" panose="020B0004020202020204" pitchFamily="34" charset="0"/>
              </a:rPr>
              <a:t>; 2) </a:t>
            </a:r>
            <a:r>
              <a:rPr lang="es-MX" sz="1800" b="1" dirty="0">
                <a:latin typeface="Aptos Display" panose="020B0004020202020204" pitchFamily="34" charset="0"/>
              </a:rPr>
              <a:t>Comunicación interrumpida</a:t>
            </a:r>
            <a:r>
              <a:rPr lang="es-MX" sz="1800" b="1" noProof="0" dirty="0">
                <a:latin typeface="Aptos Display" panose="020B0004020202020204" pitchFamily="34" charset="0"/>
              </a:rPr>
              <a:t>; y 3) </a:t>
            </a:r>
            <a:r>
              <a:rPr lang="es-MX" sz="1800" b="1" dirty="0">
                <a:latin typeface="Aptos Display" panose="020B0004020202020204" pitchFamily="34" charset="0"/>
              </a:rPr>
              <a:t>Comunicación restaurada</a:t>
            </a:r>
            <a:r>
              <a:rPr lang="es-MX" sz="1800" b="1" noProof="0" dirty="0">
                <a:latin typeface="Aptos Display" panose="020B0004020202020204" pitchFamily="34" charset="0"/>
              </a:rPr>
              <a:t>.</a:t>
            </a:r>
          </a:p>
          <a:p>
            <a:pPr marL="0" indent="0" algn="just">
              <a:lnSpc>
                <a:spcPts val="1400"/>
              </a:lnSpc>
              <a:buNone/>
              <a:tabLst>
                <a:tab pos="534988" algn="l"/>
              </a:tabLst>
            </a:pPr>
            <a:r>
              <a:rPr lang="es-MX" sz="1800" dirty="0">
                <a:latin typeface="Aptos Display" panose="020B0004020202020204" pitchFamily="34" charset="0"/>
              </a:rPr>
              <a:t>La tecnología digital nos permite comunicarnos con amigos y familiares que se encuentran en lugares lejanos. Aunque esto es maravilloso, nada es mejor que estar juntos. Algo especial sucede cuando nos reunimos, nos abrazamos y nos comunicamos cara a cara. En Génesis 2:4–25, Adán y Eva disfrutaban de una comunión íntima con Dios, caminando y hablando con Él cara a cara. Sin embargo, después de la trágica caída de Adán y Eva en el pecado, que interrumpió esta comunión, los primeros padres de la humanidad perdieron su línea directa de comunicación con el Creador. No obstante, Dios no abandonó Su búsqueda de la humanidad. En cambio, estableció nuevas formas de comunicarse, mediando Su presencia a través de los profetas, la Palabra escrita y, en última instancia, Su Hijo, Jesucristo.</a:t>
            </a:r>
          </a:p>
          <a:p>
            <a:pPr marL="0" indent="0" algn="just">
              <a:lnSpc>
                <a:spcPts val="1400"/>
              </a:lnSpc>
              <a:buNone/>
              <a:tabLst>
                <a:tab pos="534988" algn="l"/>
              </a:tabLst>
            </a:pPr>
            <a:r>
              <a:rPr lang="es-MX" sz="1800" dirty="0">
                <a:latin typeface="Aptos Display" panose="020B0004020202020204" pitchFamily="34" charset="0"/>
              </a:rPr>
              <a:t>Esta primera lección afirma que, aunque el modo de comunicación de Dios cambió después de la Caída, Su deseo de hablar con la humanidad nunca ha cesado. Hoy, Dios continúa comunicándose a través de las Escrituras, donde los profetas y apóstoles dan un testimonio unificado de Cristo. Como manifestación contemporánea de esta comunicación divina, Elena G. de White también señala a Cristo al afirmar el testimonio bíblico. El plan de Dios es restaurar su imagen en nosotros, la imagen que el pecado malogró. El plan de salvación consiste precisamente en la restauración que se completará cuando Dios cree un «nuevo cielo y nueva tierra, donde mora la justicia» (2 Ped. 3:13).</a:t>
            </a:r>
            <a:endParaRPr lang="es-MX" sz="1800" noProof="0" dirty="0">
              <a:latin typeface="Aptos Display" panose="020B0004020202020204" pitchFamily="34" charset="0"/>
            </a:endParaRPr>
          </a:p>
        </p:txBody>
      </p:sp>
      <p:sp>
        <p:nvSpPr>
          <p:cNvPr id="2" name="Diagrama de flujo: retraso 1">
            <a:extLst>
              <a:ext uri="{FF2B5EF4-FFF2-40B4-BE49-F238E27FC236}">
                <a16:creationId xmlns:a16="http://schemas.microsoft.com/office/drawing/2014/main" id="{B31CFBF4-8ED8-9551-57EF-E297B67EED06}"/>
              </a:ext>
            </a:extLst>
          </p:cNvPr>
          <p:cNvSpPr/>
          <p:nvPr/>
        </p:nvSpPr>
        <p:spPr>
          <a:xfrm>
            <a:off x="153743" y="2230950"/>
            <a:ext cx="3163614" cy="3738282"/>
          </a:xfrm>
          <a:prstGeom prst="flowChartDelay">
            <a:avLst/>
          </a:prstGeom>
          <a:blipFill dpi="0" rotWithShape="1">
            <a:blip r:embed="rId5">
              <a:extLst>
                <a:ext uri="{28A0092B-C50C-407E-A947-70E740481C1C}">
                  <a14:useLocalDpi xmlns:a14="http://schemas.microsoft.com/office/drawing/2010/main" val="0"/>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Tree>
    <p:extLst>
      <p:ext uri="{BB962C8B-B14F-4D97-AF65-F5344CB8AC3E}">
        <p14:creationId xmlns:p14="http://schemas.microsoft.com/office/powerpoint/2010/main" val="186483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extLst>
              <a:ext uri="{BEBA8EAE-BF5A-486C-A8C5-ECC9F3942E4B}">
                <a14:imgProps xmlns:a14="http://schemas.microsoft.com/office/drawing/2010/main">
                  <a14:imgLayer r:embed="rId3">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7" name="Marcador de contenido 6">
            <a:extLst>
              <a:ext uri="{FF2B5EF4-FFF2-40B4-BE49-F238E27FC236}">
                <a16:creationId xmlns:a16="http://schemas.microsoft.com/office/drawing/2014/main" id="{8E7BAD8D-BC5A-CFA0-D665-5255A396E347}"/>
              </a:ext>
            </a:extLst>
          </p:cNvPr>
          <p:cNvSpPr>
            <a:spLocks noGrp="1"/>
          </p:cNvSpPr>
          <p:nvPr>
            <p:ph sz="half" idx="2"/>
          </p:nvPr>
        </p:nvSpPr>
        <p:spPr>
          <a:xfrm>
            <a:off x="3172639" y="1584960"/>
            <a:ext cx="7257022" cy="5028904"/>
          </a:xfrm>
          <a:effectLst>
            <a:softEdge rad="63500"/>
          </a:effectLst>
          <a:scene3d>
            <a:camera prst="orthographicFront"/>
            <a:lightRig rig="balanced" dir="t"/>
          </a:scene3d>
        </p:spPr>
        <p:txBody>
          <a:bodyPr wrap="square">
            <a:normAutofit/>
          </a:bodyPr>
          <a:lstStyle/>
          <a:p>
            <a:pPr marL="0" indent="0" algn="just" defTabSz="893763">
              <a:lnSpc>
                <a:spcPts val="1300"/>
              </a:lnSpc>
              <a:spcBef>
                <a:spcPts val="0"/>
              </a:spcBef>
              <a:spcAft>
                <a:spcPts val="600"/>
              </a:spcAft>
              <a:buNone/>
              <a:tabLst>
                <a:tab pos="985838" algn="l"/>
              </a:tabLst>
            </a:pPr>
            <a:r>
              <a:rPr lang="es-MX" noProof="0" dirty="0">
                <a:latin typeface="Aptos Display" panose="020B0004020202020204" pitchFamily="34" charset="0"/>
              </a:rPr>
              <a:t>	</a:t>
            </a:r>
            <a:r>
              <a:rPr lang="es-MX" noProof="0" dirty="0" err="1">
                <a:latin typeface="Aptos Display" panose="020B0004020202020204" pitchFamily="34" charset="0"/>
              </a:rPr>
              <a:t>lguna</a:t>
            </a:r>
            <a:r>
              <a:rPr lang="es-MX" noProof="0" dirty="0">
                <a:latin typeface="Aptos Display" panose="020B0004020202020204" pitchFamily="34" charset="0"/>
              </a:rPr>
              <a:t> vez ha tenido que mudarse? Hay estudios que indican que 	mudarse es una de las cosas más estresantes que los seres 	humanos experimentamos. Cuando no vemos obligados a 	afrontar un cambio, ya sea mudarnos a otro lugar, volver a 	estudiar, empezar un nuevo trabajo o encontrarnos con personas a las que preferíamos evitar, podemos perder la paz e incluso sufrir ataques de pánico. Hay quienes incluso se sientes abrumados y estresados el día de su boda o cuando les nace un hijo, ocasiones maravillosas que deberían ser libres de estrés.</a:t>
            </a:r>
          </a:p>
          <a:p>
            <a:pPr marL="0" indent="0" algn="just" defTabSz="893763">
              <a:lnSpc>
                <a:spcPts val="1300"/>
              </a:lnSpc>
              <a:spcBef>
                <a:spcPts val="0"/>
              </a:spcBef>
              <a:spcAft>
                <a:spcPts val="600"/>
              </a:spcAft>
              <a:buNone/>
              <a:tabLst>
                <a:tab pos="538163" algn="l"/>
              </a:tabLst>
            </a:pPr>
            <a:r>
              <a:rPr lang="es-MX" noProof="0" dirty="0">
                <a:latin typeface="Aptos Display" panose="020B0004020202020204" pitchFamily="34" charset="0"/>
              </a:rPr>
              <a:t>En esta semana veremos como Dios llamó a un pueblo especial para que estudiara a fondo las Escrituras, encontrara la «miel profética» escondida en ellas y llevara su dulzura a un mundo que se estaba perdiendo. Sin embargo, por desgracia para ellos, esto tendría un precio. Esa </a:t>
            </a:r>
            <a:r>
              <a:rPr lang="es-MX" noProof="0" dirty="0" err="1">
                <a:latin typeface="Aptos Display" panose="020B0004020202020204" pitchFamily="34" charset="0"/>
              </a:rPr>
              <a:t>mmiel</a:t>
            </a:r>
            <a:r>
              <a:rPr lang="es-MX" noProof="0" dirty="0">
                <a:latin typeface="Aptos Display" panose="020B0004020202020204" pitchFamily="34" charset="0"/>
              </a:rPr>
              <a:t> dulce y apetecible se convertiría en una experiencia amarga en sus vidas (Apocalipsis 10: 8-11). Examinaremos brevemente este momento y veremos cómo Dios acudió al rescate llamado a alguien al ministerio profético para que animara y apoyara a su pueblo y lo guiara de vuelta a él.</a:t>
            </a:r>
          </a:p>
          <a:p>
            <a:pPr marL="0" indent="0" algn="just" defTabSz="893763">
              <a:lnSpc>
                <a:spcPts val="1300"/>
              </a:lnSpc>
              <a:spcBef>
                <a:spcPts val="0"/>
              </a:spcBef>
              <a:spcAft>
                <a:spcPts val="600"/>
              </a:spcAft>
              <a:buNone/>
              <a:tabLst>
                <a:tab pos="538163" algn="l"/>
              </a:tabLst>
            </a:pPr>
            <a:r>
              <a:rPr lang="es-MX" b="1" noProof="0" dirty="0">
                <a:latin typeface="Aptos Display" panose="020B0004020202020204" pitchFamily="34" charset="0"/>
              </a:rPr>
              <a:t>«</a:t>
            </a:r>
            <a:r>
              <a:rPr lang="es-MX" b="1" dirty="0">
                <a:latin typeface="Aptos Display" panose="020B0004020202020204" pitchFamily="34" charset="0"/>
              </a:rPr>
              <a:t>En la Palabra de Dios contemplamos el poder que estableció los fundamentos de la tierra y que extendió los cielos. Únicamente en ella podemos hallar una historia de nuestra raza que no esté contaminada por el prejuicio o el orgullo humanos. En ella se registran las luchas, las derrotas y las victorias de los mayores hombres que el mundo haya conocido jamás. En ella se desarrollan los grandes problemas del deber y del destino. Se levanta la cortina que separa el mundo visible del mundo invisible, y presenciamos el conflicto de las fuerzas encontradas del bien y del mal, desde la primera entrada del pecado hasta el triunfo final de la rectitud y de la verdad; y todo ello no es sino una revelación del carácter de Dios.</a:t>
            </a:r>
            <a:r>
              <a:rPr lang="es-MX" b="1" noProof="0" dirty="0">
                <a:latin typeface="Aptos Display" panose="020B0004020202020204" pitchFamily="34" charset="0"/>
              </a:rPr>
              <a:t>» </a:t>
            </a:r>
            <a:r>
              <a:rPr lang="es-MX" noProof="0" dirty="0">
                <a:latin typeface="Aptos Display" panose="020B0004020202020204" pitchFamily="34" charset="0"/>
              </a:rPr>
              <a:t>(</a:t>
            </a:r>
            <a:r>
              <a:rPr lang="es-MX" i="1" dirty="0">
                <a:latin typeface="Aptos Display" panose="020B0004020202020204" pitchFamily="34" charset="0"/>
              </a:rPr>
              <a:t>Reflejemos a Jesús, 11 de abril, p. 107</a:t>
            </a:r>
            <a:r>
              <a:rPr lang="es-MX" i="1" noProof="0" dirty="0">
                <a:latin typeface="Aptos Display" panose="020B0004020202020204" pitchFamily="34" charset="0"/>
              </a:rPr>
              <a:t>)</a:t>
            </a:r>
          </a:p>
        </p:txBody>
      </p:sp>
      <p:sp>
        <p:nvSpPr>
          <p:cNvPr id="2" name="Rectángulo 1">
            <a:extLst>
              <a:ext uri="{FF2B5EF4-FFF2-40B4-BE49-F238E27FC236}">
                <a16:creationId xmlns:a16="http://schemas.microsoft.com/office/drawing/2014/main" id="{D0A09385-F934-B49B-498E-D0BC730CE53F}"/>
              </a:ext>
            </a:extLst>
          </p:cNvPr>
          <p:cNvSpPr/>
          <p:nvPr/>
        </p:nvSpPr>
        <p:spPr>
          <a:xfrm>
            <a:off x="3115056" y="1327346"/>
            <a:ext cx="1314902" cy="1429120"/>
          </a:xfrm>
          <a:prstGeom prst="rect">
            <a:avLst/>
          </a:prstGeom>
          <a:noFill/>
        </p:spPr>
        <p:txBody>
          <a:bodyPr wrap="square" lIns="91440" tIns="45720" rIns="91440" bIns="45720" anchor="ctr">
            <a:noAutofit/>
            <a:scene3d>
              <a:camera prst="orthographicFront"/>
              <a:lightRig rig="soft" dir="t">
                <a:rot lat="0" lon="0" rev="15600000"/>
              </a:lightRig>
            </a:scene3d>
            <a:sp3d extrusionH="57150" prstMaterial="softEdge">
              <a:bevelT w="25400" h="38100"/>
            </a:sp3d>
          </a:bodyPr>
          <a:lstStyle/>
          <a:p>
            <a:pPr algn="just"/>
            <a:r>
              <a:rPr lang="es-MX" sz="6000" b="1" noProof="0" dirty="0">
                <a:ln/>
                <a:solidFill>
                  <a:srgbClr val="00526B"/>
                </a:solidFill>
                <a:latin typeface="Aptos Display" panose="020B0004020202020204" pitchFamily="34" charset="0"/>
              </a:rPr>
              <a:t>¿</a:t>
            </a:r>
            <a:r>
              <a:rPr lang="es-MX" sz="8100" b="1" noProof="0" dirty="0">
                <a:ln/>
                <a:solidFill>
                  <a:srgbClr val="00526B"/>
                </a:solidFill>
                <a:latin typeface="Aptos Display" panose="020B0004020202020204" pitchFamily="34" charset="0"/>
              </a:rPr>
              <a:t>A</a:t>
            </a:r>
            <a:endParaRPr lang="es-MX" sz="8100" b="1" cap="none" spc="0" noProof="0" dirty="0">
              <a:ln/>
              <a:solidFill>
                <a:srgbClr val="00526B"/>
              </a:solidFill>
              <a:effectLst/>
              <a:latin typeface="Aptos Display" panose="020B0004020202020204" pitchFamily="34" charset="0"/>
            </a:endParaRPr>
          </a:p>
        </p:txBody>
      </p:sp>
      <p:sp>
        <p:nvSpPr>
          <p:cNvPr id="24" name="Rectángulo 23">
            <a:extLst>
              <a:ext uri="{FF2B5EF4-FFF2-40B4-BE49-F238E27FC236}">
                <a16:creationId xmlns:a16="http://schemas.microsoft.com/office/drawing/2014/main" id="{A240F20F-2FEA-AE43-A41C-434E351EB6C2}"/>
              </a:ext>
            </a:extLst>
          </p:cNvPr>
          <p:cNvSpPr/>
          <p:nvPr/>
        </p:nvSpPr>
        <p:spPr>
          <a:xfrm>
            <a:off x="550845" y="141226"/>
            <a:ext cx="2310248"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MX" sz="5400" b="1" u="sng" cap="none" spc="0" noProof="0" dirty="0">
                <a:ln/>
                <a:solidFill>
                  <a:srgbClr val="4E4DA4"/>
                </a:solidFill>
                <a:effectLst>
                  <a:outerShdw blurRad="50800" dist="50800" dir="5400000" algn="ctr" rotWithShape="0">
                    <a:schemeClr val="bg1"/>
                  </a:outerShdw>
                </a:effectLst>
              </a:rPr>
              <a:t>Sábado</a:t>
            </a:r>
          </a:p>
        </p:txBody>
      </p:sp>
      <p:sp>
        <p:nvSpPr>
          <p:cNvPr id="25" name="Rectángulo 24">
            <a:extLst>
              <a:ext uri="{FF2B5EF4-FFF2-40B4-BE49-F238E27FC236}">
                <a16:creationId xmlns:a16="http://schemas.microsoft.com/office/drawing/2014/main" id="{8CE5F2C8-9123-7026-E3C0-C0B5A5A9D649}"/>
              </a:ext>
            </a:extLst>
          </p:cNvPr>
          <p:cNvSpPr/>
          <p:nvPr/>
        </p:nvSpPr>
        <p:spPr>
          <a:xfrm>
            <a:off x="3498751" y="165817"/>
            <a:ext cx="6490495" cy="830997"/>
          </a:xfrm>
          <a:prstGeom prst="rect">
            <a:avLst/>
          </a:prstGeom>
          <a:solidFill>
            <a:srgbClr val="00B0F0"/>
          </a:solidFill>
          <a:effectLst>
            <a:softEdge rad="317500"/>
          </a:effectLst>
          <a:scene3d>
            <a:camera prst="orthographicFront"/>
            <a:lightRig rig="harsh" dir="t"/>
          </a:scene3d>
          <a:sp3d prstMaterial="dkEdge">
            <a:bevelT w="165100" prst="coolSlant"/>
            <a:bevelB w="152400" h="50800" prst="softRound"/>
          </a:sp3d>
        </p:spPr>
        <p:style>
          <a:lnRef idx="3">
            <a:schemeClr val="lt1"/>
          </a:lnRef>
          <a:fillRef idx="1">
            <a:schemeClr val="accent6"/>
          </a:fillRef>
          <a:effectRef idx="1">
            <a:schemeClr val="accent6"/>
          </a:effectRef>
          <a:fontRef idx="minor">
            <a:schemeClr val="lt1"/>
          </a:fontRef>
        </p:style>
        <p:txBody>
          <a:bodyPr wrap="square" lIns="91440" tIns="45720" rIns="91440" bIns="45720">
            <a:spAutoFit/>
            <a:sp3d extrusionH="57150" prstMaterial="matte">
              <a:bevelT w="63500" h="12700" prst="angle"/>
              <a:contourClr>
                <a:schemeClr val="bg1">
                  <a:lumMod val="65000"/>
                </a:schemeClr>
              </a:contourClr>
            </a:sp3d>
          </a:bodyPr>
          <a:lstStyle/>
          <a:p>
            <a:pPr algn="ctr"/>
            <a:r>
              <a:rPr lang="es-MX" sz="4800" b="1" cap="none" spc="0" noProof="0" dirty="0">
                <a:ln>
                  <a:solidFill>
                    <a:schemeClr val="tx1">
                      <a:lumMod val="95000"/>
                      <a:lumOff val="5000"/>
                    </a:schemeClr>
                  </a:solidFill>
                </a:ln>
                <a:solidFill>
                  <a:schemeClr val="bg1">
                    <a:lumMod val="95000"/>
                  </a:schemeClr>
                </a:solidFill>
                <a:effectLst>
                  <a:outerShdw blurRad="50800" dist="50800" dir="5400000" algn="ctr" rotWithShape="0">
                    <a:schemeClr val="bg1"/>
                  </a:outerShdw>
                </a:effectLst>
              </a:rPr>
              <a:t>Introducción a la Lección</a:t>
            </a:r>
          </a:p>
        </p:txBody>
      </p:sp>
      <p:sp>
        <p:nvSpPr>
          <p:cNvPr id="3" name="Diagrama de flujo: retraso 2">
            <a:extLst>
              <a:ext uri="{FF2B5EF4-FFF2-40B4-BE49-F238E27FC236}">
                <a16:creationId xmlns:a16="http://schemas.microsoft.com/office/drawing/2014/main" id="{ECC72CFC-2E7B-2BE9-F5F5-04E2E1182785}"/>
              </a:ext>
            </a:extLst>
          </p:cNvPr>
          <p:cNvSpPr/>
          <p:nvPr/>
        </p:nvSpPr>
        <p:spPr>
          <a:xfrm>
            <a:off x="57150" y="1963878"/>
            <a:ext cx="3115489" cy="3917576"/>
          </a:xfrm>
          <a:prstGeom prst="flowChartDelay">
            <a:avLst/>
          </a:prstGeom>
          <a:blipFill dpi="0" rotWithShape="1">
            <a:blip r:embed="rId4">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Tree>
    <p:extLst>
      <p:ext uri="{BB962C8B-B14F-4D97-AF65-F5344CB8AC3E}">
        <p14:creationId xmlns:p14="http://schemas.microsoft.com/office/powerpoint/2010/main" val="4179762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anim calcmode="lin" valueType="num">
                                      <p:cBhvr additive="base">
                                        <p:cTn id="19"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1" end="1"/>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anim calcmode="lin" valueType="num">
                                      <p:cBhvr additive="base">
                                        <p:cTn id="23"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2" grpId="0"/>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extLst>
              <a:ext uri="{BEBA8EAE-BF5A-486C-A8C5-ECC9F3942E4B}">
                <a14:imgProps xmlns:a14="http://schemas.microsoft.com/office/drawing/2010/main">
                  <a14:imgLayer r:embed="rId4">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BA847B68-02D3-9617-6027-73DD024F831A}"/>
              </a:ext>
            </a:extLst>
          </p:cNvPr>
          <p:cNvSpPr>
            <a:spLocks noGrp="1"/>
          </p:cNvSpPr>
          <p:nvPr>
            <p:ph type="title"/>
          </p:nvPr>
        </p:nvSpPr>
        <p:spPr>
          <a:xfrm>
            <a:off x="467360" y="221388"/>
            <a:ext cx="2658325" cy="659218"/>
          </a:xfrm>
          <a:solidFill>
            <a:srgbClr val="7D7C7F"/>
          </a:solidFill>
          <a:ln w="22225" cap="rnd">
            <a:noFill/>
          </a:ln>
          <a:scene3d>
            <a:camera prst="obliqueTopRight"/>
            <a:lightRig rig="balanced" dir="t"/>
          </a:scene3d>
          <a:sp3d>
            <a:bevelT w="190500" h="38100"/>
          </a:sp3d>
        </p:spPr>
        <p:txBody>
          <a:bodyPr>
            <a:noAutofit/>
            <a:sp3d extrusionH="88900" prstMaterial="powder">
              <a:bevelT h="127000"/>
              <a:bevelB w="38100" h="38100" prst="slope"/>
            </a:sp3d>
          </a:bodyPr>
          <a:lstStyle/>
          <a:p>
            <a:pPr algn="ctr"/>
            <a:r>
              <a:rPr lang="es-MX" sz="4800" b="1" u="sng" noProof="0" dirty="0">
                <a:ln/>
                <a:effectLst/>
                <a:latin typeface="+mn-lt"/>
                <a:ea typeface="+mn-ea"/>
                <a:cs typeface="+mn-cs"/>
              </a:rPr>
              <a:t>Domingo</a:t>
            </a:r>
          </a:p>
        </p:txBody>
      </p:sp>
      <p:sp>
        <p:nvSpPr>
          <p:cNvPr id="8" name="Marcador de contenido 7">
            <a:extLst>
              <a:ext uri="{FF2B5EF4-FFF2-40B4-BE49-F238E27FC236}">
                <a16:creationId xmlns:a16="http://schemas.microsoft.com/office/drawing/2014/main" id="{A1B76ABE-4F5A-3818-9448-543E7AE0ED38}"/>
              </a:ext>
            </a:extLst>
          </p:cNvPr>
          <p:cNvSpPr>
            <a:spLocks noGrp="1"/>
          </p:cNvSpPr>
          <p:nvPr>
            <p:ph sz="half" idx="2"/>
          </p:nvPr>
        </p:nvSpPr>
        <p:spPr>
          <a:xfrm>
            <a:off x="2973585" y="2050743"/>
            <a:ext cx="7436761" cy="4216892"/>
          </a:xfrm>
        </p:spPr>
        <p:txBody>
          <a:bodyPr vert="horz" wrap="square" lIns="91440" tIns="45720" rIns="91440" bIns="45720" rtlCol="0">
            <a:normAutofit/>
          </a:bodyPr>
          <a:lstStyle/>
          <a:p>
            <a:pPr marL="0" indent="0" algn="just">
              <a:lnSpc>
                <a:spcPts val="1400"/>
              </a:lnSpc>
              <a:spcBef>
                <a:spcPts val="0"/>
              </a:spcBef>
              <a:spcAft>
                <a:spcPts val="600"/>
              </a:spcAft>
              <a:buNone/>
            </a:pPr>
            <a:r>
              <a:rPr lang="es-MX" dirty="0"/>
              <a:t>Adán y Eva disfrutaban de una comunión perfecta entre sí y de una comunión íntima, cara a cara, con Dios en el Jardín del Edén. Adán y Eva fueron creados en un mundo perfecto más allá de nuestra más febril imaginación. El Jardín del Edén era el lugar sagrado de la presencia de Dios en la tierra. Como el Dios trino es inherentemente relacional, creó a los seres humanos a Su imagen para reflejar esta naturaleza relacional. Su mayor regalo a la humanidad sin pecado era la capacidad de relacionarse con Él en comunión personal y relacional. Adán y Eva disfrutaban, por lo tanto, de una comunión directa, cara a cara, con Dios en este entorno perfecto.</a:t>
            </a:r>
            <a:r>
              <a:rPr lang="es-MX" noProof="0" dirty="0"/>
              <a:t> </a:t>
            </a:r>
            <a:endParaRPr lang="es-MX" noProof="0" dirty="0">
              <a:latin typeface="Aptos Display" panose="020B0004020202020204" pitchFamily="34" charset="0"/>
            </a:endParaRPr>
          </a:p>
          <a:p>
            <a:pPr marL="0" indent="0" algn="just">
              <a:lnSpc>
                <a:spcPts val="1400"/>
              </a:lnSpc>
              <a:spcBef>
                <a:spcPts val="0"/>
              </a:spcBef>
              <a:spcAft>
                <a:spcPts val="600"/>
              </a:spcAft>
              <a:buNone/>
            </a:pPr>
            <a:r>
              <a:rPr lang="es-MX" b="1" noProof="0" dirty="0">
                <a:latin typeface="Aptos Display" panose="020B0004020202020204" pitchFamily="34" charset="0"/>
              </a:rPr>
              <a:t>«</a:t>
            </a:r>
            <a:r>
              <a:rPr lang="es-MX" b="1" dirty="0">
                <a:latin typeface="Aptos Display" panose="020B0004020202020204" pitchFamily="34" charset="0"/>
              </a:rPr>
              <a:t>Todo el mundo natural está destinado a ser intérprete de las cosas de Dios. Para Adán y Eva en su hogar del Edén, la naturaleza estaba llena del conocimiento de Dios, rebosante de instrucción divina. Para sus oídos atentos, hacía repercutir la voz de la sabiduría. La sabiduría hablaba al ojo y era recibida en el corazón; porque ellos comulgaban con Dios en sus obras creadas. Tan pronto como la santa pareja transgredió la ley del Altísimo, el esplendor del rostro de Dios se apartó de la faz de la naturaleza. Esta, ahora está arruinada y mancillada por el pecado. Pero las lecciones objetivas de Dios no se han obliterado; aun ahora, cuando se la estudia e interpreta correctamente, habla de su Creador.</a:t>
            </a:r>
            <a:r>
              <a:rPr lang="es-MX" b="1" noProof="0" dirty="0">
                <a:latin typeface="Aptos Display" panose="020B0004020202020204" pitchFamily="34" charset="0"/>
              </a:rPr>
              <a:t>» </a:t>
            </a:r>
            <a:r>
              <a:rPr lang="es-MX" i="1" noProof="0" dirty="0">
                <a:latin typeface="Aptos Display" panose="020B0004020202020204" pitchFamily="34" charset="0"/>
              </a:rPr>
              <a:t>(</a:t>
            </a:r>
            <a:r>
              <a:rPr lang="es-MX" i="1" dirty="0">
                <a:latin typeface="Aptos Display" panose="020B0004020202020204" pitchFamily="34" charset="0"/>
              </a:rPr>
              <a:t>Consejos para los maestros, pp. 177, 178</a:t>
            </a:r>
            <a:r>
              <a:rPr lang="es-MX" i="1" noProof="0" dirty="0">
                <a:latin typeface="Aptos Display" panose="020B0004020202020204" pitchFamily="34" charset="0"/>
              </a:rPr>
              <a:t>).</a:t>
            </a:r>
          </a:p>
        </p:txBody>
      </p:sp>
      <p:sp>
        <p:nvSpPr>
          <p:cNvPr id="3" name="CuadroTexto 2">
            <a:extLst>
              <a:ext uri="{FF2B5EF4-FFF2-40B4-BE49-F238E27FC236}">
                <a16:creationId xmlns:a16="http://schemas.microsoft.com/office/drawing/2014/main" id="{9C843493-6D59-555A-AF77-0A60D65147F1}"/>
              </a:ext>
            </a:extLst>
          </p:cNvPr>
          <p:cNvSpPr txBox="1"/>
          <p:nvPr/>
        </p:nvSpPr>
        <p:spPr>
          <a:xfrm>
            <a:off x="3267244" y="218958"/>
            <a:ext cx="6624918" cy="658800"/>
          </a:xfrm>
          <a:prstGeom prst="rect">
            <a:avLst/>
          </a:prstGeom>
          <a:solidFill>
            <a:srgbClr val="7D7C7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nchor="ctr">
            <a:normAutofit/>
          </a:bodyPr>
          <a:lstStyle/>
          <a:p>
            <a:r>
              <a:rPr lang="es-MX" sz="2800" noProof="0" dirty="0">
                <a:solidFill>
                  <a:schemeClr val="bg1">
                    <a:lumMod val="95000"/>
                  </a:schemeClr>
                </a:solidFill>
                <a:latin typeface="Amasis MT Pro Black" panose="02040A04050005020304" pitchFamily="18" charset="0"/>
              </a:rPr>
              <a:t>La comunicación en el Edén</a:t>
            </a:r>
          </a:p>
        </p:txBody>
      </p:sp>
      <p:sp>
        <p:nvSpPr>
          <p:cNvPr id="2" name="Marcador de texto 14">
            <a:extLst>
              <a:ext uri="{FF2B5EF4-FFF2-40B4-BE49-F238E27FC236}">
                <a16:creationId xmlns:a16="http://schemas.microsoft.com/office/drawing/2014/main" id="{95E88C88-C4EA-0DC9-A72D-7FB73AB77910}"/>
              </a:ext>
            </a:extLst>
          </p:cNvPr>
          <p:cNvSpPr txBox="1">
            <a:spLocks/>
          </p:cNvSpPr>
          <p:nvPr/>
        </p:nvSpPr>
        <p:spPr>
          <a:xfrm>
            <a:off x="18645" y="965434"/>
            <a:ext cx="10391701" cy="1191840"/>
          </a:xfrm>
          <a:prstGeom prst="rect">
            <a:avLst/>
          </a:prstGeom>
          <a:noFill/>
        </p:spPr>
        <p:txBody>
          <a:bodyPr vert="horz" wrap="square" lIns="91440" tIns="45720" rIns="91440" bIns="45720" rtlCol="0" anchor="t">
            <a:normAutofit/>
          </a:bodyPr>
          <a:lstStyle>
            <a:lvl1pPr indent="0" algn="just">
              <a:lnSpc>
                <a:spcPts val="1600"/>
              </a:lnSpc>
              <a:spcBef>
                <a:spcPts val="0"/>
              </a:spcBef>
              <a:buFont typeface="Arial" panose="020B0604020202020204" pitchFamily="34" charset="0"/>
              <a:buNone/>
              <a:defRPr b="1">
                <a:latin typeface="Aptos Display" panose="020B0004020202020204" pitchFamily="34" charset="0"/>
              </a:defRPr>
            </a:lvl1pPr>
            <a:lvl2pPr indent="0">
              <a:lnSpc>
                <a:spcPct val="90000"/>
              </a:lnSpc>
              <a:spcBef>
                <a:spcPts val="500"/>
              </a:spcBef>
              <a:buFont typeface="Arial" panose="020B0604020202020204" pitchFamily="34" charset="0"/>
              <a:buNone/>
              <a:defRPr sz="2000" b="1">
                <a:latin typeface="Bahnschrift" panose="020B0502040204020203" pitchFamily="34" charset="0"/>
              </a:defRPr>
            </a:lvl2pPr>
            <a:lvl3pPr indent="0">
              <a:lnSpc>
                <a:spcPct val="90000"/>
              </a:lnSpc>
              <a:spcBef>
                <a:spcPts val="500"/>
              </a:spcBef>
              <a:buFont typeface="Arial" panose="020B0604020202020204" pitchFamily="34" charset="0"/>
              <a:buNone/>
              <a:defRPr b="1">
                <a:latin typeface="Bahnschrift" panose="020B0502040204020203" pitchFamily="34" charset="0"/>
              </a:defRPr>
            </a:lvl3pPr>
            <a:lvl4pPr indent="0">
              <a:lnSpc>
                <a:spcPct val="90000"/>
              </a:lnSpc>
              <a:spcBef>
                <a:spcPts val="500"/>
              </a:spcBef>
              <a:buFont typeface="Arial" panose="020B0604020202020204" pitchFamily="34" charset="0"/>
              <a:buNone/>
              <a:defRPr sz="1600" b="1">
                <a:latin typeface="Bahnschrift" panose="020B0502040204020203" pitchFamily="34" charset="0"/>
              </a:defRPr>
            </a:lvl4pPr>
            <a:lvl5pPr indent="0">
              <a:lnSpc>
                <a:spcPct val="90000"/>
              </a:lnSpc>
              <a:spcBef>
                <a:spcPts val="500"/>
              </a:spcBef>
              <a:buFont typeface="Arial" panose="020B0604020202020204" pitchFamily="34" charset="0"/>
              <a:buNone/>
              <a:defRPr sz="1600" b="1">
                <a:latin typeface="Bahnschrift" panose="020B0502040204020203" pitchFamily="34"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pPr>
              <a:lnSpc>
                <a:spcPts val="1400"/>
              </a:lnSpc>
            </a:pPr>
            <a:r>
              <a:rPr lang="es-MX" dirty="0"/>
              <a:t>« Y mandó Jehová Dios al hombre, diciendo: De todo árbol del huerto podrás comer» (Génesis 2:16) </a:t>
            </a:r>
          </a:p>
          <a:p>
            <a:pPr>
              <a:lnSpc>
                <a:spcPts val="1400"/>
              </a:lnSpc>
            </a:pPr>
            <a:r>
              <a:rPr lang="es-MX" dirty="0"/>
              <a:t>Lee Génesis 1:27-28; 2:15-17; 3:9. ¿Qué tipo de comunicación existía entre Dios y los seres humanos en el jardín del Edén?</a:t>
            </a:r>
            <a:endParaRPr lang="es-MX" noProof="0" dirty="0"/>
          </a:p>
          <a:p>
            <a:pPr>
              <a:lnSpc>
                <a:spcPts val="1400"/>
              </a:lnSpc>
            </a:pPr>
            <a:r>
              <a:rPr lang="es-MX" noProof="0" dirty="0"/>
              <a:t>R</a:t>
            </a:r>
            <a:r>
              <a:rPr lang="es-MX" noProof="0" dirty="0">
                <a:solidFill>
                  <a:srgbClr val="0070C0"/>
                </a:solidFill>
              </a:rPr>
              <a:t>. </a:t>
            </a:r>
            <a:r>
              <a:rPr lang="es-MX" dirty="0">
                <a:solidFill>
                  <a:srgbClr val="0070C0"/>
                </a:solidFill>
              </a:rPr>
              <a:t>Adán y Eva disfrutaban de una comunión personal con Dios. Como seres inteligentes, podían reunirse con él y escuchar sus instrucciones. Disfrutaban también cada día de un tiempo especial con Dios</a:t>
            </a:r>
            <a:endParaRPr lang="es-MX" noProof="0" dirty="0">
              <a:solidFill>
                <a:srgbClr val="0070C0"/>
              </a:solidFill>
            </a:endParaRPr>
          </a:p>
        </p:txBody>
      </p:sp>
      <p:sp>
        <p:nvSpPr>
          <p:cNvPr id="7" name="Rectángulo: esquinas redondeadas 6">
            <a:extLst>
              <a:ext uri="{FF2B5EF4-FFF2-40B4-BE49-F238E27FC236}">
                <a16:creationId xmlns:a16="http://schemas.microsoft.com/office/drawing/2014/main" id="{5EF9DE09-0BF3-A44A-DD62-CF541FF2C699}"/>
              </a:ext>
            </a:extLst>
          </p:cNvPr>
          <p:cNvSpPr/>
          <p:nvPr/>
        </p:nvSpPr>
        <p:spPr>
          <a:xfrm>
            <a:off x="18645" y="2501418"/>
            <a:ext cx="2954940" cy="3839311"/>
          </a:xfrm>
          <a:prstGeom prst="roundRect">
            <a:avLst>
              <a:gd name="adj" fmla="val 38512"/>
            </a:avLst>
          </a:prstGeom>
          <a:blipFill dpi="0" rotWithShape="1">
            <a:blip r:embed="rId5">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4" name="CuadroTexto 3">
            <a:extLst>
              <a:ext uri="{FF2B5EF4-FFF2-40B4-BE49-F238E27FC236}">
                <a16:creationId xmlns:a16="http://schemas.microsoft.com/office/drawing/2014/main" id="{7DF06888-23B9-F1DA-BA85-8703A04A89A4}"/>
              </a:ext>
            </a:extLst>
          </p:cNvPr>
          <p:cNvSpPr txBox="1"/>
          <p:nvPr/>
        </p:nvSpPr>
        <p:spPr>
          <a:xfrm>
            <a:off x="239562" y="6374361"/>
            <a:ext cx="10170784" cy="470450"/>
          </a:xfrm>
          <a:prstGeom prst="rect">
            <a:avLst/>
          </a:prstGeom>
          <a:noFill/>
        </p:spPr>
        <p:txBody>
          <a:bodyPr wrap="square" rtlCol="0">
            <a:spAutoFit/>
          </a:bodyPr>
          <a:lstStyle/>
          <a:p>
            <a:pPr algn="just">
              <a:lnSpc>
                <a:spcPts val="1400"/>
              </a:lnSpc>
            </a:pPr>
            <a:r>
              <a:rPr lang="es-MX" sz="1600" b="1" noProof="0" dirty="0"/>
              <a:t>Reflexionemos:</a:t>
            </a:r>
            <a:r>
              <a:rPr lang="es-MX" sz="1600" noProof="0" dirty="0"/>
              <a:t> </a:t>
            </a:r>
            <a:r>
              <a:rPr lang="es-MX" b="1" dirty="0">
                <a:solidFill>
                  <a:srgbClr val="C00000"/>
                </a:solidFill>
                <a:latin typeface="Aptos Display" panose="020B0004020202020204" pitchFamily="34" charset="0"/>
              </a:rPr>
              <a:t>Hoy, miles de años después del Edén, nos resulta difícil imaginar cómo fue todo antes del pecado. Sin embargo, incluso ahora, ¿cómo nos remite el mundo natural a la creación original de Dios?</a:t>
            </a:r>
            <a:endParaRPr lang="es-MX"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594522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2" grpId="0" uiExpand="1" build="p"/>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extLst>
              <a:ext uri="{BEBA8EAE-BF5A-486C-A8C5-ECC9F3942E4B}">
                <a14:imgProps xmlns:a14="http://schemas.microsoft.com/office/drawing/2010/main">
                  <a14:imgLayer r:embed="rId3">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14" name="Título 13">
            <a:extLst>
              <a:ext uri="{FF2B5EF4-FFF2-40B4-BE49-F238E27FC236}">
                <a16:creationId xmlns:a16="http://schemas.microsoft.com/office/drawing/2014/main" id="{444F1356-8449-E24A-109E-EBC13E04F5F3}"/>
              </a:ext>
            </a:extLst>
          </p:cNvPr>
          <p:cNvSpPr>
            <a:spLocks noGrp="1"/>
          </p:cNvSpPr>
          <p:nvPr>
            <p:ph type="title"/>
          </p:nvPr>
        </p:nvSpPr>
        <p:spPr>
          <a:xfrm>
            <a:off x="463867" y="180753"/>
            <a:ext cx="2653200" cy="659218"/>
          </a:xfrm>
          <a:effectLst>
            <a:outerShdw blurRad="44450" dist="27940" dir="5400000" algn="ctr">
              <a:schemeClr val="tx1">
                <a:lumMod val="50000"/>
                <a:lumOff val="50000"/>
                <a:alpha val="32000"/>
              </a:schemeClr>
            </a:outerShdw>
          </a:effectLst>
          <a:scene3d>
            <a:camera prst="perspectiveLeft"/>
            <a:lightRig rig="brightRoom" dir="t"/>
          </a:scene3d>
          <a:sp3d>
            <a:bevelT w="190500" h="38100"/>
          </a:sp3d>
        </p:spPr>
        <p:txBody>
          <a:bodyPr>
            <a:noAutofit/>
            <a:sp3d extrusionH="88900" prstMaterial="dkEdge">
              <a:bevelB w="38100" h="38100"/>
            </a:sp3d>
          </a:bodyPr>
          <a:lstStyle/>
          <a:p>
            <a:pPr algn="ctr"/>
            <a:r>
              <a:rPr lang="es-MX" sz="5400" b="1" u="sng" noProof="0" dirty="0">
                <a:ln/>
                <a:effectLst>
                  <a:outerShdw blurRad="50800" dist="38100" dir="1200000" algn="l" rotWithShape="0">
                    <a:schemeClr val="bg1">
                      <a:lumMod val="65000"/>
                      <a:alpha val="83000"/>
                    </a:schemeClr>
                  </a:outerShdw>
                </a:effectLst>
                <a:latin typeface="+mn-lt"/>
                <a:ea typeface="+mn-ea"/>
                <a:cs typeface="+mn-cs"/>
              </a:rPr>
              <a:t>Lunes</a:t>
            </a:r>
          </a:p>
        </p:txBody>
      </p:sp>
      <p:sp>
        <p:nvSpPr>
          <p:cNvPr id="15" name="Marcador de texto 14">
            <a:extLst>
              <a:ext uri="{FF2B5EF4-FFF2-40B4-BE49-F238E27FC236}">
                <a16:creationId xmlns:a16="http://schemas.microsoft.com/office/drawing/2014/main" id="{273AE9CE-BF4C-446E-C3D7-36DFCFE1EE19}"/>
              </a:ext>
            </a:extLst>
          </p:cNvPr>
          <p:cNvSpPr>
            <a:spLocks noGrp="1"/>
          </p:cNvSpPr>
          <p:nvPr>
            <p:ph type="body" idx="1"/>
          </p:nvPr>
        </p:nvSpPr>
        <p:spPr>
          <a:xfrm>
            <a:off x="119743" y="816051"/>
            <a:ext cx="10255436" cy="1527954"/>
          </a:xfrm>
          <a:noFill/>
        </p:spPr>
        <p:txBody>
          <a:bodyPr vert="horz" wrap="square" lIns="91440" tIns="45720" rIns="91440" bIns="45720" rtlCol="0" anchor="t">
            <a:normAutofit/>
          </a:bodyPr>
          <a:lstStyle/>
          <a:p>
            <a:pPr>
              <a:lnSpc>
                <a:spcPts val="1600"/>
              </a:lnSpc>
            </a:pPr>
            <a:r>
              <a:rPr lang="es-MX" noProof="0" dirty="0">
                <a:latin typeface="Aptos Display" panose="020B0004020202020204" pitchFamily="34" charset="0"/>
              </a:rPr>
              <a:t>«</a:t>
            </a:r>
            <a:r>
              <a:rPr lang="es-MX" dirty="0">
                <a:latin typeface="Aptos Display" panose="020B0004020202020204" pitchFamily="34" charset="0"/>
              </a:rPr>
              <a:t>Y oyeron la voz de Jehová Dios que se paseaba en el huerto, al aire del día; y el hombre y su mujer se escondieron de la presencia de Jehová Dios entre los árboles del huerto.</a:t>
            </a:r>
            <a:r>
              <a:rPr lang="es-MX" noProof="0" dirty="0">
                <a:latin typeface="Aptos Display" panose="020B0004020202020204" pitchFamily="34" charset="0"/>
              </a:rPr>
              <a:t>» (Génesis 3: 8)</a:t>
            </a:r>
          </a:p>
          <a:p>
            <a:pPr>
              <a:lnSpc>
                <a:spcPts val="1600"/>
              </a:lnSpc>
            </a:pPr>
            <a:r>
              <a:rPr lang="es-MX" dirty="0"/>
              <a:t>¿Por qué Adán y Eva intentaron esconderse de su Creador después de desobedecerlo? Lee Génesis 3:1-8 (compáralo con Jer. 23:24; </a:t>
            </a:r>
            <a:r>
              <a:rPr lang="es-MX" dirty="0" err="1"/>
              <a:t>Heb</a:t>
            </a:r>
            <a:r>
              <a:rPr lang="es-MX" dirty="0"/>
              <a:t>. 4:13).</a:t>
            </a:r>
            <a:endParaRPr lang="es-MX" noProof="0" dirty="0"/>
          </a:p>
          <a:p>
            <a:pPr>
              <a:lnSpc>
                <a:spcPts val="1600"/>
              </a:lnSpc>
            </a:pPr>
            <a:r>
              <a:rPr kumimoji="0" lang="es-MX" b="1" i="0" u="none" strike="noStrike" kern="1200" cap="none" spc="0" normalizeH="0" baseline="0" noProof="0" dirty="0">
                <a:ln>
                  <a:noFill/>
                </a:ln>
                <a:solidFill>
                  <a:prstClr val="black"/>
                </a:solidFill>
                <a:effectLst/>
                <a:uLnTx/>
                <a:uFillTx/>
                <a:latin typeface="Aptos Display" panose="020B0004020202020204" pitchFamily="34" charset="0"/>
              </a:rPr>
              <a:t>R. </a:t>
            </a:r>
            <a:r>
              <a:rPr lang="es-MX" noProof="0" dirty="0">
                <a:solidFill>
                  <a:srgbClr val="0070C0"/>
                </a:solidFill>
                <a:latin typeface="Aptos Display" panose="020B0004020202020204" pitchFamily="34" charset="0"/>
              </a:rPr>
              <a:t>Por que comieron del árbol que Dios les había dicho que no comieran desobedeciéndolo, entonces tuvieron miedo y </a:t>
            </a:r>
            <a:r>
              <a:rPr lang="es-MX" noProof="0" dirty="0" err="1">
                <a:solidFill>
                  <a:srgbClr val="0070C0"/>
                </a:solidFill>
                <a:latin typeface="Aptos Display" panose="020B0004020202020204" pitchFamily="34" charset="0"/>
              </a:rPr>
              <a:t>bquisieron</a:t>
            </a:r>
            <a:r>
              <a:rPr lang="es-MX" noProof="0" dirty="0">
                <a:solidFill>
                  <a:srgbClr val="0070C0"/>
                </a:solidFill>
                <a:latin typeface="Aptos Display" panose="020B0004020202020204" pitchFamily="34" charset="0"/>
              </a:rPr>
              <a:t> esconderse de Dios. Pero es absurdo porque no hay lugar ni escondrijo donde nos podamos esconder de la presencia de Dios</a:t>
            </a:r>
          </a:p>
        </p:txBody>
      </p:sp>
      <p:sp>
        <p:nvSpPr>
          <p:cNvPr id="16" name="Marcador de contenido 15">
            <a:extLst>
              <a:ext uri="{FF2B5EF4-FFF2-40B4-BE49-F238E27FC236}">
                <a16:creationId xmlns:a16="http://schemas.microsoft.com/office/drawing/2014/main" id="{45767219-B16D-A207-C6B6-4C961D37CDAA}"/>
              </a:ext>
            </a:extLst>
          </p:cNvPr>
          <p:cNvSpPr>
            <a:spLocks noGrp="1"/>
          </p:cNvSpPr>
          <p:nvPr>
            <p:ph sz="half" idx="2"/>
          </p:nvPr>
        </p:nvSpPr>
        <p:spPr>
          <a:xfrm>
            <a:off x="2837909" y="2272691"/>
            <a:ext cx="7605973" cy="4219266"/>
          </a:xfrm>
        </p:spPr>
        <p:txBody>
          <a:bodyPr vert="horz" lIns="91440" tIns="45720" rIns="91440" bIns="45720" rtlCol="0">
            <a:normAutofit/>
          </a:bodyPr>
          <a:lstStyle/>
          <a:p>
            <a:pPr marL="0" indent="0" algn="just">
              <a:lnSpc>
                <a:spcPts val="1400"/>
              </a:lnSpc>
              <a:spcBef>
                <a:spcPts val="0"/>
              </a:spcBef>
              <a:spcAft>
                <a:spcPts val="600"/>
              </a:spcAft>
              <a:buNone/>
            </a:pPr>
            <a:r>
              <a:rPr lang="es-MX" dirty="0">
                <a:latin typeface="Aptos Display" panose="020B0004020202020204" pitchFamily="34" charset="0"/>
              </a:rPr>
              <a:t> “Nuestros primeros padres, a pesar de que fueron creados inocentes y santos, no fueron colocados fuera del alcance del pecado. Dios los hizo entes morales libres […]” (Elena G. de White, Patriarcas y profetas, p. 29). Lamentablemente, el ser humano, haciendo uso de su libre albedrío, eligió pecar. Eva, y después Adán, creyeron en la afirmación de Satanás: " Dios sabe muy bien que cuando coman de ese árbol se les abrirán los ojos y llegarán a ser como Dios, conocedores del bien y del mal" (Génesis 3:5, NVI). d) Al pecar, Adán y Eva decidieron erigirse en "dioses" para sí mismos, juzgando lo que estaba bien y lo que estaba mal. Sin embargo, el juicio sobre lo que está bien y lo que está mal es prerrogativa del Dios verdadero. La comunicación entre Dios y la humanidad se interrumpió (Isaías 59:2).</a:t>
            </a:r>
            <a:endParaRPr lang="es-MX" noProof="0" dirty="0">
              <a:latin typeface="Aptos Display" panose="020B0004020202020204" pitchFamily="34" charset="0"/>
            </a:endParaRPr>
          </a:p>
          <a:p>
            <a:pPr marL="0" indent="0" algn="just">
              <a:lnSpc>
                <a:spcPts val="1400"/>
              </a:lnSpc>
              <a:spcBef>
                <a:spcPts val="0"/>
              </a:spcBef>
              <a:spcAft>
                <a:spcPts val="600"/>
              </a:spcAft>
              <a:buNone/>
            </a:pPr>
            <a:r>
              <a:rPr lang="es-MX" dirty="0">
                <a:latin typeface="Aptos Display" panose="020B0004020202020204" pitchFamily="34" charset="0"/>
              </a:rPr>
              <a:t>«</a:t>
            </a:r>
            <a:r>
              <a:rPr lang="es-MX" b="1" dirty="0">
                <a:latin typeface="Aptos Display" panose="020B0004020202020204" pitchFamily="34" charset="0"/>
              </a:rPr>
              <a:t>El hombre estaba dotado originalmente de facultades nobles y de un entendimiento bien equilibrado. Era perfecto y estaba en armonía con Dios. Sus pensamientos eran puros, sus designios santos. Pero por la desobediencia, sus facultades se pervirtieron y el egoísmo reemplazó el amor. Su naturaleza quedó tan debilitada por la transgresión que ya no pudo, por su propia fuerza, resistir el poder del mal. Fue hecho cautivo por Satanás, y hubiera permanecido así para siempre si Dios no hubiese intervenido de una manera especial. El tentador quería desbaratar el propósito que Dios había tenido cuando creó al hombre. Así llenaría la tierra de sufrimiento y desolación y luego señalaría todo ese mal como resultado de la obra de Dios al crear al hombre.</a:t>
            </a:r>
            <a:r>
              <a:rPr lang="es-MX" b="1" noProof="0" dirty="0">
                <a:latin typeface="Aptos Display" panose="020B0004020202020204" pitchFamily="34" charset="0"/>
              </a:rPr>
              <a:t>» </a:t>
            </a:r>
            <a:r>
              <a:rPr lang="es-MX" i="1" noProof="0" dirty="0">
                <a:latin typeface="Aptos Display" panose="020B0004020202020204" pitchFamily="34" charset="0"/>
              </a:rPr>
              <a:t>(</a:t>
            </a:r>
            <a:r>
              <a:rPr lang="es-MX" i="1" dirty="0">
                <a:latin typeface="Aptos Display" panose="020B0004020202020204" pitchFamily="34" charset="0"/>
              </a:rPr>
              <a:t>El camino a Cristo, pp. 17, 18</a:t>
            </a:r>
            <a:r>
              <a:rPr lang="es-MX" i="1" noProof="0" dirty="0">
                <a:latin typeface="Aptos Display" panose="020B0004020202020204" pitchFamily="34" charset="0"/>
              </a:rPr>
              <a:t>)</a:t>
            </a:r>
          </a:p>
          <a:p>
            <a:pPr marL="0" indent="0" algn="just">
              <a:lnSpc>
                <a:spcPts val="1400"/>
              </a:lnSpc>
              <a:spcBef>
                <a:spcPts val="0"/>
              </a:spcBef>
              <a:spcAft>
                <a:spcPts val="600"/>
              </a:spcAft>
              <a:buNone/>
            </a:pPr>
            <a:endParaRPr lang="es-MX" i="1" noProof="0" dirty="0">
              <a:latin typeface="Aptos Display" panose="020B0004020202020204" pitchFamily="34" charset="0"/>
            </a:endParaRPr>
          </a:p>
          <a:p>
            <a:pPr marL="0" indent="0" algn="just">
              <a:lnSpc>
                <a:spcPts val="1400"/>
              </a:lnSpc>
              <a:spcBef>
                <a:spcPts val="0"/>
              </a:spcBef>
              <a:spcAft>
                <a:spcPts val="600"/>
              </a:spcAft>
              <a:buNone/>
            </a:pPr>
            <a:endParaRPr lang="es-MX" i="1" noProof="0" dirty="0">
              <a:latin typeface="Aptos Display" panose="020B0004020202020204" pitchFamily="34" charset="0"/>
            </a:endParaRPr>
          </a:p>
          <a:p>
            <a:pPr marL="0" indent="0" algn="just">
              <a:lnSpc>
                <a:spcPts val="1400"/>
              </a:lnSpc>
              <a:spcBef>
                <a:spcPts val="0"/>
              </a:spcBef>
              <a:spcAft>
                <a:spcPts val="600"/>
              </a:spcAft>
              <a:buNone/>
            </a:pPr>
            <a:endParaRPr lang="es-MX" i="1" noProof="0" dirty="0">
              <a:latin typeface="Aptos Display" panose="020B0004020202020204" pitchFamily="34" charset="0"/>
            </a:endParaRPr>
          </a:p>
          <a:p>
            <a:pPr marL="0" indent="0" algn="just">
              <a:lnSpc>
                <a:spcPts val="1400"/>
              </a:lnSpc>
              <a:spcBef>
                <a:spcPts val="0"/>
              </a:spcBef>
              <a:spcAft>
                <a:spcPts val="600"/>
              </a:spcAft>
              <a:buNone/>
            </a:pPr>
            <a:endParaRPr lang="es-MX" i="1" noProof="0" dirty="0">
              <a:latin typeface="Aptos Display" panose="020B0004020202020204" pitchFamily="34" charset="0"/>
            </a:endParaRPr>
          </a:p>
          <a:p>
            <a:pPr marL="0" indent="0" algn="just">
              <a:lnSpc>
                <a:spcPts val="1400"/>
              </a:lnSpc>
              <a:spcBef>
                <a:spcPts val="0"/>
              </a:spcBef>
              <a:spcAft>
                <a:spcPts val="600"/>
              </a:spcAft>
              <a:buNone/>
            </a:pPr>
            <a:endParaRPr lang="es-MX" i="1" noProof="0" dirty="0">
              <a:latin typeface="Aptos Display" panose="020B0004020202020204" pitchFamily="34" charset="0"/>
            </a:endParaRPr>
          </a:p>
        </p:txBody>
      </p:sp>
      <p:sp>
        <p:nvSpPr>
          <p:cNvPr id="3" name="CuadroTexto 2">
            <a:extLst>
              <a:ext uri="{FF2B5EF4-FFF2-40B4-BE49-F238E27FC236}">
                <a16:creationId xmlns:a16="http://schemas.microsoft.com/office/drawing/2014/main" id="{59155F0B-0975-150E-86E7-E6B9F5FBE7C0}"/>
              </a:ext>
            </a:extLst>
          </p:cNvPr>
          <p:cNvSpPr txBox="1"/>
          <p:nvPr/>
        </p:nvSpPr>
        <p:spPr>
          <a:xfrm>
            <a:off x="3287564" y="181171"/>
            <a:ext cx="6624000" cy="658800"/>
          </a:xfrm>
          <a:prstGeom prst="rect">
            <a:avLst/>
          </a:prstGeom>
          <a:solidFill>
            <a:srgbClr val="BB561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nchor="ctr">
            <a:normAutofit/>
          </a:bodyPr>
          <a:lstStyle/>
          <a:p>
            <a:r>
              <a:rPr lang="es-MX" sz="2800" noProof="0" dirty="0">
                <a:solidFill>
                  <a:schemeClr val="bg1">
                    <a:lumMod val="95000"/>
                  </a:schemeClr>
                </a:solidFill>
                <a:latin typeface="Amasis MT Pro Black" panose="02040A04050005020304" pitchFamily="18" charset="0"/>
              </a:rPr>
              <a:t>Escondiéndose de Dios</a:t>
            </a:r>
          </a:p>
        </p:txBody>
      </p:sp>
      <p:sp>
        <p:nvSpPr>
          <p:cNvPr id="2" name="Doble onda 1">
            <a:extLst>
              <a:ext uri="{FF2B5EF4-FFF2-40B4-BE49-F238E27FC236}">
                <a16:creationId xmlns:a16="http://schemas.microsoft.com/office/drawing/2014/main" id="{74924193-BB4C-1260-67CD-FE9D1840DD54}"/>
              </a:ext>
            </a:extLst>
          </p:cNvPr>
          <p:cNvSpPr/>
          <p:nvPr/>
        </p:nvSpPr>
        <p:spPr>
          <a:xfrm>
            <a:off x="119743" y="2252221"/>
            <a:ext cx="2718166" cy="3855622"/>
          </a:xfrm>
          <a:custGeom>
            <a:avLst/>
            <a:gdLst>
              <a:gd name="connsiteX0" fmla="*/ 0 w 2576470"/>
              <a:gd name="connsiteY0" fmla="*/ 175880 h 2814084"/>
              <a:gd name="connsiteX1" fmla="*/ 1288235 w 2576470"/>
              <a:gd name="connsiteY1" fmla="*/ 175880 h 2814084"/>
              <a:gd name="connsiteX2" fmla="*/ 2576470 w 2576470"/>
              <a:gd name="connsiteY2" fmla="*/ 175880 h 2814084"/>
              <a:gd name="connsiteX3" fmla="*/ 2576470 w 2576470"/>
              <a:gd name="connsiteY3" fmla="*/ 2638204 h 2814084"/>
              <a:gd name="connsiteX4" fmla="*/ 1288235 w 2576470"/>
              <a:gd name="connsiteY4" fmla="*/ 2638204 h 2814084"/>
              <a:gd name="connsiteX5" fmla="*/ 0 w 2576470"/>
              <a:gd name="connsiteY5" fmla="*/ 2638204 h 2814084"/>
              <a:gd name="connsiteX6" fmla="*/ 0 w 2576470"/>
              <a:gd name="connsiteY6" fmla="*/ 175880 h 2814084"/>
              <a:gd name="connsiteX0" fmla="*/ 0 w 2576470"/>
              <a:gd name="connsiteY0" fmla="*/ 260563 h 2892127"/>
              <a:gd name="connsiteX1" fmla="*/ 1288235 w 2576470"/>
              <a:gd name="connsiteY1" fmla="*/ 260563 h 2892127"/>
              <a:gd name="connsiteX2" fmla="*/ 2178437 w 2576470"/>
              <a:gd name="connsiteY2" fmla="*/ 260563 h 2892127"/>
              <a:gd name="connsiteX3" fmla="*/ 2576470 w 2576470"/>
              <a:gd name="connsiteY3" fmla="*/ 2722887 h 2892127"/>
              <a:gd name="connsiteX4" fmla="*/ 1288235 w 2576470"/>
              <a:gd name="connsiteY4" fmla="*/ 2722887 h 2892127"/>
              <a:gd name="connsiteX5" fmla="*/ 0 w 2576470"/>
              <a:gd name="connsiteY5" fmla="*/ 2722887 h 2892127"/>
              <a:gd name="connsiteX6" fmla="*/ 0 w 2576470"/>
              <a:gd name="connsiteY6" fmla="*/ 260563 h 2892127"/>
              <a:gd name="connsiteX0" fmla="*/ 0 w 2210710"/>
              <a:gd name="connsiteY0" fmla="*/ 260563 h 2911203"/>
              <a:gd name="connsiteX1" fmla="*/ 1288235 w 2210710"/>
              <a:gd name="connsiteY1" fmla="*/ 260563 h 2911203"/>
              <a:gd name="connsiteX2" fmla="*/ 2178437 w 2210710"/>
              <a:gd name="connsiteY2" fmla="*/ 260563 h 2911203"/>
              <a:gd name="connsiteX3" fmla="*/ 2210710 w 2210710"/>
              <a:gd name="connsiteY3" fmla="*/ 2744402 h 2911203"/>
              <a:gd name="connsiteX4" fmla="*/ 1288235 w 2210710"/>
              <a:gd name="connsiteY4" fmla="*/ 2722887 h 2911203"/>
              <a:gd name="connsiteX5" fmla="*/ 0 w 2210710"/>
              <a:gd name="connsiteY5" fmla="*/ 2722887 h 2911203"/>
              <a:gd name="connsiteX6" fmla="*/ 0 w 2210710"/>
              <a:gd name="connsiteY6" fmla="*/ 260563 h 2911203"/>
              <a:gd name="connsiteX0" fmla="*/ 0 w 2210710"/>
              <a:gd name="connsiteY0" fmla="*/ 257015 h 2907655"/>
              <a:gd name="connsiteX1" fmla="*/ 1288235 w 2210710"/>
              <a:gd name="connsiteY1" fmla="*/ 257015 h 2907655"/>
              <a:gd name="connsiteX2" fmla="*/ 2206129 w 2210710"/>
              <a:gd name="connsiteY2" fmla="*/ 160197 h 2907655"/>
              <a:gd name="connsiteX3" fmla="*/ 2210710 w 2210710"/>
              <a:gd name="connsiteY3" fmla="*/ 2740854 h 2907655"/>
              <a:gd name="connsiteX4" fmla="*/ 1288235 w 2210710"/>
              <a:gd name="connsiteY4" fmla="*/ 2719339 h 2907655"/>
              <a:gd name="connsiteX5" fmla="*/ 0 w 2210710"/>
              <a:gd name="connsiteY5" fmla="*/ 2719339 h 2907655"/>
              <a:gd name="connsiteX6" fmla="*/ 0 w 2210710"/>
              <a:gd name="connsiteY6" fmla="*/ 257015 h 2907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0710" h="2907655">
                <a:moveTo>
                  <a:pt x="0" y="257015"/>
                </a:moveTo>
                <a:cubicBezTo>
                  <a:pt x="429412" y="-329252"/>
                  <a:pt x="920547" y="273151"/>
                  <a:pt x="1288235" y="257015"/>
                </a:cubicBezTo>
                <a:cubicBezTo>
                  <a:pt x="1655923" y="240879"/>
                  <a:pt x="1776717" y="746465"/>
                  <a:pt x="2206129" y="160197"/>
                </a:cubicBezTo>
                <a:cubicBezTo>
                  <a:pt x="2206129" y="980972"/>
                  <a:pt x="2210710" y="1920079"/>
                  <a:pt x="2210710" y="2740854"/>
                </a:cubicBezTo>
                <a:cubicBezTo>
                  <a:pt x="1781298" y="3327121"/>
                  <a:pt x="1717647" y="2133071"/>
                  <a:pt x="1288235" y="2719339"/>
                </a:cubicBezTo>
                <a:cubicBezTo>
                  <a:pt x="858823" y="3305606"/>
                  <a:pt x="429412" y="2133071"/>
                  <a:pt x="0" y="2719339"/>
                </a:cubicBezTo>
                <a:lnTo>
                  <a:pt x="0" y="257015"/>
                </a:lnTo>
                <a:close/>
              </a:path>
            </a:pathLst>
          </a:custGeom>
          <a:blipFill dpi="0" rotWithShape="1">
            <a:blip r:embed="rId4">
              <a:extLst>
                <a:ext uri="{28A0092B-C50C-407E-A947-70E740481C1C}">
                  <a14:useLocalDpi xmlns:a14="http://schemas.microsoft.com/office/drawing/2010/main" val="0"/>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5" name="CuadroTexto 4">
            <a:extLst>
              <a:ext uri="{FF2B5EF4-FFF2-40B4-BE49-F238E27FC236}">
                <a16:creationId xmlns:a16="http://schemas.microsoft.com/office/drawing/2014/main" id="{7C79EABE-BEA1-D270-7D68-2932CC5569D4}"/>
              </a:ext>
            </a:extLst>
          </p:cNvPr>
          <p:cNvSpPr txBox="1"/>
          <p:nvPr/>
        </p:nvSpPr>
        <p:spPr>
          <a:xfrm>
            <a:off x="119743" y="6454077"/>
            <a:ext cx="10255436" cy="382556"/>
          </a:xfrm>
          <a:prstGeom prst="rect">
            <a:avLst/>
          </a:prstGeom>
          <a:noFill/>
        </p:spPr>
        <p:txBody>
          <a:bodyPr wrap="square" rtlCol="0">
            <a:normAutofit/>
          </a:bodyPr>
          <a:lstStyle/>
          <a:p>
            <a:pPr algn="just">
              <a:lnSpc>
                <a:spcPts val="1400"/>
              </a:lnSpc>
            </a:pPr>
            <a:r>
              <a:rPr lang="es-MX" b="1" noProof="0" dirty="0"/>
              <a:t>Reflexionemos:</a:t>
            </a:r>
            <a:r>
              <a:rPr lang="es-MX" noProof="0" dirty="0"/>
              <a:t> </a:t>
            </a:r>
            <a:r>
              <a:rPr lang="es-MX" b="1" dirty="0">
                <a:solidFill>
                  <a:srgbClr val="C00000"/>
                </a:solidFill>
                <a:latin typeface="Aptos Display" panose="020B0004020202020204" pitchFamily="34" charset="0"/>
              </a:rPr>
              <a:t>¿Te has sentido avergonzado después de pecar y has intentado ocultarte de Dios?</a:t>
            </a:r>
            <a:endParaRPr lang="es-MX" sz="1700"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862707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xEl>
                                              <p:pRg st="2" end="2"/>
                                            </p:txEl>
                                          </p:spTgt>
                                        </p:tgtEl>
                                        <p:attrNameLst>
                                          <p:attrName>style.visibility</p:attrName>
                                        </p:attrNameLst>
                                      </p:cBhvr>
                                      <p:to>
                                        <p:strVal val="visible"/>
                                      </p:to>
                                    </p:set>
                                    <p:anim calcmode="lin" valueType="num">
                                      <p:cBhvr additive="base">
                                        <p:cTn id="7" dur="500" fill="hold"/>
                                        <p:tgtEl>
                                          <p:spTgt spid="1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
                                            <p:txEl>
                                              <p:pRg st="0" end="0"/>
                                            </p:txEl>
                                          </p:spTgt>
                                        </p:tgtEl>
                                        <p:attrNameLst>
                                          <p:attrName>style.visibility</p:attrName>
                                        </p:attrNameLst>
                                      </p:cBhvr>
                                      <p:to>
                                        <p:strVal val="visible"/>
                                      </p:to>
                                    </p:set>
                                    <p:anim calcmode="lin" valueType="num">
                                      <p:cBhvr additive="base">
                                        <p:cTn id="13"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
                                            <p:txEl>
                                              <p:pRg st="1" end="1"/>
                                            </p:txEl>
                                          </p:spTgt>
                                        </p:tgtEl>
                                        <p:attrNameLst>
                                          <p:attrName>style.visibility</p:attrName>
                                        </p:attrNameLst>
                                      </p:cBhvr>
                                      <p:to>
                                        <p:strVal val="visible"/>
                                      </p:to>
                                    </p:set>
                                    <p:anim calcmode="lin" valueType="num">
                                      <p:cBhvr additive="base">
                                        <p:cTn id="19" dur="500" fill="hold"/>
                                        <p:tgtEl>
                                          <p:spTgt spid="1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extLst>
              <a:ext uri="{BEBA8EAE-BF5A-486C-A8C5-ECC9F3942E4B}">
                <a14:imgProps xmlns:a14="http://schemas.microsoft.com/office/drawing/2010/main">
                  <a14:imgLayer r:embed="rId4">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7" name="Marcador de texto 6">
            <a:extLst>
              <a:ext uri="{FF2B5EF4-FFF2-40B4-BE49-F238E27FC236}">
                <a16:creationId xmlns:a16="http://schemas.microsoft.com/office/drawing/2014/main" id="{9A8B48DA-4413-26BF-EC99-862B3BCCCCA7}"/>
              </a:ext>
            </a:extLst>
          </p:cNvPr>
          <p:cNvSpPr>
            <a:spLocks noGrp="1"/>
          </p:cNvSpPr>
          <p:nvPr>
            <p:ph type="body" idx="1"/>
          </p:nvPr>
        </p:nvSpPr>
        <p:spPr>
          <a:xfrm>
            <a:off x="86061" y="832255"/>
            <a:ext cx="10260898" cy="1129710"/>
          </a:xfrm>
          <a:noFill/>
        </p:spPr>
        <p:txBody>
          <a:bodyPr vert="horz" wrap="square" lIns="91440" tIns="45720" rIns="91440" bIns="45720" rtlCol="0" anchor="t">
            <a:normAutofit/>
          </a:bodyPr>
          <a:lstStyle/>
          <a:p>
            <a:pPr>
              <a:lnSpc>
                <a:spcPts val="1500"/>
              </a:lnSpc>
            </a:pPr>
            <a:r>
              <a:rPr lang="es-MX" noProof="0" dirty="0"/>
              <a:t>«</a:t>
            </a:r>
            <a:r>
              <a:rPr lang="es-MX" dirty="0"/>
              <a:t>Mas Jehová Dios llamó al hombre, y le dijo: ¿Dónde estás tú?</a:t>
            </a:r>
            <a:r>
              <a:rPr lang="es-MX" noProof="0" dirty="0"/>
              <a:t>» (</a:t>
            </a:r>
            <a:r>
              <a:rPr lang="es-MX" dirty="0"/>
              <a:t>Génesis</a:t>
            </a:r>
            <a:r>
              <a:rPr lang="es-MX" noProof="0" dirty="0"/>
              <a:t> 3:9)</a:t>
            </a:r>
          </a:p>
          <a:p>
            <a:pPr>
              <a:lnSpc>
                <a:spcPts val="1500"/>
              </a:lnSpc>
            </a:pPr>
            <a:r>
              <a:rPr lang="es-MX" dirty="0"/>
              <a:t>Lee Lucas 15:11-32. ¿Cómo refleja esta parábola lo que sucedió en Génesis 3:9-10?</a:t>
            </a:r>
          </a:p>
          <a:p>
            <a:pPr>
              <a:lnSpc>
                <a:spcPts val="1500"/>
              </a:lnSpc>
            </a:pPr>
            <a:r>
              <a:rPr lang="es-MX" noProof="0" dirty="0">
                <a:latin typeface="Aptos Display" panose="020B0004020202020204" pitchFamily="34" charset="0"/>
              </a:rPr>
              <a:t>R. </a:t>
            </a:r>
            <a:r>
              <a:rPr lang="es-MX" dirty="0">
                <a:solidFill>
                  <a:srgbClr val="0070C0"/>
                </a:solidFill>
                <a:latin typeface="Aptos Display" panose="020B0004020202020204" pitchFamily="34" charset="0"/>
              </a:rPr>
              <a:t>El hecho de que Dios buscara a Adán y Eva revela su amor incondicional por sus hijos. Dios nunca se da por vencido (ver Luc. 15) y hace todo lo posible para restablecer su comunión con nosotros, incluso cuando nos ocultamos de él.</a:t>
            </a:r>
            <a:endParaRPr lang="es-MX" sz="2000" noProof="0" dirty="0">
              <a:solidFill>
                <a:srgbClr val="0070C0"/>
              </a:solidFill>
              <a:latin typeface="Aptos Display" panose="020B0004020202020204" pitchFamily="34" charset="0"/>
            </a:endParaRPr>
          </a:p>
        </p:txBody>
      </p:sp>
      <p:sp>
        <p:nvSpPr>
          <p:cNvPr id="8" name="Marcador de contenido 7">
            <a:extLst>
              <a:ext uri="{FF2B5EF4-FFF2-40B4-BE49-F238E27FC236}">
                <a16:creationId xmlns:a16="http://schemas.microsoft.com/office/drawing/2014/main" id="{11F57159-DA92-C69A-F804-BE0279520E05}"/>
              </a:ext>
            </a:extLst>
          </p:cNvPr>
          <p:cNvSpPr>
            <a:spLocks noGrp="1"/>
          </p:cNvSpPr>
          <p:nvPr>
            <p:ph sz="half" idx="2"/>
          </p:nvPr>
        </p:nvSpPr>
        <p:spPr>
          <a:xfrm>
            <a:off x="2774097" y="1873189"/>
            <a:ext cx="7601082" cy="4687409"/>
          </a:xfrm>
        </p:spPr>
        <p:txBody>
          <a:bodyPr>
            <a:noAutofit/>
          </a:bodyPr>
          <a:lstStyle/>
          <a:p>
            <a:pPr marL="0" indent="0" algn="just">
              <a:lnSpc>
                <a:spcPts val="1400"/>
              </a:lnSpc>
              <a:spcBef>
                <a:spcPts val="0"/>
              </a:spcBef>
              <a:spcAft>
                <a:spcPts val="600"/>
              </a:spcAft>
              <a:buNone/>
            </a:pPr>
            <a:r>
              <a:rPr lang="es-MX" dirty="0">
                <a:latin typeface="Aptos Display" panose="020B0004020202020204" pitchFamily="34" charset="0"/>
              </a:rPr>
              <a:t>No es de extrañar que Adán y Eva se escondieran del Creador, como si fuera realmente posible esconderse de Dios. El pecado nos llena de culpa y, abrumados por este sentimiento, queremos huir de la presencia del Señor. Dios toma la iniciativa de buscar al ser humano que había pecado (Génesis 3:9). A causa del pecado, Dios no podía hablar con el ser humano como lo hacía antes del pecado (Isaías 59:2). Dios se revela a través de sus obras creadas (Salmo 19:1). Habló a través de sus siervos, los profetas (Amós 3:7). Posteriormente, el Creador se reveló en Jesucristo (Hebreos 1:1, 2). Observa en Génesis 3:11-13 cómo el pecado afectó la relación entre Adán y Eva. En lugar de confesar su pecado individual, comenzaron a culpar a otros. Adán culpó a Eva e, indirectamente, a Dios, quien le había dado a Eva. Eva, por su parte, culpó a la serpiente por su desobediencia. Ninguno de los dos, al menos cuando se los confrontó por primera vez con su pecado, reconoció su culpa. ¡Cuán poco ha cambiado esto en seis mil años!</a:t>
            </a:r>
            <a:endParaRPr lang="es-MX" noProof="0" dirty="0">
              <a:latin typeface="Aptos Display" panose="020B0004020202020204" pitchFamily="34" charset="0"/>
            </a:endParaRPr>
          </a:p>
          <a:p>
            <a:pPr marL="0" indent="0" algn="just">
              <a:lnSpc>
                <a:spcPts val="1400"/>
              </a:lnSpc>
              <a:spcBef>
                <a:spcPts val="0"/>
              </a:spcBef>
              <a:spcAft>
                <a:spcPts val="600"/>
              </a:spcAft>
              <a:buNone/>
            </a:pPr>
            <a:r>
              <a:rPr lang="es-MX" b="1" noProof="0" dirty="0">
                <a:latin typeface="Aptos Display" panose="020B0004020202020204" pitchFamily="34" charset="0"/>
              </a:rPr>
              <a:t>«</a:t>
            </a:r>
            <a:r>
              <a:rPr lang="es-MX" b="1" dirty="0">
                <a:latin typeface="Aptos Display" panose="020B0004020202020204" pitchFamily="34" charset="0"/>
              </a:rPr>
              <a:t>Las circunstancias pueden separar a los amigos; las aguas intranquilas del dilatado mar pueden agitarse entre nosotros y ellos. Pero ninguna circunstancia ni distancia alguna puede separarnos del Salvador. Doquiera estemos, él está siempre a nuestra diestra, para sostenernos y alentarnos. Más grande que el amor de una madre por su hijo es el amor de Cristo por sus rescatados. Es nuestro privilegio descansar en su amor y decir: “En él confiaré; pues dio su vida por mí”. El amor humano puede cambiar; el de Cristo no conoce mudanza. Cuando clamamos a él por ayuda su mano se extiende para salvarnos.</a:t>
            </a:r>
            <a:r>
              <a:rPr lang="es-MX" b="1" noProof="0" dirty="0">
                <a:latin typeface="Aptos Display" panose="020B0004020202020204" pitchFamily="34" charset="0"/>
              </a:rPr>
              <a:t>» </a:t>
            </a:r>
            <a:r>
              <a:rPr lang="es-MX" i="1" noProof="0" dirty="0">
                <a:latin typeface="Aptos Display" panose="020B0004020202020204" pitchFamily="34" charset="0"/>
              </a:rPr>
              <a:t>(</a:t>
            </a:r>
            <a:r>
              <a:rPr lang="es-MX" i="1" dirty="0">
                <a:latin typeface="Aptos Display" panose="020B0004020202020204" pitchFamily="34" charset="0"/>
              </a:rPr>
              <a:t>Exaltad a Jesús, 24 de marzo, p. 91</a:t>
            </a:r>
            <a:r>
              <a:rPr lang="es-MX" i="1" noProof="0" dirty="0">
                <a:latin typeface="Aptos Display" panose="020B0004020202020204" pitchFamily="34" charset="0"/>
              </a:rPr>
              <a:t>).</a:t>
            </a:r>
          </a:p>
          <a:p>
            <a:pPr marL="0" indent="0" algn="just">
              <a:lnSpc>
                <a:spcPts val="1300"/>
              </a:lnSpc>
              <a:spcBef>
                <a:spcPts val="0"/>
              </a:spcBef>
              <a:spcAft>
                <a:spcPts val="600"/>
              </a:spcAft>
              <a:buNone/>
            </a:pPr>
            <a:endParaRPr lang="es-MX" i="1" noProof="0" dirty="0">
              <a:latin typeface="Aptos Display" panose="020B0004020202020204" pitchFamily="34" charset="0"/>
            </a:endParaRPr>
          </a:p>
          <a:p>
            <a:pPr marL="0" indent="0" algn="just">
              <a:lnSpc>
                <a:spcPts val="1300"/>
              </a:lnSpc>
              <a:spcBef>
                <a:spcPts val="0"/>
              </a:spcBef>
              <a:spcAft>
                <a:spcPts val="600"/>
              </a:spcAft>
              <a:buNone/>
            </a:pPr>
            <a:endParaRPr lang="es-MX" i="1" noProof="0" dirty="0">
              <a:latin typeface="Aptos Display" panose="020B0004020202020204" pitchFamily="34" charset="0"/>
            </a:endParaRPr>
          </a:p>
          <a:p>
            <a:pPr marL="0" indent="0" algn="just">
              <a:lnSpc>
                <a:spcPts val="1300"/>
              </a:lnSpc>
              <a:spcBef>
                <a:spcPts val="0"/>
              </a:spcBef>
              <a:spcAft>
                <a:spcPts val="600"/>
              </a:spcAft>
              <a:buNone/>
            </a:pPr>
            <a:endParaRPr lang="es-MX" i="1" noProof="0" dirty="0">
              <a:latin typeface="Aptos Display" panose="020B0004020202020204" pitchFamily="34" charset="0"/>
            </a:endParaRPr>
          </a:p>
          <a:p>
            <a:pPr marL="0" indent="0" algn="just">
              <a:lnSpc>
                <a:spcPts val="1300"/>
              </a:lnSpc>
              <a:spcBef>
                <a:spcPts val="0"/>
              </a:spcBef>
              <a:spcAft>
                <a:spcPts val="600"/>
              </a:spcAft>
              <a:buNone/>
            </a:pPr>
            <a:endParaRPr lang="es-MX" i="1" noProof="0" dirty="0">
              <a:latin typeface="Aptos Display" panose="020B0004020202020204" pitchFamily="34" charset="0"/>
            </a:endParaRPr>
          </a:p>
          <a:p>
            <a:pPr marL="0" indent="0" algn="just">
              <a:lnSpc>
                <a:spcPts val="1300"/>
              </a:lnSpc>
              <a:spcBef>
                <a:spcPts val="0"/>
              </a:spcBef>
              <a:spcAft>
                <a:spcPts val="600"/>
              </a:spcAft>
              <a:buNone/>
            </a:pPr>
            <a:endParaRPr lang="es-MX" i="1" noProof="0" dirty="0">
              <a:latin typeface="Aptos Display" panose="020B0004020202020204" pitchFamily="34" charset="0"/>
            </a:endParaRPr>
          </a:p>
          <a:p>
            <a:pPr marL="0" indent="0" algn="just">
              <a:lnSpc>
                <a:spcPts val="1300"/>
              </a:lnSpc>
              <a:spcBef>
                <a:spcPts val="0"/>
              </a:spcBef>
              <a:spcAft>
                <a:spcPts val="600"/>
              </a:spcAft>
              <a:buNone/>
            </a:pPr>
            <a:endParaRPr lang="es-MX" sz="1600" b="1" noProof="0" dirty="0">
              <a:solidFill>
                <a:srgbClr val="C00000"/>
              </a:solidFill>
              <a:latin typeface="Aptos Display" panose="020B0004020202020204" pitchFamily="34" charset="0"/>
            </a:endParaRPr>
          </a:p>
        </p:txBody>
      </p:sp>
      <p:sp>
        <p:nvSpPr>
          <p:cNvPr id="2" name="CuadroTexto 1">
            <a:extLst>
              <a:ext uri="{FF2B5EF4-FFF2-40B4-BE49-F238E27FC236}">
                <a16:creationId xmlns:a16="http://schemas.microsoft.com/office/drawing/2014/main" id="{08C685AE-E21C-8DBF-EB5E-2BDEB9589609}"/>
              </a:ext>
            </a:extLst>
          </p:cNvPr>
          <p:cNvSpPr txBox="1"/>
          <p:nvPr/>
        </p:nvSpPr>
        <p:spPr>
          <a:xfrm>
            <a:off x="2870200" y="161993"/>
            <a:ext cx="7366000" cy="658800"/>
          </a:xfrm>
          <a:prstGeom prst="rect">
            <a:avLst/>
          </a:prstGeom>
          <a:solidFill>
            <a:srgbClr val="00B0F0"/>
          </a:solidFill>
          <a:ln>
            <a:noFill/>
          </a:ln>
          <a:effectLst>
            <a:outerShdw blurRad="44450" dist="27940" dir="5400000" algn="ctr">
              <a:schemeClr val="tx1">
                <a:alpha val="32000"/>
              </a:schemeClr>
            </a:outerShdw>
          </a:effectLst>
          <a:scene3d>
            <a:camera prst="orthographicFront">
              <a:rot lat="0" lon="0" rev="0"/>
            </a:camera>
            <a:lightRig rig="balanced" dir="t">
              <a:rot lat="0" lon="0" rev="8700000"/>
            </a:lightRig>
          </a:scene3d>
          <a:sp3d>
            <a:bevelT w="190500" h="38100"/>
          </a:sp3d>
        </p:spPr>
        <p:txBody>
          <a:bodyPr wrap="square" rtlCol="0" anchor="ctr">
            <a:normAutofit fontScale="92500" lnSpcReduction="10000"/>
            <a:sp3d extrusionH="31750" contourW="38100">
              <a:bevelT prst="riblet"/>
              <a:bevelB w="0" h="0"/>
              <a:extrusionClr>
                <a:schemeClr val="tx1">
                  <a:lumMod val="50000"/>
                  <a:lumOff val="50000"/>
                </a:schemeClr>
              </a:extrusionClr>
              <a:contourClr>
                <a:schemeClr val="bg1"/>
              </a:contourClr>
            </a:sp3d>
          </a:bodyPr>
          <a:lstStyle>
            <a:defPPr>
              <a:defRPr lang="es-MX"/>
            </a:defPPr>
            <a:lvl1pPr>
              <a:defRPr sz="2800">
                <a:solidFill>
                  <a:schemeClr val="bg1">
                    <a:lumMod val="95000"/>
                  </a:schemeClr>
                </a:solidFill>
                <a:latin typeface="Amasis MT Pro Black" panose="02040A04050005020304" pitchFamily="18" charset="0"/>
              </a:defRPr>
            </a:lvl1pPr>
          </a:lstStyle>
          <a:p>
            <a:pPr>
              <a:lnSpc>
                <a:spcPct val="90000"/>
              </a:lnSpc>
              <a:spcBef>
                <a:spcPct val="0"/>
              </a:spcBef>
            </a:pPr>
            <a:r>
              <a:rPr lang="es-MX" sz="4800" b="1" noProof="0" dirty="0">
                <a:ln/>
                <a:solidFill>
                  <a:schemeClr val="tx1"/>
                </a:solidFill>
                <a:effectLst>
                  <a:outerShdw blurRad="50800" dir="5400000" algn="ctr" rotWithShape="0">
                    <a:schemeClr val="bg1"/>
                  </a:outerShdw>
                </a:effectLst>
                <a:latin typeface="+mn-lt"/>
              </a:rPr>
              <a:t>Dios busca a la humanidad</a:t>
            </a:r>
          </a:p>
        </p:txBody>
      </p:sp>
      <p:sp>
        <p:nvSpPr>
          <p:cNvPr id="12" name="Título 5">
            <a:extLst>
              <a:ext uri="{FF2B5EF4-FFF2-40B4-BE49-F238E27FC236}">
                <a16:creationId xmlns:a16="http://schemas.microsoft.com/office/drawing/2014/main" id="{9B2B152D-20AD-F590-1625-1546DA8426D8}"/>
              </a:ext>
            </a:extLst>
          </p:cNvPr>
          <p:cNvSpPr>
            <a:spLocks noGrp="1"/>
          </p:cNvSpPr>
          <p:nvPr>
            <p:ph type="title"/>
          </p:nvPr>
        </p:nvSpPr>
        <p:spPr>
          <a:xfrm>
            <a:off x="115772" y="161575"/>
            <a:ext cx="2658325" cy="659218"/>
          </a:xfrm>
          <a:solidFill>
            <a:srgbClr val="00B0F0"/>
          </a:solidFill>
          <a:ln w="22225" cap="rnd">
            <a:noFill/>
          </a:ln>
          <a:scene3d>
            <a:camera prst="obliqueTopRight"/>
            <a:lightRig rig="balanced" dir="t"/>
          </a:scene3d>
          <a:sp3d>
            <a:bevelT w="190500" h="38100"/>
          </a:sp3d>
        </p:spPr>
        <p:txBody>
          <a:bodyPr>
            <a:noAutofit/>
            <a:sp3d extrusionH="88900" prstMaterial="powder">
              <a:bevelT h="127000"/>
              <a:bevelB w="38100" h="38100" prst="slope"/>
              <a:extrusionClr>
                <a:schemeClr val="bg1"/>
              </a:extrusionClr>
            </a:sp3d>
          </a:bodyPr>
          <a:lstStyle/>
          <a:p>
            <a:pPr algn="ctr"/>
            <a:r>
              <a:rPr lang="es-MX" sz="4800" b="1" u="sng" noProof="0" dirty="0">
                <a:ln/>
                <a:solidFill>
                  <a:schemeClr val="tx1"/>
                </a:solidFill>
                <a:effectLst>
                  <a:outerShdw blurRad="50800" dir="5400000" algn="ctr" rotWithShape="0">
                    <a:schemeClr val="bg1"/>
                  </a:outerShdw>
                </a:effectLst>
                <a:latin typeface="+mn-lt"/>
                <a:ea typeface="+mn-ea"/>
                <a:cs typeface="+mn-cs"/>
              </a:rPr>
              <a:t>Martes</a:t>
            </a:r>
          </a:p>
        </p:txBody>
      </p:sp>
      <p:sp>
        <p:nvSpPr>
          <p:cNvPr id="3" name="Lágrima 2">
            <a:extLst>
              <a:ext uri="{FF2B5EF4-FFF2-40B4-BE49-F238E27FC236}">
                <a16:creationId xmlns:a16="http://schemas.microsoft.com/office/drawing/2014/main" id="{AE4EEBE8-A631-7019-3F15-CE49B6932798}"/>
              </a:ext>
            </a:extLst>
          </p:cNvPr>
          <p:cNvSpPr/>
          <p:nvPr/>
        </p:nvSpPr>
        <p:spPr>
          <a:xfrm>
            <a:off x="0" y="2474269"/>
            <a:ext cx="2836258" cy="3198398"/>
          </a:xfrm>
          <a:prstGeom prst="teardrop">
            <a:avLst/>
          </a:prstGeom>
          <a:blipFill dpi="0" rotWithShape="1">
            <a:blip r:embed="rId5">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4" name="CuadroTexto 3">
            <a:extLst>
              <a:ext uri="{FF2B5EF4-FFF2-40B4-BE49-F238E27FC236}">
                <a16:creationId xmlns:a16="http://schemas.microsoft.com/office/drawing/2014/main" id="{984389FA-3FF8-460A-60BF-4030930B8800}"/>
              </a:ext>
            </a:extLst>
          </p:cNvPr>
          <p:cNvSpPr txBox="1"/>
          <p:nvPr/>
        </p:nvSpPr>
        <p:spPr>
          <a:xfrm>
            <a:off x="86061" y="6285398"/>
            <a:ext cx="10289118" cy="476786"/>
          </a:xfrm>
          <a:prstGeom prst="rect">
            <a:avLst/>
          </a:prstGeom>
          <a:noFill/>
        </p:spPr>
        <p:txBody>
          <a:bodyPr wrap="square" rtlCol="0">
            <a:normAutofit/>
          </a:bodyPr>
          <a:lstStyle/>
          <a:p>
            <a:pPr algn="just">
              <a:lnSpc>
                <a:spcPts val="1400"/>
              </a:lnSpc>
            </a:pPr>
            <a:r>
              <a:rPr lang="es-MX" b="1" noProof="0" dirty="0"/>
              <a:t>Reflexionemos:</a:t>
            </a:r>
            <a:r>
              <a:rPr lang="es-MX" noProof="0" dirty="0"/>
              <a:t> </a:t>
            </a:r>
            <a:r>
              <a:rPr lang="es-MX" b="1" dirty="0">
                <a:solidFill>
                  <a:srgbClr val="C00000"/>
                </a:solidFill>
                <a:latin typeface="Aptos Display" panose="020B0004020202020204" pitchFamily="34" charset="0"/>
              </a:rPr>
              <a:t>¿Qué significa vivir en la presencia de Dios para nosotros hoy, aunque ya no lo veamos cara a cara? </a:t>
            </a:r>
          </a:p>
        </p:txBody>
      </p:sp>
    </p:spTree>
    <p:extLst>
      <p:ext uri="{BB962C8B-B14F-4D97-AF65-F5344CB8AC3E}">
        <p14:creationId xmlns:p14="http://schemas.microsoft.com/office/powerpoint/2010/main" val="3296400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 calcmode="lin" valueType="num">
                                      <p:cBhvr additive="base">
                                        <p:cTn id="7"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 calcmode="lin" valueType="num">
                                      <p:cBhvr additive="base">
                                        <p:cTn id="13"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 calcmode="lin" valueType="num">
                                      <p:cBhvr additive="base">
                                        <p:cTn id="19"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xEl>
                                              <p:pRg st="1" end="1"/>
                                            </p:txEl>
                                          </p:spTgt>
                                        </p:tgtEl>
                                        <p:attrNameLst>
                                          <p:attrName>style.visibility</p:attrName>
                                        </p:attrNameLst>
                                      </p:cBhvr>
                                      <p:to>
                                        <p:strVal val="visible"/>
                                      </p:to>
                                    </p:set>
                                    <p:anim calcmode="lin" valueType="num">
                                      <p:cBhvr additive="base">
                                        <p:cTn id="25"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uiExpand="1" build="p"/>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50000"/>
            <a:lum/>
            <a:extLst>
              <a:ext uri="{BEBA8EAE-BF5A-486C-A8C5-ECC9F3942E4B}">
                <a14:imgProps xmlns:a14="http://schemas.microsoft.com/office/drawing/2010/main">
                  <a14:imgLayer r:embed="rId5">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3D4AD41-BBA2-6A4A-28FE-57EE21BC4ED8}"/>
              </a:ext>
            </a:extLst>
          </p:cNvPr>
          <p:cNvSpPr txBox="1"/>
          <p:nvPr/>
        </p:nvSpPr>
        <p:spPr>
          <a:xfrm>
            <a:off x="3278601" y="187113"/>
            <a:ext cx="6624000" cy="658800"/>
          </a:xfrm>
          <a:prstGeom prst="rect">
            <a:avLst/>
          </a:prstGeom>
          <a:solidFill>
            <a:srgbClr val="6E349A"/>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bevelB prst="slope"/>
          </a:sp3d>
        </p:spPr>
        <p:txBody>
          <a:bodyPr wrap="square" rtlCol="0" anchor="ctr">
            <a:normAutofit fontScale="92500" lnSpcReduction="10000"/>
            <a:sp3d extrusionH="57150" contourW="25400">
              <a:bevelT w="50800" prst="angle"/>
              <a:extrusionClr>
                <a:schemeClr val="bg1"/>
              </a:extrusionClr>
              <a:contourClr>
                <a:schemeClr val="bg1"/>
              </a:contourClr>
            </a:sp3d>
          </a:bodyPr>
          <a:lstStyle/>
          <a:p>
            <a:pPr algn="just">
              <a:spcBef>
                <a:spcPct val="0"/>
              </a:spcBef>
            </a:pPr>
            <a:r>
              <a:rPr lang="es-MX" sz="4400" b="1" noProof="0" dirty="0">
                <a:ln>
                  <a:solidFill>
                    <a:schemeClr val="accent1"/>
                  </a:solidFill>
                </a:ln>
                <a:solidFill>
                  <a:schemeClr val="bg1"/>
                </a:solidFill>
                <a:effectLst>
                  <a:outerShdw blurRad="50800" dist="38100" algn="l" rotWithShape="0">
                    <a:schemeClr val="bg1">
                      <a:lumMod val="95000"/>
                      <a:alpha val="40000"/>
                    </a:schemeClr>
                  </a:outerShdw>
                </a:effectLst>
              </a:rPr>
              <a:t>Expulsados del jardín</a:t>
            </a:r>
          </a:p>
        </p:txBody>
      </p:sp>
      <p:sp>
        <p:nvSpPr>
          <p:cNvPr id="9" name="Título 5">
            <a:extLst>
              <a:ext uri="{FF2B5EF4-FFF2-40B4-BE49-F238E27FC236}">
                <a16:creationId xmlns:a16="http://schemas.microsoft.com/office/drawing/2014/main" id="{32D96FCC-8331-450B-1E15-4B5A7EC1FDEF}"/>
              </a:ext>
            </a:extLst>
          </p:cNvPr>
          <p:cNvSpPr>
            <a:spLocks noGrp="1"/>
          </p:cNvSpPr>
          <p:nvPr>
            <p:ph type="title"/>
          </p:nvPr>
        </p:nvSpPr>
        <p:spPr>
          <a:xfrm>
            <a:off x="467360" y="193956"/>
            <a:ext cx="2658325" cy="659218"/>
          </a:xfrm>
          <a:solidFill>
            <a:srgbClr val="6E349A"/>
          </a:solidFill>
          <a:ln w="22225" cap="rnd">
            <a:noFill/>
          </a:ln>
          <a:scene3d>
            <a:camera prst="obliqueTopRight"/>
            <a:lightRig rig="balanced" dir="t"/>
          </a:scene3d>
          <a:sp3d>
            <a:bevelT w="190500" h="38100"/>
          </a:sp3d>
        </p:spPr>
        <p:txBody>
          <a:bodyPr>
            <a:noAutofit/>
            <a:sp3d extrusionH="88900" prstMaterial="powder">
              <a:bevelT h="127000"/>
              <a:bevelB w="38100" h="38100" prst="slope"/>
            </a:sp3d>
          </a:bodyPr>
          <a:lstStyle/>
          <a:p>
            <a:pPr algn="ctr"/>
            <a:r>
              <a:rPr lang="es-MX" b="1" u="sng" noProof="0" dirty="0">
                <a:ln/>
                <a:effectLst/>
                <a:latin typeface="+mn-lt"/>
                <a:ea typeface="+mn-ea"/>
                <a:cs typeface="+mn-cs"/>
              </a:rPr>
              <a:t>Miércoles</a:t>
            </a:r>
          </a:p>
        </p:txBody>
      </p:sp>
      <p:sp>
        <p:nvSpPr>
          <p:cNvPr id="4" name="Marcador de texto 3">
            <a:extLst>
              <a:ext uri="{FF2B5EF4-FFF2-40B4-BE49-F238E27FC236}">
                <a16:creationId xmlns:a16="http://schemas.microsoft.com/office/drawing/2014/main" id="{C454244B-81B2-9D1E-A4D6-0727FFF12747}"/>
              </a:ext>
            </a:extLst>
          </p:cNvPr>
          <p:cNvSpPr>
            <a:spLocks noGrp="1"/>
          </p:cNvSpPr>
          <p:nvPr>
            <p:ph type="body" idx="1"/>
          </p:nvPr>
        </p:nvSpPr>
        <p:spPr>
          <a:xfrm>
            <a:off x="11242" y="906355"/>
            <a:ext cx="10453558" cy="1586654"/>
          </a:xfrm>
          <a:noFill/>
        </p:spPr>
        <p:txBody>
          <a:bodyPr vert="horz" wrap="square" lIns="91440" tIns="45720" rIns="91440" bIns="45720" rtlCol="0" anchor="t">
            <a:normAutofit/>
          </a:bodyPr>
          <a:lstStyle/>
          <a:p>
            <a:pPr>
              <a:lnSpc>
                <a:spcPts val="1300"/>
              </a:lnSpc>
              <a:spcAft>
                <a:spcPts val="300"/>
              </a:spcAft>
            </a:pPr>
            <a:r>
              <a:rPr lang="es-MX" dirty="0">
                <a:latin typeface="Aptos Display" panose="020B0004020202020204" pitchFamily="34" charset="0"/>
              </a:rPr>
              <a:t>Echó, pues, fuera al hombre, y puso al oriente del huerto de Edén querubines, y una espada encendida que se revolvía por todos lados, para guardar el camino del árbol de la vida.</a:t>
            </a:r>
            <a:r>
              <a:rPr lang="es-MX" noProof="0" dirty="0">
                <a:latin typeface="Aptos Display" panose="020B0004020202020204" pitchFamily="34" charset="0"/>
              </a:rPr>
              <a:t>» (</a:t>
            </a:r>
            <a:r>
              <a:rPr lang="es-MX" dirty="0">
                <a:latin typeface="Aptos Display" panose="020B0004020202020204" pitchFamily="34" charset="0"/>
              </a:rPr>
              <a:t>Génesis 3: 24</a:t>
            </a:r>
            <a:r>
              <a:rPr lang="es-MX" noProof="0" dirty="0">
                <a:latin typeface="Aptos Display" panose="020B0004020202020204" pitchFamily="34" charset="0"/>
              </a:rPr>
              <a:t>).</a:t>
            </a:r>
          </a:p>
          <a:p>
            <a:pPr>
              <a:lnSpc>
                <a:spcPts val="1300"/>
              </a:lnSpc>
              <a:spcAft>
                <a:spcPts val="300"/>
              </a:spcAft>
            </a:pPr>
            <a:r>
              <a:rPr lang="es-MX" dirty="0">
                <a:latin typeface="Aptos Display" panose="020B0004020202020204" pitchFamily="34" charset="0"/>
              </a:rPr>
              <a:t>El pecado ha afectado a la humanidad de muchas maneras (ver </a:t>
            </a:r>
            <a:r>
              <a:rPr lang="es-MX" dirty="0" err="1">
                <a:latin typeface="Aptos Display" panose="020B0004020202020204" pitchFamily="34" charset="0"/>
              </a:rPr>
              <a:t>Gén</a:t>
            </a:r>
            <a:r>
              <a:rPr lang="es-MX" dirty="0">
                <a:latin typeface="Aptos Display" panose="020B0004020202020204" pitchFamily="34" charset="0"/>
              </a:rPr>
              <a:t>. 3:14-24). ¿Cómo ha modificado específicamente nuestra comunicación con Dios? (Ver también </a:t>
            </a:r>
            <a:r>
              <a:rPr lang="es-MX" dirty="0" err="1">
                <a:latin typeface="Aptos Display" panose="020B0004020202020204" pitchFamily="34" charset="0"/>
              </a:rPr>
              <a:t>Éxo</a:t>
            </a:r>
            <a:r>
              <a:rPr lang="es-MX" dirty="0">
                <a:latin typeface="Aptos Display" panose="020B0004020202020204" pitchFamily="34" charset="0"/>
              </a:rPr>
              <a:t>. 19:16-22).</a:t>
            </a:r>
            <a:endParaRPr lang="es-MX" noProof="0" dirty="0">
              <a:latin typeface="Aptos Display" panose="020B0004020202020204" pitchFamily="34" charset="0"/>
            </a:endParaRPr>
          </a:p>
          <a:p>
            <a:pPr>
              <a:lnSpc>
                <a:spcPts val="1300"/>
              </a:lnSpc>
              <a:spcAft>
                <a:spcPts val="300"/>
              </a:spcAft>
            </a:pPr>
            <a:r>
              <a:rPr lang="es-MX" noProof="0" dirty="0">
                <a:latin typeface="Aptos Display" panose="020B0004020202020204" pitchFamily="34" charset="0"/>
              </a:rPr>
              <a:t>R. </a:t>
            </a:r>
            <a:r>
              <a:rPr lang="es-MX" dirty="0">
                <a:solidFill>
                  <a:srgbClr val="0070C0"/>
                </a:solidFill>
                <a:latin typeface="Aptos Display" panose="020B0004020202020204" pitchFamily="34" charset="0"/>
              </a:rPr>
              <a:t>El pecado cambió por completo la vida humana de maneras que no podemos imaginar, ya que ahora solo conocemos este mundo de pecado en el que vivimos. Debido al pecado, la tierra fue «maldita» y produciría «espinos y cardos». Al mismo tiempo, debido al pecado perdimos nuestra comunicación directa con Dios.</a:t>
            </a:r>
            <a:endParaRPr lang="es-MX" noProof="0" dirty="0">
              <a:solidFill>
                <a:srgbClr val="0070C0"/>
              </a:solidFill>
              <a:latin typeface="Aptos Display" panose="020B0004020202020204" pitchFamily="34" charset="0"/>
            </a:endParaRPr>
          </a:p>
          <a:p>
            <a:pPr>
              <a:lnSpc>
                <a:spcPts val="1300"/>
              </a:lnSpc>
              <a:spcAft>
                <a:spcPts val="300"/>
              </a:spcAft>
            </a:pPr>
            <a:endParaRPr lang="es-MX" noProof="0" dirty="0">
              <a:solidFill>
                <a:srgbClr val="0070C0"/>
              </a:solidFill>
              <a:latin typeface="Aptos Display" panose="020B0004020202020204" pitchFamily="34" charset="0"/>
            </a:endParaRPr>
          </a:p>
          <a:p>
            <a:pPr>
              <a:lnSpc>
                <a:spcPts val="1300"/>
              </a:lnSpc>
              <a:spcAft>
                <a:spcPts val="300"/>
              </a:spcAft>
            </a:pPr>
            <a:endParaRPr lang="es-MX" noProof="0" dirty="0">
              <a:solidFill>
                <a:srgbClr val="0070C0"/>
              </a:solidFill>
              <a:latin typeface="Aptos Display" panose="020B0004020202020204" pitchFamily="34" charset="0"/>
            </a:endParaRPr>
          </a:p>
          <a:p>
            <a:pPr>
              <a:lnSpc>
                <a:spcPts val="1300"/>
              </a:lnSpc>
              <a:spcAft>
                <a:spcPts val="300"/>
              </a:spcAft>
            </a:pPr>
            <a:endParaRPr lang="es-MX" sz="1700" noProof="0" dirty="0">
              <a:solidFill>
                <a:srgbClr val="00B0F0"/>
              </a:solidFill>
              <a:latin typeface="Aptos Display" panose="020B0004020202020204" pitchFamily="34" charset="0"/>
            </a:endParaRPr>
          </a:p>
        </p:txBody>
      </p:sp>
      <p:sp>
        <p:nvSpPr>
          <p:cNvPr id="3" name="Diagrama de flujo: pantalla 2">
            <a:extLst>
              <a:ext uri="{FF2B5EF4-FFF2-40B4-BE49-F238E27FC236}">
                <a16:creationId xmlns:a16="http://schemas.microsoft.com/office/drawing/2014/main" id="{6186A0B3-A4B7-36EB-C952-5BC87AAF9B83}"/>
              </a:ext>
            </a:extLst>
          </p:cNvPr>
          <p:cNvSpPr/>
          <p:nvPr/>
        </p:nvSpPr>
        <p:spPr>
          <a:xfrm>
            <a:off x="22128" y="2376837"/>
            <a:ext cx="2701466" cy="3538568"/>
          </a:xfrm>
          <a:prstGeom prst="flowChartDisplay">
            <a:avLst/>
          </a:prstGeom>
          <a:blipFill dpi="0" rotWithShape="1">
            <a:blip r:embed="rId6">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10" name="Marcador de contenido 9">
            <a:extLst>
              <a:ext uri="{FF2B5EF4-FFF2-40B4-BE49-F238E27FC236}">
                <a16:creationId xmlns:a16="http://schemas.microsoft.com/office/drawing/2014/main" id="{10209970-210E-C161-AB3B-AECA924C0D07}"/>
              </a:ext>
            </a:extLst>
          </p:cNvPr>
          <p:cNvSpPr>
            <a:spLocks noGrp="1"/>
          </p:cNvSpPr>
          <p:nvPr>
            <p:ph sz="half" idx="2"/>
          </p:nvPr>
        </p:nvSpPr>
        <p:spPr>
          <a:xfrm>
            <a:off x="2712708" y="2219417"/>
            <a:ext cx="7752092" cy="4358936"/>
          </a:xfrm>
          <a:effectLst>
            <a:glow rad="127000">
              <a:schemeClr val="bg1"/>
            </a:glow>
            <a:softEdge rad="25400"/>
          </a:effectLst>
        </p:spPr>
        <p:txBody>
          <a:bodyPr>
            <a:normAutofit/>
            <a:scene3d>
              <a:camera prst="orthographicFront"/>
              <a:lightRig rig="brightRoom" dir="t">
                <a:rot lat="0" lon="0" rev="1200000"/>
              </a:lightRig>
            </a:scene3d>
            <a:sp3d prstMaterial="dkEdge">
              <a:bevelT w="38100"/>
              <a:extrusionClr>
                <a:schemeClr val="bg1"/>
              </a:extrusionClr>
              <a:contourClr>
                <a:schemeClr val="bg1"/>
              </a:contourClr>
            </a:sp3d>
          </a:bodyPr>
          <a:lstStyle/>
          <a:p>
            <a:pPr marL="0" indent="0" algn="just">
              <a:lnSpc>
                <a:spcPts val="1300"/>
              </a:lnSpc>
              <a:buNone/>
            </a:pPr>
            <a:r>
              <a:rPr lang="es-MX" dirty="0">
                <a:latin typeface="Aptos Display" panose="020B0004020202020204" pitchFamily="34" charset="0"/>
              </a:rPr>
              <a:t>Según Richard Davidson: «Cuando Dios viene al huerto después de que Adán y Eva han pecado, Él inicia un encuentro que no constituye nada menos que un “proceso legal”, un “juicio castigo por parte de Dios”. Dios comienza el procedimiento legal con un interrogatorio a los “acusados”, y las respuestas defensivas y acusatorias de Adán y Eva (</a:t>
            </a:r>
            <a:r>
              <a:rPr lang="es-MX" dirty="0" err="1">
                <a:latin typeface="Aptos Display" panose="020B0004020202020204" pitchFamily="34" charset="0"/>
              </a:rPr>
              <a:t>Gén</a:t>
            </a:r>
            <a:r>
              <a:rPr lang="es-MX" dirty="0">
                <a:latin typeface="Aptos Display" panose="020B0004020202020204" pitchFamily="34" charset="0"/>
              </a:rPr>
              <a:t>. 3:9–14) indican la ruptura en las relaciones interhumanas (esposo-esposa) y divino-humanas que ha ocurrido como resultado del pecado. Tras el interrogatorio legal y el establecimiento de la culpa, Dios pronuncia la sentencia en forma de maldiciones (sobre la serpiente y la tierra, vers. 14, 17) y juicios (para el hombre y la mujer, vers. 16–19)».—Davidson, Flame </a:t>
            </a:r>
            <a:r>
              <a:rPr lang="es-MX" dirty="0" err="1">
                <a:latin typeface="Aptos Display" panose="020B0004020202020204" pitchFamily="34" charset="0"/>
              </a:rPr>
              <a:t>of</a:t>
            </a:r>
            <a:r>
              <a:rPr lang="es-MX" dirty="0">
                <a:latin typeface="Aptos Display" panose="020B0004020202020204" pitchFamily="34" charset="0"/>
              </a:rPr>
              <a:t> Yahweh: </a:t>
            </a:r>
            <a:r>
              <a:rPr lang="es-MX" dirty="0" err="1">
                <a:latin typeface="Aptos Display" panose="020B0004020202020204" pitchFamily="34" charset="0"/>
              </a:rPr>
              <a:t>Sexuality</a:t>
            </a:r>
            <a:r>
              <a:rPr lang="es-MX" dirty="0">
                <a:latin typeface="Aptos Display" panose="020B0004020202020204" pitchFamily="34" charset="0"/>
              </a:rPr>
              <a:t> in </a:t>
            </a:r>
            <a:r>
              <a:rPr lang="es-MX" dirty="0" err="1">
                <a:latin typeface="Aptos Display" panose="020B0004020202020204" pitchFamily="34" charset="0"/>
              </a:rPr>
              <a:t>the</a:t>
            </a:r>
            <a:r>
              <a:rPr lang="es-MX" dirty="0">
                <a:latin typeface="Aptos Display" panose="020B0004020202020204" pitchFamily="34" charset="0"/>
              </a:rPr>
              <a:t> Old </a:t>
            </a:r>
            <a:r>
              <a:rPr lang="es-MX" dirty="0" err="1">
                <a:latin typeface="Aptos Display" panose="020B0004020202020204" pitchFamily="34" charset="0"/>
              </a:rPr>
              <a:t>Testament</a:t>
            </a:r>
            <a:r>
              <a:rPr lang="es-MX" dirty="0">
                <a:latin typeface="Aptos Display" panose="020B0004020202020204" pitchFamily="34" charset="0"/>
              </a:rPr>
              <a:t> (Peabody, MA: Hendrickson </a:t>
            </a:r>
            <a:r>
              <a:rPr lang="es-MX" dirty="0" err="1">
                <a:latin typeface="Aptos Display" panose="020B0004020202020204" pitchFamily="34" charset="0"/>
              </a:rPr>
              <a:t>Publishers</a:t>
            </a:r>
            <a:r>
              <a:rPr lang="es-MX" dirty="0">
                <a:latin typeface="Aptos Display" panose="020B0004020202020204" pitchFamily="34" charset="0"/>
              </a:rPr>
              <a:t>, 2007), pp. 58, 59.</a:t>
            </a:r>
            <a:endParaRPr lang="es-MX" noProof="0" dirty="0">
              <a:latin typeface="Aptos Display" panose="020B0004020202020204" pitchFamily="34" charset="0"/>
            </a:endParaRPr>
          </a:p>
          <a:p>
            <a:pPr marL="0" indent="0" algn="just">
              <a:lnSpc>
                <a:spcPts val="1300"/>
              </a:lnSpc>
              <a:buNone/>
            </a:pPr>
            <a:r>
              <a:rPr lang="es-MX" b="1" noProof="0" dirty="0">
                <a:latin typeface="Aptos Display" panose="020B0004020202020204" pitchFamily="34" charset="0"/>
              </a:rPr>
              <a:t>«</a:t>
            </a:r>
            <a:r>
              <a:rPr lang="es-MX" b="1" dirty="0">
                <a:latin typeface="Aptos Display" panose="020B0004020202020204" pitchFamily="34" charset="0"/>
              </a:rPr>
              <a:t>Todos los que sean dotados de su Espíritu amarán como él amó. El mismo principio que animó a Cristo los animará en todo su trato mutuo. Este amor es la evidencia de su discipulado. «En esto conocerán todos que sois mis discípulos —dijo Jesús—, si tuviereis amor los unos con los otros». Cuando los hombres no están vinculados por la fuerza o los intereses propios, sino por el amor, manifiestan la obra de una influencia que está por encima de toda influencia humana. Donde existe esta unidad, constituye una evidencia de que la imagen de Dios se está restaurando en la humanidad, que ha sido implantado un nuevo principio de vida. Muestra que hay poder en la naturaleza divina para resistir a los agentes sobrenaturales del mal, y que la gracia de Dios subyuga el egoísmo inherente en el corazón natural.</a:t>
            </a:r>
            <a:r>
              <a:rPr lang="es-MX" b="1" noProof="0" dirty="0">
                <a:latin typeface="Aptos Display" panose="020B0004020202020204" pitchFamily="34" charset="0"/>
              </a:rPr>
              <a:t>» </a:t>
            </a:r>
            <a:r>
              <a:rPr lang="es-MX" i="1" noProof="0" dirty="0">
                <a:latin typeface="Aptos Display" panose="020B0004020202020204" pitchFamily="34" charset="0"/>
              </a:rPr>
              <a:t>(</a:t>
            </a:r>
            <a:r>
              <a:rPr lang="es-MX" i="1" dirty="0">
                <a:latin typeface="Aptos Display" panose="020B0004020202020204" pitchFamily="34" charset="0"/>
              </a:rPr>
              <a:t>Exaltad a Jesús, 11 de octubre, p. 292</a:t>
            </a:r>
            <a:r>
              <a:rPr lang="es-MX" i="1" noProof="0" dirty="0">
                <a:latin typeface="Aptos Display" panose="020B0004020202020204" pitchFamily="34" charset="0"/>
              </a:rPr>
              <a:t>).</a:t>
            </a:r>
          </a:p>
        </p:txBody>
      </p:sp>
      <p:sp>
        <p:nvSpPr>
          <p:cNvPr id="6" name="CuadroTexto 5">
            <a:extLst>
              <a:ext uri="{FF2B5EF4-FFF2-40B4-BE49-F238E27FC236}">
                <a16:creationId xmlns:a16="http://schemas.microsoft.com/office/drawing/2014/main" id="{9380AA45-86D5-335F-FCD4-9E237300BF12}"/>
              </a:ext>
            </a:extLst>
          </p:cNvPr>
          <p:cNvSpPr txBox="1"/>
          <p:nvPr/>
        </p:nvSpPr>
        <p:spPr>
          <a:xfrm>
            <a:off x="147314" y="6166365"/>
            <a:ext cx="10442672" cy="681725"/>
          </a:xfrm>
          <a:prstGeom prst="rect">
            <a:avLst/>
          </a:prstGeom>
          <a:noFill/>
        </p:spPr>
        <p:txBody>
          <a:bodyPr wrap="square" rtlCol="0">
            <a:spAutoFit/>
          </a:bodyPr>
          <a:lstStyle/>
          <a:p>
            <a:pPr algn="just">
              <a:lnSpc>
                <a:spcPts val="1500"/>
              </a:lnSpc>
            </a:pPr>
            <a:r>
              <a:rPr lang="es-MX" b="1" noProof="0" dirty="0">
                <a:latin typeface="Aptos Display" panose="020B0004020202020204" pitchFamily="34" charset="0"/>
              </a:rPr>
              <a:t>Reflexionemos: </a:t>
            </a:r>
            <a:r>
              <a:rPr lang="es-MX" sz="1700" b="1" dirty="0">
                <a:solidFill>
                  <a:srgbClr val="C00000"/>
                </a:solidFill>
                <a:latin typeface="Aptos Display" panose="020B0004020202020204" pitchFamily="34" charset="0"/>
              </a:rPr>
              <a:t>¿Qué sentiste después de hacer algo malo? ¿Culpa? ¿Vergüenza? ¿Odio contra ti mismo? ¿Cuáles fueron las consecuencias? ¿Cómo impidieron tu confianza en Dios y la promesa del evangelio que renunciaras por completo a la fe?</a:t>
            </a:r>
            <a:endParaRPr lang="es-MX" sz="1700"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168724420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 calcmode="lin" valueType="num">
                                      <p:cBhvr additive="base">
                                        <p:cTn id="13"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anim calcmode="lin" valueType="num">
                                      <p:cBhvr additive="base">
                                        <p:cTn id="19"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extLst>
              <a:ext uri="{BEBA8EAE-BF5A-486C-A8C5-ECC9F3942E4B}">
                <a14:imgProps xmlns:a14="http://schemas.microsoft.com/office/drawing/2010/main">
                  <a14:imgLayer r:embed="rId4">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7" name="Marcador de texto 6">
            <a:extLst>
              <a:ext uri="{FF2B5EF4-FFF2-40B4-BE49-F238E27FC236}">
                <a16:creationId xmlns:a16="http://schemas.microsoft.com/office/drawing/2014/main" id="{561AB1F5-B354-8C1B-B95F-2B1DF3FECEFE}"/>
              </a:ext>
            </a:extLst>
          </p:cNvPr>
          <p:cNvSpPr>
            <a:spLocks noGrp="1"/>
          </p:cNvSpPr>
          <p:nvPr>
            <p:ph type="body" idx="1"/>
          </p:nvPr>
        </p:nvSpPr>
        <p:spPr>
          <a:xfrm>
            <a:off x="0" y="925454"/>
            <a:ext cx="10452847" cy="1313423"/>
          </a:xfrm>
        </p:spPr>
        <p:txBody>
          <a:bodyPr wrap="square" anchor="t">
            <a:noAutofit/>
          </a:bodyPr>
          <a:lstStyle/>
          <a:p>
            <a:pPr>
              <a:lnSpc>
                <a:spcPts val="1400"/>
              </a:lnSpc>
              <a:spcAft>
                <a:spcPts val="300"/>
              </a:spcAft>
            </a:pPr>
            <a:r>
              <a:rPr lang="es-MX" noProof="0" dirty="0">
                <a:latin typeface="Aptos Display" panose="020B0004020202020204" pitchFamily="34" charset="0"/>
              </a:rPr>
              <a:t>«</a:t>
            </a:r>
            <a:r>
              <a:rPr lang="es-MX" dirty="0">
                <a:latin typeface="Aptos Display" panose="020B0004020202020204" pitchFamily="34" charset="0"/>
              </a:rPr>
              <a:t>en estos postreros días nos ha hablado por el Hijo, a quien constituyó heredero de todo, y por quien asimismo hizo el universo;</a:t>
            </a:r>
            <a:r>
              <a:rPr lang="es-MX" noProof="0" dirty="0">
                <a:latin typeface="Aptos Display" panose="020B0004020202020204" pitchFamily="34" charset="0"/>
              </a:rPr>
              <a:t>»(</a:t>
            </a:r>
            <a:r>
              <a:rPr lang="es-MX" dirty="0">
                <a:latin typeface="Aptos Display" panose="020B0004020202020204" pitchFamily="34" charset="0"/>
              </a:rPr>
              <a:t>Hebreos 1: 2</a:t>
            </a:r>
            <a:r>
              <a:rPr lang="es-MX" noProof="0" dirty="0">
                <a:latin typeface="Aptos Display" panose="020B0004020202020204" pitchFamily="34" charset="0"/>
              </a:rPr>
              <a:t>)</a:t>
            </a:r>
          </a:p>
          <a:p>
            <a:pPr>
              <a:lnSpc>
                <a:spcPts val="1400"/>
              </a:lnSpc>
              <a:spcAft>
                <a:spcPts val="300"/>
              </a:spcAft>
            </a:pPr>
            <a:r>
              <a:rPr lang="es-MX" dirty="0">
                <a:latin typeface="Aptos Display" panose="020B0004020202020204" pitchFamily="34" charset="0"/>
              </a:rPr>
              <a:t>¿Qué revelan los siguientes textos acerca de cómo ha hablado Dios a la humanidad desde la entrada del pecado? (Lee </a:t>
            </a:r>
            <a:r>
              <a:rPr lang="es-MX" dirty="0" err="1">
                <a:latin typeface="Aptos Display" panose="020B0004020202020204" pitchFamily="34" charset="0"/>
              </a:rPr>
              <a:t>Heb</a:t>
            </a:r>
            <a:r>
              <a:rPr lang="es-MX" dirty="0">
                <a:latin typeface="Aptos Display" panose="020B0004020202020204" pitchFamily="34" charset="0"/>
              </a:rPr>
              <a:t>. 1:1-2; Rom. 1:19-20; Núm. 12:6; 2 Tim. 3:16-17; Juan 14:7-9; 10:27-30).</a:t>
            </a:r>
            <a:endParaRPr lang="es-MX" noProof="0" dirty="0">
              <a:latin typeface="Aptos Display" panose="020B0004020202020204" pitchFamily="34" charset="0"/>
            </a:endParaRPr>
          </a:p>
          <a:p>
            <a:pPr>
              <a:lnSpc>
                <a:spcPts val="1400"/>
              </a:lnSpc>
              <a:spcAft>
                <a:spcPts val="300"/>
              </a:spcAft>
            </a:pPr>
            <a:r>
              <a:rPr kumimoji="0" lang="es-MX" b="1" i="0" u="none" strike="noStrike" kern="1200" cap="none" spc="0" normalizeH="0" baseline="0" noProof="0" dirty="0">
                <a:ln>
                  <a:noFill/>
                </a:ln>
                <a:solidFill>
                  <a:prstClr val="black"/>
                </a:solidFill>
                <a:effectLst/>
                <a:uLnTx/>
                <a:uFillTx/>
                <a:latin typeface="Aptos Display" panose="020B0004020202020204" pitchFamily="34" charset="0"/>
              </a:rPr>
              <a:t>R. </a:t>
            </a:r>
            <a:r>
              <a:rPr lang="es-MX" dirty="0">
                <a:solidFill>
                  <a:srgbClr val="0970BC"/>
                </a:solidFill>
                <a:latin typeface="Aptos Display" panose="020B0004020202020204" pitchFamily="34" charset="0"/>
              </a:rPr>
              <a:t>Dios encontró muchas maneras de comunicarse con la humanidad, por medio de la naturaleza a pesar de las consecuencia que sufrió. También por medio de los profetas elegidos por él. Su Palabra donde encontramos el propósito para nuestras vidas. La más eficaz es por medio de Jesucristo y el </a:t>
            </a:r>
            <a:r>
              <a:rPr lang="es-MX" dirty="0" err="1">
                <a:solidFill>
                  <a:srgbClr val="0970BC"/>
                </a:solidFill>
                <a:latin typeface="Aptos Display" panose="020B0004020202020204" pitchFamily="34" charset="0"/>
              </a:rPr>
              <a:t>Espiritu</a:t>
            </a:r>
            <a:r>
              <a:rPr lang="es-MX" dirty="0">
                <a:solidFill>
                  <a:srgbClr val="0970BC"/>
                </a:solidFill>
                <a:latin typeface="Aptos Display" panose="020B0004020202020204" pitchFamily="34" charset="0"/>
              </a:rPr>
              <a:t> Santo</a:t>
            </a:r>
            <a:endParaRPr lang="es-MX" noProof="0" dirty="0">
              <a:solidFill>
                <a:srgbClr val="0970BC"/>
              </a:solidFill>
              <a:latin typeface="Aptos Display" panose="020B0004020202020204" pitchFamily="34" charset="0"/>
            </a:endParaRPr>
          </a:p>
        </p:txBody>
      </p:sp>
      <p:sp>
        <p:nvSpPr>
          <p:cNvPr id="8" name="Marcador de contenido 7">
            <a:extLst>
              <a:ext uri="{FF2B5EF4-FFF2-40B4-BE49-F238E27FC236}">
                <a16:creationId xmlns:a16="http://schemas.microsoft.com/office/drawing/2014/main" id="{E4DAE60B-E6BE-5D43-22D6-333BB2BAE90B}"/>
              </a:ext>
            </a:extLst>
          </p:cNvPr>
          <p:cNvSpPr>
            <a:spLocks noGrp="1"/>
          </p:cNvSpPr>
          <p:nvPr>
            <p:ph sz="half" idx="2"/>
          </p:nvPr>
        </p:nvSpPr>
        <p:spPr>
          <a:xfrm>
            <a:off x="2606934" y="2238877"/>
            <a:ext cx="7780647" cy="4339476"/>
          </a:xfrm>
        </p:spPr>
        <p:txBody>
          <a:bodyPr vert="horz" wrap="square" lIns="91440" tIns="45720" rIns="91440" bIns="45720" rtlCol="0" anchor="ctr">
            <a:normAutofit/>
          </a:bodyPr>
          <a:lstStyle/>
          <a:p>
            <a:pPr marL="0" indent="0" algn="just">
              <a:lnSpc>
                <a:spcPts val="1300"/>
              </a:lnSpc>
              <a:spcBef>
                <a:spcPts val="0"/>
              </a:spcBef>
              <a:spcAft>
                <a:spcPts val="600"/>
              </a:spcAft>
              <a:buNone/>
            </a:pPr>
            <a:r>
              <a:rPr lang="es-MX" dirty="0">
                <a:latin typeface="Aptos Display" panose="020B0004020202020204" pitchFamily="34" charset="0"/>
              </a:rPr>
              <a:t>Curiosamente, la palabra utilizada para «llamó» en Génesis 3:9 es la misma palabra que se usa cuando Dios llamó a los profetas a su ministerio (Isa. 51:2). Aunque se usa aquí en el contexto del juicio, la connotación de conexión y relación está presente. Después de la Caída, al hablar de diversas maneras, y en última instancia en la persona de Jesucristo, Dios abrió las líneas de comunicación con la humanidad pecadora. Ya no pudiendo ver a Dios con la vista mortal ni oír Su voz audiblemente, los seres humanos recibieron la comunicación divina a través de intermediarios humanos. Hebreos 1:1 dice que Dios «habló a nuestros padres por los profetas» (NVI). Durante siglos, Dios se comunicó con Su pueblo a través de portavoces como Noé, Enoc, Abraham, Isaac, Jacob, Moisés, Samuel, David y los profetas canónicos. Dio revelaciones a estos individuos «muchas veces y de muchas maneras», como teofanías, sueños y visiones, discurso divino y ángeles. También habló a través del </a:t>
            </a:r>
            <a:r>
              <a:rPr lang="es-MX" dirty="0" err="1">
                <a:latin typeface="Aptos Display" panose="020B0004020202020204" pitchFamily="34" charset="0"/>
              </a:rPr>
              <a:t>Urim</a:t>
            </a:r>
            <a:r>
              <a:rPr lang="es-MX" dirty="0">
                <a:latin typeface="Aptos Display" panose="020B0004020202020204" pitchFamily="34" charset="0"/>
              </a:rPr>
              <a:t> y </a:t>
            </a:r>
            <a:r>
              <a:rPr lang="es-MX" dirty="0" err="1">
                <a:latin typeface="Aptos Display" panose="020B0004020202020204" pitchFamily="34" charset="0"/>
              </a:rPr>
              <a:t>Tumim</a:t>
            </a:r>
            <a:r>
              <a:rPr lang="es-MX" dirty="0">
                <a:latin typeface="Aptos Display" panose="020B0004020202020204" pitchFamily="34" charset="0"/>
              </a:rPr>
              <a:t>, milagros y señales. Estas son las formas en que Dios habló en el pasado durante la era del Antiguo Testamento.</a:t>
            </a:r>
            <a:endParaRPr lang="es-MX" noProof="0" dirty="0">
              <a:latin typeface="Aptos Display" panose="020B0004020202020204" pitchFamily="34" charset="0"/>
            </a:endParaRPr>
          </a:p>
          <a:p>
            <a:pPr marL="0" indent="0" algn="just">
              <a:lnSpc>
                <a:spcPts val="1300"/>
              </a:lnSpc>
              <a:spcBef>
                <a:spcPts val="0"/>
              </a:spcBef>
              <a:spcAft>
                <a:spcPts val="600"/>
              </a:spcAft>
              <a:buNone/>
            </a:pPr>
            <a:r>
              <a:rPr lang="es-MX" noProof="0" dirty="0">
                <a:latin typeface="Aptos Display" panose="020B0004020202020204" pitchFamily="34" charset="0"/>
              </a:rPr>
              <a:t>«</a:t>
            </a:r>
            <a:r>
              <a:rPr lang="es-MX" b="1" dirty="0">
                <a:latin typeface="Aptos Display" panose="020B0004020202020204" pitchFamily="34" charset="0"/>
              </a:rPr>
              <a:t>En todo tiempo los mensajeros elegidos de Dios fueron víctimas de insultos y persecución; no obstante, el conocimiento de Dios se difundió por medio de sus aflicciones. Cada discípulo de Cristo debe ocupar un lugar en las filas para adelantar la misma obra, sabiendo que todo cuanto hagan los enemigos redundará en favor de la verdad. El propósito de Dios es que la verdad se ponga al frente para que llegue a ser tema de examen y discusión, a pesar del desprecio que se le haga. Tiene que agitarse el espíritu del pueblo; todo conflicto, todo vituperio, todo esfuerzo por limitar la libertad de conciencia son instrumentos de Dios para despertar las mentes que de otra manera dormirían.</a:t>
            </a:r>
            <a:r>
              <a:rPr lang="es-MX" b="1" noProof="0" dirty="0">
                <a:latin typeface="Aptos Display" panose="020B0004020202020204" pitchFamily="34" charset="0"/>
              </a:rPr>
              <a:t>»</a:t>
            </a:r>
            <a:r>
              <a:rPr lang="es-MX" i="1" noProof="0" dirty="0">
                <a:latin typeface="Aptos Display" panose="020B0004020202020204" pitchFamily="34" charset="0"/>
              </a:rPr>
              <a:t> (</a:t>
            </a:r>
            <a:r>
              <a:rPr lang="es-MX" i="1" dirty="0">
                <a:latin typeface="Aptos Display" panose="020B0004020202020204" pitchFamily="34" charset="0"/>
              </a:rPr>
              <a:t>El discurso maestro de Jesucristo, pp. 31, 32</a:t>
            </a:r>
            <a:r>
              <a:rPr lang="es-MX" i="1" noProof="0" dirty="0">
                <a:latin typeface="Aptos Display" panose="020B0004020202020204" pitchFamily="34" charset="0"/>
              </a:rPr>
              <a:t>).</a:t>
            </a:r>
          </a:p>
        </p:txBody>
      </p:sp>
      <p:sp>
        <p:nvSpPr>
          <p:cNvPr id="2" name="CuadroTexto 1">
            <a:extLst>
              <a:ext uri="{FF2B5EF4-FFF2-40B4-BE49-F238E27FC236}">
                <a16:creationId xmlns:a16="http://schemas.microsoft.com/office/drawing/2014/main" id="{ED5AB885-7FC0-5E71-F3CE-EEAFDF120305}"/>
              </a:ext>
            </a:extLst>
          </p:cNvPr>
          <p:cNvSpPr txBox="1"/>
          <p:nvPr/>
        </p:nvSpPr>
        <p:spPr>
          <a:xfrm>
            <a:off x="3270288" y="201068"/>
            <a:ext cx="6624000" cy="658800"/>
          </a:xfrm>
          <a:prstGeom prst="rect">
            <a:avLst/>
          </a:prstGeom>
          <a:solidFill>
            <a:srgbClr val="FFC000"/>
          </a:solidFill>
          <a:ln>
            <a:noFill/>
          </a:ln>
          <a:effectLst>
            <a:outerShdw blurRad="50800" dist="50800" dir="1200000" algn="l" rotWithShape="0">
              <a:prstClr val="black">
                <a:alpha val="46000"/>
              </a:prstClr>
            </a:outerShdw>
          </a:effectLst>
          <a:scene3d>
            <a:camera prst="orthographicFront">
              <a:rot lat="0" lon="0" rev="0"/>
            </a:camera>
            <a:lightRig rig="balanced" dir="t">
              <a:rot lat="0" lon="0" rev="8700000"/>
            </a:lightRig>
          </a:scene3d>
          <a:sp3d>
            <a:bevelT w="190500" h="38100"/>
          </a:sp3d>
        </p:spPr>
        <p:txBody>
          <a:bodyPr wrap="square" rtlCol="0" anchor="ctr">
            <a:normAutofit/>
          </a:bodyPr>
          <a:lstStyle/>
          <a:p>
            <a:r>
              <a:rPr lang="es-MX" sz="2800" noProof="0" dirty="0">
                <a:ln>
                  <a:solidFill>
                    <a:schemeClr val="bg1"/>
                  </a:solidFill>
                </a:ln>
                <a:effectLst>
                  <a:innerShdw blurRad="63500" dist="50800" dir="18900000">
                    <a:schemeClr val="tx1">
                      <a:alpha val="50000"/>
                    </a:schemeClr>
                  </a:innerShdw>
                </a:effectLst>
                <a:latin typeface="Amasis MT Pro Black" panose="02040A04050005020304" pitchFamily="18" charset="0"/>
              </a:rPr>
              <a:t>El pueblo vocero de Dios</a:t>
            </a:r>
          </a:p>
        </p:txBody>
      </p:sp>
      <p:sp>
        <p:nvSpPr>
          <p:cNvPr id="22" name="Título 5">
            <a:extLst>
              <a:ext uri="{FF2B5EF4-FFF2-40B4-BE49-F238E27FC236}">
                <a16:creationId xmlns:a16="http://schemas.microsoft.com/office/drawing/2014/main" id="{F998FE6C-165A-A6CF-2E59-80423ED8B31B}"/>
              </a:ext>
            </a:extLst>
          </p:cNvPr>
          <p:cNvSpPr>
            <a:spLocks noGrp="1"/>
          </p:cNvSpPr>
          <p:nvPr>
            <p:ph type="title"/>
          </p:nvPr>
        </p:nvSpPr>
        <p:spPr>
          <a:xfrm>
            <a:off x="396339" y="211868"/>
            <a:ext cx="2658325" cy="648000"/>
          </a:xfrm>
          <a:solidFill>
            <a:srgbClr val="FFC000"/>
          </a:solidFill>
          <a:ln w="22225" cap="rnd">
            <a:noFill/>
          </a:ln>
          <a:scene3d>
            <a:camera prst="obliqueTopRight"/>
            <a:lightRig rig="balanced" dir="t"/>
          </a:scene3d>
          <a:sp3d>
            <a:bevelT w="190500" h="38100"/>
          </a:sp3d>
        </p:spPr>
        <p:txBody>
          <a:bodyPr anchor="ctr">
            <a:noAutofit/>
            <a:sp3d extrusionH="88900" prstMaterial="powder">
              <a:bevelT h="127000"/>
              <a:bevelB w="38100" h="38100" prst="slope"/>
            </a:sp3d>
          </a:bodyPr>
          <a:lstStyle/>
          <a:p>
            <a:pPr algn="ctr">
              <a:lnSpc>
                <a:spcPct val="100000"/>
              </a:lnSpc>
            </a:pPr>
            <a:endParaRPr lang="es-MX" sz="4800" b="1" u="sng" noProof="0" dirty="0">
              <a:ln>
                <a:solidFill>
                  <a:schemeClr val="bg1"/>
                </a:solidFill>
              </a:ln>
              <a:solidFill>
                <a:schemeClr val="tx1"/>
              </a:solidFill>
              <a:effectLst>
                <a:outerShdw blurRad="50800" dist="50800" dir="5400000" algn="ctr" rotWithShape="0">
                  <a:schemeClr val="bg1"/>
                </a:outerShdw>
              </a:effectLst>
              <a:latin typeface="+mn-lt"/>
              <a:ea typeface="+mn-ea"/>
              <a:cs typeface="+mn-cs"/>
            </a:endParaRPr>
          </a:p>
        </p:txBody>
      </p:sp>
      <p:sp>
        <p:nvSpPr>
          <p:cNvPr id="3" name="Diagrama de flujo: proceso alternativo 2">
            <a:extLst>
              <a:ext uri="{FF2B5EF4-FFF2-40B4-BE49-F238E27FC236}">
                <a16:creationId xmlns:a16="http://schemas.microsoft.com/office/drawing/2014/main" id="{E2AA187E-BBC3-A519-4C2B-F00A96DA9A45}"/>
              </a:ext>
            </a:extLst>
          </p:cNvPr>
          <p:cNvSpPr/>
          <p:nvPr/>
        </p:nvSpPr>
        <p:spPr>
          <a:xfrm>
            <a:off x="14340" y="2496340"/>
            <a:ext cx="2592594" cy="3486732"/>
          </a:xfrm>
          <a:prstGeom prst="flowChartAlternateProcess">
            <a:avLst/>
          </a:prstGeom>
          <a:blipFill dpi="0" rotWithShape="1">
            <a:blip r:embed="rId5">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5" name="CuadroTexto 4">
            <a:extLst>
              <a:ext uri="{FF2B5EF4-FFF2-40B4-BE49-F238E27FC236}">
                <a16:creationId xmlns:a16="http://schemas.microsoft.com/office/drawing/2014/main" id="{140FBE8E-B777-9D82-DBE5-8E8DA3575749}"/>
              </a:ext>
            </a:extLst>
          </p:cNvPr>
          <p:cNvSpPr txBox="1"/>
          <p:nvPr/>
        </p:nvSpPr>
        <p:spPr>
          <a:xfrm>
            <a:off x="0" y="6465780"/>
            <a:ext cx="10312275" cy="466923"/>
          </a:xfrm>
          <a:prstGeom prst="rect">
            <a:avLst/>
          </a:prstGeom>
          <a:noFill/>
        </p:spPr>
        <p:txBody>
          <a:bodyPr wrap="square" rtlCol="0">
            <a:spAutoFit/>
          </a:bodyPr>
          <a:lstStyle/>
          <a:p>
            <a:pPr algn="just">
              <a:lnSpc>
                <a:spcPts val="1400"/>
              </a:lnSpc>
            </a:pPr>
            <a:r>
              <a:rPr lang="es-MX" b="1" noProof="0" dirty="0"/>
              <a:t>Reflexionemos:</a:t>
            </a:r>
            <a:r>
              <a:rPr lang="es-MX" noProof="0" dirty="0"/>
              <a:t> </a:t>
            </a:r>
            <a:r>
              <a:rPr lang="es-MX" sz="1700" b="1" dirty="0">
                <a:solidFill>
                  <a:srgbClr val="C00000"/>
                </a:solidFill>
                <a:latin typeface="Aptos Display" panose="020B0004020202020204" pitchFamily="34" charset="0"/>
              </a:rPr>
              <a:t>¿Cuánto consuelo te da saber que Jesús, su amor, su carácter y su sacrificio nos revelan cómo es realmente Dios el Padre?</a:t>
            </a:r>
            <a:endParaRPr lang="es-MX" sz="1700"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3014199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 calcmode="lin" valueType="num">
                                      <p:cBhvr additive="base">
                                        <p:cTn id="7"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 calcmode="lin" valueType="num">
                                      <p:cBhvr additive="base">
                                        <p:cTn id="13"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 calcmode="lin" valueType="num">
                                      <p:cBhvr additive="base">
                                        <p:cTn id="19"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xEl>
                                              <p:pRg st="1" end="1"/>
                                            </p:txEl>
                                          </p:spTgt>
                                        </p:tgtEl>
                                        <p:attrNameLst>
                                          <p:attrName>style.visibility</p:attrName>
                                        </p:attrNameLst>
                                      </p:cBhvr>
                                      <p:to>
                                        <p:strVal val="visible"/>
                                      </p:to>
                                    </p:set>
                                    <p:anim calcmode="lin" valueType="num">
                                      <p:cBhvr additive="base">
                                        <p:cTn id="25"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uiExpand="1" build="p"/>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extLst>
              <a:ext uri="{BEBA8EAE-BF5A-486C-A8C5-ECC9F3942E4B}">
                <a14:imgProps xmlns:a14="http://schemas.microsoft.com/office/drawing/2010/main">
                  <a14:imgLayer r:embed="rId3">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18A06159-10CE-6092-3C21-C54D76BF8895}"/>
              </a:ext>
            </a:extLst>
          </p:cNvPr>
          <p:cNvSpPr>
            <a:spLocks noGrp="1"/>
          </p:cNvSpPr>
          <p:nvPr>
            <p:ph type="title"/>
          </p:nvPr>
        </p:nvSpPr>
        <p:spPr/>
        <p:txBody>
          <a:bodyPr/>
          <a:lstStyle/>
          <a:p>
            <a:r>
              <a:rPr lang="es-MX" noProof="0" dirty="0"/>
              <a:t>PARA ESTUDIAR Y MEDITAR</a:t>
            </a:r>
          </a:p>
        </p:txBody>
      </p:sp>
      <p:sp>
        <p:nvSpPr>
          <p:cNvPr id="7" name="Marcador de contenido 6">
            <a:extLst>
              <a:ext uri="{FF2B5EF4-FFF2-40B4-BE49-F238E27FC236}">
                <a16:creationId xmlns:a16="http://schemas.microsoft.com/office/drawing/2014/main" id="{B5030CE1-1F6F-F1D9-6767-9BD33F1D3CBA}"/>
              </a:ext>
            </a:extLst>
          </p:cNvPr>
          <p:cNvSpPr>
            <a:spLocks noGrp="1"/>
          </p:cNvSpPr>
          <p:nvPr>
            <p:ph sz="half" idx="1"/>
          </p:nvPr>
        </p:nvSpPr>
        <p:spPr>
          <a:xfrm>
            <a:off x="761448" y="1278385"/>
            <a:ext cx="9642646" cy="5388746"/>
          </a:xfrm>
        </p:spPr>
        <p:txBody>
          <a:bodyPr wrap="square">
            <a:normAutofit fontScale="77500" lnSpcReduction="20000"/>
          </a:bodyPr>
          <a:lstStyle/>
          <a:p>
            <a:pPr marL="0" indent="0" algn="just">
              <a:lnSpc>
                <a:spcPts val="1800"/>
              </a:lnSpc>
              <a:buNone/>
            </a:pPr>
            <a:r>
              <a:rPr lang="es-MX" sz="2400" noProof="0" dirty="0">
                <a:latin typeface="Aptos Display" panose="020B0004020202020204" pitchFamily="34" charset="0"/>
              </a:rPr>
              <a:t>En lección de esta semana </a:t>
            </a:r>
            <a:r>
              <a:rPr lang="es-MX" sz="2400" dirty="0">
                <a:latin typeface="Aptos Display" panose="020B0004020202020204" pitchFamily="34" charset="0"/>
              </a:rPr>
              <a:t>se destacarán y discutirán tres temas importantes sobre la alteración que el pecado hizo a la comunicación con Dios: </a:t>
            </a:r>
            <a:r>
              <a:rPr lang="es-MX" sz="2400" b="1" dirty="0">
                <a:latin typeface="Aptos Display" panose="020B0004020202020204" pitchFamily="34" charset="0"/>
              </a:rPr>
              <a:t>1) Comunicación perfecta.; 2) Comunicación interrumpida; y 3) Comunicación restaurada. </a:t>
            </a:r>
          </a:p>
          <a:p>
            <a:pPr marL="0" indent="0" algn="just">
              <a:lnSpc>
                <a:spcPts val="1800"/>
              </a:lnSpc>
              <a:buNone/>
            </a:pPr>
            <a:r>
              <a:rPr lang="es-MX" sz="2400" dirty="0">
                <a:latin typeface="Aptos Display" panose="020B0004020202020204" pitchFamily="34" charset="0"/>
              </a:rPr>
              <a:t>La comunicación de Dios no se limita a los tiempos bíblicos. Como veremos en las próximas semanas, Dios habla a los seres humanos de manera ininterrumpida y adecuada para cada momento de la historia hasta que Cristo regrese. El hecho de que Dios se revelara a través de los profetas y de Cristo, ¿significa que no puede revelarse en nuestro tiempo? ¿Cómo podemos comprender el mensaje profético de Elena de White si sus escritos no forman parte del canon bíblico?</a:t>
            </a:r>
            <a:endParaRPr lang="es-MX" sz="2400" noProof="0" dirty="0">
              <a:latin typeface="Aptos Display" panose="020B0004020202020204" pitchFamily="34" charset="0"/>
            </a:endParaRPr>
          </a:p>
          <a:p>
            <a:pPr marL="0" indent="0" algn="just">
              <a:lnSpc>
                <a:spcPts val="1800"/>
              </a:lnSpc>
              <a:buNone/>
            </a:pPr>
            <a:r>
              <a:rPr lang="es-MX" sz="2400" dirty="0">
                <a:latin typeface="Aptos Display" panose="020B0004020202020204" pitchFamily="34" charset="0"/>
              </a:rPr>
              <a:t>En una de sus declaraciones más conmovedoras, Elena G. de White escribió: «Todo el amor paternal que ha descendido de generación en generación por el canal de los corazones humanos, todas las fuentes de ternura que se han abierto en las almas de los hombres, son como un pequeño arroyo comparados con el océano ilimitado cuando se comparan con el amor infinito e inagotable de Dios. La lengua no puede expresarlo; la pluma no puede retratarlo. Puedes meditar en él cada día de tu vida; puedes escudriñar diligentemente las Escrituras para comprenderlo; puedes convocar todo poder y capacidad que Dios te ha dado, en el esfuerzo por comprender el amor y la compasión del Padre celestial; y sin embargo, hay una infinidad más allá. Puedes estudiar ese amor durante eras; sin embargo, nunca podrás comprender plenamente la longitud y la anchura, la profundidad y la altura, del amor de Dios al dar a Su Hijo para morir por el mundo. La eternidad misma nunca podrá revelarlo completamente. Sin embargo, al estudiar la Biblia y meditar en la vida de Cristo y el plan de redención, estos grandes temas se abrirán a nuestro entendimiento cada vez más».—Testimonios para la Iglesia, vol. 5, p. 740</a:t>
            </a:r>
            <a:endParaRPr lang="es-MX" sz="2400" noProof="0" dirty="0">
              <a:latin typeface="Aptos Display" panose="020B0004020202020204" pitchFamily="34" charset="0"/>
            </a:endParaRPr>
          </a:p>
        </p:txBody>
      </p:sp>
    </p:spTree>
    <p:extLst>
      <p:ext uri="{BB962C8B-B14F-4D97-AF65-F5344CB8AC3E}">
        <p14:creationId xmlns:p14="http://schemas.microsoft.com/office/powerpoint/2010/main" val="3188503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cciones" id="{33A9EC13-759B-4F92-AB56-6B8B56B226EE}" vid="{05531679-3202-4267-98F4-8A937D0844D2}"/>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46189</TotalTime>
  <Words>3547</Words>
  <Application>Microsoft Office PowerPoint</Application>
  <PresentationFormat>Panorámica</PresentationFormat>
  <Paragraphs>70</Paragraphs>
  <Slides>10</Slides>
  <Notes>6</Notes>
  <HiddenSlides>0</HiddenSlides>
  <MMClips>0</MMClips>
  <ScaleCrop>false</ScaleCrop>
  <HeadingPairs>
    <vt:vector size="6" baseType="variant">
      <vt:variant>
        <vt:lpstr>Fuentes usadas</vt:lpstr>
      </vt:variant>
      <vt:variant>
        <vt:i4>15</vt:i4>
      </vt:variant>
      <vt:variant>
        <vt:lpstr>Tema</vt:lpstr>
      </vt:variant>
      <vt:variant>
        <vt:i4>1</vt:i4>
      </vt:variant>
      <vt:variant>
        <vt:lpstr>Títulos de diapositiva</vt:lpstr>
      </vt:variant>
      <vt:variant>
        <vt:i4>10</vt:i4>
      </vt:variant>
    </vt:vector>
  </HeadingPairs>
  <TitlesOfParts>
    <vt:vector size="26" baseType="lpstr">
      <vt:lpstr>Abadi</vt:lpstr>
      <vt:lpstr>Amasis MT Pro Black</vt:lpstr>
      <vt:lpstr>Angsana New</vt:lpstr>
      <vt:lpstr>Aptos</vt:lpstr>
      <vt:lpstr>Aptos Display</vt:lpstr>
      <vt:lpstr>Aptos Light</vt:lpstr>
      <vt:lpstr>Arial</vt:lpstr>
      <vt:lpstr>Avenir Next LT Pro</vt:lpstr>
      <vt:lpstr>Bahnschrift</vt:lpstr>
      <vt:lpstr>Calibri</vt:lpstr>
      <vt:lpstr>Gill Sans Nova Cond</vt:lpstr>
      <vt:lpstr>Gisha</vt:lpstr>
      <vt:lpstr>Haettenschweiler</vt:lpstr>
      <vt:lpstr>Impact</vt:lpstr>
      <vt:lpstr>Lato</vt:lpstr>
      <vt:lpstr>Tema de Office</vt:lpstr>
      <vt:lpstr>Presentación de PowerPoint</vt:lpstr>
      <vt:lpstr>Para Memorizar</vt:lpstr>
      <vt:lpstr>Enfoque del Estudio</vt:lpstr>
      <vt:lpstr>Presentación de PowerPoint</vt:lpstr>
      <vt:lpstr>Domingo</vt:lpstr>
      <vt:lpstr>Lunes</vt:lpstr>
      <vt:lpstr>Martes</vt:lpstr>
      <vt:lpstr>Miércoles</vt:lpstr>
      <vt:lpstr>Presentación de PowerPoint</vt:lpstr>
      <vt:lpstr>PARA ESTUDIAR Y MEDITAR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JORGE CRUZ</dc:creator>
  <cp:lastModifiedBy>JORGE CRUZ</cp:lastModifiedBy>
  <cp:revision>2253</cp:revision>
  <dcterms:created xsi:type="dcterms:W3CDTF">2023-06-19T00:44:38Z</dcterms:created>
  <dcterms:modified xsi:type="dcterms:W3CDTF">2026-10-01T04:27:03Z</dcterms:modified>
</cp:coreProperties>
</file>