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63" r:id="rId3"/>
    <p:sldId id="264" r:id="rId4"/>
    <p:sldId id="257" r:id="rId5"/>
    <p:sldId id="258" r:id="rId6"/>
    <p:sldId id="259" r:id="rId7"/>
    <p:sldId id="260" r:id="rId8"/>
    <p:sldId id="261" r:id="rId9"/>
    <p:sldId id="262" r:id="rId10"/>
    <p:sldId id="265" r:id="rId11"/>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userDrawn="1">
          <p15:clr>
            <a:srgbClr val="A4A3A4"/>
          </p15:clr>
        </p15:guide>
        <p15:guide id="2" pos="379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0A1B"/>
    <a:srgbClr val="4A3C2E"/>
    <a:srgbClr val="ACA8AF"/>
    <a:srgbClr val="69233C"/>
    <a:srgbClr val="6E2842"/>
    <a:srgbClr val="616161"/>
    <a:srgbClr val="725247"/>
    <a:srgbClr val="8FCB50"/>
    <a:srgbClr val="FF2323"/>
    <a:srgbClr val="F6CB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794" autoAdjust="0"/>
    <p:restoredTop sz="94678" autoAdjust="0"/>
  </p:normalViewPr>
  <p:slideViewPr>
    <p:cSldViewPr snapToGrid="0">
      <p:cViewPr>
        <p:scale>
          <a:sx n="80" d="100"/>
          <a:sy n="80" d="100"/>
        </p:scale>
        <p:origin x="418" y="-202"/>
      </p:cViewPr>
      <p:guideLst>
        <p:guide orient="horz" pos="2205"/>
        <p:guide pos="3795"/>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E85254-74DC-4BFD-8036-326AD9CD5383}" type="datetimeFigureOut">
              <a:rPr lang="es-MX" smtClean="0"/>
              <a:t>03/12/2025</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E6DF53-FE41-4145-8C09-04488577F769}" type="slidenum">
              <a:rPr lang="es-MX" smtClean="0"/>
              <a:t>‹Nº›</a:t>
            </a:fld>
            <a:endParaRPr lang="es-MX"/>
          </a:p>
        </p:txBody>
      </p:sp>
    </p:spTree>
    <p:extLst>
      <p:ext uri="{BB962C8B-B14F-4D97-AF65-F5344CB8AC3E}">
        <p14:creationId xmlns:p14="http://schemas.microsoft.com/office/powerpoint/2010/main" val="3272161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MX" dirty="0"/>
          </a:p>
        </p:txBody>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1</a:t>
            </a:fld>
            <a:endParaRPr lang="es-MX" dirty="0"/>
          </a:p>
        </p:txBody>
      </p:sp>
    </p:spTree>
    <p:extLst>
      <p:ext uri="{BB962C8B-B14F-4D97-AF65-F5344CB8AC3E}">
        <p14:creationId xmlns:p14="http://schemas.microsoft.com/office/powerpoint/2010/main" val="228920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MX"/>
          </a:p>
        </p:txBody>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3</a:t>
            </a:fld>
            <a:endParaRPr lang="es-MX"/>
          </a:p>
        </p:txBody>
      </p:sp>
    </p:spTree>
    <p:extLst>
      <p:ext uri="{BB962C8B-B14F-4D97-AF65-F5344CB8AC3E}">
        <p14:creationId xmlns:p14="http://schemas.microsoft.com/office/powerpoint/2010/main" val="4287082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MX"/>
          </a:p>
        </p:txBody>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5</a:t>
            </a:fld>
            <a:endParaRPr lang="es-MX"/>
          </a:p>
        </p:txBody>
      </p:sp>
    </p:spTree>
    <p:extLst>
      <p:ext uri="{BB962C8B-B14F-4D97-AF65-F5344CB8AC3E}">
        <p14:creationId xmlns:p14="http://schemas.microsoft.com/office/powerpoint/2010/main" val="1432857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MX"/>
          </a:p>
        </p:txBody>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7</a:t>
            </a:fld>
            <a:endParaRPr lang="es-MX"/>
          </a:p>
        </p:txBody>
      </p:sp>
    </p:spTree>
    <p:extLst>
      <p:ext uri="{BB962C8B-B14F-4D97-AF65-F5344CB8AC3E}">
        <p14:creationId xmlns:p14="http://schemas.microsoft.com/office/powerpoint/2010/main" val="2281881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MX"/>
          </a:p>
        </p:txBody>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8</a:t>
            </a:fld>
            <a:endParaRPr lang="es-MX"/>
          </a:p>
        </p:txBody>
      </p:sp>
    </p:spTree>
    <p:extLst>
      <p:ext uri="{BB962C8B-B14F-4D97-AF65-F5344CB8AC3E}">
        <p14:creationId xmlns:p14="http://schemas.microsoft.com/office/powerpoint/2010/main" val="1453979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MX"/>
          </a:p>
        </p:txBody>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9</a:t>
            </a:fld>
            <a:endParaRPr lang="es-MX"/>
          </a:p>
        </p:txBody>
      </p:sp>
    </p:spTree>
    <p:extLst>
      <p:ext uri="{BB962C8B-B14F-4D97-AF65-F5344CB8AC3E}">
        <p14:creationId xmlns:p14="http://schemas.microsoft.com/office/powerpoint/2010/main" val="308679848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a:lum/>
          </a:blip>
          <a:srcRect/>
          <a:stretch>
            <a:fillRect l="16000" t="13000" r="1000" b="-28000"/>
          </a:stretch>
        </a:blipFill>
        <a:effectLst/>
      </p:bgPr>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E5C93EEE-43D6-22CD-08BA-AB86D0C45D1D}"/>
              </a:ext>
            </a:extLst>
          </p:cNvPr>
          <p:cNvSpPr/>
          <p:nvPr userDrawn="1"/>
        </p:nvSpPr>
        <p:spPr>
          <a:xfrm>
            <a:off x="-14720" y="-29261"/>
            <a:ext cx="12218912" cy="1180121"/>
          </a:xfrm>
          <a:prstGeom prst="rect">
            <a:avLst/>
          </a:prstGeom>
          <a:solidFill>
            <a:srgbClr val="5B0A1B"/>
          </a:solidFill>
          <a:ln>
            <a:solidFill>
              <a:srgbClr val="72524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4000"/>
              </a:lnSpc>
            </a:pPr>
            <a:endParaRPr lang="es-MX" sz="3600" dirty="0">
              <a:latin typeface="Haettenschweiler" panose="020B0706040902060204" pitchFamily="34" charset="0"/>
            </a:endParaRPr>
          </a:p>
        </p:txBody>
      </p:sp>
      <p:sp>
        <p:nvSpPr>
          <p:cNvPr id="18" name="Rectángulo 17">
            <a:extLst>
              <a:ext uri="{FF2B5EF4-FFF2-40B4-BE49-F238E27FC236}">
                <a16:creationId xmlns:a16="http://schemas.microsoft.com/office/drawing/2014/main" id="{7136F143-38F5-6138-E2BA-81CD00471189}"/>
              </a:ext>
            </a:extLst>
          </p:cNvPr>
          <p:cNvSpPr/>
          <p:nvPr userDrawn="1"/>
        </p:nvSpPr>
        <p:spPr>
          <a:xfrm>
            <a:off x="-7080" y="-29261"/>
            <a:ext cx="2276694" cy="6900578"/>
          </a:xfrm>
          <a:prstGeom prst="rect">
            <a:avLst/>
          </a:prstGeom>
          <a:solidFill>
            <a:srgbClr val="5B0A1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dirty="0"/>
          </a:p>
        </p:txBody>
      </p:sp>
      <p:sp>
        <p:nvSpPr>
          <p:cNvPr id="20" name="CuadroTexto 19">
            <a:extLst>
              <a:ext uri="{FF2B5EF4-FFF2-40B4-BE49-F238E27FC236}">
                <a16:creationId xmlns:a16="http://schemas.microsoft.com/office/drawing/2014/main" id="{054428B6-9E8E-1B76-884D-446C54D7F3B1}"/>
              </a:ext>
            </a:extLst>
          </p:cNvPr>
          <p:cNvSpPr txBox="1"/>
          <p:nvPr userDrawn="1"/>
        </p:nvSpPr>
        <p:spPr>
          <a:xfrm>
            <a:off x="19925" y="4659997"/>
            <a:ext cx="2184400" cy="723281"/>
          </a:xfrm>
          <a:prstGeom prst="rect">
            <a:avLst/>
          </a:prstGeom>
          <a:noFill/>
        </p:spPr>
        <p:txBody>
          <a:bodyPr wrap="square" rtlCol="0">
            <a:noAutofit/>
          </a:bodyPr>
          <a:lstStyle/>
          <a:p>
            <a:pPr algn="ctr">
              <a:lnSpc>
                <a:spcPts val="2200"/>
              </a:lnSpc>
            </a:pPr>
            <a:r>
              <a:rPr lang="es-MX" sz="2400" b="1" dirty="0">
                <a:ln>
                  <a:solidFill>
                    <a:srgbClr val="1A0606"/>
                  </a:solidFill>
                </a:ln>
                <a:solidFill>
                  <a:schemeClr val="bg1">
                    <a:lumMod val="95000"/>
                  </a:schemeClr>
                </a:solidFill>
                <a:effectLst>
                  <a:innerShdw blurRad="63500" dist="50800" dir="18900000">
                    <a:prstClr val="black">
                      <a:alpha val="50000"/>
                    </a:prstClr>
                  </a:innerShdw>
                </a:effectLst>
                <a:latin typeface="Abadi" panose="020B0604020104020204" pitchFamily="34" charset="0"/>
              </a:rPr>
              <a:t>Resumen en </a:t>
            </a:r>
          </a:p>
          <a:p>
            <a:pPr algn="ctr">
              <a:lnSpc>
                <a:spcPts val="2200"/>
              </a:lnSpc>
            </a:pPr>
            <a:r>
              <a:rPr lang="es-MX" sz="2400" b="1" dirty="0">
                <a:ln>
                  <a:solidFill>
                    <a:srgbClr val="1A0606"/>
                  </a:solidFill>
                </a:ln>
                <a:solidFill>
                  <a:schemeClr val="bg1">
                    <a:lumMod val="95000"/>
                  </a:schemeClr>
                </a:solidFill>
                <a:effectLst>
                  <a:innerShdw blurRad="63500" dist="50800" dir="18900000">
                    <a:prstClr val="black">
                      <a:alpha val="50000"/>
                    </a:prstClr>
                  </a:innerShdw>
                </a:effectLst>
                <a:latin typeface="Abadi" panose="020B0604020104020204" pitchFamily="34" charset="0"/>
              </a:rPr>
              <a:t>PowerPoint</a:t>
            </a:r>
          </a:p>
        </p:txBody>
      </p:sp>
      <p:sp>
        <p:nvSpPr>
          <p:cNvPr id="21" name="CuadroTexto 20">
            <a:extLst>
              <a:ext uri="{FF2B5EF4-FFF2-40B4-BE49-F238E27FC236}">
                <a16:creationId xmlns:a16="http://schemas.microsoft.com/office/drawing/2014/main" id="{438004BE-1FB9-496E-1A53-22E90E1B4D3D}"/>
              </a:ext>
            </a:extLst>
          </p:cNvPr>
          <p:cNvSpPr txBox="1"/>
          <p:nvPr userDrawn="1"/>
        </p:nvSpPr>
        <p:spPr>
          <a:xfrm>
            <a:off x="-96687" y="1709686"/>
            <a:ext cx="2494656" cy="694338"/>
          </a:xfrm>
          <a:prstGeom prst="rect">
            <a:avLst/>
          </a:prstGeom>
          <a:noFill/>
        </p:spPr>
        <p:txBody>
          <a:bodyPr wrap="square" rtlCol="0">
            <a:normAutofit fontScale="32500" lnSpcReduction="20000"/>
          </a:bodyPr>
          <a:lstStyle/>
          <a:p>
            <a:pPr algn="ctr"/>
            <a:r>
              <a:rPr lang="es-MX" sz="86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4</a:t>
            </a:r>
            <a:r>
              <a:rPr lang="es-MX" sz="3200" b="1" kern="1200" dirty="0">
                <a:ln>
                  <a:solidFill>
                    <a:schemeClr val="tx1"/>
                  </a:solidFill>
                </a:ln>
                <a:solidFill>
                  <a:schemeClr val="tx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3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4500" b="1" kern="1200" dirty="0">
                <a:ln>
                  <a:solidFill>
                    <a:schemeClr val="tx1"/>
                  </a:solidFill>
                </a:ln>
                <a:solidFill>
                  <a:schemeClr val="bg1">
                    <a:lumMod val="95000"/>
                  </a:schemeClr>
                </a:solidFill>
                <a:effectLst/>
                <a:latin typeface="Impact" panose="020B0806030902050204" pitchFamily="34" charset="0"/>
                <a:ea typeface="+mn-ea"/>
                <a:cs typeface="Arial" panose="020B0604020202020204" pitchFamily="34" charset="0"/>
              </a:rPr>
              <a:t>TRIMESTRE</a:t>
            </a:r>
          </a:p>
          <a:p>
            <a:pPr algn="ctr"/>
            <a:endParaRPr lang="es-MX" sz="1400" b="1" dirty="0">
              <a:ln>
                <a:solidFill>
                  <a:schemeClr val="tx1"/>
                </a:solidFill>
              </a:ln>
              <a:solidFill>
                <a:schemeClr val="bg1">
                  <a:lumMod val="95000"/>
                </a:schemeClr>
              </a:solidFill>
              <a:effectLst/>
              <a:latin typeface="Gisha" panose="020B0604020202020204" pitchFamily="34" charset="-79"/>
              <a:cs typeface="Gisha" panose="020B0604020202020204" pitchFamily="34" charset="-79"/>
            </a:endParaRPr>
          </a:p>
          <a:p>
            <a:pPr algn="ctr"/>
            <a:r>
              <a:rPr lang="es-MX" sz="45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Octubre – Diciembre 2025</a:t>
            </a:r>
          </a:p>
        </p:txBody>
      </p:sp>
      <p:sp>
        <p:nvSpPr>
          <p:cNvPr id="22" name="CuadroTexto 21">
            <a:extLst>
              <a:ext uri="{FF2B5EF4-FFF2-40B4-BE49-F238E27FC236}">
                <a16:creationId xmlns:a16="http://schemas.microsoft.com/office/drawing/2014/main" id="{4D4946DB-1295-E0A0-98C0-FD3E07F96757}"/>
              </a:ext>
            </a:extLst>
          </p:cNvPr>
          <p:cNvSpPr txBox="1">
            <a:spLocks/>
          </p:cNvSpPr>
          <p:nvPr userDrawn="1"/>
        </p:nvSpPr>
        <p:spPr>
          <a:xfrm>
            <a:off x="-86479" y="2360381"/>
            <a:ext cx="2392254" cy="1173719"/>
          </a:xfrm>
          <a:prstGeom prst="rect">
            <a:avLst/>
          </a:prstGeom>
          <a:noFill/>
        </p:spPr>
        <p:txBody>
          <a:bodyPr wrap="square" rtlCol="0" anchor="ctr">
            <a:normAutofit/>
          </a:bodyPr>
          <a:lstStyle/>
          <a:p>
            <a:pPr algn="ctr">
              <a:lnSpc>
                <a:spcPts val="2400"/>
              </a:lnSpc>
              <a:spcAft>
                <a:spcPts val="0"/>
              </a:spcAft>
            </a:pPr>
            <a:r>
              <a:rPr lang="es-MX" sz="2800" b="1" kern="1200" baseline="0" dirty="0">
                <a:ln>
                  <a:solidFill>
                    <a:schemeClr val="tx1"/>
                  </a:solidFill>
                </a:ln>
                <a:solidFill>
                  <a:schemeClr val="bg1">
                    <a:lumMod val="95000"/>
                  </a:schemeClr>
                </a:solidFill>
                <a:effectLst/>
                <a:latin typeface="Impact" panose="020B0806030902050204" pitchFamily="34" charset="0"/>
                <a:ea typeface="Gungsuh" panose="02030600000101010101" pitchFamily="18" charset="-127"/>
                <a:cs typeface="Angsana New" panose="020B0502040204020203" pitchFamily="18" charset="-34"/>
              </a:rPr>
              <a:t>EL VERDADERO JOSUÉ</a:t>
            </a:r>
          </a:p>
        </p:txBody>
      </p:sp>
      <p:sp>
        <p:nvSpPr>
          <p:cNvPr id="23" name="CuadroTexto 22">
            <a:extLst>
              <a:ext uri="{FF2B5EF4-FFF2-40B4-BE49-F238E27FC236}">
                <a16:creationId xmlns:a16="http://schemas.microsoft.com/office/drawing/2014/main" id="{45EC3A53-86C5-901F-73D4-AD344F35D6DA}"/>
              </a:ext>
            </a:extLst>
          </p:cNvPr>
          <p:cNvSpPr txBox="1"/>
          <p:nvPr userDrawn="1"/>
        </p:nvSpPr>
        <p:spPr>
          <a:xfrm>
            <a:off x="23168" y="3371133"/>
            <a:ext cx="2184400" cy="461665"/>
          </a:xfrm>
          <a:prstGeom prst="rect">
            <a:avLst/>
          </a:prstGeom>
          <a:noFill/>
        </p:spPr>
        <p:txBody>
          <a:bodyPr wrap="square" rtlCol="0">
            <a:spAutoFit/>
          </a:bodyPr>
          <a:lstStyle/>
          <a:p>
            <a:pPr algn="ctr"/>
            <a:r>
              <a:rPr lang="es-MX" sz="2400" b="1" dirty="0">
                <a:ln>
                  <a:solidFill>
                    <a:schemeClr val="tx1"/>
                  </a:solidFill>
                </a:ln>
                <a:solidFill>
                  <a:schemeClr val="bg1">
                    <a:lumMod val="95000"/>
                  </a:schemeClr>
                </a:solidFill>
                <a:effectLst>
                  <a:innerShdw blurRad="63500" dist="50800" dir="18900000">
                    <a:prstClr val="black">
                      <a:alpha val="50000"/>
                    </a:prstClr>
                  </a:innerShdw>
                </a:effectLst>
                <a:latin typeface="Lato" panose="020F0502020204030203" pitchFamily="34" charset="0"/>
                <a:ea typeface="Adobe Fan Heiti Std B" panose="020B0700000000000000" pitchFamily="34" charset="-128"/>
                <a:cs typeface="Adobe Arabic" panose="02040503050201020203" pitchFamily="18" charset="-78"/>
              </a:rPr>
              <a:t>LECCIÓN</a:t>
            </a:r>
          </a:p>
        </p:txBody>
      </p:sp>
      <p:sp>
        <p:nvSpPr>
          <p:cNvPr id="25" name="CuadroTexto 24">
            <a:extLst>
              <a:ext uri="{FF2B5EF4-FFF2-40B4-BE49-F238E27FC236}">
                <a16:creationId xmlns:a16="http://schemas.microsoft.com/office/drawing/2014/main" id="{6F8D5B16-C793-0AC3-F87C-33BEDB485A53}"/>
              </a:ext>
            </a:extLst>
          </p:cNvPr>
          <p:cNvSpPr txBox="1"/>
          <p:nvPr userDrawn="1"/>
        </p:nvSpPr>
        <p:spPr>
          <a:xfrm>
            <a:off x="-96687" y="4279031"/>
            <a:ext cx="2431348" cy="365125"/>
          </a:xfrm>
          <a:prstGeom prst="rect">
            <a:avLst/>
          </a:prstGeom>
          <a:noFill/>
        </p:spPr>
        <p:txBody>
          <a:bodyPr wrap="square" rtlCol="0">
            <a:normAutofit fontScale="85000" lnSpcReduction="10000"/>
          </a:bodyPr>
          <a:lstStyle/>
          <a:p>
            <a:pPr algn="ctr"/>
            <a:r>
              <a:rPr lang="es-MX" sz="1800" b="1" baseline="0" dirty="0">
                <a:ln>
                  <a:solidFill>
                    <a:schemeClr val="bg1">
                      <a:lumMod val="95000"/>
                      <a:alpha val="62000"/>
                    </a:schemeClr>
                  </a:solidFill>
                </a:ln>
                <a:solidFill>
                  <a:schemeClr val="bg1"/>
                </a:solidFill>
                <a:effectLst/>
                <a:latin typeface="Gill Sans Nova Cond" panose="020F0502020204030204" pitchFamily="34" charset="0"/>
              </a:rPr>
              <a:t>Para el 06 de Diciembre de 2025</a:t>
            </a:r>
          </a:p>
        </p:txBody>
      </p:sp>
      <p:grpSp>
        <p:nvGrpSpPr>
          <p:cNvPr id="26" name="Grupo 25">
            <a:extLst>
              <a:ext uri="{FF2B5EF4-FFF2-40B4-BE49-F238E27FC236}">
                <a16:creationId xmlns:a16="http://schemas.microsoft.com/office/drawing/2014/main" id="{5C454177-BC84-892D-CEEB-8F21831409CE}"/>
              </a:ext>
            </a:extLst>
          </p:cNvPr>
          <p:cNvGrpSpPr/>
          <p:nvPr userDrawn="1"/>
        </p:nvGrpSpPr>
        <p:grpSpPr>
          <a:xfrm>
            <a:off x="-7080" y="5238894"/>
            <a:ext cx="2184400" cy="1552295"/>
            <a:chOff x="23168" y="5023571"/>
            <a:chExt cx="2184400" cy="1552295"/>
          </a:xfrm>
          <a:noFill/>
        </p:grpSpPr>
        <p:sp>
          <p:nvSpPr>
            <p:cNvPr id="27" name="CuadroTexto 26">
              <a:extLst>
                <a:ext uri="{FF2B5EF4-FFF2-40B4-BE49-F238E27FC236}">
                  <a16:creationId xmlns:a16="http://schemas.microsoft.com/office/drawing/2014/main" id="{60F25CE4-7C95-7636-1972-F427424C6F9B}"/>
                </a:ext>
              </a:extLst>
            </p:cNvPr>
            <p:cNvSpPr txBox="1"/>
            <p:nvPr userDrawn="1"/>
          </p:nvSpPr>
          <p:spPr>
            <a:xfrm>
              <a:off x="23168" y="6237312"/>
              <a:ext cx="2184400" cy="338554"/>
            </a:xfrm>
            <a:prstGeom prst="rect">
              <a:avLst/>
            </a:prstGeom>
            <a:grpFill/>
          </p:spPr>
          <p:txBody>
            <a:bodyPr wrap="square" rtlCol="0">
              <a:spAutoFit/>
            </a:bodyPr>
            <a:lstStyle/>
            <a:p>
              <a:pPr algn="ctr"/>
              <a:r>
                <a:rPr lang="es-MX" sz="1600">
                  <a:solidFill>
                    <a:schemeClr val="bg1"/>
                  </a:solidFill>
                  <a:latin typeface="Avenir Next LT Pro"/>
                </a:rPr>
                <a:t>“El Llano”</a:t>
              </a:r>
            </a:p>
          </p:txBody>
        </p:sp>
        <p:pic>
          <p:nvPicPr>
            <p:cNvPr id="28" name="Imagen 27" descr="Imagen que contiene dibujo, camiseta&#10;&#10;Descripción generada automáticamente">
              <a:extLst>
                <a:ext uri="{FF2B5EF4-FFF2-40B4-BE49-F238E27FC236}">
                  <a16:creationId xmlns:a16="http://schemas.microsoft.com/office/drawing/2014/main" id="{A4072C76-FB78-61FB-9AB6-10AB69BCCBA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556" y="5023571"/>
              <a:ext cx="2042379" cy="1316294"/>
            </a:xfrm>
            <a:prstGeom prst="rect">
              <a:avLst/>
            </a:prstGeom>
            <a:grpFill/>
          </p:spPr>
        </p:pic>
      </p:grpSp>
      <p:sp>
        <p:nvSpPr>
          <p:cNvPr id="29" name="CuadroTexto 28">
            <a:extLst>
              <a:ext uri="{FF2B5EF4-FFF2-40B4-BE49-F238E27FC236}">
                <a16:creationId xmlns:a16="http://schemas.microsoft.com/office/drawing/2014/main" id="{6157EA28-EA3B-BC3B-96F7-0742CE682FD5}"/>
              </a:ext>
            </a:extLst>
          </p:cNvPr>
          <p:cNvSpPr txBox="1"/>
          <p:nvPr userDrawn="1"/>
        </p:nvSpPr>
        <p:spPr>
          <a:xfrm>
            <a:off x="620037" y="1643083"/>
            <a:ext cx="504024" cy="395705"/>
          </a:xfrm>
          <a:prstGeom prst="rect">
            <a:avLst/>
          </a:prstGeom>
          <a:noFill/>
        </p:spPr>
        <p:txBody>
          <a:bodyPr wrap="square" rtlCol="0">
            <a:normAutofit/>
          </a:bodyPr>
          <a:lstStyle/>
          <a:p>
            <a:pPr algn="just"/>
            <a:r>
              <a:rPr lang="es-MX" sz="1600" b="1" kern="1200" dirty="0" err="1">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to</a:t>
            </a:r>
            <a:endParaRPr lang="es-MX" sz="16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endParaRPr>
          </a:p>
        </p:txBody>
      </p:sp>
      <p:pic>
        <p:nvPicPr>
          <p:cNvPr id="32" name="Imagen 31">
            <a:extLst>
              <a:ext uri="{FF2B5EF4-FFF2-40B4-BE49-F238E27FC236}">
                <a16:creationId xmlns:a16="http://schemas.microsoft.com/office/drawing/2014/main" id="{67E2865D-1263-9050-8A61-788E30BA1A8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62675" y="6414864"/>
            <a:ext cx="365125" cy="365125"/>
          </a:xfrm>
          <a:prstGeom prst="rect">
            <a:avLst/>
          </a:prstGeom>
        </p:spPr>
      </p:pic>
      <p:sp>
        <p:nvSpPr>
          <p:cNvPr id="33" name="CuadroTexto 32">
            <a:extLst>
              <a:ext uri="{FF2B5EF4-FFF2-40B4-BE49-F238E27FC236}">
                <a16:creationId xmlns:a16="http://schemas.microsoft.com/office/drawing/2014/main" id="{BFA40AF4-3846-5CBC-9726-DD64BD7FF0FA}"/>
              </a:ext>
            </a:extLst>
          </p:cNvPr>
          <p:cNvSpPr txBox="1"/>
          <p:nvPr userDrawn="1"/>
        </p:nvSpPr>
        <p:spPr>
          <a:xfrm>
            <a:off x="2843894" y="6425757"/>
            <a:ext cx="2432937" cy="369332"/>
          </a:xfrm>
          <a:prstGeom prst="rect">
            <a:avLst/>
          </a:prstGeom>
          <a:solidFill>
            <a:schemeClr val="bg1"/>
          </a:solidFill>
        </p:spPr>
        <p:txBody>
          <a:bodyPr wrap="square" rtlCol="0">
            <a:spAutoFit/>
          </a:bodyPr>
          <a:lstStyle/>
          <a:p>
            <a:r>
              <a:rPr lang="es-MX" b="1">
                <a:solidFill>
                  <a:schemeClr val="tx1"/>
                </a:solidFill>
              </a:rPr>
              <a:t>@IglesiaElLlanoTulaHgo</a:t>
            </a:r>
          </a:p>
        </p:txBody>
      </p:sp>
      <p:sp>
        <p:nvSpPr>
          <p:cNvPr id="34" name="CuadroTexto 33">
            <a:extLst>
              <a:ext uri="{FF2B5EF4-FFF2-40B4-BE49-F238E27FC236}">
                <a16:creationId xmlns:a16="http://schemas.microsoft.com/office/drawing/2014/main" id="{B444AB40-2EA1-0181-24DE-17F7219D0002}"/>
              </a:ext>
            </a:extLst>
          </p:cNvPr>
          <p:cNvSpPr txBox="1"/>
          <p:nvPr userDrawn="1"/>
        </p:nvSpPr>
        <p:spPr>
          <a:xfrm>
            <a:off x="5664314" y="6439147"/>
            <a:ext cx="1856872" cy="369332"/>
          </a:xfrm>
          <a:prstGeom prst="rect">
            <a:avLst/>
          </a:prstGeom>
          <a:solidFill>
            <a:schemeClr val="bg1"/>
          </a:solidFill>
        </p:spPr>
        <p:txBody>
          <a:bodyPr wrap="square" rtlCol="0">
            <a:spAutoFit/>
          </a:bodyPr>
          <a:lstStyle/>
          <a:p>
            <a:r>
              <a:rPr lang="es-MX" b="1">
                <a:solidFill>
                  <a:schemeClr val="tx1"/>
                </a:solidFill>
              </a:rPr>
              <a:t>@</a:t>
            </a:r>
            <a:r>
              <a:rPr lang="es-MX" b="1" err="1">
                <a:solidFill>
                  <a:schemeClr val="tx1"/>
                </a:solidFill>
              </a:rPr>
              <a:t>IASD_EL_Llano</a:t>
            </a:r>
            <a:endParaRPr lang="es-MX" b="1">
              <a:solidFill>
                <a:schemeClr val="tx1"/>
              </a:solidFill>
            </a:endParaRPr>
          </a:p>
        </p:txBody>
      </p:sp>
      <p:pic>
        <p:nvPicPr>
          <p:cNvPr id="35" name="Imagen 34" descr="Icono&#10;&#10;Descripción generada automáticamente">
            <a:extLst>
              <a:ext uri="{FF2B5EF4-FFF2-40B4-BE49-F238E27FC236}">
                <a16:creationId xmlns:a16="http://schemas.microsoft.com/office/drawing/2014/main" id="{22136A54-EE3D-4A95-7FEA-E1CA2738885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555342" y="6414864"/>
            <a:ext cx="400103" cy="400103"/>
          </a:xfrm>
          <a:prstGeom prst="rect">
            <a:avLst/>
          </a:prstGeom>
        </p:spPr>
      </p:pic>
      <p:sp>
        <p:nvSpPr>
          <p:cNvPr id="36" name="CuadroTexto 35">
            <a:extLst>
              <a:ext uri="{FF2B5EF4-FFF2-40B4-BE49-F238E27FC236}">
                <a16:creationId xmlns:a16="http://schemas.microsoft.com/office/drawing/2014/main" id="{EA59B72E-368B-0459-A2F1-A42F80F9FAD4}"/>
              </a:ext>
            </a:extLst>
          </p:cNvPr>
          <p:cNvSpPr txBox="1"/>
          <p:nvPr userDrawn="1"/>
        </p:nvSpPr>
        <p:spPr>
          <a:xfrm>
            <a:off x="7919586" y="6420898"/>
            <a:ext cx="1856872" cy="369332"/>
          </a:xfrm>
          <a:prstGeom prst="rect">
            <a:avLst/>
          </a:prstGeom>
          <a:solidFill>
            <a:schemeClr val="bg1"/>
          </a:solidFill>
        </p:spPr>
        <p:txBody>
          <a:bodyPr wrap="square" rtlCol="0">
            <a:spAutoFit/>
          </a:bodyPr>
          <a:lstStyle/>
          <a:p>
            <a:r>
              <a:rPr lang="es-MX" b="1">
                <a:solidFill>
                  <a:schemeClr val="tx1"/>
                </a:solidFill>
              </a:rPr>
              <a:t>@iasddistritotula</a:t>
            </a:r>
          </a:p>
        </p:txBody>
      </p:sp>
      <p:pic>
        <p:nvPicPr>
          <p:cNvPr id="37" name="Imagen 36">
            <a:extLst>
              <a:ext uri="{FF2B5EF4-FFF2-40B4-BE49-F238E27FC236}">
                <a16:creationId xmlns:a16="http://schemas.microsoft.com/office/drawing/2014/main" id="{EA3D70A9-BCD2-5CB2-57BF-72C5701A5D38}"/>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286770" y="6413554"/>
            <a:ext cx="420518" cy="420518"/>
          </a:xfrm>
          <a:prstGeom prst="rect">
            <a:avLst/>
          </a:prstGeom>
        </p:spPr>
      </p:pic>
      <p:sp>
        <p:nvSpPr>
          <p:cNvPr id="9" name="CuadroTexto 8">
            <a:extLst>
              <a:ext uri="{FF2B5EF4-FFF2-40B4-BE49-F238E27FC236}">
                <a16:creationId xmlns:a16="http://schemas.microsoft.com/office/drawing/2014/main" id="{B6B498AB-C0EC-B0BA-B2CD-527C584DCC1F}"/>
              </a:ext>
            </a:extLst>
          </p:cNvPr>
          <p:cNvSpPr txBox="1"/>
          <p:nvPr userDrawn="1"/>
        </p:nvSpPr>
        <p:spPr>
          <a:xfrm>
            <a:off x="-46835" y="1013753"/>
            <a:ext cx="2326390" cy="692497"/>
          </a:xfrm>
          <a:prstGeom prst="rect">
            <a:avLst/>
          </a:prstGeom>
          <a:noFill/>
        </p:spPr>
        <p:txBody>
          <a:bodyPr wrap="square" rtlCol="0">
            <a:spAutoFit/>
          </a:bodyPr>
          <a:lstStyle/>
          <a:p>
            <a:r>
              <a:rPr lang="es-MX" sz="2400">
                <a:solidFill>
                  <a:schemeClr val="bg1"/>
                </a:solidFill>
                <a:latin typeface="Impact" panose="020B0806030902050204" pitchFamily="34" charset="0"/>
              </a:rPr>
              <a:t>Escuela Sabática</a:t>
            </a:r>
          </a:p>
          <a:p>
            <a:r>
              <a:rPr lang="es-MX" sz="1500">
                <a:solidFill>
                  <a:schemeClr val="bg1"/>
                </a:solidFill>
                <a:latin typeface="Impact" panose="020B0806030902050204" pitchFamily="34" charset="0"/>
              </a:rPr>
              <a:t>Guía de Estudio de la Biblia</a:t>
            </a:r>
          </a:p>
        </p:txBody>
      </p:sp>
      <p:sp>
        <p:nvSpPr>
          <p:cNvPr id="2" name="CuadroTexto 1">
            <a:extLst>
              <a:ext uri="{FF2B5EF4-FFF2-40B4-BE49-F238E27FC236}">
                <a16:creationId xmlns:a16="http://schemas.microsoft.com/office/drawing/2014/main" id="{A3E93D66-26CA-9690-6C5F-6C84B729B0D0}"/>
              </a:ext>
            </a:extLst>
          </p:cNvPr>
          <p:cNvSpPr txBox="1"/>
          <p:nvPr userDrawn="1"/>
        </p:nvSpPr>
        <p:spPr>
          <a:xfrm>
            <a:off x="-7082" y="3586412"/>
            <a:ext cx="2276695" cy="830997"/>
          </a:xfrm>
          <a:prstGeom prst="rect">
            <a:avLst/>
          </a:prstGeom>
          <a:noFill/>
        </p:spPr>
        <p:txBody>
          <a:bodyPr wrap="square" rtlCol="0">
            <a:spAutoFit/>
          </a:bodyPr>
          <a:lstStyle/>
          <a:p>
            <a:pPr algn="ctr"/>
            <a:r>
              <a:rPr lang="es-MX" sz="4800" b="1" dirty="0">
                <a:ln>
                  <a:solidFill>
                    <a:schemeClr val="tx1"/>
                  </a:solidFill>
                </a:ln>
                <a:solidFill>
                  <a:schemeClr val="bg1">
                    <a:lumMod val="95000"/>
                  </a:schemeClr>
                </a:solidFill>
                <a:effectLst>
                  <a:outerShdw blurRad="38100" dist="38100" dir="2700000" algn="tl">
                    <a:schemeClr val="bg1">
                      <a:alpha val="43000"/>
                    </a:schemeClr>
                  </a:outerShdw>
                </a:effectLst>
                <a:latin typeface="+mn-lt"/>
                <a:ea typeface="Adobe Fan Heiti Std B" panose="020B0700000000000000" pitchFamily="34" charset="-128"/>
                <a:cs typeface="Adobe Arabic" panose="02040503050201020203" pitchFamily="18" charset="-78"/>
              </a:rPr>
              <a:t>10</a:t>
            </a:r>
          </a:p>
        </p:txBody>
      </p:sp>
      <p:pic>
        <p:nvPicPr>
          <p:cNvPr id="8" name="Imagen 7">
            <a:extLst>
              <a:ext uri="{FF2B5EF4-FFF2-40B4-BE49-F238E27FC236}">
                <a16:creationId xmlns:a16="http://schemas.microsoft.com/office/drawing/2014/main" id="{6C3FC000-E3B6-B013-2912-548E4CE3FAB0}"/>
              </a:ext>
            </a:extLst>
          </p:cNvPr>
          <p:cNvPicPr>
            <a:picLocks noChangeAspect="1"/>
          </p:cNvPicPr>
          <p:nvPr userDrawn="1"/>
        </p:nvPicPr>
        <p:blipFill>
          <a:blip r:embed="rId7">
            <a:extLst>
              <a:ext uri="{28A0092B-C50C-407E-A947-70E740481C1C}">
                <a14:useLocalDpi xmlns:a14="http://schemas.microsoft.com/office/drawing/2010/main" val="0"/>
              </a:ext>
            </a:extLst>
          </a:blip>
          <a:srcRect l="22028" r="22028"/>
          <a:stretch/>
        </p:blipFill>
        <p:spPr>
          <a:xfrm rot="19938390">
            <a:off x="9606150" y="54144"/>
            <a:ext cx="2121532" cy="2653275"/>
          </a:xfrm>
          <a:prstGeom prst="rect">
            <a:avLst/>
          </a:prstGeom>
        </p:spPr>
      </p:pic>
      <p:pic>
        <p:nvPicPr>
          <p:cNvPr id="6" name="Imagen 5">
            <a:extLst>
              <a:ext uri="{FF2B5EF4-FFF2-40B4-BE49-F238E27FC236}">
                <a16:creationId xmlns:a16="http://schemas.microsoft.com/office/drawing/2014/main" id="{9577C74F-74FD-EF6A-B9E4-5387A5302DE5}"/>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4616198" y="-29261"/>
            <a:ext cx="2276694" cy="1180121"/>
          </a:xfrm>
          <a:prstGeom prst="rect">
            <a:avLst/>
          </a:prstGeom>
        </p:spPr>
      </p:pic>
    </p:spTree>
    <p:extLst>
      <p:ext uri="{BB962C8B-B14F-4D97-AF65-F5344CB8AC3E}">
        <p14:creationId xmlns:p14="http://schemas.microsoft.com/office/powerpoint/2010/main" val="2625502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63"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879EC7"/>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Viernes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807121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72524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a:t>Para Estudiar y Meditar</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199" y="1414130"/>
            <a:ext cx="10515599" cy="5078745"/>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Tree>
    <p:extLst>
      <p:ext uri="{BB962C8B-B14F-4D97-AF65-F5344CB8AC3E}">
        <p14:creationId xmlns:p14="http://schemas.microsoft.com/office/powerpoint/2010/main" val="1606802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0F384F-5FAA-793F-9ADF-9FE239747309}"/>
              </a:ext>
            </a:extLst>
          </p:cNvPr>
          <p:cNvSpPr>
            <a:spLocks noGrp="1"/>
          </p:cNvSpPr>
          <p:nvPr>
            <p:ph type="title" hasCustomPrompt="1"/>
          </p:nvPr>
        </p:nvSpPr>
        <p:spPr>
          <a:xfrm>
            <a:off x="838200" y="566530"/>
            <a:ext cx="5572539" cy="765313"/>
          </a:xfrm>
          <a:solidFill>
            <a:srgbClr val="72524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lvl1pPr algn="ctr">
              <a:defRPr sz="4000">
                <a:solidFill>
                  <a:schemeClr val="bg1"/>
                </a:solidFill>
                <a:latin typeface="Bahnschrift" panose="020B0502040204020203" pitchFamily="34" charset="0"/>
              </a:defRPr>
            </a:lvl1pPr>
          </a:lstStyle>
          <a:p>
            <a:r>
              <a:rPr lang="es-MX"/>
              <a:t>Para Memorizar</a:t>
            </a:r>
          </a:p>
        </p:txBody>
      </p:sp>
      <p:sp>
        <p:nvSpPr>
          <p:cNvPr id="3" name="Marcador de contenido 2">
            <a:extLst>
              <a:ext uri="{FF2B5EF4-FFF2-40B4-BE49-F238E27FC236}">
                <a16:creationId xmlns:a16="http://schemas.microsoft.com/office/drawing/2014/main" id="{AD6416DA-D468-1E38-B8F8-86B122923A03}"/>
              </a:ext>
            </a:extLst>
          </p:cNvPr>
          <p:cNvSpPr>
            <a:spLocks noGrp="1"/>
          </p:cNvSpPr>
          <p:nvPr>
            <p:ph idx="1"/>
          </p:nvPr>
        </p:nvSpPr>
        <p:spPr>
          <a:xfrm>
            <a:off x="838200" y="1825625"/>
            <a:ext cx="5572539" cy="4351338"/>
          </a:xfrm>
        </p:spPr>
        <p:txBody>
          <a:bodyPr/>
          <a:lstStyle>
            <a:lvl1pPr>
              <a:defRPr>
                <a:latin typeface="Bahnschrift" panose="020B0502040204020203" pitchFamily="34" charset="0"/>
              </a:defRPr>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Tree>
    <p:extLst>
      <p:ext uri="{BB962C8B-B14F-4D97-AF65-F5344CB8AC3E}">
        <p14:creationId xmlns:p14="http://schemas.microsoft.com/office/powerpoint/2010/main" val="32504935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69343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a:t>Enfoque del Estudio</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200" y="1414130"/>
            <a:ext cx="9565894" cy="5078745"/>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FE981D50-2213-A4FE-11F7-6AC77B7C3416}"/>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4387853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8" y="244549"/>
            <a:ext cx="2668956" cy="595422"/>
          </a:xfrm>
          <a:solidFill>
            <a:srgbClr val="FFFF0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Sábado</a:t>
            </a:r>
            <a:endParaRPr lang="es-MX"/>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647717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6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58325" cy="659218"/>
          </a:xfrm>
          <a:solidFill>
            <a:srgbClr val="0070C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Domingo</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771575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2">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Lunes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5" name="Imagen 4">
            <a:extLst>
              <a:ext uri="{FF2B5EF4-FFF2-40B4-BE49-F238E27FC236}">
                <a16:creationId xmlns:a16="http://schemas.microsoft.com/office/drawing/2014/main" id="{09FD1E85-B9FB-9717-A420-2C2D1703BFD1}"/>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273193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6">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Martes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812325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7030A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Miércoles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11809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3A241B"/>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Jueves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102619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0000"/>
            <a:lum/>
          </a:blip>
          <a:srcRect/>
          <a:stretch>
            <a:fillRect t="-1000" b="-22000"/>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BC164EA-CD03-CDE3-4C70-D65E5324CA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id="{8402620B-FC92-FE96-84D6-7AD4549730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663A4EC4-8259-128D-5D4B-B1A5577ED1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46F4E8-F38C-42C9-9C2C-1B30C3AC1985}" type="datetimeFigureOut">
              <a:rPr lang="es-MX" smtClean="0"/>
              <a:t>03/12/2025</a:t>
            </a:fld>
            <a:endParaRPr lang="es-MX"/>
          </a:p>
        </p:txBody>
      </p:sp>
      <p:sp>
        <p:nvSpPr>
          <p:cNvPr id="5" name="Marcador de pie de página 4">
            <a:extLst>
              <a:ext uri="{FF2B5EF4-FFF2-40B4-BE49-F238E27FC236}">
                <a16:creationId xmlns:a16="http://schemas.microsoft.com/office/drawing/2014/main" id="{5D21FC23-2A34-1A69-6A1A-801839853D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C286D127-1499-4104-59F8-5083101614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136436-985C-49E4-94E8-B6E0A34F10FA}" type="slidenum">
              <a:rPr lang="es-MX" smtClean="0"/>
              <a:t>‹Nº›</a:t>
            </a:fld>
            <a:endParaRPr lang="es-MX"/>
          </a:p>
        </p:txBody>
      </p:sp>
      <p:sp>
        <p:nvSpPr>
          <p:cNvPr id="7" name="Rectángulo 6">
            <a:extLst>
              <a:ext uri="{FF2B5EF4-FFF2-40B4-BE49-F238E27FC236}">
                <a16:creationId xmlns:a16="http://schemas.microsoft.com/office/drawing/2014/main" id="{959BBEF0-358E-CE31-EE2C-582F35EF3555}"/>
              </a:ext>
            </a:extLst>
          </p:cNvPr>
          <p:cNvSpPr/>
          <p:nvPr userDrawn="1"/>
        </p:nvSpPr>
        <p:spPr>
          <a:xfrm>
            <a:off x="10424160" y="-8878"/>
            <a:ext cx="1776390" cy="6866879"/>
          </a:xfrm>
          <a:prstGeom prst="rect">
            <a:avLst/>
          </a:prstGeom>
          <a:solidFill>
            <a:srgbClr val="ACA8AF"/>
          </a:solidFill>
          <a:ln>
            <a:solidFill>
              <a:srgbClr val="F6CB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8" name="Imagen 7">
            <a:extLst>
              <a:ext uri="{FF2B5EF4-FFF2-40B4-BE49-F238E27FC236}">
                <a16:creationId xmlns:a16="http://schemas.microsoft.com/office/drawing/2014/main" id="{899DCE16-765D-47CA-350B-0B147B595551}"/>
              </a:ext>
            </a:extLst>
          </p:cNvPr>
          <p:cNvPicPr>
            <a:picLocks noChangeAspect="1"/>
          </p:cNvPicPr>
          <p:nvPr userDrawn="1"/>
        </p:nvPicPr>
        <p:blipFill>
          <a:blip r:embed="rId14">
            <a:extLst>
              <a:ext uri="{BEBA8EAE-BF5A-486C-A8C5-ECC9F3942E4B}">
                <a14:imgProps xmlns:a14="http://schemas.microsoft.com/office/drawing/2010/main">
                  <a14:imgLayer r:embed="rId15">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0844987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61" r:id="rId5"/>
    <p:sldLayoutId id="2147483662" r:id="rId6"/>
    <p:sldLayoutId id="2147483663" r:id="rId7"/>
    <p:sldLayoutId id="2147483664" r:id="rId8"/>
    <p:sldLayoutId id="2147483665" r:id="rId9"/>
    <p:sldLayoutId id="2147483667" r:id="rId10"/>
    <p:sldLayoutId id="214748366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hnschrift"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hnschrift"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hnschrift"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4.jpg"/></Relationships>
</file>

<file path=ppt/slides/_rels/slide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xml"/><Relationship Id="rId1" Type="http://schemas.openxmlformats.org/officeDocument/2006/relationships/themeOverride" Target="../theme/themeOverride1.xml"/><Relationship Id="rId4" Type="http://schemas.openxmlformats.org/officeDocument/2006/relationships/image" Target="../media/image17.jpg"/></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6656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18A06159-10CE-6092-3C21-C54D76BF8895}"/>
              </a:ext>
            </a:extLst>
          </p:cNvPr>
          <p:cNvSpPr>
            <a:spLocks noGrp="1"/>
          </p:cNvSpPr>
          <p:nvPr>
            <p:ph type="title"/>
          </p:nvPr>
        </p:nvSpPr>
        <p:spPr/>
        <p:txBody>
          <a:bodyPr/>
          <a:lstStyle/>
          <a:p>
            <a:r>
              <a:rPr lang="es-MX" noProof="0"/>
              <a:t>PARA ESTUDIAR Y MEDITAR</a:t>
            </a:r>
          </a:p>
        </p:txBody>
      </p:sp>
      <p:sp>
        <p:nvSpPr>
          <p:cNvPr id="7" name="Marcador de contenido 6">
            <a:extLst>
              <a:ext uri="{FF2B5EF4-FFF2-40B4-BE49-F238E27FC236}">
                <a16:creationId xmlns:a16="http://schemas.microsoft.com/office/drawing/2014/main" id="{B5030CE1-1F6F-F1D9-6767-9BD33F1D3CBA}"/>
              </a:ext>
            </a:extLst>
          </p:cNvPr>
          <p:cNvSpPr>
            <a:spLocks noGrp="1"/>
          </p:cNvSpPr>
          <p:nvPr>
            <p:ph sz="half" idx="1"/>
          </p:nvPr>
        </p:nvSpPr>
        <p:spPr>
          <a:xfrm>
            <a:off x="761448" y="1611090"/>
            <a:ext cx="9642646" cy="4637310"/>
          </a:xfrm>
        </p:spPr>
        <p:txBody>
          <a:bodyPr wrap="square">
            <a:normAutofit/>
          </a:bodyPr>
          <a:lstStyle/>
          <a:p>
            <a:pPr marL="0" indent="0" algn="just">
              <a:lnSpc>
                <a:spcPts val="1600"/>
              </a:lnSpc>
              <a:buNone/>
            </a:pPr>
            <a:r>
              <a:rPr lang="es-MX" sz="2200" noProof="0" dirty="0">
                <a:latin typeface="Aptos Display" panose="020B0004020202020204" pitchFamily="34" charset="0"/>
              </a:rPr>
              <a:t>En la lección de esta semana</a:t>
            </a:r>
            <a:r>
              <a:rPr lang="es-MX" sz="2200" dirty="0">
                <a:latin typeface="Aptos Display" panose="020B0004020202020204" pitchFamily="34" charset="0"/>
              </a:rPr>
              <a:t>, estudiamos tres temas sobre la tipología del libro de Josué: </a:t>
            </a:r>
            <a:r>
              <a:rPr lang="es-MX" sz="2200" b="1" dirty="0">
                <a:latin typeface="Aptos Display" panose="020B0004020202020204" pitchFamily="34" charset="0"/>
              </a:rPr>
              <a:t>1) Tipología bíblica; 2) Tipo y antitipo o Josué, el tipo de Cristo; y 3) Josué y Nosotros</a:t>
            </a:r>
            <a:r>
              <a:rPr lang="es-MX" sz="2200" dirty="0">
                <a:latin typeface="Aptos Display" panose="020B0004020202020204" pitchFamily="34" charset="0"/>
              </a:rPr>
              <a:t>.</a:t>
            </a:r>
            <a:endParaRPr lang="es-MX" sz="2200" b="1" dirty="0">
              <a:latin typeface="Aptos Display" panose="020B0004020202020204" pitchFamily="34" charset="0"/>
            </a:endParaRPr>
          </a:p>
          <a:p>
            <a:pPr marL="0" indent="0" algn="just">
              <a:lnSpc>
                <a:spcPts val="1600"/>
              </a:lnSpc>
              <a:buNone/>
            </a:pPr>
            <a:r>
              <a:rPr lang="es-MX" sz="2200" dirty="0">
                <a:latin typeface="Aptos Display" panose="020B0004020202020204" pitchFamily="34" charset="0"/>
              </a:rPr>
              <a:t>Mirando a Josué tipológicamente, podemos aprender que Dios es consistente pero no completamente predecible. Su carácter es constante, y podemos confiar en Él. Al mismo tiempo, como Creador, ¡siempre puede sorprendernos con nuevos actos de creación! Él no está limitado por la forma en que cumplió Sus propósitos en el pasado, ya que Su creatividad no tiene límites. A medida que descubrimos los patrones de Sus actos en favor de Su pueblo, puede que no conozcamos todos los detalles de Sus acciones futuras, pero ciertamente podemos entender lo suficiente como para confiar en que, en el gran despliegue del plan de salvación, Su Palabra es digna de confianza.</a:t>
            </a:r>
          </a:p>
          <a:p>
            <a:pPr marL="0" indent="0" algn="just">
              <a:lnSpc>
                <a:spcPts val="1600"/>
              </a:lnSpc>
              <a:buNone/>
            </a:pPr>
            <a:r>
              <a:rPr lang="es-MX" sz="2200" dirty="0">
                <a:latin typeface="Aptos Display" panose="020B0004020202020204" pitchFamily="34" charset="0"/>
              </a:rPr>
              <a:t>Por un lado, el estudio de la tipología nos ayuda a entender quién es Jesús y qué está haciendo Dios a través de Él. Muestra cómo individuos como Moisés, Aarón y David prefiguran los roles del Mesías como sacerdote, profeta y rey. De manera similar, los tipos institucionales, como los sacrificios y las festividades religiosas como la Pascua, revelan la naturaleza sustitutiva de su misión. Los eventos tipológicos también apuntan a las cosas que Jesús logrará en favor de su pueblo. Por otro lado, la tipología revela las expectativas de Dios con respecto a sus hijos</a:t>
            </a:r>
            <a:endParaRPr lang="es-MX" sz="2200" noProof="0" dirty="0">
              <a:latin typeface="Aptos Display" panose="020B0004020202020204" pitchFamily="34" charset="0"/>
            </a:endParaRPr>
          </a:p>
        </p:txBody>
      </p:sp>
    </p:spTree>
    <p:extLst>
      <p:ext uri="{BB962C8B-B14F-4D97-AF65-F5344CB8AC3E}">
        <p14:creationId xmlns:p14="http://schemas.microsoft.com/office/powerpoint/2010/main" val="3188503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F0E561-E43A-8C44-DE02-CDA39EEF3812}"/>
              </a:ext>
            </a:extLst>
          </p:cNvPr>
          <p:cNvSpPr>
            <a:spLocks noGrp="1"/>
          </p:cNvSpPr>
          <p:nvPr>
            <p:ph type="title"/>
          </p:nvPr>
        </p:nvSpPr>
        <p:spPr>
          <a:solidFill>
            <a:srgbClr val="725247"/>
          </a:solidFill>
        </p:spPr>
        <p:txBody>
          <a:bodyPr vert="horz" lIns="91440" tIns="45720" rIns="91440" bIns="45720" rtlCol="0">
            <a:normAutofit/>
          </a:bodyPr>
          <a:lstStyle/>
          <a:p>
            <a:pPr>
              <a:spcBef>
                <a:spcPts val="1000"/>
              </a:spcBef>
              <a:buFont typeface="Arial" panose="020B0604020202020204" pitchFamily="34" charset="0"/>
            </a:pPr>
            <a:r>
              <a:rPr lang="es-MX" sz="4400" b="1" noProof="0" dirty="0">
                <a:ea typeface="+mn-ea"/>
                <a:cs typeface="+mn-cs"/>
              </a:rPr>
              <a:t>Para Memorizar</a:t>
            </a:r>
          </a:p>
        </p:txBody>
      </p:sp>
      <p:sp>
        <p:nvSpPr>
          <p:cNvPr id="6" name="Marcador de contenido 5">
            <a:extLst>
              <a:ext uri="{FF2B5EF4-FFF2-40B4-BE49-F238E27FC236}">
                <a16:creationId xmlns:a16="http://schemas.microsoft.com/office/drawing/2014/main" id="{519F4388-C2D1-A570-D577-FF7AE43E02BE}"/>
              </a:ext>
            </a:extLst>
          </p:cNvPr>
          <p:cNvSpPr>
            <a:spLocks noGrp="1"/>
          </p:cNvSpPr>
          <p:nvPr>
            <p:ph idx="1"/>
          </p:nvPr>
        </p:nvSpPr>
        <p:spPr>
          <a:xfrm>
            <a:off x="464024" y="1825625"/>
            <a:ext cx="6373504" cy="4465846"/>
          </a:xfrm>
          <a:ln w="28575">
            <a:solidFill>
              <a:schemeClr val="tx1"/>
            </a:solidFill>
            <a:extLst>
              <a:ext uri="{C807C97D-BFC1-408E-A445-0C87EB9F89A2}">
                <ask:lineSketchStyleProps xmlns:ask="http://schemas.microsoft.com/office/drawing/2018/sketchyshapes">
                  <ask:type>
                    <ask:lineSketchNone/>
                  </ask:type>
                </ask:lineSketchStyleProps>
              </a:ext>
            </a:extLst>
          </a:ln>
          <a:effectLst>
            <a:softEdge rad="279400"/>
          </a:effectLst>
        </p:spPr>
        <p:txBody>
          <a:bodyPr wrap="square">
            <a:normAutofit/>
          </a:bodyPr>
          <a:lstStyle/>
          <a:p>
            <a:pPr marL="0" indent="0" algn="ctr">
              <a:buNone/>
            </a:pPr>
            <a:r>
              <a:rPr lang="es-MX" sz="3600" b="1" dirty="0">
                <a:latin typeface="Arial Rounded MT Bold" panose="020F0704030504030204" pitchFamily="34" charset="0"/>
              </a:rPr>
              <a:t>«Estas cosas les sucedieron por ejemplo, y fueron escritas para advertirnos a nosotros, a los que han llegado al fin del tiempo»</a:t>
            </a:r>
          </a:p>
          <a:p>
            <a:pPr marL="0" indent="0" algn="ctr">
              <a:buNone/>
            </a:pPr>
            <a:r>
              <a:rPr lang="es-MX" sz="3600" b="1" dirty="0">
                <a:latin typeface="Arial Rounded MT Bold" panose="020F0704030504030204" pitchFamily="34" charset="0"/>
              </a:rPr>
              <a:t>(1 Corintios 10:11).</a:t>
            </a:r>
            <a:endParaRPr lang="es-MX" b="1" dirty="0"/>
          </a:p>
        </p:txBody>
      </p:sp>
      <p:sp>
        <p:nvSpPr>
          <p:cNvPr id="3" name="Rectángulo: esquinas redondeadas 2">
            <a:extLst>
              <a:ext uri="{FF2B5EF4-FFF2-40B4-BE49-F238E27FC236}">
                <a16:creationId xmlns:a16="http://schemas.microsoft.com/office/drawing/2014/main" id="{EF0BC2FB-53FE-CBAC-4370-418FA4B8FF43}"/>
              </a:ext>
            </a:extLst>
          </p:cNvPr>
          <p:cNvSpPr/>
          <p:nvPr/>
        </p:nvSpPr>
        <p:spPr>
          <a:xfrm>
            <a:off x="6673755" y="2702257"/>
            <a:ext cx="3971498" cy="2620370"/>
          </a:xfrm>
          <a:prstGeom prst="roundRect">
            <a:avLst/>
          </a:prstGeom>
          <a:blipFill dpi="0" rotWithShape="1">
            <a:blip r:embed="rId2">
              <a:extLst>
                <a:ext uri="{28A0092B-C50C-407E-A947-70E740481C1C}">
                  <a14:useLocalDpi xmlns:a14="http://schemas.microsoft.com/office/drawing/2010/main" val="0"/>
                </a:ext>
              </a:extLst>
            </a:blip>
            <a:srcRect/>
            <a:stretch>
              <a:fillRect/>
            </a:stretch>
          </a:blipFill>
          <a:effectLst>
            <a:innerShdw blurRad="63500" dist="50800" dir="18900000">
              <a:prstClr val="black">
                <a:alpha val="50000"/>
              </a:prstClr>
            </a:innerShdw>
          </a:effectLst>
          <a:scene3d>
            <a:camera prst="isometricOffAxis2Lef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Tree>
    <p:extLst>
      <p:ext uri="{BB962C8B-B14F-4D97-AF65-F5344CB8AC3E}">
        <p14:creationId xmlns:p14="http://schemas.microsoft.com/office/powerpoint/2010/main" val="3125363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35E0DBFC-8D99-0EC1-8869-D2AE3223C0AA}"/>
              </a:ext>
            </a:extLst>
          </p:cNvPr>
          <p:cNvSpPr>
            <a:spLocks noGrp="1"/>
          </p:cNvSpPr>
          <p:nvPr>
            <p:ph type="title"/>
          </p:nvPr>
        </p:nvSpPr>
        <p:spPr>
          <a:xfrm>
            <a:off x="811305" y="365125"/>
            <a:ext cx="9565894" cy="772559"/>
          </a:xfrm>
          <a:solidFill>
            <a:srgbClr val="725247"/>
          </a:solidFill>
        </p:spPr>
        <p:txBody>
          <a:bodyPr/>
          <a:lstStyle/>
          <a:p>
            <a:r>
              <a:rPr lang="es-MX" noProof="0" dirty="0"/>
              <a:t>Enfoque del Estudio</a:t>
            </a:r>
          </a:p>
        </p:txBody>
      </p:sp>
      <p:sp>
        <p:nvSpPr>
          <p:cNvPr id="6" name="Marcador de contenido 5">
            <a:extLst>
              <a:ext uri="{FF2B5EF4-FFF2-40B4-BE49-F238E27FC236}">
                <a16:creationId xmlns:a16="http://schemas.microsoft.com/office/drawing/2014/main" id="{3BF1AEB9-94DB-8515-B032-A5A29DBFA153}"/>
              </a:ext>
            </a:extLst>
          </p:cNvPr>
          <p:cNvSpPr>
            <a:spLocks noGrp="1"/>
          </p:cNvSpPr>
          <p:nvPr>
            <p:ph sz="half" idx="4294967295"/>
          </p:nvPr>
        </p:nvSpPr>
        <p:spPr>
          <a:xfrm>
            <a:off x="3382299" y="1364776"/>
            <a:ext cx="7059842" cy="5230757"/>
          </a:xfrm>
        </p:spPr>
        <p:txBody>
          <a:bodyPr vert="horz" wrap="square" lIns="91440" tIns="45720" rIns="91440" bIns="45720" rtlCol="0">
            <a:normAutofit lnSpcReduction="10000"/>
          </a:bodyPr>
          <a:lstStyle/>
          <a:p>
            <a:pPr marL="0" indent="0" algn="just">
              <a:buNone/>
              <a:tabLst>
                <a:tab pos="534988" algn="l"/>
              </a:tabLst>
            </a:pPr>
            <a:r>
              <a:rPr lang="es-MX" sz="1800" noProof="0" dirty="0">
                <a:latin typeface="Aptos Display" panose="020B0004020202020204" pitchFamily="34" charset="0"/>
              </a:rPr>
              <a:t>Texto clave: </a:t>
            </a:r>
            <a:r>
              <a:rPr lang="es-MX" sz="1800" b="1" noProof="0" dirty="0">
                <a:latin typeface="Aptos Display" panose="020B0004020202020204" pitchFamily="34" charset="0"/>
              </a:rPr>
              <a:t>:</a:t>
            </a:r>
            <a:r>
              <a:rPr lang="es-MX" sz="1800" b="1" dirty="0"/>
              <a:t> 1 Corintios 10:11. </a:t>
            </a:r>
            <a:r>
              <a:rPr lang="es-MX" sz="1800" noProof="0" dirty="0">
                <a:latin typeface="Aptos Display" panose="020B0004020202020204" pitchFamily="34" charset="0"/>
              </a:rPr>
              <a:t>Enfoque de Estudio: </a:t>
            </a:r>
            <a:r>
              <a:rPr lang="es-MX" sz="1800" b="1" dirty="0">
                <a:latin typeface="Aptos Display" panose="020B0004020202020204" pitchFamily="34" charset="0"/>
              </a:rPr>
              <a:t>1 </a:t>
            </a:r>
            <a:r>
              <a:rPr lang="es-MX" sz="1800" b="1" dirty="0" err="1">
                <a:latin typeface="Aptos Display" panose="020B0004020202020204" pitchFamily="34" charset="0"/>
              </a:rPr>
              <a:t>Cor</a:t>
            </a:r>
            <a:r>
              <a:rPr lang="es-MX" sz="1800" b="1" dirty="0">
                <a:latin typeface="Aptos Display" panose="020B0004020202020204" pitchFamily="34" charset="0"/>
              </a:rPr>
              <a:t>. 10:1–13, Mat. 2:15, Josué 1:1–3, Hechos 3:22–26, </a:t>
            </a:r>
            <a:r>
              <a:rPr lang="es-MX" sz="1800" b="1" dirty="0" err="1">
                <a:latin typeface="Aptos Display" panose="020B0004020202020204" pitchFamily="34" charset="0"/>
              </a:rPr>
              <a:t>Heb</a:t>
            </a:r>
            <a:r>
              <a:rPr lang="es-MX" sz="1800" b="1" dirty="0">
                <a:latin typeface="Aptos Display" panose="020B0004020202020204" pitchFamily="34" charset="0"/>
              </a:rPr>
              <a:t>. 3:7–4:11, 2 </a:t>
            </a:r>
            <a:r>
              <a:rPr lang="es-MX" sz="1800" b="1" dirty="0" err="1">
                <a:latin typeface="Aptos Display" panose="020B0004020202020204" pitchFamily="34" charset="0"/>
              </a:rPr>
              <a:t>Cor</a:t>
            </a:r>
            <a:r>
              <a:rPr lang="es-MX" sz="1800" b="1" dirty="0">
                <a:latin typeface="Aptos Display" panose="020B0004020202020204" pitchFamily="34" charset="0"/>
              </a:rPr>
              <a:t>. 10:3–5. </a:t>
            </a:r>
            <a:r>
              <a:rPr lang="pt-BR" sz="1800" b="1" dirty="0">
                <a:latin typeface="Aptos Display" panose="020B0004020202020204" pitchFamily="34" charset="0"/>
              </a:rPr>
              <a:t> </a:t>
            </a:r>
            <a:r>
              <a:rPr lang="es-MX" sz="1800" noProof="0" dirty="0">
                <a:latin typeface="Aptos Display" panose="020B0004020202020204" pitchFamily="34" charset="0"/>
              </a:rPr>
              <a:t>En esta semana </a:t>
            </a:r>
            <a:r>
              <a:rPr lang="es-MX" sz="1800" dirty="0">
                <a:latin typeface="Aptos Display" panose="020B0004020202020204" pitchFamily="34" charset="0"/>
              </a:rPr>
              <a:t>estudiaremos tres temas sobre la tipología del libro de Josué: </a:t>
            </a:r>
            <a:r>
              <a:rPr lang="es-MX" sz="1800" b="1" dirty="0">
                <a:latin typeface="Aptos Display" panose="020B0004020202020204" pitchFamily="34" charset="0"/>
              </a:rPr>
              <a:t>1) Tipología bíblica; 2) Tipo y antitipo o Josué, el tipo de Cristo; y 3) Josué y Nosotros.</a:t>
            </a:r>
          </a:p>
          <a:p>
            <a:pPr marL="0" indent="0" algn="just">
              <a:buNone/>
              <a:tabLst>
                <a:tab pos="534988" algn="l"/>
              </a:tabLst>
            </a:pPr>
            <a:r>
              <a:rPr lang="es-MX" sz="1800" b="1" dirty="0">
                <a:latin typeface="Aptos Display" panose="020B0004020202020204" pitchFamily="34" charset="0"/>
              </a:rPr>
              <a:t>La tipología </a:t>
            </a:r>
            <a:r>
              <a:rPr lang="es-MX" sz="1800" dirty="0">
                <a:latin typeface="Aptos Display" panose="020B0004020202020204" pitchFamily="34" charset="0"/>
              </a:rPr>
              <a:t>es una de las principales formas en que los autores del Nuevo Testamento utilizan el Antiguo Testamento. Está enraizada en la historia y la teología. En el Antiguo Testamento, los </a:t>
            </a:r>
            <a:r>
              <a:rPr lang="es-MX" sz="1800" b="1" dirty="0">
                <a:latin typeface="Aptos Display" panose="020B0004020202020204" pitchFamily="34" charset="0"/>
              </a:rPr>
              <a:t>tipos</a:t>
            </a:r>
            <a:r>
              <a:rPr lang="es-MX" sz="1800" dirty="0">
                <a:latin typeface="Aptos Display" panose="020B0004020202020204" pitchFamily="34" charset="0"/>
              </a:rPr>
              <a:t> son como adelantos históricos que anticipan las realidades traídas por Jesús. En este sentido, la tipología es una </a:t>
            </a:r>
            <a:r>
              <a:rPr lang="es-MX" sz="1800" b="1" dirty="0">
                <a:latin typeface="Aptos Display" panose="020B0004020202020204" pitchFamily="34" charset="0"/>
              </a:rPr>
              <a:t>forma de profecía</a:t>
            </a:r>
            <a:r>
              <a:rPr lang="es-MX" sz="1800" dirty="0">
                <a:latin typeface="Aptos Display" panose="020B0004020202020204" pitchFamily="34" charset="0"/>
              </a:rPr>
              <a:t>, a través de eventos, más que a través de palabras. La tipología también se fundamenta en la teología porque Dios guía los eventos, selecciona individuos específicos y establece instituciones que proféticamente presagian las realidades redentoras desencadenadas por Jesús. Al igual que la profecía, la tipología apunta a la </a:t>
            </a:r>
            <a:r>
              <a:rPr lang="es-MX" sz="1800" b="1" dirty="0">
                <a:latin typeface="Aptos Display" panose="020B0004020202020204" pitchFamily="34" charset="0"/>
              </a:rPr>
              <a:t>soberanía</a:t>
            </a:r>
            <a:r>
              <a:rPr lang="es-MX" sz="1800" dirty="0">
                <a:latin typeface="Aptos Display" panose="020B0004020202020204" pitchFamily="34" charset="0"/>
              </a:rPr>
              <a:t> de Dios sobre la historia.</a:t>
            </a:r>
            <a:endParaRPr lang="es-MX" sz="1800" noProof="0" dirty="0">
              <a:latin typeface="Aptos Display" panose="020B0004020202020204" pitchFamily="34" charset="0"/>
            </a:endParaRPr>
          </a:p>
          <a:p>
            <a:pPr marL="0" indent="0" algn="just">
              <a:buNone/>
              <a:tabLst>
                <a:tab pos="534988" algn="l"/>
              </a:tabLst>
            </a:pPr>
            <a:r>
              <a:rPr lang="es-MX" sz="1800" dirty="0">
                <a:latin typeface="Aptos Display" panose="020B0004020202020204" pitchFamily="34" charset="0"/>
              </a:rPr>
              <a:t>A pesar de la importancia de la </a:t>
            </a:r>
            <a:r>
              <a:rPr lang="es-MX" sz="1800" b="1" dirty="0">
                <a:latin typeface="Aptos Display" panose="020B0004020202020204" pitchFamily="34" charset="0"/>
              </a:rPr>
              <a:t>interpretación tipológica </a:t>
            </a:r>
            <a:r>
              <a:rPr lang="es-MX" sz="1800" dirty="0">
                <a:latin typeface="Aptos Display" panose="020B0004020202020204" pitchFamily="34" charset="0"/>
              </a:rPr>
              <a:t>de las Escrituras, muchos cristianos no están familiarizados con el tema. El estudio de Josué ofrece una excelente oportunidad para aprender sobre la </a:t>
            </a:r>
            <a:r>
              <a:rPr lang="es-MX" sz="1800" b="1" dirty="0">
                <a:latin typeface="Aptos Display" panose="020B0004020202020204" pitchFamily="34" charset="0"/>
              </a:rPr>
              <a:t>tipología bíblica </a:t>
            </a:r>
            <a:r>
              <a:rPr lang="es-MX" sz="1800" dirty="0">
                <a:latin typeface="Aptos Display" panose="020B0004020202020204" pitchFamily="34" charset="0"/>
              </a:rPr>
              <a:t>y considerar los criterios para identificar tipos en el Antiguo Testamento, su cumplimiento en el Nuevo Testamento y la relevancia práctica de la tipología en el camino adventista actual.</a:t>
            </a:r>
          </a:p>
        </p:txBody>
      </p:sp>
      <p:sp>
        <p:nvSpPr>
          <p:cNvPr id="2" name="Diagrama de flujo: retraso 1">
            <a:extLst>
              <a:ext uri="{FF2B5EF4-FFF2-40B4-BE49-F238E27FC236}">
                <a16:creationId xmlns:a16="http://schemas.microsoft.com/office/drawing/2014/main" id="{B31CFBF4-8ED8-9551-57EF-E297B67EED06}"/>
              </a:ext>
            </a:extLst>
          </p:cNvPr>
          <p:cNvSpPr/>
          <p:nvPr/>
        </p:nvSpPr>
        <p:spPr>
          <a:xfrm>
            <a:off x="54590" y="1642513"/>
            <a:ext cx="3286765" cy="3572973"/>
          </a:xfrm>
          <a:prstGeom prst="flowChartDelay">
            <a:avLst/>
          </a:prstGeom>
          <a:blipFill dpi="0" rotWithShape="1">
            <a:blip r:embed="rId3">
              <a:extLst>
                <a:ext uri="{28A0092B-C50C-407E-A947-70E740481C1C}">
                  <a14:useLocalDpi xmlns:a14="http://schemas.microsoft.com/office/drawing/2010/main" val="0"/>
                </a:ext>
              </a:extLst>
            </a:blip>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Tree>
    <p:extLst>
      <p:ext uri="{BB962C8B-B14F-4D97-AF65-F5344CB8AC3E}">
        <p14:creationId xmlns:p14="http://schemas.microsoft.com/office/powerpoint/2010/main" val="1864839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 calcmode="lin" valueType="num">
                                      <p:cBhvr additive="base">
                                        <p:cTn id="1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 calcmode="lin" valueType="num">
                                      <p:cBhvr additive="base">
                                        <p:cTn id="2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a:extLst>
              <a:ext uri="{FF2B5EF4-FFF2-40B4-BE49-F238E27FC236}">
                <a16:creationId xmlns:a16="http://schemas.microsoft.com/office/drawing/2014/main" id="{8E7BAD8D-BC5A-CFA0-D665-5255A396E347}"/>
              </a:ext>
            </a:extLst>
          </p:cNvPr>
          <p:cNvSpPr>
            <a:spLocks noGrp="1"/>
          </p:cNvSpPr>
          <p:nvPr>
            <p:ph sz="half" idx="2"/>
          </p:nvPr>
        </p:nvSpPr>
        <p:spPr>
          <a:xfrm>
            <a:off x="3172639" y="1513122"/>
            <a:ext cx="7257022" cy="4811478"/>
          </a:xfrm>
          <a:effectLst>
            <a:softEdge rad="63500"/>
          </a:effectLst>
          <a:scene3d>
            <a:camera prst="orthographicFront"/>
            <a:lightRig rig="balanced" dir="t"/>
          </a:scene3d>
        </p:spPr>
        <p:txBody>
          <a:bodyPr wrap="square">
            <a:noAutofit/>
          </a:bodyPr>
          <a:lstStyle/>
          <a:p>
            <a:pPr marL="0" indent="0" algn="just">
              <a:lnSpc>
                <a:spcPts val="1400"/>
              </a:lnSpc>
              <a:spcBef>
                <a:spcPts val="0"/>
              </a:spcBef>
              <a:spcAft>
                <a:spcPts val="600"/>
              </a:spcAft>
              <a:buNone/>
              <a:tabLst>
                <a:tab pos="627063" algn="l"/>
              </a:tabLst>
            </a:pPr>
            <a:r>
              <a:rPr lang="es-MX" noProof="0" dirty="0">
                <a:latin typeface="Bw Modelica" panose="00000600000000000000" pitchFamily="50" charset="0"/>
              </a:rPr>
              <a:t>	</a:t>
            </a:r>
            <a:r>
              <a:rPr lang="es-MX" dirty="0">
                <a:latin typeface="Aptos Display" panose="020B0004020202020204" pitchFamily="34" charset="0"/>
              </a:rPr>
              <a:t>a naturaleza simbólica de la Tierra Prometida y las ricas implicaciones 	de la noción de herencia para los cristianos en el Nuevo Testamento 	nos guían al concepto de tipología bíblica. La tipología bíblica es un 	método que los escritores bíblicos usan para interpretar partes de la 	Escritura escritas previamente. Ciertos eventos, personajes o símbolos del Antiguo Testamento son vistos como sombras de la persona y vida de Jesús, así como de otras realidades espirituales del evangelio. La relación entre la sombra encontrada en el Antiguo Testamento y la realidad encontrada en el Nuevo Testamento se describe con dos términos que provienen de los vocablos griegos </a:t>
            </a:r>
            <a:r>
              <a:rPr lang="es-MX" dirty="0" err="1">
                <a:latin typeface="Aptos Display" panose="020B0004020202020204" pitchFamily="34" charset="0"/>
              </a:rPr>
              <a:t>typos</a:t>
            </a:r>
            <a:r>
              <a:rPr lang="es-MX" dirty="0">
                <a:latin typeface="Aptos Display" panose="020B0004020202020204" pitchFamily="34" charset="0"/>
              </a:rPr>
              <a:t> ("tipo") y </a:t>
            </a:r>
            <a:r>
              <a:rPr lang="es-MX" dirty="0" err="1">
                <a:latin typeface="Aptos Display" panose="020B0004020202020204" pitchFamily="34" charset="0"/>
              </a:rPr>
              <a:t>antitypos</a:t>
            </a:r>
            <a:r>
              <a:rPr lang="es-MX" dirty="0">
                <a:latin typeface="Aptos Display" panose="020B0004020202020204" pitchFamily="34" charset="0"/>
              </a:rPr>
              <a:t> ("antitipo"), usados en textos como (Romanos 5:14); (1 Corintios 10:1-13); y (Hebreos 8:5; 9:23). El tipo y el antitipo no son idénticos. En cambio, el tipo refleja el antitipo de manera similar a como una impresión de un sello, o una forma hueca, refleja el sello inicial o prototipo del cual fue elaborado. De esta manera, el tipo bíblico fue producido en alineación con un plan divino.</a:t>
            </a:r>
            <a:endParaRPr lang="es-MX" noProof="0" dirty="0">
              <a:latin typeface="Bw Modelica" panose="00000600000000000000" pitchFamily="50" charset="0"/>
            </a:endParaRPr>
          </a:p>
          <a:p>
            <a:pPr marL="0" indent="0" algn="just">
              <a:lnSpc>
                <a:spcPts val="1400"/>
              </a:lnSpc>
              <a:spcBef>
                <a:spcPts val="600"/>
              </a:spcBef>
              <a:buNone/>
              <a:tabLst>
                <a:tab pos="714375" algn="l"/>
              </a:tabLst>
            </a:pPr>
            <a:r>
              <a:rPr lang="es-MX" b="1" dirty="0">
                <a:latin typeface="Aptos Display" panose="020B0004020202020204" pitchFamily="34" charset="0"/>
              </a:rPr>
              <a:t>«Nunca antes había presenciado la tierra una escena tal. La multitud permanecía paralizada, y con aliento en suspenso miraba al Salvador. Otra vez descendieron tinieblas sobre la tierra y se oyó un ronco fragor, como de un fuerte trueno. Se produjo un violento terremoto que hizo caer a la gente a montones. Siguió la más frenética confusión y consternación. En las montañas circundantes se partieron rocas que bajaron con fragor a las llanuras. Se abrieron sepulcros y los muertos fueron arrojados de sus tumbas. La creación parecía estremecerse hasta los átomos. Príncipes, soldados, verdugos y pueblo yacían postrados en el suelo». </a:t>
            </a:r>
            <a:r>
              <a:rPr lang="es-MX" i="1" dirty="0">
                <a:latin typeface="Aptos Display" panose="020B0004020202020204" pitchFamily="34" charset="0"/>
              </a:rPr>
              <a:t>(Exaltad a Jesús, 30 de enero, p. 38).</a:t>
            </a:r>
          </a:p>
          <a:p>
            <a:pPr marL="0" indent="0" algn="just">
              <a:buNone/>
              <a:tabLst>
                <a:tab pos="984250" algn="l"/>
              </a:tabLst>
            </a:pPr>
            <a:endParaRPr lang="es-MX" i="1" noProof="0" dirty="0">
              <a:latin typeface="Bw Modelica" panose="00000600000000000000" pitchFamily="50" charset="0"/>
            </a:endParaRPr>
          </a:p>
        </p:txBody>
      </p:sp>
      <p:sp>
        <p:nvSpPr>
          <p:cNvPr id="2" name="Rectángulo 1">
            <a:extLst>
              <a:ext uri="{FF2B5EF4-FFF2-40B4-BE49-F238E27FC236}">
                <a16:creationId xmlns:a16="http://schemas.microsoft.com/office/drawing/2014/main" id="{D0A09385-F934-B49B-498E-D0BC730CE53F}"/>
              </a:ext>
            </a:extLst>
          </p:cNvPr>
          <p:cNvSpPr/>
          <p:nvPr/>
        </p:nvSpPr>
        <p:spPr>
          <a:xfrm>
            <a:off x="3118464" y="1424520"/>
            <a:ext cx="703860" cy="1169572"/>
          </a:xfrm>
          <a:prstGeom prst="rect">
            <a:avLst/>
          </a:prstGeom>
          <a:noFill/>
        </p:spPr>
        <p:txBody>
          <a:bodyPr wrap="square" lIns="91440" tIns="45720" rIns="91440" bIns="45720">
            <a:normAutofit fontScale="92500" lnSpcReduction="20000"/>
            <a:scene3d>
              <a:camera prst="orthographicFront"/>
              <a:lightRig rig="soft" dir="t">
                <a:rot lat="0" lon="0" rev="15600000"/>
              </a:lightRig>
            </a:scene3d>
            <a:sp3d extrusionH="57150" prstMaterial="softEdge">
              <a:bevelT w="25400" h="38100"/>
            </a:sp3d>
          </a:bodyPr>
          <a:lstStyle/>
          <a:p>
            <a:pPr algn="just"/>
            <a:r>
              <a:rPr lang="es-MX" sz="8800" b="1" dirty="0">
                <a:ln/>
                <a:solidFill>
                  <a:srgbClr val="00526B"/>
                </a:solidFill>
                <a:latin typeface="Aptos Display" panose="020B0004020202020204" pitchFamily="34" charset="0"/>
              </a:rPr>
              <a:t>L</a:t>
            </a:r>
            <a:endParaRPr lang="es-MX" sz="8800" b="1" cap="none" spc="0" noProof="0" dirty="0">
              <a:ln/>
              <a:solidFill>
                <a:srgbClr val="00526B"/>
              </a:solidFill>
              <a:effectLst/>
              <a:latin typeface="Aptos Display" panose="020B0004020202020204" pitchFamily="34" charset="0"/>
            </a:endParaRPr>
          </a:p>
        </p:txBody>
      </p:sp>
      <p:sp>
        <p:nvSpPr>
          <p:cNvPr id="24" name="Rectángulo 23">
            <a:extLst>
              <a:ext uri="{FF2B5EF4-FFF2-40B4-BE49-F238E27FC236}">
                <a16:creationId xmlns:a16="http://schemas.microsoft.com/office/drawing/2014/main" id="{A240F20F-2FEA-AE43-A41C-434E351EB6C2}"/>
              </a:ext>
            </a:extLst>
          </p:cNvPr>
          <p:cNvSpPr/>
          <p:nvPr/>
        </p:nvSpPr>
        <p:spPr>
          <a:xfrm>
            <a:off x="550845" y="141226"/>
            <a:ext cx="2310248"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MX" sz="5400" b="1" u="sng" cap="none" spc="0" noProof="0">
                <a:ln/>
                <a:solidFill>
                  <a:srgbClr val="4E4DA4"/>
                </a:solidFill>
                <a:effectLst>
                  <a:outerShdw blurRad="50800" dist="50800" dir="5400000" algn="ctr" rotWithShape="0">
                    <a:schemeClr val="bg1"/>
                  </a:outerShdw>
                </a:effectLst>
              </a:rPr>
              <a:t>Sábado</a:t>
            </a:r>
          </a:p>
        </p:txBody>
      </p:sp>
      <p:sp>
        <p:nvSpPr>
          <p:cNvPr id="25" name="Rectángulo 24">
            <a:extLst>
              <a:ext uri="{FF2B5EF4-FFF2-40B4-BE49-F238E27FC236}">
                <a16:creationId xmlns:a16="http://schemas.microsoft.com/office/drawing/2014/main" id="{8CE5F2C8-9123-7026-E3C0-C0B5A5A9D649}"/>
              </a:ext>
            </a:extLst>
          </p:cNvPr>
          <p:cNvSpPr/>
          <p:nvPr/>
        </p:nvSpPr>
        <p:spPr>
          <a:xfrm>
            <a:off x="3115488" y="165817"/>
            <a:ext cx="7257022" cy="830997"/>
          </a:xfrm>
          <a:prstGeom prst="rect">
            <a:avLst/>
          </a:prstGeom>
          <a:solidFill>
            <a:srgbClr val="725247"/>
          </a:solidFill>
          <a:effectLst>
            <a:softEdge rad="317500"/>
          </a:effectLst>
          <a:scene3d>
            <a:camera prst="orthographicFront"/>
            <a:lightRig rig="harsh" dir="t"/>
          </a:scene3d>
          <a:sp3d prstMaterial="dkEdge">
            <a:bevelT w="165100" prst="coolSlant"/>
            <a:bevelB w="152400" h="50800" prst="softRound"/>
          </a:sp3d>
        </p:spPr>
        <p:style>
          <a:lnRef idx="3">
            <a:schemeClr val="lt1"/>
          </a:lnRef>
          <a:fillRef idx="1">
            <a:schemeClr val="accent6"/>
          </a:fillRef>
          <a:effectRef idx="1">
            <a:schemeClr val="accent6"/>
          </a:effectRef>
          <a:fontRef idx="minor">
            <a:schemeClr val="lt1"/>
          </a:fontRef>
        </p:style>
        <p:txBody>
          <a:bodyPr wrap="square" lIns="91440" tIns="45720" rIns="91440" bIns="45720">
            <a:spAutoFit/>
            <a:sp3d extrusionH="57150" prstMaterial="matte">
              <a:bevelT w="63500" h="12700" prst="angle"/>
              <a:contourClr>
                <a:schemeClr val="bg1">
                  <a:lumMod val="65000"/>
                </a:schemeClr>
              </a:contourClr>
            </a:sp3d>
          </a:bodyPr>
          <a:lstStyle/>
          <a:p>
            <a:pPr algn="ctr"/>
            <a:r>
              <a:rPr lang="es-MX" sz="4800" b="1" cap="none" spc="0" noProof="0">
                <a:ln>
                  <a:solidFill>
                    <a:schemeClr val="tx1">
                      <a:lumMod val="95000"/>
                      <a:lumOff val="5000"/>
                    </a:schemeClr>
                  </a:solidFill>
                </a:ln>
                <a:solidFill>
                  <a:schemeClr val="bg1">
                    <a:lumMod val="95000"/>
                  </a:schemeClr>
                </a:solidFill>
                <a:effectLst>
                  <a:outerShdw blurRad="50800" dist="50800" dir="5400000" algn="ctr" rotWithShape="0">
                    <a:schemeClr val="bg1"/>
                  </a:outerShdw>
                </a:effectLst>
              </a:rPr>
              <a:t>Introducción a la Lección</a:t>
            </a:r>
          </a:p>
        </p:txBody>
      </p:sp>
      <p:sp>
        <p:nvSpPr>
          <p:cNvPr id="3" name="Diagrama de flujo: retraso 2">
            <a:extLst>
              <a:ext uri="{FF2B5EF4-FFF2-40B4-BE49-F238E27FC236}">
                <a16:creationId xmlns:a16="http://schemas.microsoft.com/office/drawing/2014/main" id="{ECC72CFC-2E7B-2BE9-F5F5-04E2E1182785}"/>
              </a:ext>
            </a:extLst>
          </p:cNvPr>
          <p:cNvSpPr/>
          <p:nvPr/>
        </p:nvSpPr>
        <p:spPr>
          <a:xfrm>
            <a:off x="57150" y="1853077"/>
            <a:ext cx="3115489" cy="3279227"/>
          </a:xfrm>
          <a:prstGeom prst="flowChartDelay">
            <a:avLst/>
          </a:prstGeom>
          <a:blipFill dpi="0" rotWithShape="1">
            <a:blip r:embed="rId2">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Tree>
    <p:extLst>
      <p:ext uri="{BB962C8B-B14F-4D97-AF65-F5344CB8AC3E}">
        <p14:creationId xmlns:p14="http://schemas.microsoft.com/office/powerpoint/2010/main" val="417976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 calcmode="lin" valueType="num">
                                      <p:cBhvr additive="base">
                                        <p:cTn id="2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2" grpId="0"/>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0000"/>
            <a:lum/>
          </a:blip>
          <a:srcRect/>
          <a:stretch>
            <a:fillRect t="-1000" b="-22000"/>
          </a:stretch>
        </a:blipFill>
        <a:effectLst/>
      </p:bgPr>
    </p:bg>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BA847B68-02D3-9617-6027-73DD024F831A}"/>
              </a:ext>
            </a:extLst>
          </p:cNvPr>
          <p:cNvSpPr>
            <a:spLocks noGrp="1"/>
          </p:cNvSpPr>
          <p:nvPr>
            <p:ph type="title"/>
          </p:nvPr>
        </p:nvSpPr>
        <p:spPr>
          <a:xfrm>
            <a:off x="467360" y="221388"/>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noProof="0">
                <a:ln/>
                <a:effectLst/>
                <a:latin typeface="+mn-lt"/>
                <a:ea typeface="+mn-ea"/>
                <a:cs typeface="+mn-cs"/>
              </a:rPr>
              <a:t>Domingo</a:t>
            </a:r>
          </a:p>
        </p:txBody>
      </p:sp>
      <p:sp>
        <p:nvSpPr>
          <p:cNvPr id="8" name="Marcador de contenido 7">
            <a:extLst>
              <a:ext uri="{FF2B5EF4-FFF2-40B4-BE49-F238E27FC236}">
                <a16:creationId xmlns:a16="http://schemas.microsoft.com/office/drawing/2014/main" id="{A1B76ABE-4F5A-3818-9448-543E7AE0ED38}"/>
              </a:ext>
            </a:extLst>
          </p:cNvPr>
          <p:cNvSpPr>
            <a:spLocks noGrp="1"/>
          </p:cNvSpPr>
          <p:nvPr>
            <p:ph sz="half" idx="2"/>
          </p:nvPr>
        </p:nvSpPr>
        <p:spPr>
          <a:xfrm>
            <a:off x="3100285" y="2213435"/>
            <a:ext cx="7371772" cy="4258732"/>
          </a:xfrm>
        </p:spPr>
        <p:txBody>
          <a:bodyPr vert="horz" wrap="square" lIns="91440" tIns="45720" rIns="91440" bIns="45720" rtlCol="0">
            <a:normAutofit/>
          </a:bodyPr>
          <a:lstStyle/>
          <a:p>
            <a:pPr marL="0" indent="0" algn="just">
              <a:lnSpc>
                <a:spcPts val="1400"/>
              </a:lnSpc>
              <a:spcBef>
                <a:spcPts val="0"/>
              </a:spcBef>
              <a:spcAft>
                <a:spcPts val="600"/>
              </a:spcAft>
              <a:buNone/>
            </a:pPr>
            <a:r>
              <a:rPr lang="es-MX" dirty="0">
                <a:latin typeface="Aptos Display" panose="020B0004020202020204" pitchFamily="34" charset="0"/>
              </a:rPr>
              <a:t>Un enfoque tipológico de la Biblia implica encontrar patrones o conexiones entre las dos partes, donde los tipos del Antiguo Testamento anticipan los antitipos del Nuevo Testamento. Como hemos visto en el capítulo anterior, la herencia de la tierra dada al Israel antiguo es un tipo de la herencia espiritual que Dios dio a la iglesia. La buena noticia es que la aplicación de la tipología por los autores bíblicos ofrece principios para interpretar la relación entre tipos y antitipos. A medida que los escritores del Nuevo Testamento, inspirados por el Espíritu Santo, reflexionaron sobre el significado y el cumplimiento de las promesas y profecías del Antiguo Testamento, descubrieron patrones que ya estaban reforzados dentro del Antiguo Testamento. Veamos algunos ejemplos concretos para que sea más fácil.</a:t>
            </a:r>
            <a:endParaRPr lang="es-MX" noProof="0" dirty="0">
              <a:latin typeface="Aptos Display" panose="020B0004020202020204" pitchFamily="34" charset="0"/>
            </a:endParaRPr>
          </a:p>
          <a:p>
            <a:pPr marL="0" indent="0" algn="just">
              <a:lnSpc>
                <a:spcPts val="1600"/>
              </a:lnSpc>
              <a:spcBef>
                <a:spcPts val="0"/>
              </a:spcBef>
              <a:spcAft>
                <a:spcPts val="600"/>
              </a:spcAft>
              <a:buNone/>
            </a:pPr>
            <a:r>
              <a:rPr lang="es-MX" b="1" dirty="0">
                <a:latin typeface="Aptos Display" panose="020B0004020202020204" pitchFamily="34" charset="0"/>
              </a:rPr>
              <a:t>«Cuando Cristo en la cruz exclamó: ‘Consumado es,’ el velo del templo se partió en dos. Este velo significaba mucho para la nación judía. Estaba hecho de un material muy costoso, de púrpura y oro… Cuando Cristo exhaló su último aliento, había testigos en el templo que vieron cómo el fuerte y resistente material era rasgado de arriba abajo por manos invisibles. Ese acto significaba para el universo celestial y para un mundo corrompido por el pecado, que un camino nuevo y vivo había sido abierto para la raza caída, que todos los sacrificios ceremoniales habían terminado con el gran sacrificio del Hijo de Dios.»</a:t>
            </a:r>
            <a:r>
              <a:rPr lang="es-MX" b="1" noProof="0" dirty="0">
                <a:latin typeface="Aptos Display" panose="020B0004020202020204" pitchFamily="34" charset="0"/>
              </a:rPr>
              <a:t> </a:t>
            </a:r>
            <a:r>
              <a:rPr lang="es-MX" dirty="0">
                <a:latin typeface="Aptos Display" panose="020B0004020202020204" pitchFamily="34" charset="0"/>
              </a:rPr>
              <a:t>(</a:t>
            </a:r>
            <a:r>
              <a:rPr lang="es-MX" dirty="0" err="1">
                <a:latin typeface="Aptos Display" panose="020B0004020202020204" pitchFamily="34" charset="0"/>
              </a:rPr>
              <a:t>The</a:t>
            </a:r>
            <a:r>
              <a:rPr lang="es-MX" dirty="0">
                <a:latin typeface="Aptos Display" panose="020B0004020202020204" pitchFamily="34" charset="0"/>
              </a:rPr>
              <a:t> </a:t>
            </a:r>
            <a:r>
              <a:rPr lang="es-MX" dirty="0" err="1">
                <a:latin typeface="Aptos Display" panose="020B0004020202020204" pitchFamily="34" charset="0"/>
              </a:rPr>
              <a:t>Faith</a:t>
            </a:r>
            <a:r>
              <a:rPr lang="es-MX" dirty="0">
                <a:latin typeface="Aptos Display" panose="020B0004020202020204" pitchFamily="34" charset="0"/>
              </a:rPr>
              <a:t> I Live </a:t>
            </a:r>
            <a:r>
              <a:rPr lang="es-MX" dirty="0" err="1">
                <a:latin typeface="Aptos Display" panose="020B0004020202020204" pitchFamily="34" charset="0"/>
              </a:rPr>
              <a:t>By</a:t>
            </a:r>
            <a:r>
              <a:rPr lang="es-MX" dirty="0">
                <a:latin typeface="Aptos Display" panose="020B0004020202020204" pitchFamily="34" charset="0"/>
              </a:rPr>
              <a:t>, p. 201; parcialmente en La fe por la cual vivo, 14 de julio, p. 203).</a:t>
            </a:r>
            <a:endParaRPr lang="es-MX" noProof="0" dirty="0">
              <a:latin typeface="Aptos Display" panose="020B0004020202020204" pitchFamily="34" charset="0"/>
            </a:endParaRPr>
          </a:p>
        </p:txBody>
      </p:sp>
      <p:sp>
        <p:nvSpPr>
          <p:cNvPr id="3" name="CuadroTexto 2">
            <a:extLst>
              <a:ext uri="{FF2B5EF4-FFF2-40B4-BE49-F238E27FC236}">
                <a16:creationId xmlns:a16="http://schemas.microsoft.com/office/drawing/2014/main" id="{9C843493-6D59-555A-AF77-0A60D65147F1}"/>
              </a:ext>
            </a:extLst>
          </p:cNvPr>
          <p:cNvSpPr txBox="1"/>
          <p:nvPr/>
        </p:nvSpPr>
        <p:spPr>
          <a:xfrm>
            <a:off x="3267244" y="218958"/>
            <a:ext cx="6624918" cy="658800"/>
          </a:xfrm>
          <a:prstGeom prst="rect">
            <a:avLst/>
          </a:prstGeom>
          <a:solidFill>
            <a:srgbClr val="036EB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noProof="0" dirty="0">
                <a:solidFill>
                  <a:schemeClr val="bg1">
                    <a:lumMod val="95000"/>
                  </a:schemeClr>
                </a:solidFill>
                <a:latin typeface="Amasis MT Pro Black" panose="02040A04050005020304" pitchFamily="18" charset="0"/>
              </a:rPr>
              <a:t>TIPOLOGÍA BÍBLICA</a:t>
            </a:r>
          </a:p>
        </p:txBody>
      </p:sp>
      <p:sp>
        <p:nvSpPr>
          <p:cNvPr id="2" name="Marcador de texto 14">
            <a:extLst>
              <a:ext uri="{FF2B5EF4-FFF2-40B4-BE49-F238E27FC236}">
                <a16:creationId xmlns:a16="http://schemas.microsoft.com/office/drawing/2014/main" id="{95E88C88-C4EA-0DC9-A72D-7FB73AB77910}"/>
              </a:ext>
            </a:extLst>
          </p:cNvPr>
          <p:cNvSpPr txBox="1">
            <a:spLocks/>
          </p:cNvSpPr>
          <p:nvPr/>
        </p:nvSpPr>
        <p:spPr>
          <a:xfrm>
            <a:off x="28567" y="875036"/>
            <a:ext cx="10350414" cy="1335551"/>
          </a:xfrm>
          <a:prstGeom prst="rect">
            <a:avLst/>
          </a:prstGeom>
          <a:noFill/>
        </p:spPr>
        <p:txBody>
          <a:bodyPr vert="horz" wrap="square" lIns="91440" tIns="45720" rIns="91440" bIns="45720" rtlCol="0" anchor="t">
            <a:normAutofit/>
          </a:bodyPr>
          <a:lstStyle>
            <a:lvl1pPr indent="0" algn="just">
              <a:lnSpc>
                <a:spcPts val="1600"/>
              </a:lnSpc>
              <a:spcBef>
                <a:spcPts val="0"/>
              </a:spcBef>
              <a:buFont typeface="Arial" panose="020B0604020202020204" pitchFamily="34" charset="0"/>
              <a:buNone/>
              <a:defRPr b="1">
                <a:latin typeface="Aptos Display" panose="020B0004020202020204" pitchFamily="34" charset="0"/>
              </a:defRPr>
            </a:lvl1pPr>
            <a:lvl2pPr indent="0">
              <a:lnSpc>
                <a:spcPct val="90000"/>
              </a:lnSpc>
              <a:spcBef>
                <a:spcPts val="500"/>
              </a:spcBef>
              <a:buFont typeface="Arial" panose="020B0604020202020204" pitchFamily="34" charset="0"/>
              <a:buNone/>
              <a:defRPr sz="2000" b="1">
                <a:latin typeface="Bahnschrift" panose="020B0502040204020203" pitchFamily="34" charset="0"/>
              </a:defRPr>
            </a:lvl2pPr>
            <a:lvl3pPr indent="0">
              <a:lnSpc>
                <a:spcPct val="90000"/>
              </a:lnSpc>
              <a:spcBef>
                <a:spcPts val="500"/>
              </a:spcBef>
              <a:buFont typeface="Arial" panose="020B0604020202020204" pitchFamily="34" charset="0"/>
              <a:buNone/>
              <a:defRPr b="1">
                <a:latin typeface="Bahnschrift" panose="020B0502040204020203" pitchFamily="34" charset="0"/>
              </a:defRPr>
            </a:lvl3pPr>
            <a:lvl4pPr indent="0">
              <a:lnSpc>
                <a:spcPct val="90000"/>
              </a:lnSpc>
              <a:spcBef>
                <a:spcPts val="500"/>
              </a:spcBef>
              <a:buFont typeface="Arial" panose="020B0604020202020204" pitchFamily="34" charset="0"/>
              <a:buNone/>
              <a:defRPr sz="1600" b="1">
                <a:latin typeface="Bahnschrift" panose="020B0502040204020203" pitchFamily="34" charset="0"/>
              </a:defRPr>
            </a:lvl4pPr>
            <a:lvl5pPr indent="0">
              <a:lnSpc>
                <a:spcPct val="90000"/>
              </a:lnSpc>
              <a:spcBef>
                <a:spcPts val="500"/>
              </a:spcBef>
              <a:buFont typeface="Arial" panose="020B0604020202020204" pitchFamily="34" charset="0"/>
              <a:buNone/>
              <a:defRPr sz="1600" b="1">
                <a:latin typeface="Bahnschrift" panose="020B0502040204020203" pitchFamily="34" charset="0"/>
              </a:defRPr>
            </a:lvl5pPr>
            <a:lvl6pPr indent="0">
              <a:lnSpc>
                <a:spcPct val="90000"/>
              </a:lnSpc>
              <a:spcBef>
                <a:spcPts val="500"/>
              </a:spcBef>
              <a:buFont typeface="Arial" panose="020B0604020202020204" pitchFamily="34" charset="0"/>
              <a:buNone/>
              <a:defRPr sz="1600" b="1"/>
            </a:lvl6pPr>
            <a:lvl7pPr indent="0">
              <a:lnSpc>
                <a:spcPct val="90000"/>
              </a:lnSpc>
              <a:spcBef>
                <a:spcPts val="500"/>
              </a:spcBef>
              <a:buFont typeface="Arial" panose="020B0604020202020204" pitchFamily="34" charset="0"/>
              <a:buNone/>
              <a:defRPr sz="1600" b="1"/>
            </a:lvl7pPr>
            <a:lvl8pPr indent="0">
              <a:lnSpc>
                <a:spcPct val="90000"/>
              </a:lnSpc>
              <a:spcBef>
                <a:spcPts val="500"/>
              </a:spcBef>
              <a:buFont typeface="Arial" panose="020B0604020202020204" pitchFamily="34" charset="0"/>
              <a:buNone/>
              <a:defRPr sz="1600" b="1"/>
            </a:lvl8pPr>
            <a:lvl9pPr indent="0">
              <a:lnSpc>
                <a:spcPct val="90000"/>
              </a:lnSpc>
              <a:spcBef>
                <a:spcPts val="500"/>
              </a:spcBef>
              <a:buFont typeface="Arial" panose="020B0604020202020204" pitchFamily="34" charset="0"/>
              <a:buNone/>
              <a:defRPr sz="1600" b="1"/>
            </a:lvl9pPr>
          </a:lstStyle>
          <a:p>
            <a:r>
              <a:rPr lang="es-MX" noProof="0" dirty="0"/>
              <a:t>«</a:t>
            </a:r>
            <a:r>
              <a:rPr lang="es-MX" dirty="0"/>
              <a:t>Y lo sacó Jehová del huerto de Edén, para que labrase la tierra de que fue tomado»  (Números 3: 23)</a:t>
            </a:r>
          </a:p>
          <a:p>
            <a:r>
              <a:rPr lang="es-MX" dirty="0"/>
              <a:t>Estudia los siguientes textos bíblicos que se refieren a tipos o modelos y trata de definir qué es la tipología bíblica: Rom. 5:14; 1 </a:t>
            </a:r>
            <a:r>
              <a:rPr lang="es-MX" dirty="0" err="1"/>
              <a:t>Cor</a:t>
            </a:r>
            <a:r>
              <a:rPr lang="es-MX" dirty="0"/>
              <a:t>. 10:1-13; </a:t>
            </a:r>
            <a:r>
              <a:rPr lang="es-MX" dirty="0" err="1"/>
              <a:t>Heb</a:t>
            </a:r>
            <a:r>
              <a:rPr lang="es-MX" dirty="0"/>
              <a:t>. 8:5; 9:23.</a:t>
            </a:r>
            <a:endParaRPr lang="es-MX" noProof="0" dirty="0">
              <a:solidFill>
                <a:srgbClr val="0070C0"/>
              </a:solidFill>
            </a:endParaRPr>
          </a:p>
          <a:p>
            <a:r>
              <a:rPr lang="es-MX" dirty="0"/>
              <a:t>R</a:t>
            </a:r>
            <a:r>
              <a:rPr lang="es-MX" dirty="0">
                <a:solidFill>
                  <a:srgbClr val="0070C0"/>
                </a:solidFill>
              </a:rPr>
              <a:t>. Es la relación entre un texto, acontecimiento o personaje del Antiguo Testamento y su significado para su propio tiempo o para el futuro. También es una interpretación especifica acerca de personas, acontecimientos o instituciones que prefiguran a Jesús u otras realidades contenidas en el Evangelio.</a:t>
            </a:r>
            <a:endParaRPr lang="es-MX" noProof="0" dirty="0">
              <a:solidFill>
                <a:srgbClr val="0070C0"/>
              </a:solidFill>
            </a:endParaRPr>
          </a:p>
        </p:txBody>
      </p:sp>
      <p:sp>
        <p:nvSpPr>
          <p:cNvPr id="7" name="Rectángulo: esquinas redondeadas 6">
            <a:extLst>
              <a:ext uri="{FF2B5EF4-FFF2-40B4-BE49-F238E27FC236}">
                <a16:creationId xmlns:a16="http://schemas.microsoft.com/office/drawing/2014/main" id="{5EF9DE09-0BF3-A44A-DD62-CF541FF2C699}"/>
              </a:ext>
            </a:extLst>
          </p:cNvPr>
          <p:cNvSpPr/>
          <p:nvPr/>
        </p:nvSpPr>
        <p:spPr>
          <a:xfrm>
            <a:off x="131463" y="2339754"/>
            <a:ext cx="2954940" cy="3015344"/>
          </a:xfrm>
          <a:prstGeom prst="roundRect">
            <a:avLst>
              <a:gd name="adj" fmla="val 38512"/>
            </a:avLst>
          </a:prstGeom>
          <a:blipFill dpi="0" rotWithShape="1">
            <a:blip r:embed="rId4">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4" name="CuadroTexto 3">
            <a:extLst>
              <a:ext uri="{FF2B5EF4-FFF2-40B4-BE49-F238E27FC236}">
                <a16:creationId xmlns:a16="http://schemas.microsoft.com/office/drawing/2014/main" id="{7DF06888-23B9-F1DA-BA85-8703A04A89A4}"/>
              </a:ext>
            </a:extLst>
          </p:cNvPr>
          <p:cNvSpPr txBox="1"/>
          <p:nvPr/>
        </p:nvSpPr>
        <p:spPr>
          <a:xfrm>
            <a:off x="131463" y="6319676"/>
            <a:ext cx="10170784" cy="515334"/>
          </a:xfrm>
          <a:prstGeom prst="rect">
            <a:avLst/>
          </a:prstGeom>
          <a:noFill/>
        </p:spPr>
        <p:txBody>
          <a:bodyPr wrap="square" rtlCol="0">
            <a:spAutoFit/>
          </a:bodyPr>
          <a:lstStyle/>
          <a:p>
            <a:pPr algn="just">
              <a:lnSpc>
                <a:spcPts val="1600"/>
              </a:lnSpc>
            </a:pPr>
            <a:r>
              <a:rPr lang="es-MX" b="1" noProof="0" dirty="0"/>
              <a:t>Reflexionemos:</a:t>
            </a:r>
            <a:r>
              <a:rPr lang="es-MX" noProof="0" dirty="0"/>
              <a:t> </a:t>
            </a:r>
            <a:r>
              <a:rPr lang="es-MX" b="1" dirty="0">
                <a:solidFill>
                  <a:srgbClr val="C00000"/>
                </a:solidFill>
                <a:latin typeface="Aptos Display" panose="020B0004020202020204" pitchFamily="34" charset="0"/>
              </a:rPr>
              <a:t>¿Qué principios pueden ayudarnos a descubrir la riqueza de la tipología bíblica sin transformarla en una espiritualización alegórica que pueda llevar a aplicaciones extrañas?</a:t>
            </a:r>
            <a:endParaRPr lang="es-MX" sz="1700" b="1" noProof="0"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594522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2" grpId="0" uiExpand="1" build="p"/>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3">
            <a:extLst>
              <a:ext uri="{FF2B5EF4-FFF2-40B4-BE49-F238E27FC236}">
                <a16:creationId xmlns:a16="http://schemas.microsoft.com/office/drawing/2014/main" id="{444F1356-8449-E24A-109E-EBC13E04F5F3}"/>
              </a:ext>
            </a:extLst>
          </p:cNvPr>
          <p:cNvSpPr>
            <a:spLocks noGrp="1"/>
          </p:cNvSpPr>
          <p:nvPr>
            <p:ph type="title"/>
          </p:nvPr>
        </p:nvSpPr>
        <p:spPr>
          <a:xfrm>
            <a:off x="463867" y="180753"/>
            <a:ext cx="2653200" cy="659218"/>
          </a:xfrm>
          <a:effectLst>
            <a:outerShdw blurRad="44450" dist="27940" dir="5400000" algn="ctr">
              <a:schemeClr val="tx1">
                <a:lumMod val="50000"/>
                <a:lumOff val="50000"/>
                <a:alpha val="32000"/>
              </a:schemeClr>
            </a:outerShdw>
          </a:effectLst>
          <a:scene3d>
            <a:camera prst="perspectiveLeft"/>
            <a:lightRig rig="brightRoom" dir="t"/>
          </a:scene3d>
          <a:sp3d>
            <a:bevelT w="190500" h="38100"/>
          </a:sp3d>
        </p:spPr>
        <p:txBody>
          <a:bodyPr>
            <a:noAutofit/>
            <a:sp3d extrusionH="88900" prstMaterial="dkEdge">
              <a:bevelB w="38100" h="38100"/>
            </a:sp3d>
          </a:bodyPr>
          <a:lstStyle/>
          <a:p>
            <a:pPr algn="ctr"/>
            <a:r>
              <a:rPr lang="es-MX" sz="5400" b="1" u="sng" noProof="0">
                <a:ln/>
                <a:effectLst>
                  <a:outerShdw blurRad="50800" dist="38100" dir="1200000" algn="l" rotWithShape="0">
                    <a:schemeClr val="bg1">
                      <a:lumMod val="65000"/>
                      <a:alpha val="83000"/>
                    </a:schemeClr>
                  </a:outerShdw>
                </a:effectLst>
                <a:latin typeface="+mn-lt"/>
                <a:ea typeface="+mn-ea"/>
                <a:cs typeface="+mn-cs"/>
              </a:rPr>
              <a:t>Lunes</a:t>
            </a:r>
          </a:p>
        </p:txBody>
      </p:sp>
      <p:sp>
        <p:nvSpPr>
          <p:cNvPr id="15" name="Marcador de texto 14">
            <a:extLst>
              <a:ext uri="{FF2B5EF4-FFF2-40B4-BE49-F238E27FC236}">
                <a16:creationId xmlns:a16="http://schemas.microsoft.com/office/drawing/2014/main" id="{273AE9CE-BF4C-446E-C3D7-36DFCFE1EE19}"/>
              </a:ext>
            </a:extLst>
          </p:cNvPr>
          <p:cNvSpPr>
            <a:spLocks noGrp="1"/>
          </p:cNvSpPr>
          <p:nvPr>
            <p:ph type="body" idx="1"/>
          </p:nvPr>
        </p:nvSpPr>
        <p:spPr>
          <a:xfrm>
            <a:off x="204395" y="851914"/>
            <a:ext cx="10170784" cy="1522231"/>
          </a:xfrm>
          <a:noFill/>
        </p:spPr>
        <p:txBody>
          <a:bodyPr vert="horz" wrap="square" lIns="91440" tIns="45720" rIns="91440" bIns="45720" rtlCol="0" anchor="t">
            <a:normAutofit/>
          </a:bodyPr>
          <a:lstStyle/>
          <a:p>
            <a:pPr>
              <a:lnSpc>
                <a:spcPts val="1400"/>
              </a:lnSpc>
            </a:pPr>
            <a:r>
              <a:rPr lang="es-MX" dirty="0">
                <a:latin typeface="Aptos Display" panose="020B0004020202020204" pitchFamily="34" charset="0"/>
              </a:rPr>
              <a:t>«y estuvo allá hasta la muerte de Herodes; para que se cumpliese lo que dijo el Señor por medio del profeta, cuando dijo: De Egipto llamé a mi Hijo. </a:t>
            </a:r>
            <a:r>
              <a:rPr lang="es-MX" noProof="0" dirty="0">
                <a:latin typeface="Aptos Display" panose="020B0004020202020204" pitchFamily="34" charset="0"/>
              </a:rPr>
              <a:t>(Mateo 2: 15)</a:t>
            </a:r>
          </a:p>
          <a:p>
            <a:pPr>
              <a:lnSpc>
                <a:spcPts val="1400"/>
              </a:lnSpc>
            </a:pPr>
            <a:r>
              <a:rPr lang="es-MX" dirty="0">
                <a:latin typeface="Aptos Display" panose="020B0004020202020204" pitchFamily="34" charset="0"/>
              </a:rPr>
              <a:t>Observa los siguientes tipos o modelos que aparecen en el Antiguo Testamento: Israel, el Éxodo y el Santuario. ¿Cómo se cumple cada uno de ellos en las tres fases </a:t>
            </a:r>
            <a:r>
              <a:rPr lang="es-MX" dirty="0" err="1">
                <a:latin typeface="Aptos Display" panose="020B0004020202020204" pitchFamily="34" charset="0"/>
              </a:rPr>
              <a:t>antitípicas</a:t>
            </a:r>
            <a:r>
              <a:rPr lang="es-MX" dirty="0">
                <a:latin typeface="Aptos Display" panose="020B0004020202020204" pitchFamily="34" charset="0"/>
              </a:rPr>
              <a:t>: la cristológica, la eclesiológica y la escatológica?</a:t>
            </a:r>
            <a:endParaRPr lang="es-MX" noProof="0" dirty="0">
              <a:latin typeface="Aptos Display" panose="020B0004020202020204" pitchFamily="34" charset="0"/>
            </a:endParaRPr>
          </a:p>
          <a:p>
            <a:pPr>
              <a:lnSpc>
                <a:spcPts val="1400"/>
              </a:lnSpc>
            </a:pPr>
            <a:r>
              <a:rPr kumimoji="0" lang="es-MX" b="1" i="0" u="none" strike="noStrike" kern="1200" cap="none" spc="0" normalizeH="0" baseline="0" noProof="0" dirty="0">
                <a:ln>
                  <a:noFill/>
                </a:ln>
                <a:solidFill>
                  <a:prstClr val="black"/>
                </a:solidFill>
                <a:effectLst/>
                <a:uLnTx/>
                <a:uFillTx/>
                <a:latin typeface="Aptos Display" panose="020B0004020202020204" pitchFamily="34" charset="0"/>
              </a:rPr>
              <a:t>R. </a:t>
            </a:r>
            <a:r>
              <a:rPr lang="es-MX" dirty="0">
                <a:solidFill>
                  <a:srgbClr val="0070C0"/>
                </a:solidFill>
                <a:latin typeface="Aptos Display" panose="020B0004020202020204" pitchFamily="34" charset="0"/>
              </a:rPr>
              <a:t>(1) la fase cristológica se cumple en la persona, vida y ministerio de Jesús; (2) la fase eclesiológica se manifiesta en la experiencia espiritual de la iglesia; y (3) la fase escatológica, que representa la realización última del tipo al concluir la historia de la salvación.</a:t>
            </a:r>
            <a:endParaRPr lang="es-MX" sz="2000" noProof="0" dirty="0">
              <a:solidFill>
                <a:srgbClr val="0070C0"/>
              </a:solidFill>
              <a:latin typeface="Aptos Display" panose="020B0004020202020204" pitchFamily="34" charset="0"/>
            </a:endParaRPr>
          </a:p>
          <a:p>
            <a:pPr>
              <a:lnSpc>
                <a:spcPts val="1400"/>
              </a:lnSpc>
            </a:pPr>
            <a:endParaRPr lang="es-MX" sz="2000" noProof="0" dirty="0">
              <a:latin typeface="Aptos Display" panose="020B0004020202020204" pitchFamily="34" charset="0"/>
            </a:endParaRPr>
          </a:p>
        </p:txBody>
      </p:sp>
      <p:sp>
        <p:nvSpPr>
          <p:cNvPr id="16" name="Marcador de contenido 15">
            <a:extLst>
              <a:ext uri="{FF2B5EF4-FFF2-40B4-BE49-F238E27FC236}">
                <a16:creationId xmlns:a16="http://schemas.microsoft.com/office/drawing/2014/main" id="{45767219-B16D-A207-C6B6-4C961D37CDAA}"/>
              </a:ext>
            </a:extLst>
          </p:cNvPr>
          <p:cNvSpPr>
            <a:spLocks noGrp="1"/>
          </p:cNvSpPr>
          <p:nvPr>
            <p:ph sz="half" idx="2"/>
          </p:nvPr>
        </p:nvSpPr>
        <p:spPr>
          <a:xfrm>
            <a:off x="2837909" y="2374145"/>
            <a:ext cx="7537270" cy="4236205"/>
          </a:xfrm>
        </p:spPr>
        <p:txBody>
          <a:bodyPr vert="horz" lIns="91440" tIns="45720" rIns="91440" bIns="45720" rtlCol="0">
            <a:normAutofit/>
          </a:bodyPr>
          <a:lstStyle/>
          <a:p>
            <a:pPr marL="0" indent="0" algn="just">
              <a:lnSpc>
                <a:spcPts val="1400"/>
              </a:lnSpc>
              <a:spcBef>
                <a:spcPts val="0"/>
              </a:spcBef>
              <a:spcAft>
                <a:spcPts val="600"/>
              </a:spcAft>
              <a:buNone/>
            </a:pPr>
            <a:r>
              <a:rPr lang="es-MX" dirty="0">
                <a:latin typeface="Aptos Display" panose="020B0004020202020204" pitchFamily="34" charset="0"/>
              </a:rPr>
              <a:t>Jesús regresa de Egipto siguiendo un decreto de muerte (Mateo 2:15) y experimenta una vivencia simbólica similar al cruce del Mar Rojo durante Su bautismo (Mateo 3; cf. 1 Corintios 10:1, 2). Posteriormente, emprende un viaje de cuarenta días por el desierto, reflejando la peregrinación de cuarenta años del antiguo Israel en el desierto. A lo largo de este período, Jesús demuestra Su reconocimiento de Su papel como el Nuevo Israel en el Nuevo Éxodo al contrarrestar consistentemente las tentaciones del diablo con citas de Deuteronomio 6-8, que encapsulan las pruebas del antiguo Israel en el desierto. Finalmente, Jesús asciende al monte, similar a un nuevo Moisés, acompañado por Sus doce discípulos, que simbolizan las tribus de Israel. En el Sermón del Monte, reitera la ley como lo hizo Moisés al concluir el viaje por el desierto.</a:t>
            </a:r>
          </a:p>
          <a:p>
            <a:pPr marL="0" indent="0" algn="just">
              <a:lnSpc>
                <a:spcPts val="1400"/>
              </a:lnSpc>
              <a:spcBef>
                <a:spcPts val="0"/>
              </a:spcBef>
              <a:spcAft>
                <a:spcPts val="600"/>
              </a:spcAft>
              <a:buNone/>
            </a:pPr>
            <a:r>
              <a:rPr lang="es-MX" b="1" noProof="0" dirty="0">
                <a:latin typeface="Aptos Display" panose="020B0004020202020204" pitchFamily="34" charset="0"/>
              </a:rPr>
              <a:t>«</a:t>
            </a:r>
            <a:r>
              <a:rPr lang="es-MX" b="1" dirty="0">
                <a:latin typeface="Aptos Display" panose="020B0004020202020204" pitchFamily="34" charset="0"/>
              </a:rPr>
              <a:t>Durante la época de la primera venida de Cristo había mucha agitación entre el pueblo concerniente a la aparición de un Mesías universal. La nación judía esperaba la llegada de un gran libertador, y hubo hombres que se aprovecharon de este estado de expectación, utilizándolo para obtener ventajas personales en forma de ganancias y gloria propias. La profecía había previsto la aparición de estos engañadores. Ellos no aparecieron en la forma en que se había profetizado la venida del Redentor del mundo; pero Cristo vino cumpliendo cada una de las especificaciones. Había sido representado mediante tipos y símbolos, y en él se encontraron el símbolo y la realidad. En la vida, misión y muerte de Jesús, cada especificación halló su cumplimiento.</a:t>
            </a:r>
            <a:r>
              <a:rPr lang="es-MX" b="1" noProof="0" dirty="0">
                <a:latin typeface="Aptos Display" panose="020B0004020202020204" pitchFamily="34" charset="0"/>
              </a:rPr>
              <a:t>»</a:t>
            </a:r>
            <a:r>
              <a:rPr lang="es-MX" noProof="0" dirty="0">
                <a:latin typeface="Aptos Display" panose="020B0004020202020204" pitchFamily="34" charset="0"/>
              </a:rPr>
              <a:t> </a:t>
            </a:r>
            <a:r>
              <a:rPr lang="es-MX" i="1" dirty="0">
                <a:latin typeface="Aptos Display" panose="020B0004020202020204" pitchFamily="34" charset="0"/>
              </a:rPr>
              <a:t>(Exaltad a Jesús, 2 de julio, p. 191).</a:t>
            </a:r>
          </a:p>
          <a:p>
            <a:pPr marL="0" indent="0" algn="just">
              <a:lnSpc>
                <a:spcPts val="1400"/>
              </a:lnSpc>
              <a:spcBef>
                <a:spcPts val="0"/>
              </a:spcBef>
              <a:spcAft>
                <a:spcPts val="600"/>
              </a:spcAft>
              <a:buNone/>
            </a:pPr>
            <a:endParaRPr lang="es-MX" i="1" dirty="0">
              <a:latin typeface="Aptos Display" panose="020B0004020202020204" pitchFamily="34" charset="0"/>
            </a:endParaRPr>
          </a:p>
          <a:p>
            <a:pPr marL="0" indent="0" algn="just">
              <a:lnSpc>
                <a:spcPts val="1400"/>
              </a:lnSpc>
              <a:spcBef>
                <a:spcPts val="0"/>
              </a:spcBef>
              <a:spcAft>
                <a:spcPts val="600"/>
              </a:spcAft>
              <a:buNone/>
            </a:pPr>
            <a:endParaRPr lang="es-MX" i="1" noProof="0" dirty="0">
              <a:latin typeface="Aptos Display" panose="020B0004020202020204" pitchFamily="34" charset="0"/>
            </a:endParaRPr>
          </a:p>
        </p:txBody>
      </p:sp>
      <p:sp>
        <p:nvSpPr>
          <p:cNvPr id="3" name="CuadroTexto 2">
            <a:extLst>
              <a:ext uri="{FF2B5EF4-FFF2-40B4-BE49-F238E27FC236}">
                <a16:creationId xmlns:a16="http://schemas.microsoft.com/office/drawing/2014/main" id="{59155F0B-0975-150E-86E7-E6B9F5FBE7C0}"/>
              </a:ext>
            </a:extLst>
          </p:cNvPr>
          <p:cNvSpPr txBox="1"/>
          <p:nvPr/>
        </p:nvSpPr>
        <p:spPr>
          <a:xfrm>
            <a:off x="3287564" y="181171"/>
            <a:ext cx="6624000" cy="658800"/>
          </a:xfrm>
          <a:prstGeom prst="rect">
            <a:avLst/>
          </a:prstGeom>
          <a:solidFill>
            <a:srgbClr val="BB561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noProof="0" dirty="0">
                <a:solidFill>
                  <a:schemeClr val="bg1">
                    <a:lumMod val="95000"/>
                  </a:schemeClr>
                </a:solidFill>
                <a:latin typeface="Amasis MT Pro Black" panose="02040A04050005020304" pitchFamily="18" charset="0"/>
              </a:rPr>
              <a:t>TIPO Y ANTITIPO</a:t>
            </a:r>
          </a:p>
        </p:txBody>
      </p:sp>
      <p:sp>
        <p:nvSpPr>
          <p:cNvPr id="2" name="Doble onda 1">
            <a:extLst>
              <a:ext uri="{FF2B5EF4-FFF2-40B4-BE49-F238E27FC236}">
                <a16:creationId xmlns:a16="http://schemas.microsoft.com/office/drawing/2014/main" id="{74924193-BB4C-1260-67CD-FE9D1840DD54}"/>
              </a:ext>
            </a:extLst>
          </p:cNvPr>
          <p:cNvSpPr/>
          <p:nvPr/>
        </p:nvSpPr>
        <p:spPr>
          <a:xfrm>
            <a:off x="119743" y="2404034"/>
            <a:ext cx="2718166" cy="3072842"/>
          </a:xfrm>
          <a:custGeom>
            <a:avLst/>
            <a:gdLst>
              <a:gd name="connsiteX0" fmla="*/ 0 w 2576470"/>
              <a:gd name="connsiteY0" fmla="*/ 175880 h 2814084"/>
              <a:gd name="connsiteX1" fmla="*/ 1288235 w 2576470"/>
              <a:gd name="connsiteY1" fmla="*/ 175880 h 2814084"/>
              <a:gd name="connsiteX2" fmla="*/ 2576470 w 2576470"/>
              <a:gd name="connsiteY2" fmla="*/ 175880 h 2814084"/>
              <a:gd name="connsiteX3" fmla="*/ 2576470 w 2576470"/>
              <a:gd name="connsiteY3" fmla="*/ 2638204 h 2814084"/>
              <a:gd name="connsiteX4" fmla="*/ 1288235 w 2576470"/>
              <a:gd name="connsiteY4" fmla="*/ 2638204 h 2814084"/>
              <a:gd name="connsiteX5" fmla="*/ 0 w 2576470"/>
              <a:gd name="connsiteY5" fmla="*/ 2638204 h 2814084"/>
              <a:gd name="connsiteX6" fmla="*/ 0 w 2576470"/>
              <a:gd name="connsiteY6" fmla="*/ 175880 h 2814084"/>
              <a:gd name="connsiteX0" fmla="*/ 0 w 2576470"/>
              <a:gd name="connsiteY0" fmla="*/ 260563 h 2892127"/>
              <a:gd name="connsiteX1" fmla="*/ 1288235 w 2576470"/>
              <a:gd name="connsiteY1" fmla="*/ 260563 h 2892127"/>
              <a:gd name="connsiteX2" fmla="*/ 2178437 w 2576470"/>
              <a:gd name="connsiteY2" fmla="*/ 260563 h 2892127"/>
              <a:gd name="connsiteX3" fmla="*/ 2576470 w 2576470"/>
              <a:gd name="connsiteY3" fmla="*/ 2722887 h 2892127"/>
              <a:gd name="connsiteX4" fmla="*/ 1288235 w 2576470"/>
              <a:gd name="connsiteY4" fmla="*/ 2722887 h 2892127"/>
              <a:gd name="connsiteX5" fmla="*/ 0 w 2576470"/>
              <a:gd name="connsiteY5" fmla="*/ 2722887 h 2892127"/>
              <a:gd name="connsiteX6" fmla="*/ 0 w 2576470"/>
              <a:gd name="connsiteY6" fmla="*/ 260563 h 2892127"/>
              <a:gd name="connsiteX0" fmla="*/ 0 w 2210710"/>
              <a:gd name="connsiteY0" fmla="*/ 260563 h 2911203"/>
              <a:gd name="connsiteX1" fmla="*/ 1288235 w 2210710"/>
              <a:gd name="connsiteY1" fmla="*/ 260563 h 2911203"/>
              <a:gd name="connsiteX2" fmla="*/ 2178437 w 2210710"/>
              <a:gd name="connsiteY2" fmla="*/ 260563 h 2911203"/>
              <a:gd name="connsiteX3" fmla="*/ 2210710 w 2210710"/>
              <a:gd name="connsiteY3" fmla="*/ 2744402 h 2911203"/>
              <a:gd name="connsiteX4" fmla="*/ 1288235 w 2210710"/>
              <a:gd name="connsiteY4" fmla="*/ 2722887 h 2911203"/>
              <a:gd name="connsiteX5" fmla="*/ 0 w 2210710"/>
              <a:gd name="connsiteY5" fmla="*/ 2722887 h 2911203"/>
              <a:gd name="connsiteX6" fmla="*/ 0 w 2210710"/>
              <a:gd name="connsiteY6" fmla="*/ 260563 h 2911203"/>
              <a:gd name="connsiteX0" fmla="*/ 0 w 2210710"/>
              <a:gd name="connsiteY0" fmla="*/ 257015 h 2907655"/>
              <a:gd name="connsiteX1" fmla="*/ 1288235 w 2210710"/>
              <a:gd name="connsiteY1" fmla="*/ 257015 h 2907655"/>
              <a:gd name="connsiteX2" fmla="*/ 2206129 w 2210710"/>
              <a:gd name="connsiteY2" fmla="*/ 160197 h 2907655"/>
              <a:gd name="connsiteX3" fmla="*/ 2210710 w 2210710"/>
              <a:gd name="connsiteY3" fmla="*/ 2740854 h 2907655"/>
              <a:gd name="connsiteX4" fmla="*/ 1288235 w 2210710"/>
              <a:gd name="connsiteY4" fmla="*/ 2719339 h 2907655"/>
              <a:gd name="connsiteX5" fmla="*/ 0 w 2210710"/>
              <a:gd name="connsiteY5" fmla="*/ 2719339 h 2907655"/>
              <a:gd name="connsiteX6" fmla="*/ 0 w 2210710"/>
              <a:gd name="connsiteY6" fmla="*/ 257015 h 2907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710" h="2907655">
                <a:moveTo>
                  <a:pt x="0" y="257015"/>
                </a:moveTo>
                <a:cubicBezTo>
                  <a:pt x="429412" y="-329252"/>
                  <a:pt x="920547" y="273151"/>
                  <a:pt x="1288235" y="257015"/>
                </a:cubicBezTo>
                <a:cubicBezTo>
                  <a:pt x="1655923" y="240879"/>
                  <a:pt x="1776717" y="746465"/>
                  <a:pt x="2206129" y="160197"/>
                </a:cubicBezTo>
                <a:cubicBezTo>
                  <a:pt x="2206129" y="980972"/>
                  <a:pt x="2210710" y="1920079"/>
                  <a:pt x="2210710" y="2740854"/>
                </a:cubicBezTo>
                <a:cubicBezTo>
                  <a:pt x="1781298" y="3327121"/>
                  <a:pt x="1717647" y="2133071"/>
                  <a:pt x="1288235" y="2719339"/>
                </a:cubicBezTo>
                <a:cubicBezTo>
                  <a:pt x="858823" y="3305606"/>
                  <a:pt x="429412" y="2133071"/>
                  <a:pt x="0" y="2719339"/>
                </a:cubicBezTo>
                <a:lnTo>
                  <a:pt x="0" y="257015"/>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5" name="CuadroTexto 4">
            <a:extLst>
              <a:ext uri="{FF2B5EF4-FFF2-40B4-BE49-F238E27FC236}">
                <a16:creationId xmlns:a16="http://schemas.microsoft.com/office/drawing/2014/main" id="{7C79EABE-BEA1-D270-7D68-2932CC5569D4}"/>
              </a:ext>
            </a:extLst>
          </p:cNvPr>
          <p:cNvSpPr txBox="1"/>
          <p:nvPr/>
        </p:nvSpPr>
        <p:spPr>
          <a:xfrm>
            <a:off x="204395" y="6485174"/>
            <a:ext cx="10170784" cy="401206"/>
          </a:xfrm>
          <a:prstGeom prst="rect">
            <a:avLst/>
          </a:prstGeom>
          <a:noFill/>
        </p:spPr>
        <p:txBody>
          <a:bodyPr wrap="square" rtlCol="0">
            <a:normAutofit/>
          </a:bodyPr>
          <a:lstStyle/>
          <a:p>
            <a:pPr algn="just">
              <a:lnSpc>
                <a:spcPts val="1400"/>
              </a:lnSpc>
            </a:pPr>
            <a:r>
              <a:rPr lang="es-MX" b="1" noProof="0" dirty="0"/>
              <a:t>Reflexionemos:</a:t>
            </a:r>
            <a:r>
              <a:rPr lang="es-MX" noProof="0" dirty="0"/>
              <a:t> </a:t>
            </a:r>
            <a:r>
              <a:rPr lang="es-MX" b="1" dirty="0">
                <a:solidFill>
                  <a:srgbClr val="C00000"/>
                </a:solidFill>
                <a:latin typeface="Aptos Display" panose="020B0004020202020204" pitchFamily="34" charset="0"/>
              </a:rPr>
              <a:t>¿Qué haces cuando te resulta difícil entender el significado de ciertos textos bíblicos?</a:t>
            </a:r>
            <a:endParaRPr lang="es-MX" sz="1700" b="1" noProof="0"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862707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xEl>
                                              <p:pRg st="2" end="2"/>
                                            </p:txEl>
                                          </p:spTgt>
                                        </p:tgtEl>
                                        <p:attrNameLst>
                                          <p:attrName>style.visibility</p:attrName>
                                        </p:attrNameLst>
                                      </p:cBhvr>
                                      <p:to>
                                        <p:strVal val="visible"/>
                                      </p:to>
                                    </p:set>
                                    <p:anim calcmode="lin" valueType="num">
                                      <p:cBhvr additive="base">
                                        <p:cTn id="7"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xEl>
                                              <p:pRg st="0" end="0"/>
                                            </p:txEl>
                                          </p:spTgt>
                                        </p:tgtEl>
                                        <p:attrNameLst>
                                          <p:attrName>style.visibility</p:attrName>
                                        </p:attrNameLst>
                                      </p:cBhvr>
                                      <p:to>
                                        <p:strVal val="visible"/>
                                      </p:to>
                                    </p:set>
                                    <p:anim calcmode="lin" valueType="num">
                                      <p:cBhvr additive="base">
                                        <p:cTn id="13"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xEl>
                                              <p:pRg st="1" end="1"/>
                                            </p:txEl>
                                          </p:spTgt>
                                        </p:tgtEl>
                                        <p:attrNameLst>
                                          <p:attrName>style.visibility</p:attrName>
                                        </p:attrNameLst>
                                      </p:cBhvr>
                                      <p:to>
                                        <p:strVal val="visible"/>
                                      </p:to>
                                    </p:set>
                                    <p:anim calcmode="lin" valueType="num">
                                      <p:cBhvr additive="base">
                                        <p:cTn id="19"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9A8B48DA-4413-26BF-EC99-862B3BCCCCA7}"/>
              </a:ext>
            </a:extLst>
          </p:cNvPr>
          <p:cNvSpPr>
            <a:spLocks noGrp="1"/>
          </p:cNvSpPr>
          <p:nvPr>
            <p:ph type="body" idx="1"/>
          </p:nvPr>
        </p:nvSpPr>
        <p:spPr>
          <a:xfrm>
            <a:off x="86061" y="937356"/>
            <a:ext cx="10260898" cy="1531368"/>
          </a:xfrm>
          <a:noFill/>
        </p:spPr>
        <p:txBody>
          <a:bodyPr vert="horz" wrap="square" lIns="91440" tIns="45720" rIns="91440" bIns="45720" rtlCol="0" anchor="t">
            <a:normAutofit/>
          </a:bodyPr>
          <a:lstStyle/>
          <a:p>
            <a:pPr>
              <a:lnSpc>
                <a:spcPts val="1400"/>
              </a:lnSpc>
            </a:pPr>
            <a:r>
              <a:rPr lang="es-MX" noProof="0" dirty="0">
                <a:latin typeface="Aptos Display" panose="020B0004020202020204" pitchFamily="34" charset="0"/>
              </a:rPr>
              <a:t>«</a:t>
            </a:r>
            <a:r>
              <a:rPr lang="es-MX" dirty="0">
                <a:latin typeface="Aptos Display" panose="020B0004020202020204" pitchFamily="34" charset="0"/>
              </a:rPr>
              <a:t>Profeta de en medio de ti, de tus hermanos, como yo, te levantará Jehová tu Dios; a él oiréis;</a:t>
            </a:r>
            <a:r>
              <a:rPr lang="es-MX" noProof="0" dirty="0">
                <a:latin typeface="Aptos Display" panose="020B0004020202020204" pitchFamily="34" charset="0"/>
              </a:rPr>
              <a:t>» (Deuteronomio 18: 15).</a:t>
            </a:r>
          </a:p>
          <a:p>
            <a:pPr>
              <a:lnSpc>
                <a:spcPts val="1400"/>
              </a:lnSpc>
            </a:pPr>
            <a:r>
              <a:rPr lang="es-MX" dirty="0"/>
              <a:t>A la luz de la tipología bíblica, ¿qué significa el paralelismo existente entre la experiencia de Moisés y la de Josué? Ver </a:t>
            </a:r>
            <a:r>
              <a:rPr lang="es-MX" dirty="0" err="1"/>
              <a:t>Éxo</a:t>
            </a:r>
            <a:r>
              <a:rPr lang="es-MX" dirty="0"/>
              <a:t>. 3:1, 2; Jos. 1:1-3; Núm. 13:1, 2; Jos. 2:1; </a:t>
            </a:r>
            <a:r>
              <a:rPr lang="es-MX" dirty="0" err="1"/>
              <a:t>Éxo</a:t>
            </a:r>
            <a:r>
              <a:rPr lang="es-MX" dirty="0"/>
              <a:t>. 3:5; Jos. 5:15.</a:t>
            </a:r>
            <a:endParaRPr lang="es-MX" dirty="0">
              <a:latin typeface="Aptos Display" panose="020B0004020202020204" pitchFamily="34" charset="0"/>
            </a:endParaRPr>
          </a:p>
          <a:p>
            <a:pPr>
              <a:lnSpc>
                <a:spcPts val="1400"/>
              </a:lnSpc>
            </a:pPr>
            <a:r>
              <a:rPr lang="es-MX" noProof="0" dirty="0">
                <a:latin typeface="Aptos Display" panose="020B0004020202020204" pitchFamily="34" charset="0"/>
              </a:rPr>
              <a:t>R. </a:t>
            </a:r>
            <a:r>
              <a:rPr lang="es-MX" dirty="0">
                <a:solidFill>
                  <a:srgbClr val="0070C0"/>
                </a:solidFill>
                <a:latin typeface="Aptos Display" panose="020B0004020202020204" pitchFamily="34" charset="0"/>
              </a:rPr>
              <a:t>Son llamados a cumplir una misión mediante un encuentro personal con Dios. Bajo su liderazgo el renombre de </a:t>
            </a:r>
            <a:r>
              <a:rPr lang="es-MX" dirty="0" err="1">
                <a:solidFill>
                  <a:srgbClr val="0070C0"/>
                </a:solidFill>
                <a:latin typeface="Aptos Display" panose="020B0004020202020204" pitchFamily="34" charset="0"/>
              </a:rPr>
              <a:t>Istael</a:t>
            </a:r>
            <a:r>
              <a:rPr lang="es-MX" dirty="0">
                <a:solidFill>
                  <a:srgbClr val="0070C0"/>
                </a:solidFill>
                <a:latin typeface="Aptos Display" panose="020B0004020202020204" pitchFamily="34" charset="0"/>
              </a:rPr>
              <a:t> inspira temor entre las naciones. Moisés cruza el Mar Rojo, Josué cruza el rio Jordán, Se les recuerda a ambos la necesidad de la circuncisión y la importancia de la Pascua. El maná inicia a caer con Moisés y termina con Josué. Se les ordena quitarse el calzado. Etc.</a:t>
            </a:r>
            <a:endParaRPr lang="es-MX" sz="2000" dirty="0">
              <a:solidFill>
                <a:srgbClr val="0070C0"/>
              </a:solidFill>
              <a:latin typeface="Aptos Display" panose="020B0004020202020204" pitchFamily="34" charset="0"/>
            </a:endParaRPr>
          </a:p>
          <a:p>
            <a:pPr>
              <a:lnSpc>
                <a:spcPts val="1600"/>
              </a:lnSpc>
            </a:pPr>
            <a:endParaRPr lang="es-MX" noProof="0" dirty="0">
              <a:solidFill>
                <a:srgbClr val="0070C0"/>
              </a:solidFill>
              <a:latin typeface="Aptos Display" panose="020B0004020202020204" pitchFamily="34" charset="0"/>
            </a:endParaRPr>
          </a:p>
        </p:txBody>
      </p:sp>
      <p:sp>
        <p:nvSpPr>
          <p:cNvPr id="8" name="Marcador de contenido 7">
            <a:extLst>
              <a:ext uri="{FF2B5EF4-FFF2-40B4-BE49-F238E27FC236}">
                <a16:creationId xmlns:a16="http://schemas.microsoft.com/office/drawing/2014/main" id="{11F57159-DA92-C69A-F804-BE0279520E05}"/>
              </a:ext>
            </a:extLst>
          </p:cNvPr>
          <p:cNvSpPr>
            <a:spLocks noGrp="1"/>
          </p:cNvSpPr>
          <p:nvPr>
            <p:ph sz="half" idx="2"/>
          </p:nvPr>
        </p:nvSpPr>
        <p:spPr>
          <a:xfrm>
            <a:off x="2774097" y="2557992"/>
            <a:ext cx="7601082" cy="3814233"/>
          </a:xfrm>
        </p:spPr>
        <p:txBody>
          <a:bodyPr>
            <a:noAutofit/>
          </a:bodyPr>
          <a:lstStyle/>
          <a:p>
            <a:pPr marL="0" indent="0" algn="just">
              <a:lnSpc>
                <a:spcPts val="1400"/>
              </a:lnSpc>
              <a:spcBef>
                <a:spcPts val="0"/>
              </a:spcBef>
              <a:spcAft>
                <a:spcPts val="600"/>
              </a:spcAft>
              <a:buNone/>
            </a:pPr>
            <a:r>
              <a:rPr lang="es-MX" dirty="0">
                <a:latin typeface="Aptos Display" panose="020B0004020202020204" pitchFamily="34" charset="0"/>
              </a:rPr>
              <a:t>Como descubrimos la primera semana, Josué se presenta como un nuevo Moisés que repite los pasos más significativos del Éxodo de Egipto en la vida de la segunda generación. La vida de Josué fue un cumplimiento parcial de la profecía hecha por Moisés (</a:t>
            </a:r>
            <a:r>
              <a:rPr lang="es-MX" dirty="0" err="1">
                <a:latin typeface="Aptos Display" panose="020B0004020202020204" pitchFamily="34" charset="0"/>
              </a:rPr>
              <a:t>Deut</a:t>
            </a:r>
            <a:r>
              <a:rPr lang="es-MX" dirty="0">
                <a:latin typeface="Aptos Display" panose="020B0004020202020204" pitchFamily="34" charset="0"/>
              </a:rPr>
              <a:t>. 18:15, 18). Sin embargo, esa profecía no tuvo su cumplimiento pleno o último en Josué, pues ella solo podía ser cumplida por el Mesías. Él conocía íntimamente al Padre (Juan 1:14, 18); era veraz y revelaba fielmente a Dios (Mat. 22:16; Luc. 10:22; Juan 14:6), quien, en efecto, puso sus palabras en labios de Jesús (Juan 14:24). En consecuencia, tanto la vida de Moisés como la de Josué se convirtieron en tipos de Jesús, el Mesías venidero.</a:t>
            </a:r>
          </a:p>
          <a:p>
            <a:pPr marL="0" indent="0" algn="just">
              <a:lnSpc>
                <a:spcPts val="1300"/>
              </a:lnSpc>
              <a:spcBef>
                <a:spcPts val="0"/>
              </a:spcBef>
              <a:spcAft>
                <a:spcPts val="600"/>
              </a:spcAft>
              <a:buNone/>
            </a:pPr>
            <a:r>
              <a:rPr lang="es-MX" b="1" noProof="0" dirty="0">
                <a:latin typeface="Aptos Display" panose="020B0004020202020204" pitchFamily="34" charset="0"/>
              </a:rPr>
              <a:t>«</a:t>
            </a:r>
            <a:r>
              <a:rPr lang="es-MX" b="1" dirty="0">
                <a:latin typeface="Aptos Display" panose="020B0004020202020204" pitchFamily="34" charset="0"/>
              </a:rPr>
              <a:t>Moisés fue un tipo o figura de Cristo… Dios tuvo a bien disciplinar a Moisés en la escuela de la aflicción y la pobreza, antes de que estuviera preparado para conducir las huestes de Israel hacia la Canaán terrenal. El Israel de Dios, que viaja hacia la Canaán celestial, tiene un Capitán que no necesitó enseñanzas humanas que le prepararan para su misión de conductor divino; no obstante fue perfeccionado por el sufrimiento; «porque en cuanto él mismo padeció siendo tentado, es poderoso para socorrer a los que son tentados». Hebreos 2:10, 18. Nuestro Redentor no manifestó las imperfecciones ni las debilidades humanas; pero murió a fin de obtener nuestro derecho a entrar en la tierra prometida» </a:t>
            </a:r>
            <a:r>
              <a:rPr lang="es-MX" i="1" dirty="0">
                <a:latin typeface="Aptos Display" panose="020B0004020202020204" pitchFamily="34" charset="0"/>
              </a:rPr>
              <a:t>(Historia de los patriarcas y profetas, pp. 512, 513).</a:t>
            </a:r>
            <a:endParaRPr lang="en-US" i="1" dirty="0">
              <a:latin typeface="Aptos Display" panose="020B0004020202020204" pitchFamily="34" charset="0"/>
            </a:endParaRPr>
          </a:p>
          <a:p>
            <a:pPr marL="0" indent="0" algn="just">
              <a:lnSpc>
                <a:spcPts val="1400"/>
              </a:lnSpc>
              <a:spcBef>
                <a:spcPts val="0"/>
              </a:spcBef>
              <a:spcAft>
                <a:spcPts val="600"/>
              </a:spcAft>
              <a:buNone/>
            </a:pPr>
            <a:endParaRPr lang="es-MX" sz="1600" i="1" noProof="0" dirty="0">
              <a:latin typeface="Aptos Display" panose="020B0004020202020204" pitchFamily="34" charset="0"/>
            </a:endParaRPr>
          </a:p>
          <a:p>
            <a:pPr marL="0" indent="0" algn="just">
              <a:lnSpc>
                <a:spcPts val="1400"/>
              </a:lnSpc>
              <a:spcBef>
                <a:spcPts val="0"/>
              </a:spcBef>
              <a:spcAft>
                <a:spcPts val="600"/>
              </a:spcAft>
              <a:buNone/>
            </a:pPr>
            <a:endParaRPr lang="es-MX" sz="1600" b="1" noProof="0" dirty="0">
              <a:solidFill>
                <a:srgbClr val="C00000"/>
              </a:solidFill>
              <a:latin typeface="Aptos Display" panose="020B0004020202020204" pitchFamily="34" charset="0"/>
            </a:endParaRPr>
          </a:p>
        </p:txBody>
      </p:sp>
      <p:sp>
        <p:nvSpPr>
          <p:cNvPr id="2" name="CuadroTexto 1">
            <a:extLst>
              <a:ext uri="{FF2B5EF4-FFF2-40B4-BE49-F238E27FC236}">
                <a16:creationId xmlns:a16="http://schemas.microsoft.com/office/drawing/2014/main" id="{08C685AE-E21C-8DBF-EB5E-2BDEB9589609}"/>
              </a:ext>
            </a:extLst>
          </p:cNvPr>
          <p:cNvSpPr txBox="1"/>
          <p:nvPr/>
        </p:nvSpPr>
        <p:spPr>
          <a:xfrm>
            <a:off x="2870200" y="161993"/>
            <a:ext cx="7366000" cy="658800"/>
          </a:xfrm>
          <a:prstGeom prst="rect">
            <a:avLst/>
          </a:prstGeom>
          <a:solidFill>
            <a:srgbClr val="92D050"/>
          </a:solidFill>
          <a:ln>
            <a:noFill/>
          </a:ln>
          <a:effectLst>
            <a:outerShdw blurRad="44450" dist="27940" dir="5400000" algn="ctr">
              <a:schemeClr val="tx1">
                <a:alpha val="32000"/>
              </a:schemeClr>
            </a:outerShdw>
          </a:effectLst>
          <a:scene3d>
            <a:camera prst="orthographicFront">
              <a:rot lat="0" lon="0" rev="0"/>
            </a:camera>
            <a:lightRig rig="balanced" dir="t">
              <a:rot lat="0" lon="0" rev="8700000"/>
            </a:lightRig>
          </a:scene3d>
          <a:sp3d>
            <a:bevelT w="190500" h="38100"/>
          </a:sp3d>
        </p:spPr>
        <p:txBody>
          <a:bodyPr wrap="square" rtlCol="0" anchor="ctr">
            <a:normAutofit fontScale="77500" lnSpcReduction="20000"/>
            <a:sp3d extrusionH="31750" contourW="38100">
              <a:bevelT prst="riblet"/>
              <a:bevelB w="0" h="0"/>
              <a:extrusionClr>
                <a:schemeClr val="tx1">
                  <a:lumMod val="50000"/>
                  <a:lumOff val="50000"/>
                </a:schemeClr>
              </a:extrusionClr>
              <a:contourClr>
                <a:schemeClr val="bg1"/>
              </a:contourClr>
            </a:sp3d>
          </a:bodyPr>
          <a:lstStyle>
            <a:defPPr>
              <a:defRPr lang="es-MX"/>
            </a:defPPr>
            <a:lvl1pPr>
              <a:defRPr sz="2800">
                <a:solidFill>
                  <a:schemeClr val="bg1">
                    <a:lumMod val="95000"/>
                  </a:schemeClr>
                </a:solidFill>
                <a:latin typeface="Amasis MT Pro Black" panose="02040A04050005020304" pitchFamily="18" charset="0"/>
              </a:defRPr>
            </a:lvl1pPr>
          </a:lstStyle>
          <a:p>
            <a:pPr>
              <a:lnSpc>
                <a:spcPct val="90000"/>
              </a:lnSpc>
              <a:spcBef>
                <a:spcPct val="0"/>
              </a:spcBef>
            </a:pPr>
            <a:r>
              <a:rPr lang="es-MX" sz="4800" b="1" dirty="0">
                <a:ln/>
                <a:solidFill>
                  <a:schemeClr val="tx1"/>
                </a:solidFill>
                <a:effectLst>
                  <a:outerShdw blurRad="50800" dir="5400000" algn="ctr" rotWithShape="0">
                    <a:schemeClr val="bg1"/>
                  </a:outerShdw>
                </a:effectLst>
                <a:latin typeface="+mn-lt"/>
              </a:rPr>
              <a:t>JOSUÉ COMO FIGURA TIPOLÓGICA</a:t>
            </a:r>
          </a:p>
        </p:txBody>
      </p:sp>
      <p:sp>
        <p:nvSpPr>
          <p:cNvPr id="12" name="Título 5">
            <a:extLst>
              <a:ext uri="{FF2B5EF4-FFF2-40B4-BE49-F238E27FC236}">
                <a16:creationId xmlns:a16="http://schemas.microsoft.com/office/drawing/2014/main" id="{9B2B152D-20AD-F590-1625-1546DA8426D8}"/>
              </a:ext>
            </a:extLst>
          </p:cNvPr>
          <p:cNvSpPr>
            <a:spLocks noGrp="1"/>
          </p:cNvSpPr>
          <p:nvPr>
            <p:ph type="title"/>
          </p:nvPr>
        </p:nvSpPr>
        <p:spPr>
          <a:xfrm>
            <a:off x="115772" y="161575"/>
            <a:ext cx="2658325" cy="659218"/>
          </a:xfrm>
          <a:solidFill>
            <a:srgbClr val="8FCB50"/>
          </a:solidFill>
          <a:ln w="22225" cap="rnd">
            <a:noFill/>
          </a:ln>
          <a:scene3d>
            <a:camera prst="obliqueTopRight"/>
            <a:lightRig rig="balanced" dir="t"/>
          </a:scene3d>
          <a:sp3d>
            <a:bevelT w="190500" h="38100"/>
          </a:sp3d>
        </p:spPr>
        <p:txBody>
          <a:bodyPr>
            <a:noAutofit/>
            <a:sp3d extrusionH="88900" prstMaterial="powder">
              <a:bevelT h="127000"/>
              <a:bevelB w="38100" h="38100" prst="slope"/>
              <a:extrusionClr>
                <a:schemeClr val="bg1"/>
              </a:extrusionClr>
            </a:sp3d>
          </a:bodyPr>
          <a:lstStyle/>
          <a:p>
            <a:pPr algn="ctr"/>
            <a:r>
              <a:rPr lang="es-MX" sz="4800" b="1" u="sng">
                <a:ln/>
                <a:solidFill>
                  <a:schemeClr val="tx1"/>
                </a:solidFill>
                <a:effectLst>
                  <a:outerShdw blurRad="50800" dir="5400000" algn="ctr" rotWithShape="0">
                    <a:schemeClr val="bg1"/>
                  </a:outerShdw>
                </a:effectLst>
                <a:latin typeface="+mn-lt"/>
                <a:ea typeface="+mn-ea"/>
                <a:cs typeface="+mn-cs"/>
              </a:rPr>
              <a:t>Martes</a:t>
            </a:r>
          </a:p>
        </p:txBody>
      </p:sp>
      <p:sp>
        <p:nvSpPr>
          <p:cNvPr id="3" name="Lágrima 2">
            <a:extLst>
              <a:ext uri="{FF2B5EF4-FFF2-40B4-BE49-F238E27FC236}">
                <a16:creationId xmlns:a16="http://schemas.microsoft.com/office/drawing/2014/main" id="{AE4EEBE8-A631-7019-3F15-CE49B6932798}"/>
              </a:ext>
            </a:extLst>
          </p:cNvPr>
          <p:cNvSpPr/>
          <p:nvPr/>
        </p:nvSpPr>
        <p:spPr>
          <a:xfrm>
            <a:off x="0" y="2468724"/>
            <a:ext cx="2774097" cy="2790825"/>
          </a:xfrm>
          <a:prstGeom prst="teardrop">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4" name="CuadroTexto 3">
            <a:extLst>
              <a:ext uri="{FF2B5EF4-FFF2-40B4-BE49-F238E27FC236}">
                <a16:creationId xmlns:a16="http://schemas.microsoft.com/office/drawing/2014/main" id="{984389FA-3FF8-460A-60BF-4030930B8800}"/>
              </a:ext>
            </a:extLst>
          </p:cNvPr>
          <p:cNvSpPr txBox="1"/>
          <p:nvPr/>
        </p:nvSpPr>
        <p:spPr>
          <a:xfrm>
            <a:off x="86061" y="6388648"/>
            <a:ext cx="10289118" cy="514250"/>
          </a:xfrm>
          <a:prstGeom prst="rect">
            <a:avLst/>
          </a:prstGeom>
          <a:noFill/>
        </p:spPr>
        <p:txBody>
          <a:bodyPr wrap="square" rtlCol="0">
            <a:normAutofit/>
          </a:bodyPr>
          <a:lstStyle/>
          <a:p>
            <a:pPr algn="just">
              <a:lnSpc>
                <a:spcPts val="1400"/>
              </a:lnSpc>
            </a:pPr>
            <a:r>
              <a:rPr lang="es-MX" b="1" noProof="0" dirty="0"/>
              <a:t>Reflexionemos:</a:t>
            </a:r>
            <a:r>
              <a:rPr lang="es-MX" noProof="0" dirty="0"/>
              <a:t> </a:t>
            </a:r>
            <a:r>
              <a:rPr lang="es-MX" b="1" dirty="0">
                <a:solidFill>
                  <a:srgbClr val="C00000"/>
                </a:solidFill>
                <a:latin typeface="Aptos Display" panose="020B0004020202020204" pitchFamily="34" charset="0"/>
              </a:rPr>
              <a:t>¿Qué importancia tiene Jesús en tu caminar con él? ¿Por qué debe ser él y lo que hizo por ti el fundamento de toda tu experiencia cristiana?</a:t>
            </a:r>
            <a:endParaRPr lang="es-MX" b="1" noProof="0"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329640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uiExpand="1" build="p"/>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3D4AD41-BBA2-6A4A-28FE-57EE21BC4ED8}"/>
              </a:ext>
            </a:extLst>
          </p:cNvPr>
          <p:cNvSpPr txBox="1"/>
          <p:nvPr/>
        </p:nvSpPr>
        <p:spPr>
          <a:xfrm>
            <a:off x="3278601" y="187113"/>
            <a:ext cx="6624000" cy="658800"/>
          </a:xfrm>
          <a:prstGeom prst="rect">
            <a:avLst/>
          </a:prstGeom>
          <a:solidFill>
            <a:srgbClr val="6E349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bevelB prst="slope"/>
          </a:sp3d>
        </p:spPr>
        <p:txBody>
          <a:bodyPr wrap="square" rtlCol="0" anchor="ctr">
            <a:normAutofit fontScale="62500" lnSpcReduction="20000"/>
            <a:sp3d extrusionH="57150" contourW="25400">
              <a:bevelT w="50800" prst="angle"/>
              <a:extrusionClr>
                <a:schemeClr val="bg1"/>
              </a:extrusionClr>
              <a:contourClr>
                <a:schemeClr val="bg1"/>
              </a:contourClr>
            </a:sp3d>
          </a:bodyPr>
          <a:lstStyle/>
          <a:p>
            <a:pPr algn="just">
              <a:spcBef>
                <a:spcPct val="0"/>
              </a:spcBef>
            </a:pPr>
            <a:r>
              <a:rPr lang="es-MX" sz="4400" b="1" dirty="0">
                <a:ln>
                  <a:solidFill>
                    <a:schemeClr val="accent1"/>
                  </a:solidFill>
                </a:ln>
                <a:solidFill>
                  <a:schemeClr val="bg1"/>
                </a:solidFill>
                <a:effectLst>
                  <a:outerShdw blurRad="50800" dist="38100" algn="l" rotWithShape="0">
                    <a:schemeClr val="bg1">
                      <a:lumMod val="95000"/>
                      <a:alpha val="40000"/>
                    </a:schemeClr>
                  </a:outerShdw>
                </a:effectLst>
              </a:rPr>
              <a:t>EL VERDADERO JOSUÉ COMO ANTITIPO</a:t>
            </a:r>
          </a:p>
        </p:txBody>
      </p:sp>
      <p:sp>
        <p:nvSpPr>
          <p:cNvPr id="9" name="Título 5">
            <a:extLst>
              <a:ext uri="{FF2B5EF4-FFF2-40B4-BE49-F238E27FC236}">
                <a16:creationId xmlns:a16="http://schemas.microsoft.com/office/drawing/2014/main" id="{32D96FCC-8331-450B-1E15-4B5A7EC1FDEF}"/>
              </a:ext>
            </a:extLst>
          </p:cNvPr>
          <p:cNvSpPr>
            <a:spLocks noGrp="1"/>
          </p:cNvSpPr>
          <p:nvPr>
            <p:ph type="title"/>
          </p:nvPr>
        </p:nvSpPr>
        <p:spPr>
          <a:xfrm>
            <a:off x="467360" y="193956"/>
            <a:ext cx="2658325" cy="659218"/>
          </a:xfrm>
          <a:solidFill>
            <a:srgbClr val="6E349A"/>
          </a:solidFill>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b="1" u="sng" noProof="0" dirty="0">
                <a:ln/>
                <a:effectLst/>
                <a:latin typeface="+mn-lt"/>
                <a:ea typeface="+mn-ea"/>
                <a:cs typeface="+mn-cs"/>
              </a:rPr>
              <a:t>Miércoles</a:t>
            </a:r>
          </a:p>
        </p:txBody>
      </p:sp>
      <p:sp>
        <p:nvSpPr>
          <p:cNvPr id="4" name="Marcador de texto 3">
            <a:extLst>
              <a:ext uri="{FF2B5EF4-FFF2-40B4-BE49-F238E27FC236}">
                <a16:creationId xmlns:a16="http://schemas.microsoft.com/office/drawing/2014/main" id="{C454244B-81B2-9D1E-A4D6-0727FFF12747}"/>
              </a:ext>
            </a:extLst>
          </p:cNvPr>
          <p:cNvSpPr>
            <a:spLocks noGrp="1"/>
          </p:cNvSpPr>
          <p:nvPr>
            <p:ph type="body" idx="1"/>
          </p:nvPr>
        </p:nvSpPr>
        <p:spPr>
          <a:xfrm>
            <a:off x="11242" y="893016"/>
            <a:ext cx="10453558" cy="1583484"/>
          </a:xfrm>
          <a:noFill/>
        </p:spPr>
        <p:txBody>
          <a:bodyPr vert="horz" wrap="square" lIns="91440" tIns="45720" rIns="91440" bIns="45720" rtlCol="0" anchor="t">
            <a:normAutofit/>
          </a:bodyPr>
          <a:lstStyle/>
          <a:p>
            <a:pPr>
              <a:lnSpc>
                <a:spcPts val="1300"/>
              </a:lnSpc>
              <a:spcAft>
                <a:spcPts val="300"/>
              </a:spcAft>
            </a:pPr>
            <a:r>
              <a:rPr lang="es-MX" noProof="0" dirty="0">
                <a:latin typeface="Aptos Display" panose="020B0004020202020204" pitchFamily="34" charset="0"/>
              </a:rPr>
              <a:t>«</a:t>
            </a:r>
            <a:r>
              <a:rPr lang="es-MX" dirty="0">
                <a:latin typeface="Aptos Display" panose="020B0004020202020204" pitchFamily="34" charset="0"/>
              </a:rPr>
              <a:t>Así ha dicho el SEÑOR: En tiempo favorable te he respondido, y en el día de salvación te he ayudado. Te guardaré y te pondré por pacto para el pueblo, a fin de que restablezcas la tierra y poseas las heredades desoladas» (Isaías 49: 8)</a:t>
            </a:r>
          </a:p>
          <a:p>
            <a:pPr>
              <a:lnSpc>
                <a:spcPts val="1300"/>
              </a:lnSpc>
              <a:spcAft>
                <a:spcPts val="300"/>
              </a:spcAft>
            </a:pPr>
            <a:r>
              <a:rPr lang="es-MX" dirty="0">
                <a:latin typeface="Aptos Display" panose="020B0004020202020204" pitchFamily="34" charset="0"/>
              </a:rPr>
              <a:t>Lee Hebreos 3:7-4:11. ¿Cómo confirma el Nuevo Testamento que Josué, el nuevo Moisés, es en sí mismo un tipo de Jesucristo?</a:t>
            </a:r>
            <a:endParaRPr lang="es-MX" noProof="0" dirty="0">
              <a:latin typeface="Aptos Display" panose="020B0004020202020204" pitchFamily="34" charset="0"/>
            </a:endParaRPr>
          </a:p>
          <a:p>
            <a:pPr>
              <a:lnSpc>
                <a:spcPts val="1300"/>
              </a:lnSpc>
              <a:spcAft>
                <a:spcPts val="300"/>
              </a:spcAft>
            </a:pPr>
            <a:r>
              <a:rPr lang="es-MX" noProof="0" dirty="0">
                <a:latin typeface="Aptos Display" panose="020B0004020202020204" pitchFamily="34" charset="0"/>
              </a:rPr>
              <a:t>R. </a:t>
            </a:r>
            <a:r>
              <a:rPr lang="es-MX" dirty="0">
                <a:solidFill>
                  <a:srgbClr val="0070C0"/>
                </a:solidFill>
                <a:latin typeface="Aptos Display" panose="020B0004020202020204" pitchFamily="34" charset="0"/>
              </a:rPr>
              <a:t>Jesús después de su bautismo en el Jordán luchó contra las fuerzas del mal. Comenzó su obra tras 40 días en el desierto. Venció al enemigo en la cruz. Nos da la victoria sobre nuestros enemigos espirituales. Nos da el verdadero descanso. Nos asigna una herencia incorruptible.</a:t>
            </a:r>
          </a:p>
          <a:p>
            <a:pPr>
              <a:lnSpc>
                <a:spcPts val="1300"/>
              </a:lnSpc>
              <a:spcAft>
                <a:spcPts val="300"/>
              </a:spcAft>
            </a:pPr>
            <a:endParaRPr lang="es-MX" dirty="0">
              <a:solidFill>
                <a:srgbClr val="0070C0"/>
              </a:solidFill>
              <a:latin typeface="Aptos Display" panose="020B0004020202020204" pitchFamily="34" charset="0"/>
            </a:endParaRPr>
          </a:p>
          <a:p>
            <a:pPr>
              <a:lnSpc>
                <a:spcPts val="1300"/>
              </a:lnSpc>
              <a:spcAft>
                <a:spcPts val="300"/>
              </a:spcAft>
            </a:pPr>
            <a:endParaRPr lang="es-MX" dirty="0">
              <a:solidFill>
                <a:srgbClr val="0070C0"/>
              </a:solidFill>
              <a:latin typeface="Aptos Display" panose="020B0004020202020204" pitchFamily="34" charset="0"/>
            </a:endParaRPr>
          </a:p>
          <a:p>
            <a:pPr>
              <a:lnSpc>
                <a:spcPts val="1300"/>
              </a:lnSpc>
              <a:spcAft>
                <a:spcPts val="300"/>
              </a:spcAft>
            </a:pPr>
            <a:endParaRPr lang="es-MX" dirty="0">
              <a:solidFill>
                <a:srgbClr val="0070C0"/>
              </a:solidFill>
              <a:latin typeface="Aptos Display" panose="020B0004020202020204" pitchFamily="34" charset="0"/>
            </a:endParaRPr>
          </a:p>
          <a:p>
            <a:pPr>
              <a:lnSpc>
                <a:spcPts val="1300"/>
              </a:lnSpc>
              <a:spcAft>
                <a:spcPts val="300"/>
              </a:spcAft>
            </a:pPr>
            <a:endParaRPr lang="es-MX" dirty="0">
              <a:solidFill>
                <a:srgbClr val="0070C0"/>
              </a:solidFill>
              <a:latin typeface="Aptos Display" panose="020B0004020202020204" pitchFamily="34" charset="0"/>
            </a:endParaRPr>
          </a:p>
          <a:p>
            <a:pPr>
              <a:lnSpc>
                <a:spcPts val="1300"/>
              </a:lnSpc>
              <a:spcAft>
                <a:spcPts val="300"/>
              </a:spcAft>
            </a:pPr>
            <a:endParaRPr lang="es-MX" dirty="0">
              <a:solidFill>
                <a:srgbClr val="0070C0"/>
              </a:solidFill>
              <a:latin typeface="Aptos Display" panose="020B0004020202020204" pitchFamily="34" charset="0"/>
            </a:endParaRPr>
          </a:p>
          <a:p>
            <a:pPr>
              <a:lnSpc>
                <a:spcPts val="1300"/>
              </a:lnSpc>
              <a:spcAft>
                <a:spcPts val="300"/>
              </a:spcAft>
            </a:pPr>
            <a:endParaRPr lang="es-MX" sz="1700" noProof="0" dirty="0">
              <a:solidFill>
                <a:srgbClr val="00B0F0"/>
              </a:solidFill>
              <a:latin typeface="Aptos Display" panose="020B0004020202020204" pitchFamily="34" charset="0"/>
            </a:endParaRPr>
          </a:p>
        </p:txBody>
      </p:sp>
      <p:sp>
        <p:nvSpPr>
          <p:cNvPr id="3" name="Diagrama de flujo: pantalla 2">
            <a:extLst>
              <a:ext uri="{FF2B5EF4-FFF2-40B4-BE49-F238E27FC236}">
                <a16:creationId xmlns:a16="http://schemas.microsoft.com/office/drawing/2014/main" id="{6186A0B3-A4B7-36EB-C952-5BC87AAF9B83}"/>
              </a:ext>
            </a:extLst>
          </p:cNvPr>
          <p:cNvSpPr/>
          <p:nvPr/>
        </p:nvSpPr>
        <p:spPr>
          <a:xfrm>
            <a:off x="11242" y="2748041"/>
            <a:ext cx="2701466" cy="2754823"/>
          </a:xfrm>
          <a:prstGeom prst="flowChartDisplay">
            <a:avLst/>
          </a:prstGeom>
          <a:blipFill dpi="0" rotWithShape="1">
            <a:blip r:embed="rId4">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10" name="Marcador de contenido 9">
            <a:extLst>
              <a:ext uri="{FF2B5EF4-FFF2-40B4-BE49-F238E27FC236}">
                <a16:creationId xmlns:a16="http://schemas.microsoft.com/office/drawing/2014/main" id="{10209970-210E-C161-AB3B-AECA924C0D07}"/>
              </a:ext>
            </a:extLst>
          </p:cNvPr>
          <p:cNvSpPr>
            <a:spLocks noGrp="1"/>
          </p:cNvSpPr>
          <p:nvPr>
            <p:ph sz="half" idx="2"/>
          </p:nvPr>
        </p:nvSpPr>
        <p:spPr>
          <a:xfrm>
            <a:off x="2712708" y="2591854"/>
            <a:ext cx="7752092" cy="3630305"/>
          </a:xfrm>
          <a:effectLst>
            <a:glow rad="127000">
              <a:schemeClr val="bg1"/>
            </a:glow>
            <a:softEdge rad="25400"/>
          </a:effectLst>
        </p:spPr>
        <p:txBody>
          <a:bodyPr>
            <a:normAutofit/>
            <a:scene3d>
              <a:camera prst="orthographicFront"/>
              <a:lightRig rig="brightRoom" dir="t">
                <a:rot lat="0" lon="0" rev="1200000"/>
              </a:lightRig>
            </a:scene3d>
            <a:sp3d prstMaterial="dkEdge">
              <a:bevelT w="38100"/>
              <a:extrusionClr>
                <a:schemeClr val="bg1"/>
              </a:extrusionClr>
              <a:contourClr>
                <a:schemeClr val="bg1"/>
              </a:contourClr>
            </a:sp3d>
          </a:bodyPr>
          <a:lstStyle/>
          <a:p>
            <a:pPr marL="0" indent="0" algn="just">
              <a:lnSpc>
                <a:spcPts val="1400"/>
              </a:lnSpc>
              <a:buNone/>
            </a:pPr>
            <a:r>
              <a:rPr lang="es-MX" dirty="0">
                <a:latin typeface="Aptos Display" panose="020B0004020202020204" pitchFamily="34" charset="0"/>
              </a:rPr>
              <a:t>Además de las correspondencias mencionadas en el estudio del miércoles, Josué y Jesús comparten el mismo nombre, que se diferencia en hebreo y griego, como en inglés. Esto no parece ser incidental por dos razones. En primer lugar, esta apelación es la primera en el canon bíblico con un elemento teofórico, específicamente, una partícula que se refiere al nombre de Dios. El nombre de Josué es la combinación del verbo hebreo </a:t>
            </a:r>
            <a:r>
              <a:rPr lang="es-MX" dirty="0" err="1">
                <a:latin typeface="Aptos Display" panose="020B0004020202020204" pitchFamily="34" charset="0"/>
              </a:rPr>
              <a:t>ysh</a:t>
            </a:r>
            <a:r>
              <a:rPr lang="es-MX" dirty="0">
                <a:latin typeface="Aptos Display" panose="020B0004020202020204" pitchFamily="34" charset="0"/>
              </a:rPr>
              <a:t>’ (salvar) y la partícula yo (</a:t>
            </a:r>
            <a:r>
              <a:rPr lang="es-MX" dirty="0" err="1">
                <a:latin typeface="Aptos Display" panose="020B0004020202020204" pitchFamily="34" charset="0"/>
              </a:rPr>
              <a:t>jo</a:t>
            </a:r>
            <a:r>
              <a:rPr lang="es-MX" dirty="0">
                <a:latin typeface="Aptos Display" panose="020B0004020202020204" pitchFamily="34" charset="0"/>
              </a:rPr>
              <a:t>), que es una abreviatura de </a:t>
            </a:r>
            <a:r>
              <a:rPr lang="es-MX" dirty="0" err="1">
                <a:latin typeface="Aptos Display" panose="020B0004020202020204" pitchFamily="34" charset="0"/>
              </a:rPr>
              <a:t>Yahweh</a:t>
            </a:r>
            <a:r>
              <a:rPr lang="es-MX" dirty="0">
                <a:latin typeface="Aptos Display" panose="020B0004020202020204" pitchFamily="34" charset="0"/>
              </a:rPr>
              <a:t> (generalmente traducido como «el Señor»). En segundo lugar, Josué no es su nombre original. Moisés, probablemente bajo influencia divina, cambió su nombre de </a:t>
            </a:r>
            <a:r>
              <a:rPr lang="es-MX" dirty="0" err="1">
                <a:latin typeface="Aptos Display" panose="020B0004020202020204" pitchFamily="34" charset="0"/>
              </a:rPr>
              <a:t>Hosea</a:t>
            </a:r>
            <a:r>
              <a:rPr lang="es-MX" dirty="0">
                <a:latin typeface="Aptos Display" panose="020B0004020202020204" pitchFamily="34" charset="0"/>
              </a:rPr>
              <a:t> (salvación) a Josué (</a:t>
            </a:r>
            <a:r>
              <a:rPr lang="es-MX" dirty="0" err="1">
                <a:latin typeface="Aptos Display" panose="020B0004020202020204" pitchFamily="34" charset="0"/>
              </a:rPr>
              <a:t>Yahweh</a:t>
            </a:r>
            <a:r>
              <a:rPr lang="es-MX" dirty="0">
                <a:latin typeface="Aptos Display" panose="020B0004020202020204" pitchFamily="34" charset="0"/>
              </a:rPr>
              <a:t> es salvación) (Números 13:16).</a:t>
            </a:r>
          </a:p>
          <a:p>
            <a:pPr marL="0" indent="0" algn="just">
              <a:lnSpc>
                <a:spcPts val="1400"/>
              </a:lnSpc>
              <a:buNone/>
            </a:pPr>
            <a:r>
              <a:rPr lang="es-MX" b="1" noProof="0" dirty="0">
                <a:latin typeface="Aptos Display" panose="020B0004020202020204" pitchFamily="34" charset="0"/>
              </a:rPr>
              <a:t>«</a:t>
            </a:r>
            <a:r>
              <a:rPr lang="es-MX" b="1" dirty="0">
                <a:latin typeface="Aptos Display" panose="020B0004020202020204" pitchFamily="34" charset="0"/>
              </a:rPr>
              <a:t>Aunque la institución de la pascua apuntaba hacia el pasado, a la liberación milagrosa de los hebreos, también apuntaba hacia el futuro, mostrando la muerte del Hijo de Dios antes que sucediera. Durante la última pascua que el Señor celebró con sus discípulos, instituyó la cena del Señor en lugar de la pascua, para que se observara como recordativo de su muerte. Ya no tendrían más necesidad de la pascua, porque él, el gran Cordero representado, estaba listo para ser sacrificado por los pecados del mundo. En la muerte de Cristo la figura se encontró con la realidad</a:t>
            </a:r>
            <a:r>
              <a:rPr lang="es-MX" b="1" noProof="0" dirty="0">
                <a:latin typeface="Aptos Display" panose="020B0004020202020204" pitchFamily="34" charset="0"/>
              </a:rPr>
              <a:t>» </a:t>
            </a:r>
            <a:r>
              <a:rPr lang="es-MX" i="1" dirty="0">
                <a:latin typeface="Aptos Display" panose="020B0004020202020204" pitchFamily="34" charset="0"/>
              </a:rPr>
              <a:t>(Exaltad a Jesús, 17 de enero, p. 25).</a:t>
            </a:r>
            <a:endParaRPr lang="es-MX" i="1" noProof="0" dirty="0">
              <a:latin typeface="Aptos Display" panose="020B0004020202020204" pitchFamily="34" charset="0"/>
            </a:endParaRPr>
          </a:p>
        </p:txBody>
      </p:sp>
      <p:sp>
        <p:nvSpPr>
          <p:cNvPr id="6" name="CuadroTexto 5">
            <a:extLst>
              <a:ext uri="{FF2B5EF4-FFF2-40B4-BE49-F238E27FC236}">
                <a16:creationId xmlns:a16="http://schemas.microsoft.com/office/drawing/2014/main" id="{9380AA45-86D5-335F-FCD4-9E237300BF12}"/>
              </a:ext>
            </a:extLst>
          </p:cNvPr>
          <p:cNvSpPr txBox="1"/>
          <p:nvPr/>
        </p:nvSpPr>
        <p:spPr>
          <a:xfrm>
            <a:off x="11242" y="6354265"/>
            <a:ext cx="10442672" cy="515334"/>
          </a:xfrm>
          <a:prstGeom prst="rect">
            <a:avLst/>
          </a:prstGeom>
          <a:noFill/>
        </p:spPr>
        <p:txBody>
          <a:bodyPr wrap="square" rtlCol="0">
            <a:spAutoFit/>
          </a:bodyPr>
          <a:lstStyle/>
          <a:p>
            <a:pPr algn="just">
              <a:lnSpc>
                <a:spcPts val="1600"/>
              </a:lnSpc>
            </a:pPr>
            <a:r>
              <a:rPr lang="es-MX" b="1" noProof="0" dirty="0"/>
              <a:t>Reflexionemos:</a:t>
            </a:r>
            <a:r>
              <a:rPr lang="es-MX" noProof="0" dirty="0"/>
              <a:t> </a:t>
            </a:r>
            <a:r>
              <a:rPr lang="es-MX" b="1" dirty="0">
                <a:solidFill>
                  <a:srgbClr val="C00000"/>
                </a:solidFill>
                <a:latin typeface="Aptos Display" panose="020B0004020202020204" pitchFamily="34" charset="0"/>
              </a:rPr>
              <a:t> ¿Qué significa poder “descansar” en lo que Cristo ha hecho por nosotros? Es decir, ¿cómo podemos tener la seguridad de que Jesús ha derrotado a Satanás en nuestro favor?</a:t>
            </a:r>
            <a:endParaRPr lang="es-MX" sz="1700" b="1" noProof="0"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168724420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anim calcmode="lin" valueType="num">
                                      <p:cBhvr additive="base">
                                        <p:cTn id="19"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561AB1F5-B354-8C1B-B95F-2B1DF3FECEFE}"/>
              </a:ext>
            </a:extLst>
          </p:cNvPr>
          <p:cNvSpPr>
            <a:spLocks noGrp="1"/>
          </p:cNvSpPr>
          <p:nvPr>
            <p:ph type="body" idx="1"/>
          </p:nvPr>
        </p:nvSpPr>
        <p:spPr>
          <a:xfrm>
            <a:off x="139850" y="880631"/>
            <a:ext cx="10247731" cy="1704260"/>
          </a:xfrm>
        </p:spPr>
        <p:txBody>
          <a:bodyPr wrap="square" anchor="t">
            <a:noAutofit/>
          </a:bodyPr>
          <a:lstStyle/>
          <a:p>
            <a:pPr>
              <a:lnSpc>
                <a:spcPts val="1500"/>
              </a:lnSpc>
              <a:spcAft>
                <a:spcPts val="300"/>
              </a:spcAft>
            </a:pPr>
            <a:r>
              <a:rPr lang="es-MX" dirty="0">
                <a:latin typeface="Aptos Display" panose="020B0004020202020204" pitchFamily="34" charset="0"/>
              </a:rPr>
              <a:t>«Porque no tenemos lucha contra sangre y carne, sino contra principados, contra potestades, contra los gobernadores de las tinieblas de este siglo, contra huestes espirituales de maldad en las regiones celestes.» (Efesios 6: 12).</a:t>
            </a:r>
            <a:endParaRPr lang="es-MX" noProof="0" dirty="0">
              <a:latin typeface="Aptos Display" panose="020B0004020202020204" pitchFamily="34" charset="0"/>
            </a:endParaRPr>
          </a:p>
          <a:p>
            <a:pPr>
              <a:lnSpc>
                <a:spcPts val="1500"/>
              </a:lnSpc>
              <a:spcAft>
                <a:spcPts val="300"/>
              </a:spcAft>
            </a:pPr>
            <a:r>
              <a:rPr lang="es-MX" dirty="0">
                <a:latin typeface="Aptos Display" panose="020B0004020202020204" pitchFamily="34" charset="0"/>
              </a:rPr>
              <a:t>¿En qué sentido las guerras libradas por Israel bajo Josué prefiguran las luchas espirituales de la Iglesia? ¿En qué se diferencian? Ver 1 Tim. 1:18; 2 Tim. 4:7; Efe. 6:10-12; 2 </a:t>
            </a:r>
            <a:r>
              <a:rPr lang="es-MX" dirty="0" err="1">
                <a:latin typeface="Aptos Display" panose="020B0004020202020204" pitchFamily="34" charset="0"/>
              </a:rPr>
              <a:t>Cor</a:t>
            </a:r>
            <a:r>
              <a:rPr lang="es-MX" dirty="0">
                <a:latin typeface="Aptos Display" panose="020B0004020202020204" pitchFamily="34" charset="0"/>
              </a:rPr>
              <a:t>. 10:3-5; </a:t>
            </a:r>
            <a:r>
              <a:rPr lang="es-MX" dirty="0" err="1">
                <a:latin typeface="Aptos Display" panose="020B0004020202020204" pitchFamily="34" charset="0"/>
              </a:rPr>
              <a:t>Hech</a:t>
            </a:r>
            <a:r>
              <a:rPr lang="es-MX" dirty="0">
                <a:latin typeface="Aptos Display" panose="020B0004020202020204" pitchFamily="34" charset="0"/>
              </a:rPr>
              <a:t>. 20:32.</a:t>
            </a:r>
          </a:p>
          <a:p>
            <a:pPr>
              <a:lnSpc>
                <a:spcPts val="1500"/>
              </a:lnSpc>
              <a:spcAft>
                <a:spcPts val="300"/>
              </a:spcAft>
            </a:pPr>
            <a:r>
              <a:rPr kumimoji="0" lang="es-MX" b="1" i="0" u="none" strike="noStrike" kern="1200" cap="none" spc="0" normalizeH="0" baseline="0" noProof="0" dirty="0">
                <a:ln>
                  <a:noFill/>
                </a:ln>
                <a:solidFill>
                  <a:prstClr val="black"/>
                </a:solidFill>
                <a:effectLst/>
                <a:uLnTx/>
                <a:uFillTx/>
                <a:latin typeface="Aptos Display" panose="020B0004020202020204" pitchFamily="34" charset="0"/>
              </a:rPr>
              <a:t>R. </a:t>
            </a:r>
            <a:r>
              <a:rPr lang="es-MX" dirty="0">
                <a:solidFill>
                  <a:srgbClr val="0970BC"/>
                </a:solidFill>
                <a:latin typeface="Aptos Display" panose="020B0004020202020204" pitchFamily="34" charset="0"/>
              </a:rPr>
              <a:t>Los miembros del cuerpo de Cristo, la iglesia, participan en una guerra espiritual contra las fuerzas del mal; no obstante, disfrutan del reposo de la gracia de Dios (</a:t>
            </a:r>
            <a:r>
              <a:rPr lang="es-MX" dirty="0" err="1">
                <a:solidFill>
                  <a:srgbClr val="0970BC"/>
                </a:solidFill>
                <a:latin typeface="Aptos Display" panose="020B0004020202020204" pitchFamily="34" charset="0"/>
              </a:rPr>
              <a:t>Heb</a:t>
            </a:r>
            <a:r>
              <a:rPr lang="es-MX" dirty="0">
                <a:solidFill>
                  <a:srgbClr val="0970BC"/>
                </a:solidFill>
                <a:latin typeface="Aptos Display" panose="020B0004020202020204" pitchFamily="34" charset="0"/>
              </a:rPr>
              <a:t>. 4:9-11) y de las bendiciones de su herencia espiritual..</a:t>
            </a:r>
            <a:endParaRPr lang="es-MX" noProof="0" dirty="0">
              <a:latin typeface="Aptos Display" panose="020B0004020202020204" pitchFamily="34" charset="0"/>
            </a:endParaRPr>
          </a:p>
        </p:txBody>
      </p:sp>
      <p:sp>
        <p:nvSpPr>
          <p:cNvPr id="8" name="Marcador de contenido 7">
            <a:extLst>
              <a:ext uri="{FF2B5EF4-FFF2-40B4-BE49-F238E27FC236}">
                <a16:creationId xmlns:a16="http://schemas.microsoft.com/office/drawing/2014/main" id="{E4DAE60B-E6BE-5D43-22D6-333BB2BAE90B}"/>
              </a:ext>
            </a:extLst>
          </p:cNvPr>
          <p:cNvSpPr>
            <a:spLocks noGrp="1"/>
          </p:cNvSpPr>
          <p:nvPr>
            <p:ph sz="half" idx="2"/>
          </p:nvPr>
        </p:nvSpPr>
        <p:spPr>
          <a:xfrm>
            <a:off x="2796988" y="2634192"/>
            <a:ext cx="7590593" cy="3502048"/>
          </a:xfrm>
        </p:spPr>
        <p:txBody>
          <a:bodyPr vert="horz" wrap="square" lIns="91440" tIns="45720" rIns="91440" bIns="45720" rtlCol="0">
            <a:normAutofit/>
          </a:bodyPr>
          <a:lstStyle/>
          <a:p>
            <a:pPr marL="0" indent="0" algn="just">
              <a:lnSpc>
                <a:spcPts val="1400"/>
              </a:lnSpc>
              <a:spcBef>
                <a:spcPts val="0"/>
              </a:spcBef>
              <a:spcAft>
                <a:spcPts val="600"/>
              </a:spcAft>
              <a:buNone/>
            </a:pPr>
            <a:r>
              <a:rPr lang="es-MX" sz="1900" dirty="0">
                <a:latin typeface="Aptos Display" panose="020B0004020202020204" pitchFamily="34" charset="0"/>
              </a:rPr>
              <a:t>Los escritores del Nuevo Testamento también reconocen las implicaciones eclesiológicas de la tipología de Josué, retratando a la iglesia como involucrada en guerra espiritual (1 Timoteo 1:18; 6:11; 2 Timoteo 4:7; Efesios 6:10-20; 2 Corintios 10:3-5) mientras al mismo tiempo descansa en la gracia de Dios y disfruta las bendiciones de su herencia espiritual (Efesios 1:11,14, 18; Colosenses 1:12; Hebreos 4:1-11). Sin embargo, la plena realización de la tipología de Josué, el aspecto escatológico, espera la segunda venida de Cristo. En ese momento, los santos heredarán su recompensa eterna (1 Pedro 1:4; Colosenses 3:24), los enemigos de Dios enfrentarán la derrota completa (Apocalipsis 20:7-10), y los redimidos disfrutarán del descanso eterno (Apocalipsis 20:9; 21:3).</a:t>
            </a:r>
          </a:p>
          <a:p>
            <a:pPr marL="0" indent="0" algn="just">
              <a:lnSpc>
                <a:spcPts val="1400"/>
              </a:lnSpc>
              <a:spcBef>
                <a:spcPts val="0"/>
              </a:spcBef>
              <a:spcAft>
                <a:spcPts val="600"/>
              </a:spcAft>
              <a:buNone/>
            </a:pPr>
            <a:r>
              <a:rPr lang="es-MX" b="1" noProof="0" dirty="0">
                <a:latin typeface="Aptos Display" panose="020B0004020202020204" pitchFamily="34" charset="0"/>
              </a:rPr>
              <a:t>«</a:t>
            </a:r>
            <a:r>
              <a:rPr lang="es-MX" b="1" dirty="0">
                <a:latin typeface="Aptos Display" panose="020B0004020202020204" pitchFamily="34" charset="0"/>
              </a:rPr>
              <a:t>Ningún otro ser humano tiene lugar entre el pecador y Cristo… El mismo Cristo es nuestro Abogado. Todo lo que el Padre es para su Hijo lo es también para aquellos a quienes su Hijo representa en su humanidad. En cada aspecto de su obra, Cristo actuó como un representante de su Padre. Vivió como sustituto y garante nuestro. Trabajó como espera que trabajen sus seguidores: sin ningún egoísmo y apreciando el valor de cada ser humano por quien él sufrió y murió</a:t>
            </a:r>
            <a:r>
              <a:rPr lang="es-MX" b="1" noProof="0" dirty="0">
                <a:latin typeface="Aptos Display" panose="020B0004020202020204" pitchFamily="34" charset="0"/>
              </a:rPr>
              <a:t>»</a:t>
            </a:r>
            <a:r>
              <a:rPr lang="es-MX" i="1" dirty="0">
                <a:latin typeface="Aptos Display" panose="020B0004020202020204" pitchFamily="34" charset="0"/>
              </a:rPr>
              <a:t> (Exaltad a Jesús, 10 de noviembre, p. 313).</a:t>
            </a:r>
          </a:p>
          <a:p>
            <a:pPr marL="0" indent="0" algn="just">
              <a:lnSpc>
                <a:spcPts val="1400"/>
              </a:lnSpc>
              <a:spcBef>
                <a:spcPts val="0"/>
              </a:spcBef>
              <a:spcAft>
                <a:spcPts val="600"/>
              </a:spcAft>
              <a:buNone/>
            </a:pPr>
            <a:endParaRPr lang="es-MX" i="1" dirty="0">
              <a:latin typeface="Aptos Display" panose="020B0004020202020204" pitchFamily="34" charset="0"/>
            </a:endParaRPr>
          </a:p>
          <a:p>
            <a:pPr marL="0" indent="0" algn="just">
              <a:lnSpc>
                <a:spcPts val="1400"/>
              </a:lnSpc>
              <a:spcBef>
                <a:spcPts val="0"/>
              </a:spcBef>
              <a:spcAft>
                <a:spcPts val="600"/>
              </a:spcAft>
              <a:buNone/>
            </a:pPr>
            <a:endParaRPr lang="es-MX" sz="1900" i="1" noProof="0" dirty="0">
              <a:latin typeface="Aptos Display" panose="020B0004020202020204" pitchFamily="34" charset="0"/>
            </a:endParaRPr>
          </a:p>
        </p:txBody>
      </p:sp>
      <p:sp>
        <p:nvSpPr>
          <p:cNvPr id="2" name="CuadroTexto 1">
            <a:extLst>
              <a:ext uri="{FF2B5EF4-FFF2-40B4-BE49-F238E27FC236}">
                <a16:creationId xmlns:a16="http://schemas.microsoft.com/office/drawing/2014/main" id="{ED5AB885-7FC0-5E71-F3CE-EEAFDF120305}"/>
              </a:ext>
            </a:extLst>
          </p:cNvPr>
          <p:cNvSpPr txBox="1"/>
          <p:nvPr/>
        </p:nvSpPr>
        <p:spPr>
          <a:xfrm>
            <a:off x="3278601" y="187113"/>
            <a:ext cx="6624000" cy="658800"/>
          </a:xfrm>
          <a:prstGeom prst="rect">
            <a:avLst/>
          </a:prstGeom>
          <a:solidFill>
            <a:srgbClr val="FF232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noProof="0" dirty="0">
                <a:ln>
                  <a:solidFill>
                    <a:schemeClr val="bg1"/>
                  </a:solidFill>
                </a:ln>
                <a:effectLst>
                  <a:outerShdw blurRad="50800" dist="50800" dir="5400000" algn="ctr" rotWithShape="0">
                    <a:schemeClr val="bg1"/>
                  </a:outerShdw>
                </a:effectLst>
                <a:latin typeface="Amasis MT Pro Black" panose="02040A04050005020304" pitchFamily="18" charset="0"/>
              </a:rPr>
              <a:t>JOSUÉ Y NOSOTROS</a:t>
            </a:r>
          </a:p>
        </p:txBody>
      </p:sp>
      <p:sp>
        <p:nvSpPr>
          <p:cNvPr id="22" name="Título 5">
            <a:extLst>
              <a:ext uri="{FF2B5EF4-FFF2-40B4-BE49-F238E27FC236}">
                <a16:creationId xmlns:a16="http://schemas.microsoft.com/office/drawing/2014/main" id="{F998FE6C-165A-A6CF-2E59-80423ED8B31B}"/>
              </a:ext>
            </a:extLst>
          </p:cNvPr>
          <p:cNvSpPr>
            <a:spLocks noGrp="1"/>
          </p:cNvSpPr>
          <p:nvPr>
            <p:ph type="title"/>
          </p:nvPr>
        </p:nvSpPr>
        <p:spPr>
          <a:xfrm>
            <a:off x="467360" y="201068"/>
            <a:ext cx="2658325" cy="659218"/>
          </a:xfrm>
          <a:solidFill>
            <a:srgbClr val="FF0000"/>
          </a:solidFill>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noProof="0">
                <a:ln>
                  <a:solidFill>
                    <a:schemeClr val="bg1"/>
                  </a:solidFill>
                </a:ln>
                <a:solidFill>
                  <a:schemeClr val="tx1"/>
                </a:solidFill>
                <a:effectLst>
                  <a:outerShdw blurRad="50800" dist="50800" dir="5400000" algn="ctr" rotWithShape="0">
                    <a:schemeClr val="bg1"/>
                  </a:outerShdw>
                </a:effectLst>
                <a:latin typeface="+mn-lt"/>
                <a:ea typeface="+mn-ea"/>
                <a:cs typeface="+mn-cs"/>
              </a:rPr>
              <a:t>Jueves</a:t>
            </a:r>
          </a:p>
        </p:txBody>
      </p:sp>
      <p:sp>
        <p:nvSpPr>
          <p:cNvPr id="3" name="Diagrama de flujo: proceso alternativo 2">
            <a:extLst>
              <a:ext uri="{FF2B5EF4-FFF2-40B4-BE49-F238E27FC236}">
                <a16:creationId xmlns:a16="http://schemas.microsoft.com/office/drawing/2014/main" id="{E2AA187E-BBC3-A519-4C2B-F00A96DA9A45}"/>
              </a:ext>
            </a:extLst>
          </p:cNvPr>
          <p:cNvSpPr/>
          <p:nvPr/>
        </p:nvSpPr>
        <p:spPr>
          <a:xfrm>
            <a:off x="139850" y="2641599"/>
            <a:ext cx="2657138" cy="3275243"/>
          </a:xfrm>
          <a:prstGeom prst="flowChartAlternateProcess">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5" name="CuadroTexto 4">
            <a:extLst>
              <a:ext uri="{FF2B5EF4-FFF2-40B4-BE49-F238E27FC236}">
                <a16:creationId xmlns:a16="http://schemas.microsoft.com/office/drawing/2014/main" id="{140FBE8E-B777-9D82-DBE5-8E8DA3575749}"/>
              </a:ext>
            </a:extLst>
          </p:cNvPr>
          <p:cNvSpPr txBox="1"/>
          <p:nvPr/>
        </p:nvSpPr>
        <p:spPr>
          <a:xfrm>
            <a:off x="204395" y="6136240"/>
            <a:ext cx="10170784" cy="720518"/>
          </a:xfrm>
          <a:prstGeom prst="rect">
            <a:avLst/>
          </a:prstGeom>
          <a:noFill/>
        </p:spPr>
        <p:txBody>
          <a:bodyPr wrap="square" rtlCol="0">
            <a:spAutoFit/>
          </a:bodyPr>
          <a:lstStyle/>
          <a:p>
            <a:pPr algn="just">
              <a:lnSpc>
                <a:spcPts val="1600"/>
              </a:lnSpc>
            </a:pPr>
            <a:r>
              <a:rPr lang="es-MX" b="1" noProof="0" dirty="0"/>
              <a:t>Reflexionemos:</a:t>
            </a:r>
            <a:r>
              <a:rPr lang="es-MX" noProof="0" dirty="0"/>
              <a:t> </a:t>
            </a:r>
            <a:r>
              <a:rPr lang="es-MX" b="1" dirty="0">
                <a:solidFill>
                  <a:srgbClr val="C00000"/>
                </a:solidFill>
                <a:latin typeface="Aptos Display" panose="020B0004020202020204" pitchFamily="34" charset="0"/>
              </a:rPr>
              <a:t>Josué, el tipo o modelo, preguntó a los israelitas: “¿Hasta cuándo serán negligentes para ir a tomar posesión de la tierra que les dio el Señor, Dios de sus padres?” (Jos. 18:3). ¿Cómo formularía hoy esa pregunta Jesús, el antitipo de Josué?</a:t>
            </a:r>
            <a:endParaRPr lang="es-MX" b="1" noProof="0"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3014199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uiExpand="1" build="p"/>
      <p:bldP spid="5"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ciones" id="{33A9EC13-759B-4F92-AB56-6B8B56B226EE}" vid="{05531679-3202-4267-98F4-8A937D0844D2}"/>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32205</TotalTime>
  <Words>3197</Words>
  <Application>Microsoft Office PowerPoint</Application>
  <PresentationFormat>Panorámica</PresentationFormat>
  <Paragraphs>66</Paragraphs>
  <Slides>10</Slides>
  <Notes>6</Notes>
  <HiddenSlides>0</HiddenSlides>
  <MMClips>0</MMClips>
  <ScaleCrop>false</ScaleCrop>
  <HeadingPairs>
    <vt:vector size="6" baseType="variant">
      <vt:variant>
        <vt:lpstr>Fuentes usadas</vt:lpstr>
      </vt:variant>
      <vt:variant>
        <vt:i4>16</vt:i4>
      </vt:variant>
      <vt:variant>
        <vt:lpstr>Tema</vt:lpstr>
      </vt:variant>
      <vt:variant>
        <vt:i4>1</vt:i4>
      </vt:variant>
      <vt:variant>
        <vt:lpstr>Títulos de diapositiva</vt:lpstr>
      </vt:variant>
      <vt:variant>
        <vt:i4>10</vt:i4>
      </vt:variant>
    </vt:vector>
  </HeadingPairs>
  <TitlesOfParts>
    <vt:vector size="27" baseType="lpstr">
      <vt:lpstr>Abadi</vt:lpstr>
      <vt:lpstr>Amasis MT Pro Black</vt:lpstr>
      <vt:lpstr>Aptos</vt:lpstr>
      <vt:lpstr>Aptos Display</vt:lpstr>
      <vt:lpstr>Arial</vt:lpstr>
      <vt:lpstr>Arial Rounded MT Bold</vt:lpstr>
      <vt:lpstr>Avenir Next LT Pro</vt:lpstr>
      <vt:lpstr>Bahnschrift</vt:lpstr>
      <vt:lpstr>Bw Modelica</vt:lpstr>
      <vt:lpstr>Calibri</vt:lpstr>
      <vt:lpstr>Calibri Light</vt:lpstr>
      <vt:lpstr>Gill Sans Nova Cond</vt:lpstr>
      <vt:lpstr>Gisha</vt:lpstr>
      <vt:lpstr>Haettenschweiler</vt:lpstr>
      <vt:lpstr>Impact</vt:lpstr>
      <vt:lpstr>Lato</vt:lpstr>
      <vt:lpstr>Tema de Office</vt:lpstr>
      <vt:lpstr>Presentación de PowerPoint</vt:lpstr>
      <vt:lpstr>Para Memorizar</vt:lpstr>
      <vt:lpstr>Enfoque del Estudio</vt:lpstr>
      <vt:lpstr>Presentación de PowerPoint</vt:lpstr>
      <vt:lpstr>Domingo</vt:lpstr>
      <vt:lpstr>Lunes</vt:lpstr>
      <vt:lpstr>Martes</vt:lpstr>
      <vt:lpstr>Miércoles</vt:lpstr>
      <vt:lpstr>Jueves</vt:lpstr>
      <vt:lpstr>PARA ESTUDIAR Y MEDITAR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CRUZ</dc:creator>
  <cp:lastModifiedBy>JORGE CRUZ</cp:lastModifiedBy>
  <cp:revision>1481</cp:revision>
  <dcterms:created xsi:type="dcterms:W3CDTF">2023-06-19T00:44:38Z</dcterms:created>
  <dcterms:modified xsi:type="dcterms:W3CDTF">2025-12-04T06:02:32Z</dcterms:modified>
</cp:coreProperties>
</file>