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63" r:id="rId3"/>
    <p:sldId id="264" r:id="rId4"/>
    <p:sldId id="257" r:id="rId5"/>
    <p:sldId id="258" r:id="rId6"/>
    <p:sldId id="259" r:id="rId7"/>
    <p:sldId id="260" r:id="rId8"/>
    <p:sldId id="261" r:id="rId9"/>
    <p:sldId id="262" r:id="rId10"/>
    <p:sldId id="265" r:id="rId11"/>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userDrawn="1">
          <p15:clr>
            <a:srgbClr val="A4A3A4"/>
          </p15:clr>
        </p15:guide>
        <p15:guide id="2" pos="379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0A1B"/>
    <a:srgbClr val="4A3C2E"/>
    <a:srgbClr val="ACA8AF"/>
    <a:srgbClr val="69233C"/>
    <a:srgbClr val="6E2842"/>
    <a:srgbClr val="616161"/>
    <a:srgbClr val="725247"/>
    <a:srgbClr val="8FCB50"/>
    <a:srgbClr val="FF2323"/>
    <a:srgbClr val="F6CB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794" autoAdjust="0"/>
    <p:restoredTop sz="94678" autoAdjust="0"/>
  </p:normalViewPr>
  <p:slideViewPr>
    <p:cSldViewPr snapToGrid="0">
      <p:cViewPr>
        <p:scale>
          <a:sx n="60" d="100"/>
          <a:sy n="60" d="100"/>
        </p:scale>
        <p:origin x="1186" y="398"/>
      </p:cViewPr>
      <p:guideLst>
        <p:guide orient="horz" pos="2205"/>
        <p:guide pos="3795"/>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E85254-74DC-4BFD-8036-326AD9CD5383}" type="datetimeFigureOut">
              <a:rPr lang="es-MX" smtClean="0"/>
              <a:t>01/10/2025</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E6DF53-FE41-4145-8C09-04488577F769}" type="slidenum">
              <a:rPr lang="es-MX" smtClean="0"/>
              <a:t>‹Nº›</a:t>
            </a:fld>
            <a:endParaRPr lang="es-MX"/>
          </a:p>
        </p:txBody>
      </p:sp>
    </p:spTree>
    <p:extLst>
      <p:ext uri="{BB962C8B-B14F-4D97-AF65-F5344CB8AC3E}">
        <p14:creationId xmlns:p14="http://schemas.microsoft.com/office/powerpoint/2010/main" val="3272161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1</a:t>
            </a:fld>
            <a:endParaRPr lang="es-MX"/>
          </a:p>
        </p:txBody>
      </p:sp>
    </p:spTree>
    <p:extLst>
      <p:ext uri="{BB962C8B-B14F-4D97-AF65-F5344CB8AC3E}">
        <p14:creationId xmlns:p14="http://schemas.microsoft.com/office/powerpoint/2010/main" val="228920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3</a:t>
            </a:fld>
            <a:endParaRPr lang="es-MX"/>
          </a:p>
        </p:txBody>
      </p:sp>
    </p:spTree>
    <p:extLst>
      <p:ext uri="{BB962C8B-B14F-4D97-AF65-F5344CB8AC3E}">
        <p14:creationId xmlns:p14="http://schemas.microsoft.com/office/powerpoint/2010/main" val="4287082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5</a:t>
            </a:fld>
            <a:endParaRPr lang="es-MX"/>
          </a:p>
        </p:txBody>
      </p:sp>
    </p:spTree>
    <p:extLst>
      <p:ext uri="{BB962C8B-B14F-4D97-AF65-F5344CB8AC3E}">
        <p14:creationId xmlns:p14="http://schemas.microsoft.com/office/powerpoint/2010/main" val="1432857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7</a:t>
            </a:fld>
            <a:endParaRPr lang="es-MX"/>
          </a:p>
        </p:txBody>
      </p:sp>
    </p:spTree>
    <p:extLst>
      <p:ext uri="{BB962C8B-B14F-4D97-AF65-F5344CB8AC3E}">
        <p14:creationId xmlns:p14="http://schemas.microsoft.com/office/powerpoint/2010/main" val="2281881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8</a:t>
            </a:fld>
            <a:endParaRPr lang="es-MX"/>
          </a:p>
        </p:txBody>
      </p:sp>
    </p:spTree>
    <p:extLst>
      <p:ext uri="{BB962C8B-B14F-4D97-AF65-F5344CB8AC3E}">
        <p14:creationId xmlns:p14="http://schemas.microsoft.com/office/powerpoint/2010/main" val="1453979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9</a:t>
            </a:fld>
            <a:endParaRPr lang="es-MX"/>
          </a:p>
        </p:txBody>
      </p:sp>
    </p:spTree>
    <p:extLst>
      <p:ext uri="{BB962C8B-B14F-4D97-AF65-F5344CB8AC3E}">
        <p14:creationId xmlns:p14="http://schemas.microsoft.com/office/powerpoint/2010/main" val="308679848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a:lum/>
          </a:blip>
          <a:srcRect/>
          <a:stretch>
            <a:fillRect l="16000" t="13000" r="1000" b="-28000"/>
          </a:stretch>
        </a:blipFill>
        <a:effectLst/>
      </p:bgPr>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E5C93EEE-43D6-22CD-08BA-AB86D0C45D1D}"/>
              </a:ext>
            </a:extLst>
          </p:cNvPr>
          <p:cNvSpPr/>
          <p:nvPr userDrawn="1"/>
        </p:nvSpPr>
        <p:spPr>
          <a:xfrm>
            <a:off x="-14720" y="-29261"/>
            <a:ext cx="12218912" cy="1180121"/>
          </a:xfrm>
          <a:prstGeom prst="rect">
            <a:avLst/>
          </a:prstGeom>
          <a:solidFill>
            <a:srgbClr val="5B0A1B"/>
          </a:solidFill>
          <a:ln>
            <a:solidFill>
              <a:srgbClr val="72524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4000"/>
              </a:lnSpc>
            </a:pPr>
            <a:endParaRPr lang="es-MX" sz="3600" dirty="0">
              <a:latin typeface="Haettenschweiler" panose="020B0706040902060204" pitchFamily="34" charset="0"/>
            </a:endParaRPr>
          </a:p>
        </p:txBody>
      </p:sp>
      <p:sp>
        <p:nvSpPr>
          <p:cNvPr id="18" name="Rectángulo 17">
            <a:extLst>
              <a:ext uri="{FF2B5EF4-FFF2-40B4-BE49-F238E27FC236}">
                <a16:creationId xmlns:a16="http://schemas.microsoft.com/office/drawing/2014/main" id="{7136F143-38F5-6138-E2BA-81CD00471189}"/>
              </a:ext>
            </a:extLst>
          </p:cNvPr>
          <p:cNvSpPr/>
          <p:nvPr userDrawn="1"/>
        </p:nvSpPr>
        <p:spPr>
          <a:xfrm>
            <a:off x="-7080" y="-29261"/>
            <a:ext cx="2276694" cy="6900578"/>
          </a:xfrm>
          <a:prstGeom prst="rect">
            <a:avLst/>
          </a:prstGeom>
          <a:solidFill>
            <a:srgbClr val="5B0A1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dirty="0"/>
          </a:p>
        </p:txBody>
      </p:sp>
      <p:sp>
        <p:nvSpPr>
          <p:cNvPr id="20" name="CuadroTexto 19">
            <a:extLst>
              <a:ext uri="{FF2B5EF4-FFF2-40B4-BE49-F238E27FC236}">
                <a16:creationId xmlns:a16="http://schemas.microsoft.com/office/drawing/2014/main" id="{054428B6-9E8E-1B76-884D-446C54D7F3B1}"/>
              </a:ext>
            </a:extLst>
          </p:cNvPr>
          <p:cNvSpPr txBox="1"/>
          <p:nvPr userDrawn="1"/>
        </p:nvSpPr>
        <p:spPr>
          <a:xfrm>
            <a:off x="19925" y="4659997"/>
            <a:ext cx="2184400" cy="723281"/>
          </a:xfrm>
          <a:prstGeom prst="rect">
            <a:avLst/>
          </a:prstGeom>
          <a:noFill/>
        </p:spPr>
        <p:txBody>
          <a:bodyPr wrap="square" rtlCol="0">
            <a:noAutofit/>
          </a:bodyPr>
          <a:lstStyle/>
          <a:p>
            <a:pPr algn="ctr">
              <a:lnSpc>
                <a:spcPts val="2200"/>
              </a:lnSpc>
            </a:pPr>
            <a:r>
              <a:rPr lang="es-MX" sz="2400" b="1">
                <a:ln>
                  <a:solidFill>
                    <a:srgbClr val="1A0606"/>
                  </a:solidFill>
                </a:ln>
                <a:solidFill>
                  <a:schemeClr val="bg1">
                    <a:lumMod val="95000"/>
                  </a:schemeClr>
                </a:solidFill>
                <a:effectLst>
                  <a:innerShdw blurRad="63500" dist="50800" dir="18900000">
                    <a:prstClr val="black">
                      <a:alpha val="50000"/>
                    </a:prstClr>
                  </a:innerShdw>
                </a:effectLst>
                <a:latin typeface="Abadi" panose="020B0604020104020204" pitchFamily="34" charset="0"/>
              </a:rPr>
              <a:t>Resumen en </a:t>
            </a:r>
          </a:p>
          <a:p>
            <a:pPr algn="ctr">
              <a:lnSpc>
                <a:spcPts val="2200"/>
              </a:lnSpc>
            </a:pPr>
            <a:r>
              <a:rPr lang="es-MX" sz="2400" b="1">
                <a:ln>
                  <a:solidFill>
                    <a:srgbClr val="1A0606"/>
                  </a:solidFill>
                </a:ln>
                <a:solidFill>
                  <a:schemeClr val="bg1">
                    <a:lumMod val="95000"/>
                  </a:schemeClr>
                </a:solidFill>
                <a:effectLst>
                  <a:innerShdw blurRad="63500" dist="50800" dir="18900000">
                    <a:prstClr val="black">
                      <a:alpha val="50000"/>
                    </a:prstClr>
                  </a:innerShdw>
                </a:effectLst>
                <a:latin typeface="Abadi" panose="020B0604020104020204" pitchFamily="34" charset="0"/>
              </a:rPr>
              <a:t>PowerPoint</a:t>
            </a:r>
          </a:p>
        </p:txBody>
      </p:sp>
      <p:sp>
        <p:nvSpPr>
          <p:cNvPr id="21" name="CuadroTexto 20">
            <a:extLst>
              <a:ext uri="{FF2B5EF4-FFF2-40B4-BE49-F238E27FC236}">
                <a16:creationId xmlns:a16="http://schemas.microsoft.com/office/drawing/2014/main" id="{438004BE-1FB9-496E-1A53-22E90E1B4D3D}"/>
              </a:ext>
            </a:extLst>
          </p:cNvPr>
          <p:cNvSpPr txBox="1"/>
          <p:nvPr userDrawn="1"/>
        </p:nvSpPr>
        <p:spPr>
          <a:xfrm>
            <a:off x="-96687" y="1709686"/>
            <a:ext cx="2494656" cy="694338"/>
          </a:xfrm>
          <a:prstGeom prst="rect">
            <a:avLst/>
          </a:prstGeom>
          <a:noFill/>
        </p:spPr>
        <p:txBody>
          <a:bodyPr wrap="square" rtlCol="0">
            <a:normAutofit fontScale="32500" lnSpcReduction="20000"/>
          </a:bodyPr>
          <a:lstStyle/>
          <a:p>
            <a:pPr algn="ctr"/>
            <a:r>
              <a:rPr lang="es-MX" sz="86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4</a:t>
            </a:r>
            <a:r>
              <a:rPr lang="es-MX" sz="3200" b="1" kern="1200" dirty="0">
                <a:ln>
                  <a:solidFill>
                    <a:schemeClr val="tx1"/>
                  </a:solidFill>
                </a:ln>
                <a:solidFill>
                  <a:schemeClr val="tx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3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4500" b="1" kern="1200" dirty="0">
                <a:ln>
                  <a:solidFill>
                    <a:schemeClr val="tx1"/>
                  </a:solidFill>
                </a:ln>
                <a:solidFill>
                  <a:schemeClr val="bg1">
                    <a:lumMod val="95000"/>
                  </a:schemeClr>
                </a:solidFill>
                <a:effectLst/>
                <a:latin typeface="Impact" panose="020B0806030902050204" pitchFamily="34" charset="0"/>
                <a:ea typeface="+mn-ea"/>
                <a:cs typeface="Arial" panose="020B0604020202020204" pitchFamily="34" charset="0"/>
              </a:rPr>
              <a:t>TRIMESTRE</a:t>
            </a:r>
          </a:p>
          <a:p>
            <a:pPr algn="ctr"/>
            <a:endParaRPr lang="es-MX" sz="1400" b="1" dirty="0">
              <a:ln>
                <a:solidFill>
                  <a:schemeClr val="tx1"/>
                </a:solidFill>
              </a:ln>
              <a:solidFill>
                <a:schemeClr val="bg1">
                  <a:lumMod val="95000"/>
                </a:schemeClr>
              </a:solidFill>
              <a:effectLst/>
              <a:latin typeface="Gisha" panose="020B0604020202020204" pitchFamily="34" charset="-79"/>
              <a:cs typeface="Gisha" panose="020B0604020202020204" pitchFamily="34" charset="-79"/>
            </a:endParaRPr>
          </a:p>
          <a:p>
            <a:pPr algn="ctr"/>
            <a:r>
              <a:rPr lang="es-MX" sz="45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Octubre – Diciembre 2025</a:t>
            </a:r>
          </a:p>
        </p:txBody>
      </p:sp>
      <p:sp>
        <p:nvSpPr>
          <p:cNvPr id="22" name="CuadroTexto 21">
            <a:extLst>
              <a:ext uri="{FF2B5EF4-FFF2-40B4-BE49-F238E27FC236}">
                <a16:creationId xmlns:a16="http://schemas.microsoft.com/office/drawing/2014/main" id="{4D4946DB-1295-E0A0-98C0-FD3E07F96757}"/>
              </a:ext>
            </a:extLst>
          </p:cNvPr>
          <p:cNvSpPr txBox="1">
            <a:spLocks/>
          </p:cNvSpPr>
          <p:nvPr userDrawn="1"/>
        </p:nvSpPr>
        <p:spPr>
          <a:xfrm>
            <a:off x="-23419" y="2360381"/>
            <a:ext cx="2309368" cy="1173719"/>
          </a:xfrm>
          <a:prstGeom prst="rect">
            <a:avLst/>
          </a:prstGeom>
          <a:noFill/>
        </p:spPr>
        <p:txBody>
          <a:bodyPr wrap="square" rtlCol="0" anchor="ctr">
            <a:normAutofit/>
          </a:bodyPr>
          <a:lstStyle/>
          <a:p>
            <a:pPr algn="ctr">
              <a:lnSpc>
                <a:spcPts val="2400"/>
              </a:lnSpc>
              <a:spcAft>
                <a:spcPts val="0"/>
              </a:spcAft>
            </a:pPr>
            <a:r>
              <a:rPr lang="es-MX" sz="2800" b="1" kern="1200" baseline="0" dirty="0">
                <a:ln>
                  <a:solidFill>
                    <a:schemeClr val="tx1"/>
                  </a:solidFill>
                </a:ln>
                <a:solidFill>
                  <a:schemeClr val="bg1">
                    <a:lumMod val="95000"/>
                  </a:schemeClr>
                </a:solidFill>
                <a:effectLst/>
                <a:latin typeface="Impact" panose="020B0806030902050204" pitchFamily="34" charset="0"/>
                <a:ea typeface="Gungsuh" panose="02030600000101010101" pitchFamily="18" charset="-127"/>
                <a:cs typeface="Angsana New" panose="020B0502040204020203" pitchFamily="18" charset="-34"/>
              </a:rPr>
              <a:t>LA FÓRMULA DEL ÉXITO</a:t>
            </a:r>
          </a:p>
        </p:txBody>
      </p:sp>
      <p:sp>
        <p:nvSpPr>
          <p:cNvPr id="23" name="CuadroTexto 22">
            <a:extLst>
              <a:ext uri="{FF2B5EF4-FFF2-40B4-BE49-F238E27FC236}">
                <a16:creationId xmlns:a16="http://schemas.microsoft.com/office/drawing/2014/main" id="{45EC3A53-86C5-901F-73D4-AD344F35D6DA}"/>
              </a:ext>
            </a:extLst>
          </p:cNvPr>
          <p:cNvSpPr txBox="1"/>
          <p:nvPr userDrawn="1"/>
        </p:nvSpPr>
        <p:spPr>
          <a:xfrm>
            <a:off x="23168" y="3371133"/>
            <a:ext cx="2184400" cy="461665"/>
          </a:xfrm>
          <a:prstGeom prst="rect">
            <a:avLst/>
          </a:prstGeom>
          <a:noFill/>
        </p:spPr>
        <p:txBody>
          <a:bodyPr wrap="square" rtlCol="0">
            <a:spAutoFit/>
          </a:bodyPr>
          <a:lstStyle/>
          <a:p>
            <a:pPr algn="ctr"/>
            <a:r>
              <a:rPr lang="es-MX" sz="2400" b="1" dirty="0">
                <a:ln>
                  <a:solidFill>
                    <a:schemeClr val="tx1"/>
                  </a:solidFill>
                </a:ln>
                <a:solidFill>
                  <a:schemeClr val="bg1">
                    <a:lumMod val="95000"/>
                  </a:schemeClr>
                </a:solidFill>
                <a:effectLst>
                  <a:innerShdw blurRad="63500" dist="50800" dir="18900000">
                    <a:prstClr val="black">
                      <a:alpha val="50000"/>
                    </a:prstClr>
                  </a:innerShdw>
                </a:effectLst>
                <a:latin typeface="Lato" panose="020F0502020204030203" pitchFamily="34" charset="0"/>
                <a:ea typeface="Adobe Fan Heiti Std B" panose="020B0700000000000000" pitchFamily="34" charset="-128"/>
                <a:cs typeface="Adobe Arabic" panose="02040503050201020203" pitchFamily="18" charset="-78"/>
              </a:rPr>
              <a:t>LECCIÓN</a:t>
            </a:r>
          </a:p>
        </p:txBody>
      </p:sp>
      <p:sp>
        <p:nvSpPr>
          <p:cNvPr id="25" name="CuadroTexto 24">
            <a:extLst>
              <a:ext uri="{FF2B5EF4-FFF2-40B4-BE49-F238E27FC236}">
                <a16:creationId xmlns:a16="http://schemas.microsoft.com/office/drawing/2014/main" id="{6F8D5B16-C793-0AC3-F87C-33BEDB485A53}"/>
              </a:ext>
            </a:extLst>
          </p:cNvPr>
          <p:cNvSpPr txBox="1"/>
          <p:nvPr userDrawn="1"/>
        </p:nvSpPr>
        <p:spPr>
          <a:xfrm>
            <a:off x="-57593" y="4279031"/>
            <a:ext cx="2392254" cy="365125"/>
          </a:xfrm>
          <a:prstGeom prst="rect">
            <a:avLst/>
          </a:prstGeom>
          <a:noFill/>
        </p:spPr>
        <p:txBody>
          <a:bodyPr wrap="square" rtlCol="0">
            <a:normAutofit fontScale="85000" lnSpcReduction="10000"/>
          </a:bodyPr>
          <a:lstStyle/>
          <a:p>
            <a:pPr algn="ctr"/>
            <a:r>
              <a:rPr lang="es-MX" sz="1800" b="1" baseline="0" dirty="0">
                <a:ln>
                  <a:solidFill>
                    <a:schemeClr val="bg1">
                      <a:lumMod val="95000"/>
                      <a:alpha val="62000"/>
                    </a:schemeClr>
                  </a:solidFill>
                </a:ln>
                <a:solidFill>
                  <a:schemeClr val="bg1"/>
                </a:solidFill>
                <a:effectLst/>
                <a:latin typeface="Gill Sans Nova Cond" panose="020F0502020204030204" pitchFamily="34" charset="0"/>
              </a:rPr>
              <a:t>Para el 04 de Octubre de 2025</a:t>
            </a:r>
          </a:p>
        </p:txBody>
      </p:sp>
      <p:grpSp>
        <p:nvGrpSpPr>
          <p:cNvPr id="26" name="Grupo 25">
            <a:extLst>
              <a:ext uri="{FF2B5EF4-FFF2-40B4-BE49-F238E27FC236}">
                <a16:creationId xmlns:a16="http://schemas.microsoft.com/office/drawing/2014/main" id="{5C454177-BC84-892D-CEEB-8F21831409CE}"/>
              </a:ext>
            </a:extLst>
          </p:cNvPr>
          <p:cNvGrpSpPr/>
          <p:nvPr userDrawn="1"/>
        </p:nvGrpSpPr>
        <p:grpSpPr>
          <a:xfrm>
            <a:off x="-7080" y="5238894"/>
            <a:ext cx="2184400" cy="1552295"/>
            <a:chOff x="23168" y="5023571"/>
            <a:chExt cx="2184400" cy="1552295"/>
          </a:xfrm>
          <a:noFill/>
        </p:grpSpPr>
        <p:sp>
          <p:nvSpPr>
            <p:cNvPr id="27" name="CuadroTexto 26">
              <a:extLst>
                <a:ext uri="{FF2B5EF4-FFF2-40B4-BE49-F238E27FC236}">
                  <a16:creationId xmlns:a16="http://schemas.microsoft.com/office/drawing/2014/main" id="{60F25CE4-7C95-7636-1972-F427424C6F9B}"/>
                </a:ext>
              </a:extLst>
            </p:cNvPr>
            <p:cNvSpPr txBox="1"/>
            <p:nvPr userDrawn="1"/>
          </p:nvSpPr>
          <p:spPr>
            <a:xfrm>
              <a:off x="23168" y="6237312"/>
              <a:ext cx="2184400" cy="338554"/>
            </a:xfrm>
            <a:prstGeom prst="rect">
              <a:avLst/>
            </a:prstGeom>
            <a:grpFill/>
          </p:spPr>
          <p:txBody>
            <a:bodyPr wrap="square" rtlCol="0">
              <a:spAutoFit/>
            </a:bodyPr>
            <a:lstStyle/>
            <a:p>
              <a:pPr algn="ctr"/>
              <a:r>
                <a:rPr lang="es-MX" sz="1600">
                  <a:solidFill>
                    <a:schemeClr val="bg1"/>
                  </a:solidFill>
                  <a:latin typeface="Avenir Next LT Pro"/>
                </a:rPr>
                <a:t>“El Llano”</a:t>
              </a:r>
            </a:p>
          </p:txBody>
        </p:sp>
        <p:pic>
          <p:nvPicPr>
            <p:cNvPr id="28" name="Imagen 27" descr="Imagen que contiene dibujo, camiseta&#10;&#10;Descripción generada automáticamente">
              <a:extLst>
                <a:ext uri="{FF2B5EF4-FFF2-40B4-BE49-F238E27FC236}">
                  <a16:creationId xmlns:a16="http://schemas.microsoft.com/office/drawing/2014/main" id="{A4072C76-FB78-61FB-9AB6-10AB69BCCBA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556" y="5023571"/>
              <a:ext cx="2042379" cy="1316294"/>
            </a:xfrm>
            <a:prstGeom prst="rect">
              <a:avLst/>
            </a:prstGeom>
            <a:grpFill/>
          </p:spPr>
        </p:pic>
      </p:grpSp>
      <p:sp>
        <p:nvSpPr>
          <p:cNvPr id="29" name="CuadroTexto 28">
            <a:extLst>
              <a:ext uri="{FF2B5EF4-FFF2-40B4-BE49-F238E27FC236}">
                <a16:creationId xmlns:a16="http://schemas.microsoft.com/office/drawing/2014/main" id="{6157EA28-EA3B-BC3B-96F7-0742CE682FD5}"/>
              </a:ext>
            </a:extLst>
          </p:cNvPr>
          <p:cNvSpPr txBox="1"/>
          <p:nvPr userDrawn="1"/>
        </p:nvSpPr>
        <p:spPr>
          <a:xfrm>
            <a:off x="620037" y="1643083"/>
            <a:ext cx="504024" cy="395705"/>
          </a:xfrm>
          <a:prstGeom prst="rect">
            <a:avLst/>
          </a:prstGeom>
          <a:noFill/>
        </p:spPr>
        <p:txBody>
          <a:bodyPr wrap="square" rtlCol="0">
            <a:normAutofit/>
          </a:bodyPr>
          <a:lstStyle/>
          <a:p>
            <a:pPr algn="just"/>
            <a:r>
              <a:rPr lang="es-MX" sz="1600" b="1" kern="1200" dirty="0" err="1">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to</a:t>
            </a:r>
            <a:endParaRPr lang="es-MX" sz="16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endParaRPr>
          </a:p>
        </p:txBody>
      </p:sp>
      <p:pic>
        <p:nvPicPr>
          <p:cNvPr id="32" name="Imagen 31">
            <a:extLst>
              <a:ext uri="{FF2B5EF4-FFF2-40B4-BE49-F238E27FC236}">
                <a16:creationId xmlns:a16="http://schemas.microsoft.com/office/drawing/2014/main" id="{67E2865D-1263-9050-8A61-788E30BA1A8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62675" y="6414864"/>
            <a:ext cx="365125" cy="365125"/>
          </a:xfrm>
          <a:prstGeom prst="rect">
            <a:avLst/>
          </a:prstGeom>
        </p:spPr>
      </p:pic>
      <p:sp>
        <p:nvSpPr>
          <p:cNvPr id="33" name="CuadroTexto 32">
            <a:extLst>
              <a:ext uri="{FF2B5EF4-FFF2-40B4-BE49-F238E27FC236}">
                <a16:creationId xmlns:a16="http://schemas.microsoft.com/office/drawing/2014/main" id="{BFA40AF4-3846-5CBC-9726-DD64BD7FF0FA}"/>
              </a:ext>
            </a:extLst>
          </p:cNvPr>
          <p:cNvSpPr txBox="1"/>
          <p:nvPr userDrawn="1"/>
        </p:nvSpPr>
        <p:spPr>
          <a:xfrm>
            <a:off x="2843894" y="6425757"/>
            <a:ext cx="2432937" cy="369332"/>
          </a:xfrm>
          <a:prstGeom prst="rect">
            <a:avLst/>
          </a:prstGeom>
          <a:solidFill>
            <a:schemeClr val="bg1"/>
          </a:solidFill>
        </p:spPr>
        <p:txBody>
          <a:bodyPr wrap="square" rtlCol="0">
            <a:spAutoFit/>
          </a:bodyPr>
          <a:lstStyle/>
          <a:p>
            <a:r>
              <a:rPr lang="es-MX" b="1">
                <a:solidFill>
                  <a:schemeClr val="tx1"/>
                </a:solidFill>
              </a:rPr>
              <a:t>@IglesiaElLlanoTulaHgo</a:t>
            </a:r>
          </a:p>
        </p:txBody>
      </p:sp>
      <p:sp>
        <p:nvSpPr>
          <p:cNvPr id="34" name="CuadroTexto 33">
            <a:extLst>
              <a:ext uri="{FF2B5EF4-FFF2-40B4-BE49-F238E27FC236}">
                <a16:creationId xmlns:a16="http://schemas.microsoft.com/office/drawing/2014/main" id="{B444AB40-2EA1-0181-24DE-17F7219D0002}"/>
              </a:ext>
            </a:extLst>
          </p:cNvPr>
          <p:cNvSpPr txBox="1"/>
          <p:nvPr userDrawn="1"/>
        </p:nvSpPr>
        <p:spPr>
          <a:xfrm>
            <a:off x="5664314" y="6439147"/>
            <a:ext cx="1856872" cy="369332"/>
          </a:xfrm>
          <a:prstGeom prst="rect">
            <a:avLst/>
          </a:prstGeom>
          <a:solidFill>
            <a:schemeClr val="bg1"/>
          </a:solidFill>
        </p:spPr>
        <p:txBody>
          <a:bodyPr wrap="square" rtlCol="0">
            <a:spAutoFit/>
          </a:bodyPr>
          <a:lstStyle/>
          <a:p>
            <a:r>
              <a:rPr lang="es-MX" b="1">
                <a:solidFill>
                  <a:schemeClr val="tx1"/>
                </a:solidFill>
              </a:rPr>
              <a:t>@</a:t>
            </a:r>
            <a:r>
              <a:rPr lang="es-MX" b="1" err="1">
                <a:solidFill>
                  <a:schemeClr val="tx1"/>
                </a:solidFill>
              </a:rPr>
              <a:t>IASD_EL_Llano</a:t>
            </a:r>
            <a:endParaRPr lang="es-MX" b="1">
              <a:solidFill>
                <a:schemeClr val="tx1"/>
              </a:solidFill>
            </a:endParaRPr>
          </a:p>
        </p:txBody>
      </p:sp>
      <p:pic>
        <p:nvPicPr>
          <p:cNvPr id="35" name="Imagen 34" descr="Icono&#10;&#10;Descripción generada automáticamente">
            <a:extLst>
              <a:ext uri="{FF2B5EF4-FFF2-40B4-BE49-F238E27FC236}">
                <a16:creationId xmlns:a16="http://schemas.microsoft.com/office/drawing/2014/main" id="{22136A54-EE3D-4A95-7FEA-E1CA2738885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555342" y="6414864"/>
            <a:ext cx="400103" cy="400103"/>
          </a:xfrm>
          <a:prstGeom prst="rect">
            <a:avLst/>
          </a:prstGeom>
        </p:spPr>
      </p:pic>
      <p:sp>
        <p:nvSpPr>
          <p:cNvPr id="36" name="CuadroTexto 35">
            <a:extLst>
              <a:ext uri="{FF2B5EF4-FFF2-40B4-BE49-F238E27FC236}">
                <a16:creationId xmlns:a16="http://schemas.microsoft.com/office/drawing/2014/main" id="{EA59B72E-368B-0459-A2F1-A42F80F9FAD4}"/>
              </a:ext>
            </a:extLst>
          </p:cNvPr>
          <p:cNvSpPr txBox="1"/>
          <p:nvPr userDrawn="1"/>
        </p:nvSpPr>
        <p:spPr>
          <a:xfrm>
            <a:off x="7919586" y="6420898"/>
            <a:ext cx="1856872" cy="369332"/>
          </a:xfrm>
          <a:prstGeom prst="rect">
            <a:avLst/>
          </a:prstGeom>
          <a:solidFill>
            <a:schemeClr val="bg1"/>
          </a:solidFill>
        </p:spPr>
        <p:txBody>
          <a:bodyPr wrap="square" rtlCol="0">
            <a:spAutoFit/>
          </a:bodyPr>
          <a:lstStyle/>
          <a:p>
            <a:r>
              <a:rPr lang="es-MX" b="1">
                <a:solidFill>
                  <a:schemeClr val="tx1"/>
                </a:solidFill>
              </a:rPr>
              <a:t>@iasddistritotula</a:t>
            </a:r>
          </a:p>
        </p:txBody>
      </p:sp>
      <p:pic>
        <p:nvPicPr>
          <p:cNvPr id="37" name="Imagen 36">
            <a:extLst>
              <a:ext uri="{FF2B5EF4-FFF2-40B4-BE49-F238E27FC236}">
                <a16:creationId xmlns:a16="http://schemas.microsoft.com/office/drawing/2014/main" id="{EA3D70A9-BCD2-5CB2-57BF-72C5701A5D38}"/>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286770" y="6413554"/>
            <a:ext cx="420518" cy="420518"/>
          </a:xfrm>
          <a:prstGeom prst="rect">
            <a:avLst/>
          </a:prstGeom>
        </p:spPr>
      </p:pic>
      <p:sp>
        <p:nvSpPr>
          <p:cNvPr id="9" name="CuadroTexto 8">
            <a:extLst>
              <a:ext uri="{FF2B5EF4-FFF2-40B4-BE49-F238E27FC236}">
                <a16:creationId xmlns:a16="http://schemas.microsoft.com/office/drawing/2014/main" id="{B6B498AB-C0EC-B0BA-B2CD-527C584DCC1F}"/>
              </a:ext>
            </a:extLst>
          </p:cNvPr>
          <p:cNvSpPr txBox="1"/>
          <p:nvPr userDrawn="1"/>
        </p:nvSpPr>
        <p:spPr>
          <a:xfrm>
            <a:off x="-46835" y="1013753"/>
            <a:ext cx="2326390" cy="692497"/>
          </a:xfrm>
          <a:prstGeom prst="rect">
            <a:avLst/>
          </a:prstGeom>
          <a:noFill/>
        </p:spPr>
        <p:txBody>
          <a:bodyPr wrap="square" rtlCol="0">
            <a:spAutoFit/>
          </a:bodyPr>
          <a:lstStyle/>
          <a:p>
            <a:r>
              <a:rPr lang="es-MX" sz="2400">
                <a:solidFill>
                  <a:schemeClr val="bg1"/>
                </a:solidFill>
                <a:latin typeface="Impact" panose="020B0806030902050204" pitchFamily="34" charset="0"/>
              </a:rPr>
              <a:t>Escuela Sabática</a:t>
            </a:r>
          </a:p>
          <a:p>
            <a:r>
              <a:rPr lang="es-MX" sz="1500">
                <a:solidFill>
                  <a:schemeClr val="bg1"/>
                </a:solidFill>
                <a:latin typeface="Impact" panose="020B0806030902050204" pitchFamily="34" charset="0"/>
              </a:rPr>
              <a:t>Guía de Estudio de la Biblia</a:t>
            </a:r>
          </a:p>
        </p:txBody>
      </p:sp>
      <p:sp>
        <p:nvSpPr>
          <p:cNvPr id="2" name="CuadroTexto 1">
            <a:extLst>
              <a:ext uri="{FF2B5EF4-FFF2-40B4-BE49-F238E27FC236}">
                <a16:creationId xmlns:a16="http://schemas.microsoft.com/office/drawing/2014/main" id="{A3E93D66-26CA-9690-6C5F-6C84B729B0D0}"/>
              </a:ext>
            </a:extLst>
          </p:cNvPr>
          <p:cNvSpPr txBox="1"/>
          <p:nvPr userDrawn="1"/>
        </p:nvSpPr>
        <p:spPr>
          <a:xfrm>
            <a:off x="-7082" y="3586412"/>
            <a:ext cx="2276695" cy="830997"/>
          </a:xfrm>
          <a:prstGeom prst="rect">
            <a:avLst/>
          </a:prstGeom>
          <a:noFill/>
        </p:spPr>
        <p:txBody>
          <a:bodyPr wrap="square" rtlCol="0">
            <a:spAutoFit/>
          </a:bodyPr>
          <a:lstStyle/>
          <a:p>
            <a:pPr algn="ctr"/>
            <a:r>
              <a:rPr lang="es-MX" sz="4800" b="1" dirty="0">
                <a:ln>
                  <a:solidFill>
                    <a:schemeClr val="tx1"/>
                  </a:solidFill>
                </a:ln>
                <a:solidFill>
                  <a:schemeClr val="bg1">
                    <a:lumMod val="95000"/>
                  </a:schemeClr>
                </a:solidFill>
                <a:effectLst>
                  <a:outerShdw blurRad="38100" dist="38100" dir="2700000" algn="tl">
                    <a:schemeClr val="bg1">
                      <a:alpha val="43000"/>
                    </a:schemeClr>
                  </a:outerShdw>
                </a:effectLst>
                <a:latin typeface="+mn-lt"/>
                <a:ea typeface="Adobe Fan Heiti Std B" panose="020B0700000000000000" pitchFamily="34" charset="-128"/>
                <a:cs typeface="Adobe Arabic" panose="02040503050201020203" pitchFamily="18" charset="-78"/>
              </a:rPr>
              <a:t>01</a:t>
            </a:r>
          </a:p>
        </p:txBody>
      </p:sp>
      <p:pic>
        <p:nvPicPr>
          <p:cNvPr id="8" name="Imagen 7">
            <a:extLst>
              <a:ext uri="{FF2B5EF4-FFF2-40B4-BE49-F238E27FC236}">
                <a16:creationId xmlns:a16="http://schemas.microsoft.com/office/drawing/2014/main" id="{6C3FC000-E3B6-B013-2912-548E4CE3FAB0}"/>
              </a:ext>
            </a:extLst>
          </p:cNvPr>
          <p:cNvPicPr>
            <a:picLocks noChangeAspect="1"/>
          </p:cNvPicPr>
          <p:nvPr userDrawn="1"/>
        </p:nvPicPr>
        <p:blipFill>
          <a:blip r:embed="rId7">
            <a:extLst>
              <a:ext uri="{28A0092B-C50C-407E-A947-70E740481C1C}">
                <a14:useLocalDpi xmlns:a14="http://schemas.microsoft.com/office/drawing/2010/main" val="0"/>
              </a:ext>
            </a:extLst>
          </a:blip>
          <a:srcRect l="22028" r="22028"/>
          <a:stretch/>
        </p:blipFill>
        <p:spPr>
          <a:xfrm rot="19938390">
            <a:off x="9606150" y="54144"/>
            <a:ext cx="2121532" cy="2653275"/>
          </a:xfrm>
          <a:prstGeom prst="rect">
            <a:avLst/>
          </a:prstGeom>
        </p:spPr>
      </p:pic>
      <p:pic>
        <p:nvPicPr>
          <p:cNvPr id="6" name="Imagen 5">
            <a:extLst>
              <a:ext uri="{FF2B5EF4-FFF2-40B4-BE49-F238E27FC236}">
                <a16:creationId xmlns:a16="http://schemas.microsoft.com/office/drawing/2014/main" id="{9577C74F-74FD-EF6A-B9E4-5387A5302DE5}"/>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4616198" y="-29261"/>
            <a:ext cx="2276694" cy="1180121"/>
          </a:xfrm>
          <a:prstGeom prst="rect">
            <a:avLst/>
          </a:prstGeom>
        </p:spPr>
      </p:pic>
    </p:spTree>
    <p:extLst>
      <p:ext uri="{BB962C8B-B14F-4D97-AF65-F5344CB8AC3E}">
        <p14:creationId xmlns:p14="http://schemas.microsoft.com/office/powerpoint/2010/main" val="2625502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63"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879EC7"/>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Viernes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807121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72524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a:t>Para Estudiar y Meditar</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199" y="1414130"/>
            <a:ext cx="10515599" cy="5078745"/>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Tree>
    <p:extLst>
      <p:ext uri="{BB962C8B-B14F-4D97-AF65-F5344CB8AC3E}">
        <p14:creationId xmlns:p14="http://schemas.microsoft.com/office/powerpoint/2010/main" val="1606802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0F384F-5FAA-793F-9ADF-9FE239747309}"/>
              </a:ext>
            </a:extLst>
          </p:cNvPr>
          <p:cNvSpPr>
            <a:spLocks noGrp="1"/>
          </p:cNvSpPr>
          <p:nvPr>
            <p:ph type="title" hasCustomPrompt="1"/>
          </p:nvPr>
        </p:nvSpPr>
        <p:spPr>
          <a:xfrm>
            <a:off x="838200" y="566530"/>
            <a:ext cx="5572539" cy="765313"/>
          </a:xfrm>
          <a:solidFill>
            <a:srgbClr val="72524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lvl1pPr algn="ctr">
              <a:defRPr sz="4000">
                <a:solidFill>
                  <a:schemeClr val="bg1"/>
                </a:solidFill>
                <a:latin typeface="Bahnschrift" panose="020B0502040204020203" pitchFamily="34" charset="0"/>
              </a:defRPr>
            </a:lvl1pPr>
          </a:lstStyle>
          <a:p>
            <a:r>
              <a:rPr lang="es-MX"/>
              <a:t>Para Memorizar</a:t>
            </a:r>
          </a:p>
        </p:txBody>
      </p:sp>
      <p:sp>
        <p:nvSpPr>
          <p:cNvPr id="3" name="Marcador de contenido 2">
            <a:extLst>
              <a:ext uri="{FF2B5EF4-FFF2-40B4-BE49-F238E27FC236}">
                <a16:creationId xmlns:a16="http://schemas.microsoft.com/office/drawing/2014/main" id="{AD6416DA-D468-1E38-B8F8-86B122923A03}"/>
              </a:ext>
            </a:extLst>
          </p:cNvPr>
          <p:cNvSpPr>
            <a:spLocks noGrp="1"/>
          </p:cNvSpPr>
          <p:nvPr>
            <p:ph idx="1"/>
          </p:nvPr>
        </p:nvSpPr>
        <p:spPr>
          <a:xfrm>
            <a:off x="838200" y="1825625"/>
            <a:ext cx="5572539" cy="4351338"/>
          </a:xfrm>
        </p:spPr>
        <p:txBody>
          <a:bodyPr/>
          <a:lstStyle>
            <a:lvl1pPr>
              <a:defRPr>
                <a:latin typeface="Bahnschrift" panose="020B0502040204020203" pitchFamily="34" charset="0"/>
              </a:defRPr>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Tree>
    <p:extLst>
      <p:ext uri="{BB962C8B-B14F-4D97-AF65-F5344CB8AC3E}">
        <p14:creationId xmlns:p14="http://schemas.microsoft.com/office/powerpoint/2010/main" val="32504935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69343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a:t>Enfoque del Estudio</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200" y="1414130"/>
            <a:ext cx="9565894" cy="5078745"/>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FE981D50-2213-A4FE-11F7-6AC77B7C3416}"/>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4387853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8" y="244549"/>
            <a:ext cx="2668956" cy="595422"/>
          </a:xfrm>
          <a:solidFill>
            <a:srgbClr val="FFFF0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Sábado</a:t>
            </a:r>
            <a:endParaRPr lang="es-MX"/>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647717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6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58325" cy="659218"/>
          </a:xfrm>
          <a:solidFill>
            <a:srgbClr val="0070C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Domingo</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771575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2">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Lunes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5" name="Imagen 4">
            <a:extLst>
              <a:ext uri="{FF2B5EF4-FFF2-40B4-BE49-F238E27FC236}">
                <a16:creationId xmlns:a16="http://schemas.microsoft.com/office/drawing/2014/main" id="{09FD1E85-B9FB-9717-A420-2C2D1703BFD1}"/>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273193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6">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Martes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812325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7030A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Miércoles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11809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3A241B"/>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Jueves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102619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0000"/>
            <a:lum/>
          </a:blip>
          <a:srcRect/>
          <a:stretch>
            <a:fillRect t="-1000" b="-22000"/>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BC164EA-CD03-CDE3-4C70-D65E5324CA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id="{8402620B-FC92-FE96-84D6-7AD4549730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663A4EC4-8259-128D-5D4B-B1A5577ED1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46F4E8-F38C-42C9-9C2C-1B30C3AC1985}" type="datetimeFigureOut">
              <a:rPr lang="es-MX" smtClean="0"/>
              <a:t>01/10/2025</a:t>
            </a:fld>
            <a:endParaRPr lang="es-MX"/>
          </a:p>
        </p:txBody>
      </p:sp>
      <p:sp>
        <p:nvSpPr>
          <p:cNvPr id="5" name="Marcador de pie de página 4">
            <a:extLst>
              <a:ext uri="{FF2B5EF4-FFF2-40B4-BE49-F238E27FC236}">
                <a16:creationId xmlns:a16="http://schemas.microsoft.com/office/drawing/2014/main" id="{5D21FC23-2A34-1A69-6A1A-801839853D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C286D127-1499-4104-59F8-5083101614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136436-985C-49E4-94E8-B6E0A34F10FA}" type="slidenum">
              <a:rPr lang="es-MX" smtClean="0"/>
              <a:t>‹Nº›</a:t>
            </a:fld>
            <a:endParaRPr lang="es-MX"/>
          </a:p>
        </p:txBody>
      </p:sp>
      <p:sp>
        <p:nvSpPr>
          <p:cNvPr id="7" name="Rectángulo 6">
            <a:extLst>
              <a:ext uri="{FF2B5EF4-FFF2-40B4-BE49-F238E27FC236}">
                <a16:creationId xmlns:a16="http://schemas.microsoft.com/office/drawing/2014/main" id="{959BBEF0-358E-CE31-EE2C-582F35EF3555}"/>
              </a:ext>
            </a:extLst>
          </p:cNvPr>
          <p:cNvSpPr/>
          <p:nvPr userDrawn="1"/>
        </p:nvSpPr>
        <p:spPr>
          <a:xfrm>
            <a:off x="10424160" y="-8878"/>
            <a:ext cx="1776390" cy="6866879"/>
          </a:xfrm>
          <a:prstGeom prst="rect">
            <a:avLst/>
          </a:prstGeom>
          <a:solidFill>
            <a:srgbClr val="ACA8AF"/>
          </a:solidFill>
          <a:ln>
            <a:solidFill>
              <a:srgbClr val="F6CB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8" name="Imagen 7">
            <a:extLst>
              <a:ext uri="{FF2B5EF4-FFF2-40B4-BE49-F238E27FC236}">
                <a16:creationId xmlns:a16="http://schemas.microsoft.com/office/drawing/2014/main" id="{899DCE16-765D-47CA-350B-0B147B595551}"/>
              </a:ext>
            </a:extLst>
          </p:cNvPr>
          <p:cNvPicPr>
            <a:picLocks noChangeAspect="1"/>
          </p:cNvPicPr>
          <p:nvPr userDrawn="1"/>
        </p:nvPicPr>
        <p:blipFill>
          <a:blip r:embed="rId14">
            <a:extLst>
              <a:ext uri="{BEBA8EAE-BF5A-486C-A8C5-ECC9F3942E4B}">
                <a14:imgProps xmlns:a14="http://schemas.microsoft.com/office/drawing/2010/main">
                  <a14:imgLayer r:embed="rId15">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0844987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61" r:id="rId5"/>
    <p:sldLayoutId id="2147483662" r:id="rId6"/>
    <p:sldLayoutId id="2147483663" r:id="rId7"/>
    <p:sldLayoutId id="2147483664" r:id="rId8"/>
    <p:sldLayoutId id="2147483665" r:id="rId9"/>
    <p:sldLayoutId id="2147483667" r:id="rId10"/>
    <p:sldLayoutId id="214748366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hnschrift"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hnschrift"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hnschrift"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xml"/><Relationship Id="rId1" Type="http://schemas.openxmlformats.org/officeDocument/2006/relationships/themeOverride" Target="../theme/themeOverride1.xml"/><Relationship Id="rId4" Type="http://schemas.openxmlformats.org/officeDocument/2006/relationships/image" Target="../media/image16.jpg"/></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6656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18A06159-10CE-6092-3C21-C54D76BF8895}"/>
              </a:ext>
            </a:extLst>
          </p:cNvPr>
          <p:cNvSpPr>
            <a:spLocks noGrp="1"/>
          </p:cNvSpPr>
          <p:nvPr>
            <p:ph type="title"/>
          </p:nvPr>
        </p:nvSpPr>
        <p:spPr/>
        <p:txBody>
          <a:bodyPr/>
          <a:lstStyle/>
          <a:p>
            <a:r>
              <a:rPr lang="es-MX" noProof="0"/>
              <a:t>PARA ESTUDIAR Y MEDITAR</a:t>
            </a:r>
          </a:p>
        </p:txBody>
      </p:sp>
      <p:sp>
        <p:nvSpPr>
          <p:cNvPr id="7" name="Marcador de contenido 6">
            <a:extLst>
              <a:ext uri="{FF2B5EF4-FFF2-40B4-BE49-F238E27FC236}">
                <a16:creationId xmlns:a16="http://schemas.microsoft.com/office/drawing/2014/main" id="{B5030CE1-1F6F-F1D9-6767-9BD33F1D3CBA}"/>
              </a:ext>
            </a:extLst>
          </p:cNvPr>
          <p:cNvSpPr>
            <a:spLocks noGrp="1"/>
          </p:cNvSpPr>
          <p:nvPr>
            <p:ph sz="half" idx="1"/>
          </p:nvPr>
        </p:nvSpPr>
        <p:spPr>
          <a:xfrm>
            <a:off x="761448" y="1600208"/>
            <a:ext cx="9642646" cy="5067292"/>
          </a:xfrm>
        </p:spPr>
        <p:txBody>
          <a:bodyPr wrap="square">
            <a:normAutofit fontScale="92500"/>
          </a:bodyPr>
          <a:lstStyle/>
          <a:p>
            <a:pPr marL="0" indent="0" algn="just">
              <a:lnSpc>
                <a:spcPts val="1600"/>
              </a:lnSpc>
              <a:buNone/>
            </a:pPr>
            <a:r>
              <a:rPr lang="es-MX" sz="2200" noProof="0" dirty="0">
                <a:latin typeface="Aptos Display" panose="020B0004020202020204" pitchFamily="34" charset="0"/>
              </a:rPr>
              <a:t>En la lección de esta semana</a:t>
            </a:r>
            <a:r>
              <a:rPr lang="es-MX" sz="2200" dirty="0">
                <a:latin typeface="Aptos Display" panose="020B0004020202020204" pitchFamily="34" charset="0"/>
              </a:rPr>
              <a:t>, estudiamos tres temas muy importantes sobre el libro de Josué: </a:t>
            </a:r>
            <a:r>
              <a:rPr lang="es-MX" sz="2200" b="1" dirty="0">
                <a:latin typeface="Aptos Display" panose="020B0004020202020204" pitchFamily="34" charset="0"/>
              </a:rPr>
              <a:t>1) EL llamado de Josué al liderazgo. 2) La orden de Dios de ¡cruzar, tomar, dividir y servir!  3) La obediencia para alcanzar el éxito.</a:t>
            </a:r>
          </a:p>
          <a:p>
            <a:pPr marL="0" indent="0" algn="just">
              <a:lnSpc>
                <a:spcPts val="1600"/>
              </a:lnSpc>
              <a:buNone/>
            </a:pPr>
            <a:r>
              <a:rPr lang="es-MX" sz="2200" dirty="0">
                <a:latin typeface="Aptos Display" panose="020B0004020202020204" pitchFamily="34" charset="0"/>
              </a:rPr>
              <a:t>Uno de los conceptos principales del libro de Josué se expresa con el verbo hebreo </a:t>
            </a:r>
            <a:r>
              <a:rPr lang="es-MX" sz="2200" dirty="0" err="1">
                <a:latin typeface="Aptos Display" panose="020B0004020202020204" pitchFamily="34" charset="0"/>
              </a:rPr>
              <a:t>yarash</a:t>
            </a:r>
            <a:r>
              <a:rPr lang="es-MX" sz="2200" dirty="0">
                <a:latin typeface="Aptos Display" panose="020B0004020202020204" pitchFamily="34" charset="0"/>
              </a:rPr>
              <a:t> ("tomar posesión"). Se usa en Josué 1:11 por primera vez, indicando un cambio significativo en la estructura social y el estilo de vida de la tierra. Cuando Israel es el sujeto del verbo, a menudo se asocia con el don de Yahvé, enfatizando que el pueblo de Dios toma posesión de la tierra porque les es dada por Yahvé (Deuteronomio 1:39; 3:20; Josué 1:15; 21:43). A partir de paralelismos ugaríticos, existe una conexión entre los dos términos jurídicos utilizados para la asignación —</a:t>
            </a:r>
            <a:r>
              <a:rPr lang="es-MX" sz="2200" dirty="0" err="1">
                <a:latin typeface="Aptos Display" panose="020B0004020202020204" pitchFamily="34" charset="0"/>
              </a:rPr>
              <a:t>natan</a:t>
            </a:r>
            <a:r>
              <a:rPr lang="es-MX" sz="2200" dirty="0">
                <a:latin typeface="Aptos Display" panose="020B0004020202020204" pitchFamily="34" charset="0"/>
              </a:rPr>
              <a:t> ("dar") y </a:t>
            </a:r>
            <a:r>
              <a:rPr lang="es-MX" sz="2200" dirty="0" err="1">
                <a:latin typeface="Aptos Display" panose="020B0004020202020204" pitchFamily="34" charset="0"/>
              </a:rPr>
              <a:t>yarash</a:t>
            </a:r>
            <a:r>
              <a:rPr lang="es-MX" sz="2200" dirty="0">
                <a:latin typeface="Aptos Display" panose="020B0004020202020204" pitchFamily="34" charset="0"/>
              </a:rPr>
              <a:t> ("apropiar"). Solo se podía poseer lo que un benefactor daba si uno se lo apropiaba. Esta etimología sugiere que la tierra solo pertenecería verdaderamente a los israelitas cuando respondieran al don de Yahvé apropiándose de ella.</a:t>
            </a:r>
          </a:p>
          <a:p>
            <a:pPr marL="0" indent="0" algn="just">
              <a:lnSpc>
                <a:spcPts val="1600"/>
              </a:lnSpc>
              <a:buNone/>
            </a:pPr>
            <a:r>
              <a:rPr lang="es-MX" sz="2200" dirty="0">
                <a:latin typeface="Aptos Display" panose="020B0004020202020204" pitchFamily="34" charset="0"/>
              </a:rPr>
              <a:t> El mandato de Cristo de hacer discípulos de todas las naciones (Mateo 28:18-20) es tan válido hoy como lo fue cuando los primeros cristianos asumieron y cumplieron la abrumadora tarea. Las promesas de Dios, dadas a Josué, son igualmente efectivas hoy para todos aquellos que toman su palabra en serio. Las promesas son efectivas para aquellos que creen que cada lugar donde pisen las plantas de sus pies es otro escenario en el cual compartir el evangelio y transformar la comunidad en la que viven. Nuestro </a:t>
            </a:r>
            <a:r>
              <a:rPr lang="es-MX" sz="2200" b="1" dirty="0">
                <a:latin typeface="Aptos Display" panose="020B0004020202020204" pitchFamily="34" charset="0"/>
              </a:rPr>
              <a:t>éxito hoy</a:t>
            </a:r>
            <a:r>
              <a:rPr lang="es-MX" sz="2200" dirty="0">
                <a:latin typeface="Aptos Display" panose="020B0004020202020204" pitchFamily="34" charset="0"/>
              </a:rPr>
              <a:t> depende de las mismas cosas que en los días de Josué: </a:t>
            </a:r>
            <a:r>
              <a:rPr lang="es-MX" sz="2200" b="1" dirty="0">
                <a:latin typeface="Aptos Display" panose="020B0004020202020204" pitchFamily="34" charset="0"/>
              </a:rPr>
              <a:t>confianza total en las promesas de Dios</a:t>
            </a:r>
            <a:r>
              <a:rPr lang="es-MX" sz="2200" dirty="0">
                <a:latin typeface="Aptos Display" panose="020B0004020202020204" pitchFamily="34" charset="0"/>
              </a:rPr>
              <a:t>, una </a:t>
            </a:r>
            <a:r>
              <a:rPr lang="es-MX" sz="2200" b="1" dirty="0">
                <a:latin typeface="Aptos Display" panose="020B0004020202020204" pitchFamily="34" charset="0"/>
              </a:rPr>
              <a:t>integración profunda de su Palabra</a:t>
            </a:r>
            <a:r>
              <a:rPr lang="es-MX" sz="2200" dirty="0">
                <a:latin typeface="Aptos Display" panose="020B0004020202020204" pitchFamily="34" charset="0"/>
              </a:rPr>
              <a:t> en nuestras vidas tanto individual como corporativamente, </a:t>
            </a:r>
            <a:r>
              <a:rPr lang="es-MX" sz="2200" b="1" dirty="0">
                <a:latin typeface="Aptos Display" panose="020B0004020202020204" pitchFamily="34" charset="0"/>
              </a:rPr>
              <a:t>y la disposición a ser una fuerza positiva y transformadora</a:t>
            </a:r>
            <a:r>
              <a:rPr lang="es-MX" sz="2200" dirty="0">
                <a:latin typeface="Aptos Display" panose="020B0004020202020204" pitchFamily="34" charset="0"/>
              </a:rPr>
              <a:t> a través de su poder para la salvación de otros.</a:t>
            </a:r>
            <a:endParaRPr lang="es-MX" sz="2200" noProof="0" dirty="0">
              <a:latin typeface="Aptos Display" panose="020B0004020202020204" pitchFamily="34" charset="0"/>
            </a:endParaRPr>
          </a:p>
        </p:txBody>
      </p:sp>
    </p:spTree>
    <p:extLst>
      <p:ext uri="{BB962C8B-B14F-4D97-AF65-F5344CB8AC3E}">
        <p14:creationId xmlns:p14="http://schemas.microsoft.com/office/powerpoint/2010/main" val="3188503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charRg st="1058" end="1878"/>
                                            </p:txEl>
                                          </p:spTgt>
                                        </p:tgtEl>
                                        <p:attrNameLst>
                                          <p:attrName>style.visibility</p:attrName>
                                        </p:attrNameLst>
                                      </p:cBhvr>
                                      <p:to>
                                        <p:strVal val="visible"/>
                                      </p:to>
                                    </p:set>
                                    <p:anim calcmode="lin" valueType="num">
                                      <p:cBhvr additive="base">
                                        <p:cTn id="19" dur="500" fill="hold"/>
                                        <p:tgtEl>
                                          <p:spTgt spid="7">
                                            <p:txEl>
                                              <p:charRg st="1058" end="1878"/>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charRg st="1058" end="187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F0E561-E43A-8C44-DE02-CDA39EEF3812}"/>
              </a:ext>
            </a:extLst>
          </p:cNvPr>
          <p:cNvSpPr>
            <a:spLocks noGrp="1"/>
          </p:cNvSpPr>
          <p:nvPr>
            <p:ph type="title"/>
          </p:nvPr>
        </p:nvSpPr>
        <p:spPr>
          <a:solidFill>
            <a:srgbClr val="725247"/>
          </a:solidFill>
        </p:spPr>
        <p:txBody>
          <a:bodyPr vert="horz" lIns="91440" tIns="45720" rIns="91440" bIns="45720" rtlCol="0">
            <a:normAutofit/>
          </a:bodyPr>
          <a:lstStyle/>
          <a:p>
            <a:pPr>
              <a:spcBef>
                <a:spcPts val="1000"/>
              </a:spcBef>
              <a:buFont typeface="Arial" panose="020B0604020202020204" pitchFamily="34" charset="0"/>
            </a:pPr>
            <a:r>
              <a:rPr lang="es-MX" sz="4400" b="1" noProof="0">
                <a:ea typeface="+mn-ea"/>
                <a:cs typeface="+mn-cs"/>
              </a:rPr>
              <a:t>Para Memorizar</a:t>
            </a:r>
          </a:p>
        </p:txBody>
      </p:sp>
      <p:sp>
        <p:nvSpPr>
          <p:cNvPr id="5" name="Doble onda 4">
            <a:extLst>
              <a:ext uri="{FF2B5EF4-FFF2-40B4-BE49-F238E27FC236}">
                <a16:creationId xmlns:a16="http://schemas.microsoft.com/office/drawing/2014/main" id="{D584D07D-BA94-A8F7-9483-916BC34050AD}"/>
              </a:ext>
            </a:extLst>
          </p:cNvPr>
          <p:cNvSpPr/>
          <p:nvPr/>
        </p:nvSpPr>
        <p:spPr>
          <a:xfrm>
            <a:off x="192505" y="1467852"/>
            <a:ext cx="6645023" cy="4823618"/>
          </a:xfrm>
          <a:prstGeom prst="doubleWave">
            <a:avLst>
              <a:gd name="adj1" fmla="val 6250"/>
              <a:gd name="adj2" fmla="val 557"/>
            </a:avLst>
          </a:prstGeom>
          <a:noFill/>
          <a:ln w="38100" cap="flat" cmpd="sng" algn="ctr">
            <a:noFill/>
            <a:prstDash val="solid"/>
            <a:round/>
            <a:headEnd type="none" w="med" len="med"/>
            <a:tailEnd type="none" w="med" len="med"/>
          </a:ln>
          <a:effectLst>
            <a:outerShdw blurRad="50800" dist="50800" algn="ctr" rotWithShape="0">
              <a:srgbClr val="000000">
                <a:alpha val="43137"/>
              </a:srgbClr>
            </a:outerShdw>
          </a:effectLst>
        </p:spPr>
        <p:style>
          <a:lnRef idx="0">
            <a:scrgbClr r="0" g="0" b="0"/>
          </a:lnRef>
          <a:fillRef idx="0">
            <a:scrgbClr r="0" g="0" b="0"/>
          </a:fillRef>
          <a:effectRef idx="0">
            <a:scrgbClr r="0" g="0" b="0"/>
          </a:effectRef>
          <a:fontRef idx="minor">
            <a:schemeClr val="accent2"/>
          </a:fontRef>
        </p:style>
        <p:txBody>
          <a:bodyPr wrap="square" rtlCol="0" anchor="ctr">
            <a:normAutofit fontScale="62500" lnSpcReduction="20000"/>
          </a:bodyPr>
          <a:lstStyle/>
          <a:p>
            <a:pPr algn="ctr">
              <a:lnSpc>
                <a:spcPts val="3480"/>
              </a:lnSpc>
            </a:pPr>
            <a:r>
              <a:rPr lang="es-MX" sz="4800" b="1" noProof="0" dirty="0">
                <a:solidFill>
                  <a:schemeClr val="tx1"/>
                </a:solidFill>
                <a:latin typeface="Aptos Display" panose="020B0004020202020204" pitchFamily="34" charset="0"/>
              </a:rPr>
              <a:t>«Solamente esfuérzate y sé muy valiente para hacer conforme a toda la ley que mi siervo Moisés te mandó. No te apartes de ella ni a la derecha ni a la izquierda, para que seas prosperado en todo lo que emprendas»</a:t>
            </a:r>
          </a:p>
          <a:p>
            <a:pPr algn="ctr">
              <a:lnSpc>
                <a:spcPts val="3480"/>
              </a:lnSpc>
            </a:pPr>
            <a:r>
              <a:rPr lang="es-MX" sz="4800" b="1" noProof="0" dirty="0">
                <a:solidFill>
                  <a:schemeClr val="tx1"/>
                </a:solidFill>
                <a:latin typeface="Aptos Display" panose="020B0004020202020204" pitchFamily="34" charset="0"/>
              </a:rPr>
              <a:t> </a:t>
            </a:r>
            <a:r>
              <a:rPr lang="es-MX" sz="4800" b="1" dirty="0">
                <a:solidFill>
                  <a:schemeClr val="tx1"/>
                </a:solidFill>
                <a:latin typeface="Aptos Display" panose="020B0004020202020204" pitchFamily="34" charset="0"/>
              </a:rPr>
              <a:t>(Josué</a:t>
            </a:r>
            <a:r>
              <a:rPr lang="es-MX" sz="4800" b="1" noProof="0" dirty="0">
                <a:solidFill>
                  <a:schemeClr val="tx1"/>
                </a:solidFill>
                <a:latin typeface="Aptos Display" panose="020B0004020202020204" pitchFamily="34" charset="0"/>
              </a:rPr>
              <a:t> 1: 7).</a:t>
            </a:r>
          </a:p>
        </p:txBody>
      </p:sp>
      <p:sp>
        <p:nvSpPr>
          <p:cNvPr id="3" name="Rectángulo: esquinas redondeadas 2">
            <a:extLst>
              <a:ext uri="{FF2B5EF4-FFF2-40B4-BE49-F238E27FC236}">
                <a16:creationId xmlns:a16="http://schemas.microsoft.com/office/drawing/2014/main" id="{EF0BC2FB-53FE-CBAC-4370-418FA4B8FF43}"/>
              </a:ext>
            </a:extLst>
          </p:cNvPr>
          <p:cNvSpPr/>
          <p:nvPr/>
        </p:nvSpPr>
        <p:spPr>
          <a:xfrm>
            <a:off x="6629103" y="2456597"/>
            <a:ext cx="3961560" cy="3179928"/>
          </a:xfrm>
          <a:prstGeom prst="roundRect">
            <a:avLst/>
          </a:prstGeom>
          <a:blipFill dpi="0" rotWithShape="1">
            <a:blip r:embed="rId2">
              <a:extLst>
                <a:ext uri="{28A0092B-C50C-407E-A947-70E740481C1C}">
                  <a14:useLocalDpi xmlns:a14="http://schemas.microsoft.com/office/drawing/2010/main" val="0"/>
                </a:ext>
              </a:extLst>
            </a:blip>
            <a:srcRect/>
            <a:stretch>
              <a:fillRect/>
            </a:stretch>
          </a:blipFill>
          <a:effectLst>
            <a:innerShdw blurRad="63500" dist="50800" dir="18900000">
              <a:prstClr val="black">
                <a:alpha val="50000"/>
              </a:prstClr>
            </a:innerShdw>
          </a:effectLst>
          <a:scene3d>
            <a:camera prst="isometricOffAxis2Lef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Tree>
    <p:extLst>
      <p:ext uri="{BB962C8B-B14F-4D97-AF65-F5344CB8AC3E}">
        <p14:creationId xmlns:p14="http://schemas.microsoft.com/office/powerpoint/2010/main" val="3125363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35E0DBFC-8D99-0EC1-8869-D2AE3223C0AA}"/>
              </a:ext>
            </a:extLst>
          </p:cNvPr>
          <p:cNvSpPr>
            <a:spLocks noGrp="1"/>
          </p:cNvSpPr>
          <p:nvPr>
            <p:ph type="title"/>
          </p:nvPr>
        </p:nvSpPr>
        <p:spPr>
          <a:xfrm>
            <a:off x="811305" y="365125"/>
            <a:ext cx="9565894" cy="772559"/>
          </a:xfrm>
          <a:solidFill>
            <a:srgbClr val="725247"/>
          </a:solidFill>
        </p:spPr>
        <p:txBody>
          <a:bodyPr/>
          <a:lstStyle/>
          <a:p>
            <a:r>
              <a:rPr lang="es-MX" noProof="0" dirty="0"/>
              <a:t>Enfoque del Estudio</a:t>
            </a:r>
          </a:p>
        </p:txBody>
      </p:sp>
      <p:sp>
        <p:nvSpPr>
          <p:cNvPr id="6" name="Marcador de contenido 5">
            <a:extLst>
              <a:ext uri="{FF2B5EF4-FFF2-40B4-BE49-F238E27FC236}">
                <a16:creationId xmlns:a16="http://schemas.microsoft.com/office/drawing/2014/main" id="{3BF1AEB9-94DB-8515-B032-A5A29DBFA153}"/>
              </a:ext>
            </a:extLst>
          </p:cNvPr>
          <p:cNvSpPr>
            <a:spLocks noGrp="1"/>
          </p:cNvSpPr>
          <p:nvPr>
            <p:ph sz="half" idx="4294967295"/>
          </p:nvPr>
        </p:nvSpPr>
        <p:spPr>
          <a:xfrm>
            <a:off x="3382299" y="1302016"/>
            <a:ext cx="7059842" cy="5631044"/>
          </a:xfrm>
        </p:spPr>
        <p:txBody>
          <a:bodyPr vert="horz" wrap="square" lIns="91440" tIns="45720" rIns="91440" bIns="45720" rtlCol="0">
            <a:normAutofit fontScale="92500" lnSpcReduction="20000"/>
          </a:bodyPr>
          <a:lstStyle/>
          <a:p>
            <a:pPr marL="0" indent="0" algn="just">
              <a:buNone/>
              <a:tabLst>
                <a:tab pos="534988" algn="l"/>
              </a:tabLst>
            </a:pPr>
            <a:r>
              <a:rPr lang="es-MX" sz="1800" noProof="0" dirty="0">
                <a:latin typeface="Aptos Display" panose="020B0004020202020204" pitchFamily="34" charset="0"/>
              </a:rPr>
              <a:t>Texto clave: </a:t>
            </a:r>
            <a:r>
              <a:rPr lang="es-MX" sz="1800" b="1" noProof="0" dirty="0">
                <a:latin typeface="Aptos Display" panose="020B0004020202020204" pitchFamily="34" charset="0"/>
              </a:rPr>
              <a:t>: </a:t>
            </a:r>
            <a:r>
              <a:rPr lang="es-MX" sz="1800" dirty="0"/>
              <a:t>Josué 1:7.</a:t>
            </a:r>
            <a:r>
              <a:rPr lang="es-MX" sz="1800" b="1" noProof="0" dirty="0">
                <a:latin typeface="Aptos Display" panose="020B0004020202020204" pitchFamily="34" charset="0"/>
              </a:rPr>
              <a:t> </a:t>
            </a:r>
            <a:r>
              <a:rPr lang="es-MX" sz="1800" noProof="0" dirty="0">
                <a:latin typeface="Aptos Display" panose="020B0004020202020204" pitchFamily="34" charset="0"/>
              </a:rPr>
              <a:t>Para está semana estudiaremos: </a:t>
            </a:r>
            <a:r>
              <a:rPr lang="es-MX" sz="1800" b="1" dirty="0">
                <a:latin typeface="Aptos Display" panose="020B0004020202020204" pitchFamily="34" charset="0"/>
              </a:rPr>
              <a:t>Deuteronomio 18:15-22; Josué 1; Hebreos 6:17, 18; Efesios 6:10-18; Salmo 1:1-3; Romanos 3:31.</a:t>
            </a:r>
            <a:r>
              <a:rPr lang="es-MX" sz="1800" b="1" noProof="0" dirty="0">
                <a:latin typeface="Aptos Display" panose="020B0004020202020204" pitchFamily="34" charset="0"/>
              </a:rPr>
              <a:t> </a:t>
            </a:r>
            <a:r>
              <a:rPr lang="es-MX" sz="1800" noProof="0" dirty="0">
                <a:latin typeface="Aptos Display" panose="020B0004020202020204" pitchFamily="34" charset="0"/>
              </a:rPr>
              <a:t>En esta semana, </a:t>
            </a:r>
            <a:r>
              <a:rPr lang="es-MX" sz="1800" dirty="0">
                <a:latin typeface="Aptos Display" panose="020B0004020202020204" pitchFamily="34" charset="0"/>
              </a:rPr>
              <a:t>estudiaremos tres temas muy importantes sobre el libro de Josué:</a:t>
            </a:r>
            <a:r>
              <a:rPr lang="es-MX" sz="1800" b="1" dirty="0">
                <a:latin typeface="Aptos Display" panose="020B0004020202020204" pitchFamily="34" charset="0"/>
              </a:rPr>
              <a:t> 1) EL llamado de Josué al liderazgo. 2) La orden de Dios de ¡cruzar, tomar, dividir y servir!  3) La obediencia para alcanzar el éxito.</a:t>
            </a:r>
          </a:p>
          <a:p>
            <a:pPr marL="0" indent="0" algn="just">
              <a:buNone/>
              <a:tabLst>
                <a:tab pos="534988" algn="l"/>
              </a:tabLst>
            </a:pPr>
            <a:r>
              <a:rPr lang="es-MX" sz="1800" dirty="0">
                <a:latin typeface="Aptos Display" panose="020B0004020202020204" pitchFamily="34" charset="0"/>
              </a:rPr>
              <a:t>Aunque Moisés ha fallecido, la influencia de su liderazgo aún perdura a medida que amanece una nueva era. Al inicio del libro que lleva su nombre, Dios anima a Josué a confiar en Él. Dios insta al nuevo líder a seguir los pasos de Moisés. Los tiempos son nuevos, pero los mandamientos y promesas permanecen iguales: ¡cruzar, tomar, dividir y servir! La condición es la misma: obediencia como respuesta a los actos misericordiosos de liberación de Dios en el pasado, basada en una relación de confianza con Él. La única diferencia son los individuos: ha surgido otra generación. En cierto sentido, el libro de Josué ofrece una nueva oportunidad para el pueblo de Dios hoy, mientras se encuentran a las orillas de la Tierra Prometida.</a:t>
            </a:r>
            <a:endParaRPr lang="es-MX" sz="1800" noProof="0" dirty="0">
              <a:latin typeface="Aptos Display" panose="020B0004020202020204" pitchFamily="34" charset="0"/>
            </a:endParaRPr>
          </a:p>
          <a:p>
            <a:pPr marL="0" indent="0" algn="just">
              <a:buNone/>
              <a:tabLst>
                <a:tab pos="534988" algn="l"/>
              </a:tabLst>
            </a:pPr>
            <a:r>
              <a:rPr lang="es-MX" sz="1800" dirty="0">
                <a:latin typeface="Aptos Display" panose="020B0004020202020204" pitchFamily="34" charset="0"/>
              </a:rPr>
              <a:t>La historia se repite hoy. La iglesia, bajo el liderazgo de Cristo, el nuevo Josué, es convocada a avanzar hacia el cumplimiento de las promesas de Dios. El patrón del pacto permanece inalterado: Dios nos da lo que no podemos obtener por nosotros mismos, y espera nuestra obediencia, que expresa nuestra confianza en Su amor, sabiduría y poder. La pregunta sigue siendo: ¿Confiará nuestra generación en la capacidad de lo Divino para llevar Su plan "a buen término hasta el día de Jesucristo" (Filipenses 1:6, NVI)? Mientras la generación actual se encuentra en la frontera de la Canaán celestial, el llamado divino aún resuena poderosamente: “‘Solamente esfuérzate y sé muy valiente’” (Josué 1:7, RV60).</a:t>
            </a:r>
          </a:p>
          <a:p>
            <a:pPr marL="0" indent="0" algn="just">
              <a:buNone/>
              <a:tabLst>
                <a:tab pos="534988" algn="l"/>
              </a:tabLst>
            </a:pPr>
            <a:endParaRPr lang="es-MX" sz="1800" noProof="0" dirty="0">
              <a:latin typeface="Aptos Display" panose="020B0004020202020204" pitchFamily="34" charset="0"/>
            </a:endParaRPr>
          </a:p>
        </p:txBody>
      </p:sp>
      <p:sp>
        <p:nvSpPr>
          <p:cNvPr id="2" name="Diagrama de flujo: retraso 1">
            <a:extLst>
              <a:ext uri="{FF2B5EF4-FFF2-40B4-BE49-F238E27FC236}">
                <a16:creationId xmlns:a16="http://schemas.microsoft.com/office/drawing/2014/main" id="{B31CFBF4-8ED8-9551-57EF-E297B67EED06}"/>
              </a:ext>
            </a:extLst>
          </p:cNvPr>
          <p:cNvSpPr/>
          <p:nvPr/>
        </p:nvSpPr>
        <p:spPr>
          <a:xfrm>
            <a:off x="0" y="1625426"/>
            <a:ext cx="3382299" cy="3766782"/>
          </a:xfrm>
          <a:prstGeom prst="flowChartDelay">
            <a:avLst/>
          </a:prstGeom>
          <a:blipFill dpi="0" rotWithShape="1">
            <a:blip r:embed="rId3">
              <a:extLst>
                <a:ext uri="{28A0092B-C50C-407E-A947-70E740481C1C}">
                  <a14:useLocalDpi xmlns:a14="http://schemas.microsoft.com/office/drawing/2010/main" val="0"/>
                </a:ext>
              </a:extLst>
            </a:blip>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Tree>
    <p:extLst>
      <p:ext uri="{BB962C8B-B14F-4D97-AF65-F5344CB8AC3E}">
        <p14:creationId xmlns:p14="http://schemas.microsoft.com/office/powerpoint/2010/main" val="1864839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 calcmode="lin" valueType="num">
                                      <p:cBhvr additive="base">
                                        <p:cTn id="1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 calcmode="lin" valueType="num">
                                      <p:cBhvr additive="base">
                                        <p:cTn id="2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a:extLst>
              <a:ext uri="{FF2B5EF4-FFF2-40B4-BE49-F238E27FC236}">
                <a16:creationId xmlns:a16="http://schemas.microsoft.com/office/drawing/2014/main" id="{8E7BAD8D-BC5A-CFA0-D665-5255A396E347}"/>
              </a:ext>
            </a:extLst>
          </p:cNvPr>
          <p:cNvSpPr>
            <a:spLocks noGrp="1"/>
          </p:cNvSpPr>
          <p:nvPr>
            <p:ph sz="half" idx="2"/>
          </p:nvPr>
        </p:nvSpPr>
        <p:spPr>
          <a:xfrm>
            <a:off x="3172639" y="1113145"/>
            <a:ext cx="7257022" cy="5942744"/>
          </a:xfrm>
          <a:effectLst>
            <a:softEdge rad="63500"/>
          </a:effectLst>
          <a:scene3d>
            <a:camera prst="orthographicFront"/>
            <a:lightRig rig="balanced" dir="t"/>
          </a:scene3d>
        </p:spPr>
        <p:txBody>
          <a:bodyPr wrap="square">
            <a:normAutofit fontScale="70000" lnSpcReduction="20000"/>
          </a:bodyPr>
          <a:lstStyle/>
          <a:p>
            <a:pPr marL="0" indent="0" algn="just">
              <a:buNone/>
              <a:tabLst>
                <a:tab pos="531813" algn="l"/>
                <a:tab pos="714375" algn="l"/>
              </a:tabLst>
            </a:pPr>
            <a:r>
              <a:rPr lang="es-MX" noProof="0" dirty="0">
                <a:latin typeface="Bw Modelica" panose="00000600000000000000" pitchFamily="50" charset="0"/>
              </a:rPr>
              <a:t>	</a:t>
            </a:r>
            <a:r>
              <a:rPr lang="es-MX" sz="2000" dirty="0">
                <a:latin typeface="Bw Modelica" panose="00000600000000000000" pitchFamily="50" charset="0"/>
              </a:rPr>
              <a:t>Antes de que examinemos el contenido del primer capítulo, es importante 	comprender la estructura del libro. La estructura de Josué destaca los temas 	de la conquista de la tierra y la división de la tierra entre las tribus. El primer 	capítulo sirve como introducción al libro. Contiene cuatro discursos que 	corresponden a las cuatro secciones principales del libro: Cruzar (Josué 1:2-	9), conquistar (versículos 10, 11), dividir la tierra (versículos 12-15) y servir mediante la obediencia a la ley (versículos 16-18). Cada sección representa un concepto específico expresado a través de una palabra hebrea dominante: "cruzar" ('</a:t>
            </a:r>
            <a:r>
              <a:rPr lang="es-MX" sz="2000" dirty="0" err="1">
                <a:latin typeface="Bw Modelica" panose="00000600000000000000" pitchFamily="50" charset="0"/>
              </a:rPr>
              <a:t>abar</a:t>
            </a:r>
            <a:r>
              <a:rPr lang="es-MX" sz="2000" dirty="0">
                <a:latin typeface="Bw Modelica" panose="00000600000000000000" pitchFamily="50" charset="0"/>
              </a:rPr>
              <a:t>), "tomar" (</a:t>
            </a:r>
            <a:r>
              <a:rPr lang="es-MX" sz="2000" dirty="0" err="1">
                <a:latin typeface="Bw Modelica" panose="00000600000000000000" pitchFamily="50" charset="0"/>
              </a:rPr>
              <a:t>laqakh</a:t>
            </a:r>
            <a:r>
              <a:rPr lang="es-MX" sz="2000" dirty="0">
                <a:latin typeface="Bw Modelica" panose="00000600000000000000" pitchFamily="50" charset="0"/>
              </a:rPr>
              <a:t>), "dividir" (</a:t>
            </a:r>
            <a:r>
              <a:rPr lang="es-MX" sz="2000" dirty="0" err="1">
                <a:latin typeface="Bw Modelica" panose="00000600000000000000" pitchFamily="50" charset="0"/>
              </a:rPr>
              <a:t>khalaq</a:t>
            </a:r>
            <a:r>
              <a:rPr lang="es-MX" sz="2000" dirty="0">
                <a:latin typeface="Bw Modelica" panose="00000600000000000000" pitchFamily="50" charset="0"/>
              </a:rPr>
              <a:t>) y "servir" ('abad). Las dos secciones centrales del libro, "tomar" y "dividir", parecen seguir cada una un patrón </a:t>
            </a:r>
            <a:r>
              <a:rPr lang="es-MX" sz="2000" dirty="0" err="1">
                <a:latin typeface="Bw Modelica" panose="00000600000000000000" pitchFamily="50" charset="0"/>
              </a:rPr>
              <a:t>quiástico</a:t>
            </a:r>
            <a:r>
              <a:rPr lang="es-MX" sz="2000" dirty="0">
                <a:latin typeface="Bw Modelica" panose="00000600000000000000" pitchFamily="50" charset="0"/>
              </a:rPr>
              <a:t> individual: en el cual el centro del primer pasaje enfatiza la importancia crucial de la adoración al destacar el altar de bendiciones en el monte </a:t>
            </a:r>
            <a:r>
              <a:rPr lang="es-MX" sz="2000" dirty="0" err="1">
                <a:latin typeface="Bw Modelica" panose="00000600000000000000" pitchFamily="50" charset="0"/>
              </a:rPr>
              <a:t>Ebal</a:t>
            </a:r>
            <a:r>
              <a:rPr lang="es-MX" sz="2000" dirty="0">
                <a:latin typeface="Bw Modelica" panose="00000600000000000000" pitchFamily="50" charset="0"/>
              </a:rPr>
              <a:t> (Josué 8:30-35) y el segundo pasaje enfatiza la centralidad del santuario (Josué 18:1-10).</a:t>
            </a:r>
            <a:endParaRPr lang="es-MX" sz="2000" noProof="0" dirty="0">
              <a:latin typeface="Bw Modelica" panose="00000600000000000000" pitchFamily="50" charset="0"/>
            </a:endParaRPr>
          </a:p>
          <a:p>
            <a:pPr marL="0" indent="0" algn="just">
              <a:buNone/>
              <a:tabLst>
                <a:tab pos="714375" algn="l"/>
              </a:tabLst>
            </a:pPr>
            <a:r>
              <a:rPr lang="es-MX" sz="2000" dirty="0">
                <a:latin typeface="Bw Modelica" panose="00000600000000000000" pitchFamily="50" charset="0"/>
              </a:rPr>
              <a:t>La primera sección, "Cruzar" (Josué 1:1-5:12), se enfoca en el cruce del río Jordán e incluye el encargo de Josué, el espionaje de Jericó y la circuncisión y Pascua en </a:t>
            </a:r>
            <a:r>
              <a:rPr lang="es-MX" sz="2000" dirty="0" err="1">
                <a:latin typeface="Bw Modelica" panose="00000600000000000000" pitchFamily="50" charset="0"/>
              </a:rPr>
              <a:t>Gilgal</a:t>
            </a:r>
            <a:r>
              <a:rPr lang="es-MX" sz="2000" dirty="0">
                <a:latin typeface="Bw Modelica" panose="00000600000000000000" pitchFamily="50" charset="0"/>
              </a:rPr>
              <a:t>. La segunda sección, "Tomar" (Josué 5:13-12:24), se centra en la conquista de la tierra. Comienza con una directriz divina para que Josué conquiste Jericó e incluye la captura de Hai, los incidentes con Acán y los Gabaonitas, y la conquista de las regiones central, sur y norte. La tercera sección, "Dividir" (Josué 13:1-21:45), se enfoca en la división de la tierra entre las tribus. Incluye la herencia al este del Jordán, los principios de la división, el reparto de la tierra y la colocación del Tabernáculo en Silo, y la designación de ciudades de refugio y ciudades levíticas. La cuarta sección, "Servir" (Josué 22:1-24:33), abarca la despedida de Josué y una ceremonia de renovación del pacto en Siquem. Enfatiza la importancia de servir al Señor y cumplir el propósito de vivir en la tierra. </a:t>
            </a:r>
            <a:endParaRPr lang="es-MX" sz="2000" noProof="0" dirty="0">
              <a:latin typeface="Bw Modelica" panose="00000600000000000000" pitchFamily="50" charset="0"/>
            </a:endParaRPr>
          </a:p>
          <a:p>
            <a:pPr marL="0" indent="0" algn="just">
              <a:buNone/>
              <a:tabLst>
                <a:tab pos="984250" algn="l"/>
              </a:tabLst>
            </a:pPr>
            <a:r>
              <a:rPr lang="es-MX" sz="2000" b="1" dirty="0">
                <a:latin typeface="Bw Modelica SS01" panose="00000800000000000000" pitchFamily="50" charset="0"/>
              </a:rPr>
              <a:t>«El poderoso Dios de Israel es nuestro Dios. En él podemos confiar, y si obedecemos sus requerimientos, obrará por nosotros tan señaladamente como lo hizo por su antiguo pueblo. Todo el que procure seguir el camino del deber se verá a veces asaltado por la duda e incredulidad. El camino estará a veces tan obstruido por obstáculos aparentemente insuperables, que ello podrá descorazonar a los que cedan al desaliento; pero Dios les dice: Seguid adelante. Cumplid vuestro deber cueste lo que costare. Las dificultades de aspecto tan formidable, que llenan vuestra alma de espanto, se desvanecerán a medida que, confiando humildemente en Dios, avancéis por el sendero de la obediencia</a:t>
            </a:r>
            <a:r>
              <a:rPr lang="es-MX" sz="2000" b="1" noProof="0" dirty="0">
                <a:latin typeface="Bw Modelica SS01" panose="00000800000000000000" pitchFamily="50" charset="0"/>
              </a:rPr>
              <a:t>»</a:t>
            </a:r>
            <a:r>
              <a:rPr lang="es-MX" sz="2000" b="1" noProof="0" dirty="0">
                <a:latin typeface="Bw Modelica" panose="00000600000000000000" pitchFamily="50" charset="0"/>
              </a:rPr>
              <a:t> </a:t>
            </a:r>
            <a:r>
              <a:rPr lang="es-MX" sz="2000" i="1" dirty="0">
                <a:latin typeface="Bw Modelica" panose="00000600000000000000" pitchFamily="50" charset="0"/>
              </a:rPr>
              <a:t>((La historia de la redención, pp. 179, 180)</a:t>
            </a:r>
          </a:p>
          <a:p>
            <a:pPr marL="0" indent="0" algn="just">
              <a:buNone/>
              <a:tabLst>
                <a:tab pos="984250" algn="l"/>
              </a:tabLst>
            </a:pPr>
            <a:endParaRPr lang="es-MX" sz="2000" i="1" dirty="0">
              <a:latin typeface="Bw Modelica" panose="00000600000000000000" pitchFamily="50" charset="0"/>
            </a:endParaRPr>
          </a:p>
          <a:p>
            <a:pPr marL="0" indent="0" algn="just">
              <a:buNone/>
              <a:tabLst>
                <a:tab pos="984250" algn="l"/>
              </a:tabLst>
            </a:pPr>
            <a:endParaRPr lang="es-MX" sz="2000" i="1" noProof="0" dirty="0">
              <a:latin typeface="Bw Modelica" panose="00000600000000000000" pitchFamily="50" charset="0"/>
            </a:endParaRPr>
          </a:p>
        </p:txBody>
      </p:sp>
      <p:sp>
        <p:nvSpPr>
          <p:cNvPr id="2" name="Rectángulo 1">
            <a:extLst>
              <a:ext uri="{FF2B5EF4-FFF2-40B4-BE49-F238E27FC236}">
                <a16:creationId xmlns:a16="http://schemas.microsoft.com/office/drawing/2014/main" id="{D0A09385-F934-B49B-498E-D0BC730CE53F}"/>
              </a:ext>
            </a:extLst>
          </p:cNvPr>
          <p:cNvSpPr/>
          <p:nvPr/>
        </p:nvSpPr>
        <p:spPr>
          <a:xfrm>
            <a:off x="3064034" y="1064936"/>
            <a:ext cx="703860" cy="1169572"/>
          </a:xfrm>
          <a:prstGeom prst="rect">
            <a:avLst/>
          </a:prstGeom>
          <a:noFill/>
        </p:spPr>
        <p:txBody>
          <a:bodyPr wrap="square" lIns="91440" tIns="45720" rIns="91440" bIns="45720">
            <a:normAutofit fontScale="92500" lnSpcReduction="20000"/>
            <a:scene3d>
              <a:camera prst="orthographicFront"/>
              <a:lightRig rig="soft" dir="t">
                <a:rot lat="0" lon="0" rev="15600000"/>
              </a:lightRig>
            </a:scene3d>
            <a:sp3d extrusionH="57150" prstMaterial="softEdge">
              <a:bevelT w="25400" h="38100"/>
            </a:sp3d>
          </a:bodyPr>
          <a:lstStyle/>
          <a:p>
            <a:pPr algn="just"/>
            <a:r>
              <a:rPr lang="es-MX" sz="8800" b="1" noProof="0" dirty="0">
                <a:ln/>
                <a:solidFill>
                  <a:srgbClr val="00526B"/>
                </a:solidFill>
                <a:latin typeface="Aptos Display" panose="020B0004020202020204" pitchFamily="34" charset="0"/>
              </a:rPr>
              <a:t>E</a:t>
            </a:r>
            <a:endParaRPr lang="es-MX" sz="8800" b="1" cap="none" spc="0" noProof="0" dirty="0">
              <a:ln/>
              <a:solidFill>
                <a:srgbClr val="00526B"/>
              </a:solidFill>
              <a:effectLst/>
              <a:latin typeface="Aptos Display" panose="020B0004020202020204" pitchFamily="34" charset="0"/>
            </a:endParaRPr>
          </a:p>
        </p:txBody>
      </p:sp>
      <p:sp>
        <p:nvSpPr>
          <p:cNvPr id="24" name="Rectángulo 23">
            <a:extLst>
              <a:ext uri="{FF2B5EF4-FFF2-40B4-BE49-F238E27FC236}">
                <a16:creationId xmlns:a16="http://schemas.microsoft.com/office/drawing/2014/main" id="{A240F20F-2FEA-AE43-A41C-434E351EB6C2}"/>
              </a:ext>
            </a:extLst>
          </p:cNvPr>
          <p:cNvSpPr/>
          <p:nvPr/>
        </p:nvSpPr>
        <p:spPr>
          <a:xfrm>
            <a:off x="550845" y="141226"/>
            <a:ext cx="2310248"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MX" sz="5400" b="1" u="sng" cap="none" spc="0" noProof="0">
                <a:ln/>
                <a:solidFill>
                  <a:srgbClr val="4E4DA4"/>
                </a:solidFill>
                <a:effectLst>
                  <a:outerShdw blurRad="50800" dist="50800" dir="5400000" algn="ctr" rotWithShape="0">
                    <a:schemeClr val="bg1"/>
                  </a:outerShdw>
                </a:effectLst>
              </a:rPr>
              <a:t>Sábado</a:t>
            </a:r>
          </a:p>
        </p:txBody>
      </p:sp>
      <p:sp>
        <p:nvSpPr>
          <p:cNvPr id="25" name="Rectángulo 24">
            <a:extLst>
              <a:ext uri="{FF2B5EF4-FFF2-40B4-BE49-F238E27FC236}">
                <a16:creationId xmlns:a16="http://schemas.microsoft.com/office/drawing/2014/main" id="{8CE5F2C8-9123-7026-E3C0-C0B5A5A9D649}"/>
              </a:ext>
            </a:extLst>
          </p:cNvPr>
          <p:cNvSpPr/>
          <p:nvPr/>
        </p:nvSpPr>
        <p:spPr>
          <a:xfrm>
            <a:off x="3115488" y="165817"/>
            <a:ext cx="7257022" cy="830997"/>
          </a:xfrm>
          <a:prstGeom prst="rect">
            <a:avLst/>
          </a:prstGeom>
          <a:solidFill>
            <a:srgbClr val="725247"/>
          </a:solidFill>
          <a:effectLst>
            <a:softEdge rad="317500"/>
          </a:effectLst>
          <a:scene3d>
            <a:camera prst="orthographicFront"/>
            <a:lightRig rig="harsh" dir="t"/>
          </a:scene3d>
          <a:sp3d prstMaterial="dkEdge">
            <a:bevelT w="165100" prst="coolSlant"/>
            <a:bevelB w="152400" h="50800" prst="softRound"/>
          </a:sp3d>
        </p:spPr>
        <p:style>
          <a:lnRef idx="3">
            <a:schemeClr val="lt1"/>
          </a:lnRef>
          <a:fillRef idx="1">
            <a:schemeClr val="accent6"/>
          </a:fillRef>
          <a:effectRef idx="1">
            <a:schemeClr val="accent6"/>
          </a:effectRef>
          <a:fontRef idx="minor">
            <a:schemeClr val="lt1"/>
          </a:fontRef>
        </p:style>
        <p:txBody>
          <a:bodyPr wrap="square" lIns="91440" tIns="45720" rIns="91440" bIns="45720">
            <a:spAutoFit/>
            <a:sp3d extrusionH="57150" prstMaterial="matte">
              <a:bevelT w="63500" h="12700" prst="angle"/>
              <a:contourClr>
                <a:schemeClr val="bg1">
                  <a:lumMod val="65000"/>
                </a:schemeClr>
              </a:contourClr>
            </a:sp3d>
          </a:bodyPr>
          <a:lstStyle/>
          <a:p>
            <a:pPr algn="ctr"/>
            <a:r>
              <a:rPr lang="es-MX" sz="4800" b="1" cap="none" spc="0" noProof="0">
                <a:ln>
                  <a:solidFill>
                    <a:schemeClr val="tx1">
                      <a:lumMod val="95000"/>
                      <a:lumOff val="5000"/>
                    </a:schemeClr>
                  </a:solidFill>
                </a:ln>
                <a:solidFill>
                  <a:schemeClr val="bg1">
                    <a:lumMod val="95000"/>
                  </a:schemeClr>
                </a:solidFill>
                <a:effectLst>
                  <a:outerShdw blurRad="50800" dist="50800" dir="5400000" algn="ctr" rotWithShape="0">
                    <a:schemeClr val="bg1"/>
                  </a:outerShdw>
                </a:effectLst>
              </a:rPr>
              <a:t>Introducción a la Lección</a:t>
            </a:r>
          </a:p>
        </p:txBody>
      </p:sp>
      <p:sp>
        <p:nvSpPr>
          <p:cNvPr id="3" name="Diagrama de flujo: retraso 2">
            <a:extLst>
              <a:ext uri="{FF2B5EF4-FFF2-40B4-BE49-F238E27FC236}">
                <a16:creationId xmlns:a16="http://schemas.microsoft.com/office/drawing/2014/main" id="{ECC72CFC-2E7B-2BE9-F5F5-04E2E1182785}"/>
              </a:ext>
            </a:extLst>
          </p:cNvPr>
          <p:cNvSpPr/>
          <p:nvPr/>
        </p:nvSpPr>
        <p:spPr>
          <a:xfrm>
            <a:off x="66675" y="1789386"/>
            <a:ext cx="3115489" cy="3279227"/>
          </a:xfrm>
          <a:prstGeom prst="flowChartDelay">
            <a:avLst/>
          </a:prstGeom>
          <a:blipFill dpi="0" rotWithShape="1">
            <a:blip r:embed="rId2">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Tree>
    <p:extLst>
      <p:ext uri="{BB962C8B-B14F-4D97-AF65-F5344CB8AC3E}">
        <p14:creationId xmlns:p14="http://schemas.microsoft.com/office/powerpoint/2010/main" val="417976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 calcmode="lin" valueType="num">
                                      <p:cBhvr additive="base">
                                        <p:cTn id="2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 calcmode="lin" valueType="num">
                                      <p:cBhvr additive="base">
                                        <p:cTn id="2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2" grpId="0"/>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BA847B68-02D3-9617-6027-73DD024F831A}"/>
              </a:ext>
            </a:extLst>
          </p:cNvPr>
          <p:cNvSpPr>
            <a:spLocks noGrp="1"/>
          </p:cNvSpPr>
          <p:nvPr>
            <p:ph type="title"/>
          </p:nvPr>
        </p:nvSpPr>
        <p:spPr>
          <a:xfrm>
            <a:off x="467360" y="221388"/>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noProof="0">
                <a:ln/>
                <a:effectLst/>
                <a:latin typeface="+mn-lt"/>
                <a:ea typeface="+mn-ea"/>
                <a:cs typeface="+mn-cs"/>
              </a:rPr>
              <a:t>Domingo</a:t>
            </a:r>
          </a:p>
        </p:txBody>
      </p:sp>
      <p:sp>
        <p:nvSpPr>
          <p:cNvPr id="8" name="Marcador de contenido 7">
            <a:extLst>
              <a:ext uri="{FF2B5EF4-FFF2-40B4-BE49-F238E27FC236}">
                <a16:creationId xmlns:a16="http://schemas.microsoft.com/office/drawing/2014/main" id="{A1B76ABE-4F5A-3818-9448-543E7AE0ED38}"/>
              </a:ext>
            </a:extLst>
          </p:cNvPr>
          <p:cNvSpPr>
            <a:spLocks noGrp="1"/>
          </p:cNvSpPr>
          <p:nvPr>
            <p:ph sz="half" idx="2"/>
          </p:nvPr>
        </p:nvSpPr>
        <p:spPr>
          <a:xfrm>
            <a:off x="3100285" y="2153590"/>
            <a:ext cx="7278696" cy="3701300"/>
          </a:xfrm>
        </p:spPr>
        <p:txBody>
          <a:bodyPr vert="horz" lIns="91440" tIns="45720" rIns="91440" bIns="45720" rtlCol="0">
            <a:normAutofit/>
          </a:bodyPr>
          <a:lstStyle/>
          <a:p>
            <a:pPr marL="0" indent="0" algn="just">
              <a:lnSpc>
                <a:spcPts val="1400"/>
              </a:lnSpc>
              <a:spcBef>
                <a:spcPts val="0"/>
              </a:spcBef>
              <a:spcAft>
                <a:spcPts val="600"/>
              </a:spcAft>
              <a:buNone/>
            </a:pPr>
            <a:r>
              <a:rPr lang="es-MX" dirty="0">
                <a:latin typeface="Aptos Display" panose="020B0004020202020204" pitchFamily="34" charset="0"/>
              </a:rPr>
              <a:t>La importancia de la muerte de Moisés se destaca por la promesa dada en Deuteronomio 18:15-22. Esta promesa declara que, después de la muerte de Moisés, Dios levantará un profeta como él. Sin embargo, en este punto de la narrativa, la profecía sigue siendo una posibilidad más que una realidad cumplida. La influencia de Moisés aún es dominante en el primer capítulo, ya que su nombre es mencionado diez veces, en comparación con las cuatro menciones de Josué. Josué es descrito como el ayudante de Moisés, con el término </a:t>
            </a:r>
            <a:r>
              <a:rPr lang="es-MX" dirty="0" err="1">
                <a:latin typeface="Aptos Display" panose="020B0004020202020204" pitchFamily="34" charset="0"/>
              </a:rPr>
              <a:t>mesharet</a:t>
            </a:r>
            <a:r>
              <a:rPr lang="es-MX" dirty="0">
                <a:latin typeface="Aptos Display" panose="020B0004020202020204" pitchFamily="34" charset="0"/>
              </a:rPr>
              <a:t> ("asistente") que tiene connotaciones tanto domésticas como religiosas (cf. Génesis 39:4; Números 4:12).</a:t>
            </a:r>
            <a:endParaRPr lang="es-MX" noProof="0" dirty="0">
              <a:latin typeface="Aptos Display" panose="020B0004020202020204" pitchFamily="34" charset="0"/>
            </a:endParaRPr>
          </a:p>
          <a:p>
            <a:pPr marL="0" indent="0" algn="just">
              <a:lnSpc>
                <a:spcPts val="1400"/>
              </a:lnSpc>
              <a:spcBef>
                <a:spcPts val="0"/>
              </a:spcBef>
              <a:spcAft>
                <a:spcPts val="600"/>
              </a:spcAft>
              <a:buNone/>
            </a:pPr>
            <a:r>
              <a:rPr lang="es-MX" b="1" dirty="0">
                <a:latin typeface="Aptos Display" panose="020B0004020202020204" pitchFamily="34" charset="0"/>
              </a:rPr>
              <a:t>«El Señor tiene una gran obra para ser hecha en este mundo. La obra de Dios ha sido dada a cada hombre para que la realice. Pero el hombre no debe hacer del hombre su guía, para que no sea conducido por el mal camino; esto es siempre inseguro. Mientras la religión de la Biblia incluye los principios de la actividad en el servicio, al mismo tiempo está la necesidad de pedir sabiduría diariamente de la Fuente de toda sabiduría. ¿Cuál fue la victoria de Josué? Meditarás en la Palabra de Dios de día y de noche. La palabra del Señor llegó a Josué precisamente antes que pasara el Jordán… Este era el secreto de la victoria de Josué. Hizo de Dios su guía.»</a:t>
            </a:r>
            <a:r>
              <a:rPr lang="es-MX" b="1" noProof="0" dirty="0">
                <a:latin typeface="Aptos Display" panose="020B0004020202020204" pitchFamily="34" charset="0"/>
              </a:rPr>
              <a:t> </a:t>
            </a:r>
            <a:r>
              <a:rPr lang="es-MX" dirty="0">
                <a:latin typeface="Aptos Display" panose="020B0004020202020204" pitchFamily="34" charset="0"/>
              </a:rPr>
              <a:t>(Conflicto y valor, 20 de abril, p. 116).</a:t>
            </a:r>
            <a:endParaRPr lang="es-MX" noProof="0" dirty="0">
              <a:latin typeface="Aptos Display" panose="020B0004020202020204" pitchFamily="34" charset="0"/>
            </a:endParaRPr>
          </a:p>
        </p:txBody>
      </p:sp>
      <p:sp>
        <p:nvSpPr>
          <p:cNvPr id="3" name="CuadroTexto 2">
            <a:extLst>
              <a:ext uri="{FF2B5EF4-FFF2-40B4-BE49-F238E27FC236}">
                <a16:creationId xmlns:a16="http://schemas.microsoft.com/office/drawing/2014/main" id="{9C843493-6D59-555A-AF77-0A60D65147F1}"/>
              </a:ext>
            </a:extLst>
          </p:cNvPr>
          <p:cNvSpPr txBox="1"/>
          <p:nvPr/>
        </p:nvSpPr>
        <p:spPr>
          <a:xfrm>
            <a:off x="3267244" y="218958"/>
            <a:ext cx="6624918" cy="658800"/>
          </a:xfrm>
          <a:prstGeom prst="rect">
            <a:avLst/>
          </a:prstGeom>
          <a:solidFill>
            <a:srgbClr val="036EB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noProof="0" dirty="0">
                <a:solidFill>
                  <a:schemeClr val="bg1">
                    <a:lumMod val="95000"/>
                  </a:schemeClr>
                </a:solidFill>
                <a:latin typeface="Amasis MT Pro Black" panose="02040A04050005020304" pitchFamily="18" charset="0"/>
              </a:rPr>
              <a:t>UN NUEVO MOISÉS</a:t>
            </a:r>
          </a:p>
        </p:txBody>
      </p:sp>
      <p:sp>
        <p:nvSpPr>
          <p:cNvPr id="2" name="Marcador de texto 14">
            <a:extLst>
              <a:ext uri="{FF2B5EF4-FFF2-40B4-BE49-F238E27FC236}">
                <a16:creationId xmlns:a16="http://schemas.microsoft.com/office/drawing/2014/main" id="{95E88C88-C4EA-0DC9-A72D-7FB73AB77910}"/>
              </a:ext>
            </a:extLst>
          </p:cNvPr>
          <p:cNvSpPr txBox="1">
            <a:spLocks/>
          </p:cNvSpPr>
          <p:nvPr/>
        </p:nvSpPr>
        <p:spPr>
          <a:xfrm>
            <a:off x="28567" y="875036"/>
            <a:ext cx="10350414" cy="1404139"/>
          </a:xfrm>
          <a:prstGeom prst="rect">
            <a:avLst/>
          </a:prstGeom>
          <a:noFill/>
        </p:spPr>
        <p:txBody>
          <a:bodyPr vert="horz" wrap="square" lIns="91440" tIns="45720" rIns="91440" bIns="45720" rtlCol="0" anchor="t">
            <a:normAutofit/>
          </a:bodyPr>
          <a:lstStyle>
            <a:lvl1pPr indent="0" algn="just">
              <a:lnSpc>
                <a:spcPts val="1600"/>
              </a:lnSpc>
              <a:spcBef>
                <a:spcPts val="0"/>
              </a:spcBef>
              <a:buFont typeface="Arial" panose="020B0604020202020204" pitchFamily="34" charset="0"/>
              <a:buNone/>
              <a:defRPr b="1">
                <a:latin typeface="Aptos Display" panose="020B0004020202020204" pitchFamily="34" charset="0"/>
              </a:defRPr>
            </a:lvl1pPr>
            <a:lvl2pPr indent="0">
              <a:lnSpc>
                <a:spcPct val="90000"/>
              </a:lnSpc>
              <a:spcBef>
                <a:spcPts val="500"/>
              </a:spcBef>
              <a:buFont typeface="Arial" panose="020B0604020202020204" pitchFamily="34" charset="0"/>
              <a:buNone/>
              <a:defRPr sz="2000" b="1">
                <a:latin typeface="Bahnschrift" panose="020B0502040204020203" pitchFamily="34" charset="0"/>
              </a:defRPr>
            </a:lvl2pPr>
            <a:lvl3pPr indent="0">
              <a:lnSpc>
                <a:spcPct val="90000"/>
              </a:lnSpc>
              <a:spcBef>
                <a:spcPts val="500"/>
              </a:spcBef>
              <a:buFont typeface="Arial" panose="020B0604020202020204" pitchFamily="34" charset="0"/>
              <a:buNone/>
              <a:defRPr b="1">
                <a:latin typeface="Bahnschrift" panose="020B0502040204020203" pitchFamily="34" charset="0"/>
              </a:defRPr>
            </a:lvl3pPr>
            <a:lvl4pPr indent="0">
              <a:lnSpc>
                <a:spcPct val="90000"/>
              </a:lnSpc>
              <a:spcBef>
                <a:spcPts val="500"/>
              </a:spcBef>
              <a:buFont typeface="Arial" panose="020B0604020202020204" pitchFamily="34" charset="0"/>
              <a:buNone/>
              <a:defRPr sz="1600" b="1">
                <a:latin typeface="Bahnschrift" panose="020B0502040204020203" pitchFamily="34" charset="0"/>
              </a:defRPr>
            </a:lvl4pPr>
            <a:lvl5pPr indent="0">
              <a:lnSpc>
                <a:spcPct val="90000"/>
              </a:lnSpc>
              <a:spcBef>
                <a:spcPts val="500"/>
              </a:spcBef>
              <a:buFont typeface="Arial" panose="020B0604020202020204" pitchFamily="34" charset="0"/>
              <a:buNone/>
              <a:defRPr sz="1600" b="1">
                <a:latin typeface="Bahnschrift" panose="020B0502040204020203" pitchFamily="34" charset="0"/>
              </a:defRPr>
            </a:lvl5pPr>
            <a:lvl6pPr indent="0">
              <a:lnSpc>
                <a:spcPct val="90000"/>
              </a:lnSpc>
              <a:spcBef>
                <a:spcPts val="500"/>
              </a:spcBef>
              <a:buFont typeface="Arial" panose="020B0604020202020204" pitchFamily="34" charset="0"/>
              <a:buNone/>
              <a:defRPr sz="1600" b="1"/>
            </a:lvl6pPr>
            <a:lvl7pPr indent="0">
              <a:lnSpc>
                <a:spcPct val="90000"/>
              </a:lnSpc>
              <a:spcBef>
                <a:spcPts val="500"/>
              </a:spcBef>
              <a:buFont typeface="Arial" panose="020B0604020202020204" pitchFamily="34" charset="0"/>
              <a:buNone/>
              <a:defRPr sz="1600" b="1"/>
            </a:lvl7pPr>
            <a:lvl8pPr indent="0">
              <a:lnSpc>
                <a:spcPct val="90000"/>
              </a:lnSpc>
              <a:spcBef>
                <a:spcPts val="500"/>
              </a:spcBef>
              <a:buFont typeface="Arial" panose="020B0604020202020204" pitchFamily="34" charset="0"/>
              <a:buNone/>
              <a:defRPr sz="1600" b="1"/>
            </a:lvl8pPr>
            <a:lvl9pPr indent="0">
              <a:lnSpc>
                <a:spcPct val="90000"/>
              </a:lnSpc>
              <a:spcBef>
                <a:spcPts val="500"/>
              </a:spcBef>
              <a:buFont typeface="Arial" panose="020B0604020202020204" pitchFamily="34" charset="0"/>
              <a:buNone/>
              <a:defRPr sz="1600" b="1"/>
            </a:lvl9pPr>
          </a:lstStyle>
          <a:p>
            <a:r>
              <a:rPr lang="es-MX" noProof="0" dirty="0"/>
              <a:t>«</a:t>
            </a:r>
            <a:r>
              <a:rPr lang="es-MX" dirty="0"/>
              <a:t>Profeta les levantaré de en medio de sus hermanos, como tú; y pondré mis palabras en su boca, y él les hablará todo lo que yo le mandare»  (Deuteronomio 18: 18)</a:t>
            </a:r>
          </a:p>
          <a:p>
            <a:r>
              <a:rPr lang="es-MX" dirty="0"/>
              <a:t>Lee Deuteronomio 18:15-22 y Josué 1:1-9. ¿Por qué es significativo que el libro de Josué comience haciéndose eco de una promesa relacionada con lo que sucedería tras la muerte de Moisés?</a:t>
            </a:r>
            <a:endParaRPr lang="es-MX" noProof="0" dirty="0">
              <a:solidFill>
                <a:srgbClr val="0070C0"/>
              </a:solidFill>
            </a:endParaRPr>
          </a:p>
          <a:p>
            <a:r>
              <a:rPr lang="es-MX" dirty="0"/>
              <a:t>R</a:t>
            </a:r>
            <a:r>
              <a:rPr lang="es-MX" dirty="0">
                <a:solidFill>
                  <a:srgbClr val="0070C0"/>
                </a:solidFill>
              </a:rPr>
              <a:t>. </a:t>
            </a:r>
            <a:r>
              <a:rPr lang="es-MX" noProof="0" dirty="0">
                <a:solidFill>
                  <a:srgbClr val="0070C0"/>
                </a:solidFill>
              </a:rPr>
              <a:t>Es significativo ya que es el propio Dios quien levanta a Josué para que guie al pueblo de Israel a la tierra prometida.</a:t>
            </a:r>
          </a:p>
        </p:txBody>
      </p:sp>
      <p:sp>
        <p:nvSpPr>
          <p:cNvPr id="7" name="Rectángulo: esquinas redondeadas 6">
            <a:extLst>
              <a:ext uri="{FF2B5EF4-FFF2-40B4-BE49-F238E27FC236}">
                <a16:creationId xmlns:a16="http://schemas.microsoft.com/office/drawing/2014/main" id="{5EF9DE09-0BF3-A44A-DD62-CF541FF2C699}"/>
              </a:ext>
            </a:extLst>
          </p:cNvPr>
          <p:cNvSpPr/>
          <p:nvPr/>
        </p:nvSpPr>
        <p:spPr>
          <a:xfrm>
            <a:off x="117580" y="2153590"/>
            <a:ext cx="2954940" cy="3701300"/>
          </a:xfrm>
          <a:prstGeom prst="roundRect">
            <a:avLst>
              <a:gd name="adj" fmla="val 38512"/>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4" name="CuadroTexto 3">
            <a:extLst>
              <a:ext uri="{FF2B5EF4-FFF2-40B4-BE49-F238E27FC236}">
                <a16:creationId xmlns:a16="http://schemas.microsoft.com/office/drawing/2014/main" id="{7DF06888-23B9-F1DA-BA85-8703A04A89A4}"/>
              </a:ext>
            </a:extLst>
          </p:cNvPr>
          <p:cNvSpPr txBox="1"/>
          <p:nvPr/>
        </p:nvSpPr>
        <p:spPr>
          <a:xfrm>
            <a:off x="117580" y="6184829"/>
            <a:ext cx="10170784" cy="515334"/>
          </a:xfrm>
          <a:prstGeom prst="rect">
            <a:avLst/>
          </a:prstGeom>
          <a:noFill/>
        </p:spPr>
        <p:txBody>
          <a:bodyPr wrap="square" rtlCol="0">
            <a:spAutoFit/>
          </a:bodyPr>
          <a:lstStyle/>
          <a:p>
            <a:pPr algn="just">
              <a:lnSpc>
                <a:spcPts val="1600"/>
              </a:lnSpc>
            </a:pPr>
            <a:r>
              <a:rPr lang="es-MX" b="1" noProof="0" dirty="0"/>
              <a:t>Reflexionemos:</a:t>
            </a:r>
            <a:r>
              <a:rPr lang="es-MX" noProof="0" dirty="0"/>
              <a:t> </a:t>
            </a:r>
            <a:r>
              <a:rPr lang="es-MX" b="1" dirty="0">
                <a:solidFill>
                  <a:srgbClr val="C00000"/>
                </a:solidFill>
                <a:latin typeface="Aptos Display" panose="020B0004020202020204" pitchFamily="34" charset="0"/>
              </a:rPr>
              <a:t>A lo largo de los siglos, Dios ha llamado a hombres y mujeres para dirigir a su pueblo. ¿Por qué es crucial recordar quién es el verdadero Líder invisible de la iglesia?</a:t>
            </a:r>
            <a:endParaRPr lang="es-MX" sz="1700" b="1" noProof="0"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594522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2" grpId="0" uiExpand="1" build="p"/>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3">
            <a:extLst>
              <a:ext uri="{FF2B5EF4-FFF2-40B4-BE49-F238E27FC236}">
                <a16:creationId xmlns:a16="http://schemas.microsoft.com/office/drawing/2014/main" id="{444F1356-8449-E24A-109E-EBC13E04F5F3}"/>
              </a:ext>
            </a:extLst>
          </p:cNvPr>
          <p:cNvSpPr>
            <a:spLocks noGrp="1"/>
          </p:cNvSpPr>
          <p:nvPr>
            <p:ph type="title"/>
          </p:nvPr>
        </p:nvSpPr>
        <p:spPr>
          <a:xfrm>
            <a:off x="463867" y="180753"/>
            <a:ext cx="2653200" cy="659218"/>
          </a:xfrm>
          <a:effectLst>
            <a:outerShdw blurRad="44450" dist="27940" dir="5400000" algn="ctr">
              <a:schemeClr val="tx1">
                <a:lumMod val="50000"/>
                <a:lumOff val="50000"/>
                <a:alpha val="32000"/>
              </a:schemeClr>
            </a:outerShdw>
          </a:effectLst>
          <a:scene3d>
            <a:camera prst="perspectiveLeft"/>
            <a:lightRig rig="brightRoom" dir="t"/>
          </a:scene3d>
          <a:sp3d>
            <a:bevelT w="190500" h="38100"/>
          </a:sp3d>
        </p:spPr>
        <p:txBody>
          <a:bodyPr>
            <a:noAutofit/>
            <a:sp3d extrusionH="88900" prstMaterial="dkEdge">
              <a:bevelB w="38100" h="38100"/>
            </a:sp3d>
          </a:bodyPr>
          <a:lstStyle/>
          <a:p>
            <a:pPr algn="ctr"/>
            <a:r>
              <a:rPr lang="es-MX" sz="5400" b="1" u="sng" noProof="0">
                <a:ln/>
                <a:effectLst>
                  <a:outerShdw blurRad="50800" dist="38100" dir="1200000" algn="l" rotWithShape="0">
                    <a:schemeClr val="bg1">
                      <a:lumMod val="65000"/>
                      <a:alpha val="83000"/>
                    </a:schemeClr>
                  </a:outerShdw>
                </a:effectLst>
                <a:latin typeface="+mn-lt"/>
                <a:ea typeface="+mn-ea"/>
                <a:cs typeface="+mn-cs"/>
              </a:rPr>
              <a:t>Lunes</a:t>
            </a:r>
          </a:p>
        </p:txBody>
      </p:sp>
      <p:sp>
        <p:nvSpPr>
          <p:cNvPr id="15" name="Marcador de texto 14">
            <a:extLst>
              <a:ext uri="{FF2B5EF4-FFF2-40B4-BE49-F238E27FC236}">
                <a16:creationId xmlns:a16="http://schemas.microsoft.com/office/drawing/2014/main" id="{273AE9CE-BF4C-446E-C3D7-36DFCFE1EE19}"/>
              </a:ext>
            </a:extLst>
          </p:cNvPr>
          <p:cNvSpPr>
            <a:spLocks noGrp="1"/>
          </p:cNvSpPr>
          <p:nvPr>
            <p:ph type="body" idx="1"/>
          </p:nvPr>
        </p:nvSpPr>
        <p:spPr>
          <a:xfrm>
            <a:off x="204395" y="851915"/>
            <a:ext cx="10170784" cy="1205848"/>
          </a:xfrm>
          <a:noFill/>
        </p:spPr>
        <p:txBody>
          <a:bodyPr vert="horz" wrap="square" lIns="91440" tIns="45720" rIns="91440" bIns="45720" rtlCol="0" anchor="t">
            <a:normAutofit/>
          </a:bodyPr>
          <a:lstStyle/>
          <a:p>
            <a:pPr>
              <a:lnSpc>
                <a:spcPts val="1400"/>
              </a:lnSpc>
            </a:pPr>
            <a:r>
              <a:rPr lang="es-MX" noProof="0" dirty="0">
                <a:latin typeface="Aptos Display" panose="020B0004020202020204" pitchFamily="34" charset="0"/>
              </a:rPr>
              <a:t>«</a:t>
            </a:r>
            <a:r>
              <a:rPr lang="es-MX" dirty="0">
                <a:latin typeface="Aptos Display" panose="020B0004020202020204" pitchFamily="34" charset="0"/>
              </a:rPr>
              <a:t>Acordaos de la palabra que Moisés, siervo de Jehová, os mandó diciendo: Jehová vuestro Dios os ha dado reposo, y os ha dado esta tierra.</a:t>
            </a:r>
            <a:r>
              <a:rPr lang="es-MX" noProof="0" dirty="0">
                <a:latin typeface="Aptos Display" panose="020B0004020202020204" pitchFamily="34" charset="0"/>
              </a:rPr>
              <a:t>» (Josué 1: 13)</a:t>
            </a:r>
          </a:p>
          <a:p>
            <a:pPr>
              <a:lnSpc>
                <a:spcPts val="1400"/>
              </a:lnSpc>
            </a:pPr>
            <a:r>
              <a:rPr lang="es-MX" dirty="0">
                <a:latin typeface="Aptos Display" panose="020B0004020202020204" pitchFamily="34" charset="0"/>
              </a:rPr>
              <a:t>Lee Josué 1. ¿Qué podemos aprender acerca de la estructura del libro a partir de este capítulo inicial?</a:t>
            </a:r>
            <a:endParaRPr lang="es-MX" noProof="0" dirty="0">
              <a:latin typeface="Aptos Display" panose="020B0004020202020204" pitchFamily="34" charset="0"/>
            </a:endParaRPr>
          </a:p>
          <a:p>
            <a:pPr>
              <a:lnSpc>
                <a:spcPts val="1400"/>
              </a:lnSpc>
            </a:pPr>
            <a:r>
              <a:rPr kumimoji="0" lang="es-MX" b="1" i="0" u="none" strike="noStrike" kern="1200" cap="none" spc="0" normalizeH="0" baseline="0" noProof="0" dirty="0">
                <a:ln>
                  <a:noFill/>
                </a:ln>
                <a:solidFill>
                  <a:prstClr val="black"/>
                </a:solidFill>
                <a:effectLst/>
                <a:uLnTx/>
                <a:uFillTx/>
                <a:latin typeface="Aptos Display" panose="020B0004020202020204" pitchFamily="34" charset="0"/>
              </a:rPr>
              <a:t>R. </a:t>
            </a:r>
            <a:r>
              <a:rPr lang="es-MX" dirty="0">
                <a:solidFill>
                  <a:srgbClr val="0070C0"/>
                </a:solidFill>
                <a:latin typeface="Aptos Display" panose="020B0004020202020204" pitchFamily="34" charset="0"/>
              </a:rPr>
              <a:t>En general, la estructura del libro de Josué destaca los temas de conquista, división y obediencia al pacto. La estructura enfatiza el papel central de la adoración y el santuario en la relación de Israel con Dios.</a:t>
            </a:r>
            <a:endParaRPr lang="es-MX" sz="2000" dirty="0">
              <a:solidFill>
                <a:srgbClr val="0070C0"/>
              </a:solidFill>
              <a:latin typeface="Aptos Display" panose="020B0004020202020204" pitchFamily="34" charset="0"/>
            </a:endParaRPr>
          </a:p>
          <a:p>
            <a:pPr>
              <a:lnSpc>
                <a:spcPts val="1400"/>
              </a:lnSpc>
            </a:pPr>
            <a:endParaRPr lang="es-MX" sz="2000" noProof="0" dirty="0">
              <a:solidFill>
                <a:srgbClr val="0070C0"/>
              </a:solidFill>
              <a:latin typeface="Aptos Display" panose="020B0004020202020204" pitchFamily="34" charset="0"/>
            </a:endParaRPr>
          </a:p>
          <a:p>
            <a:pPr>
              <a:lnSpc>
                <a:spcPts val="1400"/>
              </a:lnSpc>
            </a:pPr>
            <a:endParaRPr lang="es-MX" sz="2000" noProof="0" dirty="0">
              <a:latin typeface="Aptos Display" panose="020B0004020202020204" pitchFamily="34" charset="0"/>
            </a:endParaRPr>
          </a:p>
        </p:txBody>
      </p:sp>
      <p:sp>
        <p:nvSpPr>
          <p:cNvPr id="16" name="Marcador de contenido 15">
            <a:extLst>
              <a:ext uri="{FF2B5EF4-FFF2-40B4-BE49-F238E27FC236}">
                <a16:creationId xmlns:a16="http://schemas.microsoft.com/office/drawing/2014/main" id="{45767219-B16D-A207-C6B6-4C961D37CDAA}"/>
              </a:ext>
            </a:extLst>
          </p:cNvPr>
          <p:cNvSpPr>
            <a:spLocks noGrp="1"/>
          </p:cNvSpPr>
          <p:nvPr>
            <p:ph sz="half" idx="2"/>
          </p:nvPr>
        </p:nvSpPr>
        <p:spPr>
          <a:xfrm>
            <a:off x="2837909" y="2057763"/>
            <a:ext cx="7537270" cy="4563942"/>
          </a:xfrm>
        </p:spPr>
        <p:txBody>
          <a:bodyPr vert="horz" lIns="91440" tIns="45720" rIns="91440" bIns="45720" rtlCol="0">
            <a:normAutofit/>
          </a:bodyPr>
          <a:lstStyle/>
          <a:p>
            <a:pPr marL="0" indent="0" algn="just">
              <a:lnSpc>
                <a:spcPts val="1400"/>
              </a:lnSpc>
              <a:spcBef>
                <a:spcPts val="0"/>
              </a:spcBef>
              <a:spcAft>
                <a:spcPts val="600"/>
              </a:spcAft>
              <a:buNone/>
            </a:pPr>
            <a:r>
              <a:rPr lang="es-MX" dirty="0">
                <a:latin typeface="Aptos Display" panose="020B0004020202020204" pitchFamily="34" charset="0"/>
              </a:rPr>
              <a:t>El libro de Josué consta de cuatro secciones principales, cada una caracterizada por un concepto específico que se expresa a través de la presencia dominante de una palabra hebrea: 1. Pasar (Jos. 1:1-5:12) 2. Poseer (Jos. 5:13-12:24) 3. Repartir (Jos. 13:1-21:45) 4.Servir (Jos. 22:1-24:33). De esta manera, la estructura misma del libro transmite su mensaje principal: Las iniciativas de Dios no se realizan automáticamente, sino que requieren la respuesta fiel de su pueblo. Es decir, en vista de todo lo que Dios ha hecho por nosotros, incluyendo lo que nosotros no podemos hacer, somos llamados a realizar lo que sí podemos: obedecer a Dios poniendo por obra lo que nos ordena.</a:t>
            </a:r>
          </a:p>
          <a:p>
            <a:pPr marL="0" indent="0" algn="just">
              <a:lnSpc>
                <a:spcPts val="1400"/>
              </a:lnSpc>
              <a:spcBef>
                <a:spcPts val="0"/>
              </a:spcBef>
              <a:spcAft>
                <a:spcPts val="600"/>
              </a:spcAft>
              <a:buNone/>
            </a:pPr>
            <a:r>
              <a:rPr lang="es-MX" b="1" noProof="0" dirty="0">
                <a:latin typeface="Aptos Display" panose="020B0004020202020204" pitchFamily="34" charset="0"/>
              </a:rPr>
              <a:t>«</a:t>
            </a:r>
            <a:r>
              <a:rPr lang="es-MX" b="1" dirty="0">
                <a:latin typeface="Aptos Display" panose="020B0004020202020204" pitchFamily="34" charset="0"/>
              </a:rPr>
              <a:t>El humilde obrero que responde obedientemente al llamado de Dios puede estar seguro de que recibirá ayuda divina. El aceptar una responsabilidad tan grande y santa resulta elevador para el carácter. Pone en acción las facultades mentales y espirituales más elevadas y fortalece y purifica la mente y el corazón. Mediante la fe en el poder de Dios, es admirable cuán fuerte puede llegar a ser un hombre débil, cuán decididos sus esfuerzos, cuán prolífico en grandes resultados. El que empieza con poco conocimiento, de una manera humilde, y dice lo que sabe, mientras busca diligentemente un conocimiento mayor, hallará todo el tesoro celestial que espera su demanda. Cuanto más trate de impartir luz, más luz recibirá, Cuanto más procure uno explicar la Palabra de Dios a otros, con amor por las almas, más clara se le presentará esta. Cuanto más usemos nuestro conocimiento y ejercitemos nuestras facultades, más conocimiento y poder tendremos..</a:t>
            </a:r>
            <a:r>
              <a:rPr lang="es-MX" b="1" noProof="0" dirty="0">
                <a:latin typeface="Aptos Display" panose="020B0004020202020204" pitchFamily="34" charset="0"/>
              </a:rPr>
              <a:t>»</a:t>
            </a:r>
            <a:r>
              <a:rPr lang="es-MX" noProof="0" dirty="0">
                <a:latin typeface="Aptos Display" panose="020B0004020202020204" pitchFamily="34" charset="0"/>
              </a:rPr>
              <a:t> </a:t>
            </a:r>
            <a:r>
              <a:rPr lang="es-MX" dirty="0">
                <a:latin typeface="Aptos Display" panose="020B0004020202020204" pitchFamily="34" charset="0"/>
              </a:rPr>
              <a:t>(Palabras de vida del gran Maestro, pp. 288-290).</a:t>
            </a:r>
            <a:endParaRPr lang="es-MX" i="1" noProof="0" dirty="0">
              <a:latin typeface="Aptos Display" panose="020B0004020202020204" pitchFamily="34" charset="0"/>
            </a:endParaRPr>
          </a:p>
        </p:txBody>
      </p:sp>
      <p:sp>
        <p:nvSpPr>
          <p:cNvPr id="3" name="CuadroTexto 2">
            <a:extLst>
              <a:ext uri="{FF2B5EF4-FFF2-40B4-BE49-F238E27FC236}">
                <a16:creationId xmlns:a16="http://schemas.microsoft.com/office/drawing/2014/main" id="{59155F0B-0975-150E-86E7-E6B9F5FBE7C0}"/>
              </a:ext>
            </a:extLst>
          </p:cNvPr>
          <p:cNvSpPr txBox="1"/>
          <p:nvPr/>
        </p:nvSpPr>
        <p:spPr>
          <a:xfrm>
            <a:off x="3287564" y="181171"/>
            <a:ext cx="6624000" cy="658800"/>
          </a:xfrm>
          <a:prstGeom prst="rect">
            <a:avLst/>
          </a:prstGeom>
          <a:solidFill>
            <a:srgbClr val="BB561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noProof="0" dirty="0">
                <a:solidFill>
                  <a:schemeClr val="bg1">
                    <a:lumMod val="95000"/>
                  </a:schemeClr>
                </a:solidFill>
                <a:latin typeface="Amasis MT Pro Black" panose="02040A04050005020304" pitchFamily="18" charset="0"/>
              </a:rPr>
              <a:t>¡PASA! ¡POSEE! ¡REPARTE! ¡SIRVE!</a:t>
            </a:r>
          </a:p>
        </p:txBody>
      </p:sp>
      <p:sp>
        <p:nvSpPr>
          <p:cNvPr id="2" name="Doble onda 1">
            <a:extLst>
              <a:ext uri="{FF2B5EF4-FFF2-40B4-BE49-F238E27FC236}">
                <a16:creationId xmlns:a16="http://schemas.microsoft.com/office/drawing/2014/main" id="{74924193-BB4C-1260-67CD-FE9D1840DD54}"/>
              </a:ext>
            </a:extLst>
          </p:cNvPr>
          <p:cNvSpPr/>
          <p:nvPr/>
        </p:nvSpPr>
        <p:spPr>
          <a:xfrm>
            <a:off x="119743" y="2404034"/>
            <a:ext cx="2718166" cy="3072842"/>
          </a:xfrm>
          <a:custGeom>
            <a:avLst/>
            <a:gdLst>
              <a:gd name="connsiteX0" fmla="*/ 0 w 2576470"/>
              <a:gd name="connsiteY0" fmla="*/ 175880 h 2814084"/>
              <a:gd name="connsiteX1" fmla="*/ 1288235 w 2576470"/>
              <a:gd name="connsiteY1" fmla="*/ 175880 h 2814084"/>
              <a:gd name="connsiteX2" fmla="*/ 2576470 w 2576470"/>
              <a:gd name="connsiteY2" fmla="*/ 175880 h 2814084"/>
              <a:gd name="connsiteX3" fmla="*/ 2576470 w 2576470"/>
              <a:gd name="connsiteY3" fmla="*/ 2638204 h 2814084"/>
              <a:gd name="connsiteX4" fmla="*/ 1288235 w 2576470"/>
              <a:gd name="connsiteY4" fmla="*/ 2638204 h 2814084"/>
              <a:gd name="connsiteX5" fmla="*/ 0 w 2576470"/>
              <a:gd name="connsiteY5" fmla="*/ 2638204 h 2814084"/>
              <a:gd name="connsiteX6" fmla="*/ 0 w 2576470"/>
              <a:gd name="connsiteY6" fmla="*/ 175880 h 2814084"/>
              <a:gd name="connsiteX0" fmla="*/ 0 w 2576470"/>
              <a:gd name="connsiteY0" fmla="*/ 260563 h 2892127"/>
              <a:gd name="connsiteX1" fmla="*/ 1288235 w 2576470"/>
              <a:gd name="connsiteY1" fmla="*/ 260563 h 2892127"/>
              <a:gd name="connsiteX2" fmla="*/ 2178437 w 2576470"/>
              <a:gd name="connsiteY2" fmla="*/ 260563 h 2892127"/>
              <a:gd name="connsiteX3" fmla="*/ 2576470 w 2576470"/>
              <a:gd name="connsiteY3" fmla="*/ 2722887 h 2892127"/>
              <a:gd name="connsiteX4" fmla="*/ 1288235 w 2576470"/>
              <a:gd name="connsiteY4" fmla="*/ 2722887 h 2892127"/>
              <a:gd name="connsiteX5" fmla="*/ 0 w 2576470"/>
              <a:gd name="connsiteY5" fmla="*/ 2722887 h 2892127"/>
              <a:gd name="connsiteX6" fmla="*/ 0 w 2576470"/>
              <a:gd name="connsiteY6" fmla="*/ 260563 h 2892127"/>
              <a:gd name="connsiteX0" fmla="*/ 0 w 2210710"/>
              <a:gd name="connsiteY0" fmla="*/ 260563 h 2911203"/>
              <a:gd name="connsiteX1" fmla="*/ 1288235 w 2210710"/>
              <a:gd name="connsiteY1" fmla="*/ 260563 h 2911203"/>
              <a:gd name="connsiteX2" fmla="*/ 2178437 w 2210710"/>
              <a:gd name="connsiteY2" fmla="*/ 260563 h 2911203"/>
              <a:gd name="connsiteX3" fmla="*/ 2210710 w 2210710"/>
              <a:gd name="connsiteY3" fmla="*/ 2744402 h 2911203"/>
              <a:gd name="connsiteX4" fmla="*/ 1288235 w 2210710"/>
              <a:gd name="connsiteY4" fmla="*/ 2722887 h 2911203"/>
              <a:gd name="connsiteX5" fmla="*/ 0 w 2210710"/>
              <a:gd name="connsiteY5" fmla="*/ 2722887 h 2911203"/>
              <a:gd name="connsiteX6" fmla="*/ 0 w 2210710"/>
              <a:gd name="connsiteY6" fmla="*/ 260563 h 2911203"/>
              <a:gd name="connsiteX0" fmla="*/ 0 w 2210710"/>
              <a:gd name="connsiteY0" fmla="*/ 257015 h 2907655"/>
              <a:gd name="connsiteX1" fmla="*/ 1288235 w 2210710"/>
              <a:gd name="connsiteY1" fmla="*/ 257015 h 2907655"/>
              <a:gd name="connsiteX2" fmla="*/ 2206129 w 2210710"/>
              <a:gd name="connsiteY2" fmla="*/ 160197 h 2907655"/>
              <a:gd name="connsiteX3" fmla="*/ 2210710 w 2210710"/>
              <a:gd name="connsiteY3" fmla="*/ 2740854 h 2907655"/>
              <a:gd name="connsiteX4" fmla="*/ 1288235 w 2210710"/>
              <a:gd name="connsiteY4" fmla="*/ 2719339 h 2907655"/>
              <a:gd name="connsiteX5" fmla="*/ 0 w 2210710"/>
              <a:gd name="connsiteY5" fmla="*/ 2719339 h 2907655"/>
              <a:gd name="connsiteX6" fmla="*/ 0 w 2210710"/>
              <a:gd name="connsiteY6" fmla="*/ 257015 h 2907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710" h="2907655">
                <a:moveTo>
                  <a:pt x="0" y="257015"/>
                </a:moveTo>
                <a:cubicBezTo>
                  <a:pt x="429412" y="-329252"/>
                  <a:pt x="920547" y="273151"/>
                  <a:pt x="1288235" y="257015"/>
                </a:cubicBezTo>
                <a:cubicBezTo>
                  <a:pt x="1655923" y="240879"/>
                  <a:pt x="1776717" y="746465"/>
                  <a:pt x="2206129" y="160197"/>
                </a:cubicBezTo>
                <a:cubicBezTo>
                  <a:pt x="2206129" y="980972"/>
                  <a:pt x="2210710" y="1920079"/>
                  <a:pt x="2210710" y="2740854"/>
                </a:cubicBezTo>
                <a:cubicBezTo>
                  <a:pt x="1781298" y="3327121"/>
                  <a:pt x="1717647" y="2133071"/>
                  <a:pt x="1288235" y="2719339"/>
                </a:cubicBezTo>
                <a:cubicBezTo>
                  <a:pt x="858823" y="3305606"/>
                  <a:pt x="429412" y="2133071"/>
                  <a:pt x="0" y="2719339"/>
                </a:cubicBezTo>
                <a:lnTo>
                  <a:pt x="0" y="257015"/>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5" name="CuadroTexto 4">
            <a:extLst>
              <a:ext uri="{FF2B5EF4-FFF2-40B4-BE49-F238E27FC236}">
                <a16:creationId xmlns:a16="http://schemas.microsoft.com/office/drawing/2014/main" id="{7C79EABE-BEA1-D270-7D68-2932CC5569D4}"/>
              </a:ext>
            </a:extLst>
          </p:cNvPr>
          <p:cNvSpPr txBox="1"/>
          <p:nvPr/>
        </p:nvSpPr>
        <p:spPr>
          <a:xfrm>
            <a:off x="204395" y="6379207"/>
            <a:ext cx="10170784" cy="554994"/>
          </a:xfrm>
          <a:prstGeom prst="rect">
            <a:avLst/>
          </a:prstGeom>
          <a:noFill/>
        </p:spPr>
        <p:txBody>
          <a:bodyPr wrap="square" rtlCol="0">
            <a:normAutofit/>
          </a:bodyPr>
          <a:lstStyle/>
          <a:p>
            <a:pPr algn="just">
              <a:lnSpc>
                <a:spcPts val="1400"/>
              </a:lnSpc>
            </a:pPr>
            <a:r>
              <a:rPr lang="es-MX" b="1" noProof="0" dirty="0"/>
              <a:t>Reflexionemos:</a:t>
            </a:r>
            <a:r>
              <a:rPr lang="es-MX" noProof="0" dirty="0"/>
              <a:t> </a:t>
            </a:r>
            <a:r>
              <a:rPr lang="es-MX" b="1" dirty="0">
                <a:solidFill>
                  <a:srgbClr val="C00000"/>
                </a:solidFill>
                <a:latin typeface="Aptos Display" panose="020B0004020202020204" pitchFamily="34" charset="0"/>
              </a:rPr>
              <a:t>Piensa en algunas de las promesas de la Palabra de Dios que más aprecias. ¿Qué tipo de respuesta requieren de tu parte para que se hagan realidad?</a:t>
            </a:r>
            <a:endParaRPr lang="es-MX" sz="1700" b="1" noProof="0"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862707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xEl>
                                              <p:pRg st="2" end="2"/>
                                            </p:txEl>
                                          </p:spTgt>
                                        </p:tgtEl>
                                        <p:attrNameLst>
                                          <p:attrName>style.visibility</p:attrName>
                                        </p:attrNameLst>
                                      </p:cBhvr>
                                      <p:to>
                                        <p:strVal val="visible"/>
                                      </p:to>
                                    </p:set>
                                    <p:anim calcmode="lin" valueType="num">
                                      <p:cBhvr additive="base">
                                        <p:cTn id="7"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xEl>
                                              <p:pRg st="0" end="0"/>
                                            </p:txEl>
                                          </p:spTgt>
                                        </p:tgtEl>
                                        <p:attrNameLst>
                                          <p:attrName>style.visibility</p:attrName>
                                        </p:attrNameLst>
                                      </p:cBhvr>
                                      <p:to>
                                        <p:strVal val="visible"/>
                                      </p:to>
                                    </p:set>
                                    <p:anim calcmode="lin" valueType="num">
                                      <p:cBhvr additive="base">
                                        <p:cTn id="13"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xEl>
                                              <p:pRg st="1" end="1"/>
                                            </p:txEl>
                                          </p:spTgt>
                                        </p:tgtEl>
                                        <p:attrNameLst>
                                          <p:attrName>style.visibility</p:attrName>
                                        </p:attrNameLst>
                                      </p:cBhvr>
                                      <p:to>
                                        <p:strVal val="visible"/>
                                      </p:to>
                                    </p:set>
                                    <p:anim calcmode="lin" valueType="num">
                                      <p:cBhvr additive="base">
                                        <p:cTn id="19"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9A8B48DA-4413-26BF-EC99-862B3BCCCCA7}"/>
              </a:ext>
            </a:extLst>
          </p:cNvPr>
          <p:cNvSpPr>
            <a:spLocks noGrp="1"/>
          </p:cNvSpPr>
          <p:nvPr>
            <p:ph type="body" idx="1"/>
          </p:nvPr>
        </p:nvSpPr>
        <p:spPr>
          <a:xfrm>
            <a:off x="86061" y="828497"/>
            <a:ext cx="10260898" cy="1404373"/>
          </a:xfrm>
          <a:noFill/>
        </p:spPr>
        <p:txBody>
          <a:bodyPr vert="horz" wrap="square" lIns="91440" tIns="45720" rIns="91440" bIns="45720" rtlCol="0" anchor="t">
            <a:normAutofit/>
          </a:bodyPr>
          <a:lstStyle/>
          <a:p>
            <a:pPr>
              <a:lnSpc>
                <a:spcPts val="1600"/>
              </a:lnSpc>
            </a:pPr>
            <a:r>
              <a:rPr lang="es-MX" noProof="0" dirty="0">
                <a:latin typeface="Aptos Display" panose="020B0004020202020204" pitchFamily="34" charset="0"/>
              </a:rPr>
              <a:t>«</a:t>
            </a:r>
            <a:r>
              <a:rPr lang="es-MX" dirty="0">
                <a:latin typeface="Aptos Display" panose="020B0004020202020204" pitchFamily="34" charset="0"/>
              </a:rPr>
              <a:t>Esfuérzate y sé valiente; porque tú repartirás a este pueblo por heredad la tierra de la cual juré a sus padres que la daría a ellos</a:t>
            </a:r>
            <a:r>
              <a:rPr lang="es-MX" noProof="0" dirty="0">
                <a:latin typeface="Aptos Display" panose="020B0004020202020204" pitchFamily="34" charset="0"/>
              </a:rPr>
              <a:t>» (Josué 1: 6).</a:t>
            </a:r>
          </a:p>
          <a:p>
            <a:pPr>
              <a:lnSpc>
                <a:spcPts val="1600"/>
              </a:lnSpc>
            </a:pPr>
            <a:r>
              <a:rPr lang="es-MX" dirty="0">
                <a:latin typeface="Aptos Display" panose="020B0004020202020204" pitchFamily="34" charset="0"/>
              </a:rPr>
              <a:t>Lee Josué 1:4-6 y Hebreos 6:17, 18. En aquel momento, la Tierra Prometida era exactamente eso, una promesa. Sin embargo, Dios la llama “herencia”. ¿Qué significa ser herederos de las promesas de Dios?</a:t>
            </a:r>
          </a:p>
          <a:p>
            <a:pPr>
              <a:lnSpc>
                <a:spcPts val="1600"/>
              </a:lnSpc>
            </a:pPr>
            <a:r>
              <a:rPr lang="es-MX" noProof="0" dirty="0">
                <a:latin typeface="Aptos Display" panose="020B0004020202020204" pitchFamily="34" charset="0"/>
              </a:rPr>
              <a:t>R. </a:t>
            </a:r>
            <a:r>
              <a:rPr lang="es-MX" dirty="0">
                <a:solidFill>
                  <a:srgbClr val="0070C0"/>
                </a:solidFill>
                <a:latin typeface="Aptos Display" panose="020B0004020202020204" pitchFamily="34" charset="0"/>
              </a:rPr>
              <a:t>Significa que recibiremos la herencia que ha prometido ya que es un Dios que no miente, es fiel y verdadero. Lo único que tenemos que hacer es ser valientes y esforzarnos para recibir la promesa.</a:t>
            </a:r>
            <a:endParaRPr lang="es-MX" noProof="0" dirty="0">
              <a:solidFill>
                <a:srgbClr val="0070C0"/>
              </a:solidFill>
              <a:latin typeface="Aptos Display" panose="020B0004020202020204" pitchFamily="34" charset="0"/>
            </a:endParaRPr>
          </a:p>
        </p:txBody>
      </p:sp>
      <p:sp>
        <p:nvSpPr>
          <p:cNvPr id="8" name="Marcador de contenido 7">
            <a:extLst>
              <a:ext uri="{FF2B5EF4-FFF2-40B4-BE49-F238E27FC236}">
                <a16:creationId xmlns:a16="http://schemas.microsoft.com/office/drawing/2014/main" id="{11F57159-DA92-C69A-F804-BE0279520E05}"/>
              </a:ext>
            </a:extLst>
          </p:cNvPr>
          <p:cNvSpPr>
            <a:spLocks noGrp="1"/>
          </p:cNvSpPr>
          <p:nvPr>
            <p:ph sz="half" idx="2"/>
          </p:nvPr>
        </p:nvSpPr>
        <p:spPr>
          <a:xfrm>
            <a:off x="2774097" y="2238376"/>
            <a:ext cx="7601082" cy="4057649"/>
          </a:xfrm>
        </p:spPr>
        <p:txBody>
          <a:bodyPr>
            <a:normAutofit/>
          </a:bodyPr>
          <a:lstStyle/>
          <a:p>
            <a:pPr marL="0" indent="0" algn="just">
              <a:lnSpc>
                <a:spcPts val="1400"/>
              </a:lnSpc>
              <a:spcBef>
                <a:spcPts val="0"/>
              </a:spcBef>
              <a:spcAft>
                <a:spcPts val="600"/>
              </a:spcAft>
              <a:buNone/>
            </a:pPr>
            <a:r>
              <a:rPr lang="es-MX" dirty="0">
                <a:latin typeface="Aptos Display" panose="020B0004020202020204" pitchFamily="34" charset="0"/>
              </a:rPr>
              <a:t>Desde el primer diálogo de Dios con la humanidad, el patrón del pacto es evidente: Dios bendice antes de dar mandamientos (Génesis 1:28). En varios pactos subsiguientes, la bendición divina se manifiesta a través de las promesas de Dios de liberación, descendencia y tierra. Por ejemplo, cuando Dios llamó a Noé a construir el arca, mostró Su compromiso de proveer un medio de salvación a la humanidad. De manera similar, Abraham obedeció la instrucción de Dios de dejar su tierra natal solo después de escuchar las bendiciones prometidas por Dios (Génesis 12:1–3). El pacto mosaico sigue un patrón similar, ya que Dios recordó al pueblo lo que había hecho por Israel antes de dar los Diez Mandamientos en Éxodo 20. Dios prueba su fidelidad al dar la Tierra Prometida a los israelitas; Él es el verdadero dueño de la tierra y el líder supremo. Aunque actúen como sus agentes, los humanos deben ser plenamente conscientes de su papel limitado.</a:t>
            </a:r>
          </a:p>
          <a:p>
            <a:pPr marL="0" indent="0" algn="just">
              <a:lnSpc>
                <a:spcPts val="1400"/>
              </a:lnSpc>
              <a:spcBef>
                <a:spcPts val="0"/>
              </a:spcBef>
              <a:spcAft>
                <a:spcPts val="600"/>
              </a:spcAft>
              <a:buNone/>
            </a:pPr>
            <a:r>
              <a:rPr lang="es-MX" b="1" noProof="0" dirty="0">
                <a:latin typeface="Aptos Display" panose="020B0004020202020204" pitchFamily="34" charset="0"/>
              </a:rPr>
              <a:t>«</a:t>
            </a:r>
            <a:r>
              <a:rPr lang="es-MX" b="1" dirty="0">
                <a:latin typeface="Aptos Display" panose="020B0004020202020204" pitchFamily="34" charset="0"/>
              </a:rPr>
              <a:t>[O]</a:t>
            </a:r>
            <a:r>
              <a:rPr lang="es-MX" b="1" dirty="0" err="1">
                <a:latin typeface="Aptos Display" panose="020B0004020202020204" pitchFamily="34" charset="0"/>
              </a:rPr>
              <a:t>yó</a:t>
            </a:r>
            <a:r>
              <a:rPr lang="es-MX" b="1" dirty="0">
                <a:latin typeface="Aptos Display" panose="020B0004020202020204" pitchFamily="34" charset="0"/>
              </a:rPr>
              <a:t> la voz de Dios diciéndole que no esperase la inmediata posesión de la tierra prometida, y anunciándole los sufrimientos que su posteridad tendría que soportar antes de tomar posesión de Canaán. Le fue revelado el plan de redención, en la muerte de Cristo, el gran sacrificio, y su venida en gloria. También vio Abraham la tierra restaurada a su belleza edénica, que se le daría a él para siempre, como pleno y final cumplimiento de la promesa » </a:t>
            </a:r>
            <a:r>
              <a:rPr lang="es-MX" i="1" dirty="0">
                <a:latin typeface="Aptos Display" panose="020B0004020202020204" pitchFamily="34" charset="0"/>
              </a:rPr>
              <a:t>(Historia de los patriarcas y profetas, pp. 166, 167).</a:t>
            </a:r>
            <a:endParaRPr lang="es-MX" b="1" dirty="0">
              <a:latin typeface="Aptos Display" panose="020B0004020202020204" pitchFamily="34" charset="0"/>
            </a:endParaRPr>
          </a:p>
          <a:p>
            <a:pPr marL="0" indent="0" algn="just">
              <a:lnSpc>
                <a:spcPts val="1400"/>
              </a:lnSpc>
              <a:spcBef>
                <a:spcPts val="0"/>
              </a:spcBef>
              <a:spcAft>
                <a:spcPts val="600"/>
              </a:spcAft>
              <a:buNone/>
            </a:pPr>
            <a:endParaRPr lang="en-US" i="1" dirty="0">
              <a:latin typeface="Aptos Display" panose="020B0004020202020204" pitchFamily="34" charset="0"/>
            </a:endParaRPr>
          </a:p>
          <a:p>
            <a:pPr marL="0" indent="0" algn="just">
              <a:lnSpc>
                <a:spcPts val="1400"/>
              </a:lnSpc>
              <a:spcBef>
                <a:spcPts val="0"/>
              </a:spcBef>
              <a:spcAft>
                <a:spcPts val="600"/>
              </a:spcAft>
              <a:buNone/>
            </a:pPr>
            <a:endParaRPr lang="es-MX" i="1" noProof="0" dirty="0">
              <a:latin typeface="Aptos Display" panose="020B0004020202020204" pitchFamily="34" charset="0"/>
            </a:endParaRPr>
          </a:p>
          <a:p>
            <a:pPr marL="0" indent="0" algn="just">
              <a:lnSpc>
                <a:spcPts val="1400"/>
              </a:lnSpc>
              <a:spcBef>
                <a:spcPts val="0"/>
              </a:spcBef>
              <a:spcAft>
                <a:spcPts val="600"/>
              </a:spcAft>
              <a:buNone/>
            </a:pPr>
            <a:endParaRPr lang="es-MX" b="1" noProof="0" dirty="0">
              <a:solidFill>
                <a:srgbClr val="C00000"/>
              </a:solidFill>
              <a:latin typeface="Aptos Display" panose="020B0004020202020204" pitchFamily="34" charset="0"/>
            </a:endParaRPr>
          </a:p>
        </p:txBody>
      </p:sp>
      <p:sp>
        <p:nvSpPr>
          <p:cNvPr id="2" name="CuadroTexto 1">
            <a:extLst>
              <a:ext uri="{FF2B5EF4-FFF2-40B4-BE49-F238E27FC236}">
                <a16:creationId xmlns:a16="http://schemas.microsoft.com/office/drawing/2014/main" id="{08C685AE-E21C-8DBF-EB5E-2BDEB9589609}"/>
              </a:ext>
            </a:extLst>
          </p:cNvPr>
          <p:cNvSpPr txBox="1"/>
          <p:nvPr/>
        </p:nvSpPr>
        <p:spPr>
          <a:xfrm>
            <a:off x="2870200" y="161993"/>
            <a:ext cx="7366000" cy="658800"/>
          </a:xfrm>
          <a:prstGeom prst="rect">
            <a:avLst/>
          </a:prstGeom>
          <a:solidFill>
            <a:srgbClr val="92D050"/>
          </a:solidFill>
          <a:ln>
            <a:noFill/>
          </a:ln>
          <a:effectLst>
            <a:outerShdw blurRad="44450" dist="27940" dir="5400000" algn="ctr">
              <a:schemeClr val="tx1">
                <a:alpha val="32000"/>
              </a:schemeClr>
            </a:outerShdw>
          </a:effectLst>
          <a:scene3d>
            <a:camera prst="orthographicFront">
              <a:rot lat="0" lon="0" rev="0"/>
            </a:camera>
            <a:lightRig rig="balanced" dir="t">
              <a:rot lat="0" lon="0" rev="8700000"/>
            </a:lightRig>
          </a:scene3d>
          <a:sp3d>
            <a:bevelT w="190500" h="38100"/>
          </a:sp3d>
        </p:spPr>
        <p:txBody>
          <a:bodyPr wrap="square" rtlCol="0" anchor="ctr">
            <a:normAutofit fontScale="85000" lnSpcReduction="10000"/>
            <a:sp3d extrusionH="31750" contourW="38100">
              <a:bevelT prst="riblet"/>
              <a:bevelB w="0" h="0"/>
              <a:extrusionClr>
                <a:schemeClr val="tx1">
                  <a:lumMod val="50000"/>
                  <a:lumOff val="50000"/>
                </a:schemeClr>
              </a:extrusionClr>
              <a:contourClr>
                <a:schemeClr val="bg1"/>
              </a:contourClr>
            </a:sp3d>
          </a:bodyPr>
          <a:lstStyle>
            <a:defPPr>
              <a:defRPr lang="es-MX"/>
            </a:defPPr>
            <a:lvl1pPr>
              <a:defRPr sz="2800">
                <a:solidFill>
                  <a:schemeClr val="bg1">
                    <a:lumMod val="95000"/>
                  </a:schemeClr>
                </a:solidFill>
                <a:latin typeface="Amasis MT Pro Black" panose="02040A04050005020304" pitchFamily="18" charset="0"/>
              </a:defRPr>
            </a:lvl1pPr>
          </a:lstStyle>
          <a:p>
            <a:pPr>
              <a:lnSpc>
                <a:spcPct val="90000"/>
              </a:lnSpc>
              <a:spcBef>
                <a:spcPct val="0"/>
              </a:spcBef>
            </a:pPr>
            <a:r>
              <a:rPr lang="es-MX" sz="4800" b="1" dirty="0">
                <a:ln/>
                <a:solidFill>
                  <a:schemeClr val="tx1"/>
                </a:solidFill>
                <a:effectLst>
                  <a:outerShdw blurRad="50800" dir="5400000" algn="ctr" rotWithShape="0">
                    <a:schemeClr val="bg1"/>
                  </a:outerShdw>
                </a:effectLst>
                <a:latin typeface="+mn-lt"/>
              </a:rPr>
              <a:t>HEREDEROS DE LAS PROMESAS</a:t>
            </a:r>
          </a:p>
        </p:txBody>
      </p:sp>
      <p:sp>
        <p:nvSpPr>
          <p:cNvPr id="12" name="Título 5">
            <a:extLst>
              <a:ext uri="{FF2B5EF4-FFF2-40B4-BE49-F238E27FC236}">
                <a16:creationId xmlns:a16="http://schemas.microsoft.com/office/drawing/2014/main" id="{9B2B152D-20AD-F590-1625-1546DA8426D8}"/>
              </a:ext>
            </a:extLst>
          </p:cNvPr>
          <p:cNvSpPr>
            <a:spLocks noGrp="1"/>
          </p:cNvSpPr>
          <p:nvPr>
            <p:ph type="title"/>
          </p:nvPr>
        </p:nvSpPr>
        <p:spPr>
          <a:xfrm>
            <a:off x="115772" y="161575"/>
            <a:ext cx="2658325" cy="659218"/>
          </a:xfrm>
          <a:solidFill>
            <a:srgbClr val="8FCB50"/>
          </a:solidFill>
          <a:ln w="22225" cap="rnd">
            <a:noFill/>
          </a:ln>
          <a:scene3d>
            <a:camera prst="obliqueTopRight"/>
            <a:lightRig rig="balanced" dir="t"/>
          </a:scene3d>
          <a:sp3d>
            <a:bevelT w="190500" h="38100"/>
          </a:sp3d>
        </p:spPr>
        <p:txBody>
          <a:bodyPr>
            <a:noAutofit/>
            <a:sp3d extrusionH="88900" prstMaterial="powder">
              <a:bevelT h="127000"/>
              <a:bevelB w="38100" h="38100" prst="slope"/>
              <a:extrusionClr>
                <a:schemeClr val="bg1"/>
              </a:extrusionClr>
            </a:sp3d>
          </a:bodyPr>
          <a:lstStyle/>
          <a:p>
            <a:pPr algn="ctr"/>
            <a:r>
              <a:rPr lang="es-MX" sz="4800" b="1" u="sng">
                <a:ln/>
                <a:solidFill>
                  <a:schemeClr val="tx1"/>
                </a:solidFill>
                <a:effectLst>
                  <a:outerShdw blurRad="50800" dir="5400000" algn="ctr" rotWithShape="0">
                    <a:schemeClr val="bg1"/>
                  </a:outerShdw>
                </a:effectLst>
                <a:latin typeface="+mn-lt"/>
                <a:ea typeface="+mn-ea"/>
                <a:cs typeface="+mn-cs"/>
              </a:rPr>
              <a:t>Martes</a:t>
            </a:r>
          </a:p>
        </p:txBody>
      </p:sp>
      <p:sp>
        <p:nvSpPr>
          <p:cNvPr id="3" name="Lágrima 2">
            <a:extLst>
              <a:ext uri="{FF2B5EF4-FFF2-40B4-BE49-F238E27FC236}">
                <a16:creationId xmlns:a16="http://schemas.microsoft.com/office/drawing/2014/main" id="{AE4EEBE8-A631-7019-3F15-CE49B6932798}"/>
              </a:ext>
            </a:extLst>
          </p:cNvPr>
          <p:cNvSpPr/>
          <p:nvPr/>
        </p:nvSpPr>
        <p:spPr>
          <a:xfrm>
            <a:off x="0" y="2389177"/>
            <a:ext cx="2774097" cy="2794446"/>
          </a:xfrm>
          <a:prstGeom prst="teardrop">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4" name="CuadroTexto 3">
            <a:extLst>
              <a:ext uri="{FF2B5EF4-FFF2-40B4-BE49-F238E27FC236}">
                <a16:creationId xmlns:a16="http://schemas.microsoft.com/office/drawing/2014/main" id="{984389FA-3FF8-460A-60BF-4030930B8800}"/>
              </a:ext>
            </a:extLst>
          </p:cNvPr>
          <p:cNvSpPr txBox="1"/>
          <p:nvPr/>
        </p:nvSpPr>
        <p:spPr>
          <a:xfrm>
            <a:off x="86061" y="6271535"/>
            <a:ext cx="10289118" cy="586465"/>
          </a:xfrm>
          <a:prstGeom prst="rect">
            <a:avLst/>
          </a:prstGeom>
          <a:noFill/>
        </p:spPr>
        <p:txBody>
          <a:bodyPr wrap="square" rtlCol="0">
            <a:normAutofit/>
          </a:bodyPr>
          <a:lstStyle/>
          <a:p>
            <a:pPr algn="just">
              <a:lnSpc>
                <a:spcPts val="1600"/>
              </a:lnSpc>
            </a:pPr>
            <a:r>
              <a:rPr lang="es-MX" b="1" noProof="0" dirty="0"/>
              <a:t>Reflexionemos:</a:t>
            </a:r>
            <a:r>
              <a:rPr lang="es-MX" noProof="0" dirty="0"/>
              <a:t> </a:t>
            </a:r>
            <a:r>
              <a:rPr lang="es-MX" b="1" dirty="0">
                <a:solidFill>
                  <a:srgbClr val="C00000"/>
                </a:solidFill>
                <a:latin typeface="Aptos Display" panose="020B0004020202020204" pitchFamily="34" charset="0"/>
              </a:rPr>
              <a:t>Al ver como Dios cumplió la promesa hecha al pueblo de Israel de darles la tierra prometida. ¿De que manera eso te hace confiar plenamente en la herencia de Dios?</a:t>
            </a:r>
            <a:endParaRPr lang="es-MX" b="1" noProof="0"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329640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uiExpand="1" build="p"/>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3D4AD41-BBA2-6A4A-28FE-57EE21BC4ED8}"/>
              </a:ext>
            </a:extLst>
          </p:cNvPr>
          <p:cNvSpPr txBox="1"/>
          <p:nvPr/>
        </p:nvSpPr>
        <p:spPr>
          <a:xfrm>
            <a:off x="3278601" y="187113"/>
            <a:ext cx="6624000" cy="658800"/>
          </a:xfrm>
          <a:prstGeom prst="rect">
            <a:avLst/>
          </a:prstGeom>
          <a:solidFill>
            <a:srgbClr val="6E349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bevelB prst="slope"/>
          </a:sp3d>
        </p:spPr>
        <p:txBody>
          <a:bodyPr wrap="square" rtlCol="0" anchor="ctr">
            <a:normAutofit fontScale="92500" lnSpcReduction="10000"/>
            <a:sp3d extrusionH="57150" contourW="25400">
              <a:bevelT w="50800" prst="angle"/>
              <a:extrusionClr>
                <a:schemeClr val="bg1"/>
              </a:extrusionClr>
              <a:contourClr>
                <a:schemeClr val="bg1"/>
              </a:contourClr>
            </a:sp3d>
          </a:bodyPr>
          <a:lstStyle/>
          <a:p>
            <a:pPr algn="just">
              <a:spcBef>
                <a:spcPct val="0"/>
              </a:spcBef>
            </a:pPr>
            <a:r>
              <a:rPr lang="es-MX" sz="4400" b="1" dirty="0">
                <a:ln>
                  <a:solidFill>
                    <a:schemeClr val="accent1"/>
                  </a:solidFill>
                </a:ln>
                <a:solidFill>
                  <a:schemeClr val="bg1"/>
                </a:solidFill>
                <a:effectLst>
                  <a:outerShdw blurRad="50800" dist="38100" algn="l" rotWithShape="0">
                    <a:schemeClr val="bg1">
                      <a:lumMod val="95000"/>
                      <a:alpha val="40000"/>
                    </a:schemeClr>
                  </a:outerShdw>
                </a:effectLst>
              </a:rPr>
              <a:t>¡ESFUÉRZATE Y SÉ VALIENTE!</a:t>
            </a:r>
          </a:p>
        </p:txBody>
      </p:sp>
      <p:sp>
        <p:nvSpPr>
          <p:cNvPr id="9" name="Título 5">
            <a:extLst>
              <a:ext uri="{FF2B5EF4-FFF2-40B4-BE49-F238E27FC236}">
                <a16:creationId xmlns:a16="http://schemas.microsoft.com/office/drawing/2014/main" id="{32D96FCC-8331-450B-1E15-4B5A7EC1FDEF}"/>
              </a:ext>
            </a:extLst>
          </p:cNvPr>
          <p:cNvSpPr>
            <a:spLocks noGrp="1"/>
          </p:cNvSpPr>
          <p:nvPr>
            <p:ph type="title"/>
          </p:nvPr>
        </p:nvSpPr>
        <p:spPr>
          <a:xfrm>
            <a:off x="467360" y="193956"/>
            <a:ext cx="2658325" cy="659218"/>
          </a:xfrm>
          <a:solidFill>
            <a:srgbClr val="6E349A"/>
          </a:solidFill>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b="1" u="sng" noProof="0" dirty="0">
                <a:ln/>
                <a:effectLst/>
                <a:latin typeface="+mn-lt"/>
                <a:ea typeface="+mn-ea"/>
                <a:cs typeface="+mn-cs"/>
              </a:rPr>
              <a:t>Miércoles</a:t>
            </a:r>
          </a:p>
        </p:txBody>
      </p:sp>
      <p:sp>
        <p:nvSpPr>
          <p:cNvPr id="4" name="Marcador de texto 3">
            <a:extLst>
              <a:ext uri="{FF2B5EF4-FFF2-40B4-BE49-F238E27FC236}">
                <a16:creationId xmlns:a16="http://schemas.microsoft.com/office/drawing/2014/main" id="{C454244B-81B2-9D1E-A4D6-0727FFF12747}"/>
              </a:ext>
            </a:extLst>
          </p:cNvPr>
          <p:cNvSpPr>
            <a:spLocks noGrp="1"/>
          </p:cNvSpPr>
          <p:nvPr>
            <p:ph type="body" idx="1"/>
          </p:nvPr>
        </p:nvSpPr>
        <p:spPr>
          <a:xfrm>
            <a:off x="11242" y="893019"/>
            <a:ext cx="10453558" cy="1392981"/>
          </a:xfrm>
          <a:noFill/>
        </p:spPr>
        <p:txBody>
          <a:bodyPr vert="horz" wrap="square" lIns="91440" tIns="45720" rIns="91440" bIns="45720" rtlCol="0" anchor="t">
            <a:normAutofit/>
          </a:bodyPr>
          <a:lstStyle/>
          <a:p>
            <a:pPr>
              <a:lnSpc>
                <a:spcPts val="1300"/>
              </a:lnSpc>
              <a:spcAft>
                <a:spcPts val="300"/>
              </a:spcAft>
            </a:pPr>
            <a:r>
              <a:rPr lang="es-MX" noProof="0" dirty="0">
                <a:latin typeface="Aptos Display" panose="020B0004020202020204" pitchFamily="34" charset="0"/>
              </a:rPr>
              <a:t>«</a:t>
            </a:r>
            <a:r>
              <a:rPr lang="es-MX" dirty="0">
                <a:latin typeface="Aptos Display" panose="020B0004020202020204" pitchFamily="34" charset="0"/>
              </a:rPr>
              <a:t>Solamente esfuérzate y sé muy valiente, para cuidar de hacer conforme a toda la ley que mi siervo Moisés te mandó; no te apartes de ella ni a diestra ni a siniestra, para que seas prosperado en todas las cosas que emprendas» (Josué 1: 7)</a:t>
            </a:r>
          </a:p>
          <a:p>
            <a:pPr>
              <a:lnSpc>
                <a:spcPts val="1300"/>
              </a:lnSpc>
              <a:spcAft>
                <a:spcPts val="300"/>
              </a:spcAft>
            </a:pPr>
            <a:r>
              <a:rPr lang="es-MX" dirty="0">
                <a:latin typeface="Aptos Display" panose="020B0004020202020204" pitchFamily="34" charset="0"/>
              </a:rPr>
              <a:t>Lee Efesios 6:10-18. Aunque hoy no se requiere de nosotros que participemos en acciones bélicas, ¿cómo podemos aplicar las palabras de aliento dadas a Josué en nuestras luchas espirituales cotidianas?</a:t>
            </a:r>
            <a:endParaRPr lang="es-MX" noProof="0" dirty="0">
              <a:latin typeface="Aptos Display" panose="020B0004020202020204" pitchFamily="34" charset="0"/>
            </a:endParaRPr>
          </a:p>
          <a:p>
            <a:pPr>
              <a:lnSpc>
                <a:spcPts val="1300"/>
              </a:lnSpc>
              <a:spcAft>
                <a:spcPts val="300"/>
              </a:spcAft>
            </a:pPr>
            <a:r>
              <a:rPr lang="es-MX" noProof="0" dirty="0">
                <a:latin typeface="Aptos Display" panose="020B0004020202020204" pitchFamily="34" charset="0"/>
              </a:rPr>
              <a:t>R. </a:t>
            </a:r>
            <a:r>
              <a:rPr lang="es-MX" dirty="0">
                <a:solidFill>
                  <a:srgbClr val="0070C0"/>
                </a:solidFill>
                <a:latin typeface="Aptos Display" panose="020B0004020202020204" pitchFamily="34" charset="0"/>
              </a:rPr>
              <a:t>Nuestro desafío es conocer al Señor lo suficiente como para confiar en él y en las promesas que nos ha hecho. De allí que lo que más necesitamos es esa relación personal con él.</a:t>
            </a:r>
          </a:p>
          <a:p>
            <a:pPr>
              <a:lnSpc>
                <a:spcPts val="1300"/>
              </a:lnSpc>
              <a:spcAft>
                <a:spcPts val="300"/>
              </a:spcAft>
            </a:pPr>
            <a:endParaRPr lang="es-MX" sz="1700" noProof="0" dirty="0">
              <a:solidFill>
                <a:srgbClr val="00B0F0"/>
              </a:solidFill>
              <a:latin typeface="Aptos Display" panose="020B0004020202020204" pitchFamily="34" charset="0"/>
            </a:endParaRPr>
          </a:p>
        </p:txBody>
      </p:sp>
      <p:sp>
        <p:nvSpPr>
          <p:cNvPr id="3" name="Diagrama de flujo: pantalla 2">
            <a:extLst>
              <a:ext uri="{FF2B5EF4-FFF2-40B4-BE49-F238E27FC236}">
                <a16:creationId xmlns:a16="http://schemas.microsoft.com/office/drawing/2014/main" id="{6186A0B3-A4B7-36EB-C952-5BC87AAF9B83}"/>
              </a:ext>
            </a:extLst>
          </p:cNvPr>
          <p:cNvSpPr/>
          <p:nvPr/>
        </p:nvSpPr>
        <p:spPr>
          <a:xfrm>
            <a:off x="11242" y="2503944"/>
            <a:ext cx="2701466" cy="3376216"/>
          </a:xfrm>
          <a:prstGeom prst="flowChartDisplay">
            <a:avLst/>
          </a:prstGeom>
          <a:blipFill dpi="0" rotWithShape="1">
            <a:blip r:embed="rId4">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10" name="Marcador de contenido 9">
            <a:extLst>
              <a:ext uri="{FF2B5EF4-FFF2-40B4-BE49-F238E27FC236}">
                <a16:creationId xmlns:a16="http://schemas.microsoft.com/office/drawing/2014/main" id="{10209970-210E-C161-AB3B-AECA924C0D07}"/>
              </a:ext>
            </a:extLst>
          </p:cNvPr>
          <p:cNvSpPr>
            <a:spLocks noGrp="1"/>
          </p:cNvSpPr>
          <p:nvPr>
            <p:ph sz="half" idx="2"/>
          </p:nvPr>
        </p:nvSpPr>
        <p:spPr>
          <a:xfrm>
            <a:off x="2712708" y="2190092"/>
            <a:ext cx="7752092" cy="4645573"/>
          </a:xfrm>
          <a:effectLst>
            <a:glow rad="127000">
              <a:schemeClr val="bg1"/>
            </a:glow>
            <a:softEdge rad="25400"/>
          </a:effectLst>
        </p:spPr>
        <p:txBody>
          <a:bodyPr>
            <a:normAutofit/>
            <a:scene3d>
              <a:camera prst="orthographicFront"/>
              <a:lightRig rig="brightRoom" dir="t">
                <a:rot lat="0" lon="0" rev="1200000"/>
              </a:lightRig>
            </a:scene3d>
            <a:sp3d prstMaterial="dkEdge">
              <a:bevelT w="38100"/>
              <a:extrusionClr>
                <a:schemeClr val="bg1"/>
              </a:extrusionClr>
              <a:contourClr>
                <a:schemeClr val="bg1"/>
              </a:contourClr>
            </a:sp3d>
          </a:bodyPr>
          <a:lstStyle/>
          <a:p>
            <a:pPr marL="0" indent="0" algn="just">
              <a:lnSpc>
                <a:spcPts val="1400"/>
              </a:lnSpc>
              <a:buNone/>
            </a:pPr>
            <a:r>
              <a:rPr lang="es-MX" dirty="0">
                <a:latin typeface="Aptos Display" panose="020B0004020202020204" pitchFamily="34" charset="0"/>
              </a:rPr>
              <a:t>Josué tiene la seguridad de la constante ayuda y presencia de Dios, lo cual se puede ver en otros pasajes, como Deuteronomio 31:8 y 31:23. La conexión con Moisés añade aún más impacto a este aliento, ya que le recuerda a Josué la ocasión en que Dios reveló su nombre personal, Yahvé, a Moisés (Éxodo 3:12-15). La promesa de éxito medida por la obediencia a la Ley y la conquista de la tierra se encuentra dentro de la seguridad de la presencia de Dios: “Yo estaré contigo” (Josué 1:5). Esta misma promesa fue dada a Isaac, Jacob y Moisés en diferentes situaciones (Génesis 26:3; 31:3; Éxodo 3:12), enfatizando su importancia a lo largo de la historia de Israel. La presencia del Señor fue vista como crucial para la supervivencia y la identidad del pueblo de Dios. Sin ella, serían como cualquier otra nación, careciendo de un llamado, identidad y misión especiales.</a:t>
            </a:r>
          </a:p>
          <a:p>
            <a:pPr marL="0" indent="0" algn="just">
              <a:lnSpc>
                <a:spcPts val="1400"/>
              </a:lnSpc>
              <a:buNone/>
            </a:pPr>
            <a:r>
              <a:rPr lang="es-MX" b="1" noProof="0" dirty="0">
                <a:latin typeface="Aptos Display" panose="020B0004020202020204" pitchFamily="34" charset="0"/>
              </a:rPr>
              <a:t>«</a:t>
            </a:r>
            <a:r>
              <a:rPr lang="es-MX" b="1" dirty="0">
                <a:latin typeface="Aptos Display" panose="020B0004020202020204" pitchFamily="34" charset="0"/>
              </a:rPr>
              <a:t>A la orden divina, Moisés y Josué fueron al tabernáculo, mientras que la columna de nube descendía y se asentaba sobre la puerta. Allí el pueblo le fue encargado solemnemente a Josué. La obra de Moisés como jefe de Israel había terminado. Y a pesar de esto, se olvidó de sí mismo en su interés por su pueblo. En presencia de la multitud congregada, Moisés, en nombre de Dios, dirigió a su sucesor estas palabras de aliento santo: «Esfuérzate y anímate, que tú meterás los hijos de Israel en la tierra que les juré, y yo seré contigo». Deuteronomio 31:23. Luego se volvió hacia los ancianos y príncipes del pueblo, y les encargó solemnemente que acatasen fielmente las instrucciones de Dios que él les había comunicado</a:t>
            </a:r>
            <a:r>
              <a:rPr lang="es-MX" b="1" noProof="0" dirty="0">
                <a:latin typeface="Aptos Display" panose="020B0004020202020204" pitchFamily="34" charset="0"/>
              </a:rPr>
              <a:t>» </a:t>
            </a:r>
            <a:r>
              <a:rPr lang="es-MX" i="1" dirty="0">
                <a:latin typeface="Aptos Display" panose="020B0004020202020204" pitchFamily="34" charset="0"/>
              </a:rPr>
              <a:t>(Historia de los patriarcas y profetas, 502, 503).</a:t>
            </a:r>
            <a:endParaRPr lang="es-MX" i="1" noProof="0" dirty="0">
              <a:latin typeface="Aptos Display" panose="020B0004020202020204" pitchFamily="34" charset="0"/>
            </a:endParaRPr>
          </a:p>
        </p:txBody>
      </p:sp>
      <p:sp>
        <p:nvSpPr>
          <p:cNvPr id="6" name="CuadroTexto 5">
            <a:extLst>
              <a:ext uri="{FF2B5EF4-FFF2-40B4-BE49-F238E27FC236}">
                <a16:creationId xmlns:a16="http://schemas.microsoft.com/office/drawing/2014/main" id="{9380AA45-86D5-335F-FCD4-9E237300BF12}"/>
              </a:ext>
            </a:extLst>
          </p:cNvPr>
          <p:cNvSpPr txBox="1"/>
          <p:nvPr/>
        </p:nvSpPr>
        <p:spPr>
          <a:xfrm>
            <a:off x="200553" y="6232694"/>
            <a:ext cx="10170784" cy="720518"/>
          </a:xfrm>
          <a:prstGeom prst="rect">
            <a:avLst/>
          </a:prstGeom>
          <a:noFill/>
        </p:spPr>
        <p:txBody>
          <a:bodyPr wrap="square" rtlCol="0">
            <a:spAutoFit/>
          </a:bodyPr>
          <a:lstStyle/>
          <a:p>
            <a:pPr algn="just">
              <a:lnSpc>
                <a:spcPts val="1600"/>
              </a:lnSpc>
            </a:pPr>
            <a:r>
              <a:rPr lang="es-MX" b="1" noProof="0" dirty="0"/>
              <a:t>Reflexionemos:</a:t>
            </a:r>
            <a:r>
              <a:rPr lang="es-MX" noProof="0" dirty="0"/>
              <a:t> </a:t>
            </a:r>
            <a:r>
              <a:rPr lang="es-MX" b="1" dirty="0">
                <a:solidFill>
                  <a:srgbClr val="C00000"/>
                </a:solidFill>
                <a:latin typeface="Aptos Display" panose="020B0004020202020204" pitchFamily="34" charset="0"/>
              </a:rPr>
              <a:t>La pregunta crucial para nosotros hoy no es diferente de la que se planteó Josué. ¿Cómo podemos permanecer fieles a lo que dice la Palabra de Dios, incluso cuando eso no sea popular o conveniente?</a:t>
            </a:r>
            <a:endParaRPr lang="es-MX" sz="1700" b="1" noProof="0"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168724420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anim calcmode="lin" valueType="num">
                                      <p:cBhvr additive="base">
                                        <p:cTn id="19"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561AB1F5-B354-8C1B-B95F-2B1DF3FECEFE}"/>
              </a:ext>
            </a:extLst>
          </p:cNvPr>
          <p:cNvSpPr>
            <a:spLocks noGrp="1"/>
          </p:cNvSpPr>
          <p:nvPr>
            <p:ph type="body" idx="1"/>
          </p:nvPr>
        </p:nvSpPr>
        <p:spPr>
          <a:xfrm>
            <a:off x="139850" y="901194"/>
            <a:ext cx="10247731" cy="1077685"/>
          </a:xfrm>
        </p:spPr>
        <p:txBody>
          <a:bodyPr wrap="square" anchor="t">
            <a:noAutofit/>
          </a:bodyPr>
          <a:lstStyle/>
          <a:p>
            <a:pPr>
              <a:lnSpc>
                <a:spcPts val="1500"/>
              </a:lnSpc>
              <a:spcAft>
                <a:spcPts val="300"/>
              </a:spcAft>
            </a:pPr>
            <a:r>
              <a:rPr lang="es-MX" dirty="0">
                <a:latin typeface="Aptos Display" panose="020B0004020202020204" pitchFamily="34" charset="0"/>
              </a:rPr>
              <a:t>«Mira que te mando que te esfuerces y seas valiente; no temas ni desmayes, porque Jehová tu Dios estará contigo en dondequiera que vayas</a:t>
            </a:r>
            <a:r>
              <a:rPr lang="es-MX" noProof="0" dirty="0">
                <a:latin typeface="Aptos Display" panose="020B0004020202020204" pitchFamily="34" charset="0"/>
              </a:rPr>
              <a:t>» </a:t>
            </a:r>
            <a:r>
              <a:rPr lang="es-MX" dirty="0">
                <a:latin typeface="Aptos Display" panose="020B0004020202020204" pitchFamily="34" charset="0"/>
              </a:rPr>
              <a:t>(Josué 1: 9)</a:t>
            </a:r>
            <a:endParaRPr lang="es-MX" noProof="0" dirty="0">
              <a:latin typeface="Aptos Display" panose="020B0004020202020204" pitchFamily="34" charset="0"/>
            </a:endParaRPr>
          </a:p>
          <a:p>
            <a:pPr>
              <a:lnSpc>
                <a:spcPts val="1500"/>
              </a:lnSpc>
              <a:spcAft>
                <a:spcPts val="300"/>
              </a:spcAft>
            </a:pPr>
            <a:r>
              <a:rPr lang="es-MX" dirty="0">
                <a:latin typeface="Aptos Display" panose="020B0004020202020204" pitchFamily="34" charset="0"/>
              </a:rPr>
              <a:t>Lee Josué 1:7-9. ¿Por qué el Señor instó dos veces a Josué a esforzarse y ser valiente?</a:t>
            </a:r>
          </a:p>
          <a:p>
            <a:pPr>
              <a:lnSpc>
                <a:spcPts val="1500"/>
              </a:lnSpc>
              <a:spcAft>
                <a:spcPts val="300"/>
              </a:spcAft>
            </a:pPr>
            <a:r>
              <a:rPr kumimoji="0" lang="es-MX" b="1" i="0" u="none" strike="noStrike" kern="1200" cap="none" spc="0" normalizeH="0" baseline="0" noProof="0" dirty="0">
                <a:ln>
                  <a:noFill/>
                </a:ln>
                <a:solidFill>
                  <a:prstClr val="black"/>
                </a:solidFill>
                <a:effectLst/>
                <a:uLnTx/>
                <a:uFillTx/>
                <a:latin typeface="Aptos Display" panose="020B0004020202020204" pitchFamily="34" charset="0"/>
              </a:rPr>
              <a:t>R. </a:t>
            </a:r>
            <a:r>
              <a:rPr lang="es-MX" dirty="0">
                <a:solidFill>
                  <a:srgbClr val="0970BC"/>
                </a:solidFill>
                <a:latin typeface="Aptos Display" panose="020B0004020202020204" pitchFamily="34" charset="0"/>
              </a:rPr>
              <a:t>El valor y la fortaleza eran necesarios para permanecer fieles a la Torá y a sus requisitos específicos, que definían el pacto de Israel con Dios.</a:t>
            </a:r>
            <a:endParaRPr lang="es-MX" noProof="0" dirty="0">
              <a:latin typeface="Aptos Display" panose="020B0004020202020204" pitchFamily="34" charset="0"/>
            </a:endParaRPr>
          </a:p>
        </p:txBody>
      </p:sp>
      <p:sp>
        <p:nvSpPr>
          <p:cNvPr id="8" name="Marcador de contenido 7">
            <a:extLst>
              <a:ext uri="{FF2B5EF4-FFF2-40B4-BE49-F238E27FC236}">
                <a16:creationId xmlns:a16="http://schemas.microsoft.com/office/drawing/2014/main" id="{E4DAE60B-E6BE-5D43-22D6-333BB2BAE90B}"/>
              </a:ext>
            </a:extLst>
          </p:cNvPr>
          <p:cNvSpPr>
            <a:spLocks noGrp="1"/>
          </p:cNvSpPr>
          <p:nvPr>
            <p:ph sz="half" idx="2"/>
          </p:nvPr>
        </p:nvSpPr>
        <p:spPr>
          <a:xfrm>
            <a:off x="2796988" y="1983014"/>
            <a:ext cx="7590593" cy="4610418"/>
          </a:xfrm>
        </p:spPr>
        <p:txBody>
          <a:bodyPr vert="horz" wrap="square" lIns="91440" tIns="45720" rIns="91440" bIns="45720" rtlCol="0">
            <a:normAutofit/>
          </a:bodyPr>
          <a:lstStyle/>
          <a:p>
            <a:pPr marL="0" indent="0" algn="just">
              <a:lnSpc>
                <a:spcPts val="1400"/>
              </a:lnSpc>
              <a:spcBef>
                <a:spcPts val="0"/>
              </a:spcBef>
              <a:spcAft>
                <a:spcPts val="600"/>
              </a:spcAft>
              <a:buNone/>
            </a:pPr>
            <a:r>
              <a:rPr lang="es-MX" sz="1900" dirty="0">
                <a:latin typeface="Aptos Display" panose="020B0004020202020204" pitchFamily="34" charset="0"/>
              </a:rPr>
              <a:t>El mandato que Dios le da a Josué de ser fuerte es una expresión que destaca la intervención de Dios en las batallas a favor de su pueblo. No debe verse como un estímulo para luchar más duro, sino más bien como una directriz para confiar y depender del Señor (Éxodo 14:13, 14). El éxito de Israel en la adquisición de la tierra no se basa en la fuerza o el coraje del pueblo, sino en su dependencia completa e inquebrantable de Dios, quien previamente los había liberado de los egipcios y ya había prometido darles Canaán. El éxito de Josué en la adquisición de la tierra depende por igual de su adhesión a la Ley y su determinación para luchar. Y la manera de permanecer fiel a los preceptos de la Palabra era meditar en la ley del Señor en una inmersión plena, gozosa y placentera.</a:t>
            </a:r>
          </a:p>
          <a:p>
            <a:pPr marL="0" indent="0" algn="just">
              <a:lnSpc>
                <a:spcPts val="1400"/>
              </a:lnSpc>
              <a:spcBef>
                <a:spcPts val="0"/>
              </a:spcBef>
              <a:spcAft>
                <a:spcPts val="600"/>
              </a:spcAft>
              <a:buNone/>
            </a:pPr>
            <a:r>
              <a:rPr lang="es-MX" b="1" noProof="0" dirty="0">
                <a:latin typeface="Aptos Display" panose="020B0004020202020204" pitchFamily="34" charset="0"/>
              </a:rPr>
              <a:t>«J</a:t>
            </a:r>
            <a:r>
              <a:rPr lang="es-MX" b="1" dirty="0" err="1">
                <a:latin typeface="Aptos Display" panose="020B0004020202020204" pitchFamily="34" charset="0"/>
              </a:rPr>
              <a:t>osué</a:t>
            </a:r>
            <a:r>
              <a:rPr lang="es-MX" b="1" dirty="0">
                <a:latin typeface="Aptos Display" panose="020B0004020202020204" pitchFamily="34" charset="0"/>
              </a:rPr>
              <a:t> era ahora el jefe reconocido de Israel. Se había distinguido principalmente como guerrero, y sus dones y virtudes resultaban de un valor especial en esta etapa de la historia de su pueblo. Valeroso, resuelto y perseverante, pronto para actuar, incorruptible, despreocupado de los intereses egoístas en su solicitud por aquellos encomendados a su protección y, sobre todo, inspirado por una viva fe en Dios, tal era el carácter del hombre escogido divinamente para dirigir los ejércitos de Israel en su entrada triunfal en la tierra prometida. Durante la estada en el desierto, había actuado como primer ministro de Moisés, y por su fidelidad serena y humilde, su perseverancia cuando otros flaqueaban, su firmeza para sostener la verdad en medio del peligro, había dado evidencias de su capacidad para suceder a Moisés aun antes de ser llamado a ese puesto por la voz de Dios.</a:t>
            </a:r>
            <a:r>
              <a:rPr lang="es-MX" b="1" noProof="0" dirty="0">
                <a:latin typeface="Aptos Display" panose="020B0004020202020204" pitchFamily="34" charset="0"/>
              </a:rPr>
              <a:t>»</a:t>
            </a:r>
            <a:r>
              <a:rPr lang="es-MX" i="1" dirty="0">
                <a:latin typeface="Aptos Display" panose="020B0004020202020204" pitchFamily="34" charset="0"/>
              </a:rPr>
              <a:t> (El Deseado de todas las gentes, pp. 14, 15).</a:t>
            </a:r>
          </a:p>
          <a:p>
            <a:pPr marL="0" indent="0" algn="just">
              <a:lnSpc>
                <a:spcPts val="1400"/>
              </a:lnSpc>
              <a:spcBef>
                <a:spcPts val="0"/>
              </a:spcBef>
              <a:spcAft>
                <a:spcPts val="600"/>
              </a:spcAft>
              <a:buNone/>
            </a:pPr>
            <a:endParaRPr lang="es-MX" i="1" dirty="0">
              <a:latin typeface="Aptos Display" panose="020B0004020202020204" pitchFamily="34" charset="0"/>
            </a:endParaRPr>
          </a:p>
          <a:p>
            <a:pPr marL="0" indent="0" algn="just">
              <a:lnSpc>
                <a:spcPts val="1400"/>
              </a:lnSpc>
              <a:spcBef>
                <a:spcPts val="0"/>
              </a:spcBef>
              <a:spcAft>
                <a:spcPts val="600"/>
              </a:spcAft>
              <a:buNone/>
            </a:pPr>
            <a:endParaRPr lang="es-MX" sz="1900" i="1" noProof="0" dirty="0">
              <a:latin typeface="Aptos Display" panose="020B0004020202020204" pitchFamily="34" charset="0"/>
            </a:endParaRPr>
          </a:p>
        </p:txBody>
      </p:sp>
      <p:sp>
        <p:nvSpPr>
          <p:cNvPr id="2" name="CuadroTexto 1">
            <a:extLst>
              <a:ext uri="{FF2B5EF4-FFF2-40B4-BE49-F238E27FC236}">
                <a16:creationId xmlns:a16="http://schemas.microsoft.com/office/drawing/2014/main" id="{ED5AB885-7FC0-5E71-F3CE-EEAFDF120305}"/>
              </a:ext>
            </a:extLst>
          </p:cNvPr>
          <p:cNvSpPr txBox="1"/>
          <p:nvPr/>
        </p:nvSpPr>
        <p:spPr>
          <a:xfrm>
            <a:off x="3278601" y="187113"/>
            <a:ext cx="6624000" cy="658800"/>
          </a:xfrm>
          <a:prstGeom prst="rect">
            <a:avLst/>
          </a:prstGeom>
          <a:solidFill>
            <a:srgbClr val="FF232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noProof="0" dirty="0">
                <a:ln>
                  <a:solidFill>
                    <a:schemeClr val="bg1"/>
                  </a:solidFill>
                </a:ln>
                <a:effectLst>
                  <a:outerShdw blurRad="50800" dist="50800" dir="5400000" algn="ctr" rotWithShape="0">
                    <a:schemeClr val="bg1"/>
                  </a:outerShdw>
                </a:effectLst>
                <a:latin typeface="Amasis MT Pro Black" panose="02040A04050005020304" pitchFamily="18" charset="0"/>
              </a:rPr>
              <a:t>PRÓSPERO Y EXITOSO</a:t>
            </a:r>
          </a:p>
        </p:txBody>
      </p:sp>
      <p:sp>
        <p:nvSpPr>
          <p:cNvPr id="22" name="Título 5">
            <a:extLst>
              <a:ext uri="{FF2B5EF4-FFF2-40B4-BE49-F238E27FC236}">
                <a16:creationId xmlns:a16="http://schemas.microsoft.com/office/drawing/2014/main" id="{F998FE6C-165A-A6CF-2E59-80423ED8B31B}"/>
              </a:ext>
            </a:extLst>
          </p:cNvPr>
          <p:cNvSpPr>
            <a:spLocks noGrp="1"/>
          </p:cNvSpPr>
          <p:nvPr>
            <p:ph type="title"/>
          </p:nvPr>
        </p:nvSpPr>
        <p:spPr>
          <a:xfrm>
            <a:off x="467360" y="201068"/>
            <a:ext cx="2658325" cy="659218"/>
          </a:xfrm>
          <a:solidFill>
            <a:srgbClr val="FF0000"/>
          </a:solidFill>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noProof="0">
                <a:ln>
                  <a:solidFill>
                    <a:schemeClr val="bg1"/>
                  </a:solidFill>
                </a:ln>
                <a:solidFill>
                  <a:schemeClr val="tx1"/>
                </a:solidFill>
                <a:effectLst>
                  <a:outerShdw blurRad="50800" dist="50800" dir="5400000" algn="ctr" rotWithShape="0">
                    <a:schemeClr val="bg1"/>
                  </a:outerShdw>
                </a:effectLst>
                <a:latin typeface="+mn-lt"/>
                <a:ea typeface="+mn-ea"/>
                <a:cs typeface="+mn-cs"/>
              </a:rPr>
              <a:t>Jueves</a:t>
            </a:r>
          </a:p>
        </p:txBody>
      </p:sp>
      <p:sp>
        <p:nvSpPr>
          <p:cNvPr id="3" name="Diagrama de flujo: proceso alternativo 2">
            <a:extLst>
              <a:ext uri="{FF2B5EF4-FFF2-40B4-BE49-F238E27FC236}">
                <a16:creationId xmlns:a16="http://schemas.microsoft.com/office/drawing/2014/main" id="{E2AA187E-BBC3-A519-4C2B-F00A96DA9A45}"/>
              </a:ext>
            </a:extLst>
          </p:cNvPr>
          <p:cNvSpPr/>
          <p:nvPr/>
        </p:nvSpPr>
        <p:spPr>
          <a:xfrm>
            <a:off x="139850" y="2235200"/>
            <a:ext cx="2657138" cy="3492500"/>
          </a:xfrm>
          <a:prstGeom prst="flowChartAlternateProcess">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5" name="CuadroTexto 4">
            <a:extLst>
              <a:ext uri="{FF2B5EF4-FFF2-40B4-BE49-F238E27FC236}">
                <a16:creationId xmlns:a16="http://schemas.microsoft.com/office/drawing/2014/main" id="{140FBE8E-B777-9D82-DBE5-8E8DA3575749}"/>
              </a:ext>
            </a:extLst>
          </p:cNvPr>
          <p:cNvSpPr txBox="1"/>
          <p:nvPr/>
        </p:nvSpPr>
        <p:spPr>
          <a:xfrm>
            <a:off x="204395" y="6396175"/>
            <a:ext cx="10170784" cy="508281"/>
          </a:xfrm>
          <a:prstGeom prst="rect">
            <a:avLst/>
          </a:prstGeom>
          <a:noFill/>
        </p:spPr>
        <p:txBody>
          <a:bodyPr wrap="square" rtlCol="0">
            <a:spAutoFit/>
          </a:bodyPr>
          <a:lstStyle/>
          <a:p>
            <a:pPr algn="just">
              <a:lnSpc>
                <a:spcPts val="1600"/>
              </a:lnSpc>
            </a:pPr>
            <a:r>
              <a:rPr lang="es-MX" b="1" noProof="0" dirty="0"/>
              <a:t>Reflexionemos:</a:t>
            </a:r>
            <a:r>
              <a:rPr lang="es-MX" noProof="0" dirty="0"/>
              <a:t> </a:t>
            </a:r>
            <a:r>
              <a:rPr lang="es-MX" sz="1600" b="1" dirty="0">
                <a:solidFill>
                  <a:srgbClr val="C00000"/>
                </a:solidFill>
                <a:latin typeface="Aptos Display" panose="020B0004020202020204" pitchFamily="34" charset="0"/>
              </a:rPr>
              <a:t>La pregunta crucial para nosotros hoy no es diferente de la que se planteó Josué. ¿Cómo podemos permanecer fieles a lo que dice la Palabra de Dios, incluso cuando eso no sea popular o conveniente?</a:t>
            </a:r>
            <a:endParaRPr lang="es-MX" sz="1600" b="1" noProof="0"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3014199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uiExpand="1" build="p"/>
      <p:bldP spid="5"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ciones" id="{33A9EC13-759B-4F92-AB56-6B8B56B226EE}" vid="{05531679-3202-4267-98F4-8A937D0844D2}"/>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27838</TotalTime>
  <Words>3631</Words>
  <Application>Microsoft Office PowerPoint</Application>
  <PresentationFormat>Panorámica</PresentationFormat>
  <Paragraphs>64</Paragraphs>
  <Slides>10</Slides>
  <Notes>6</Notes>
  <HiddenSlides>0</HiddenSlides>
  <MMClips>0</MMClips>
  <ScaleCrop>false</ScaleCrop>
  <HeadingPairs>
    <vt:vector size="6" baseType="variant">
      <vt:variant>
        <vt:lpstr>Fuentes usadas</vt:lpstr>
      </vt:variant>
      <vt:variant>
        <vt:i4>16</vt:i4>
      </vt:variant>
      <vt:variant>
        <vt:lpstr>Tema</vt:lpstr>
      </vt:variant>
      <vt:variant>
        <vt:i4>1</vt:i4>
      </vt:variant>
      <vt:variant>
        <vt:lpstr>Títulos de diapositiva</vt:lpstr>
      </vt:variant>
      <vt:variant>
        <vt:i4>10</vt:i4>
      </vt:variant>
    </vt:vector>
  </HeadingPairs>
  <TitlesOfParts>
    <vt:vector size="27" baseType="lpstr">
      <vt:lpstr>Abadi</vt:lpstr>
      <vt:lpstr>Amasis MT Pro Black</vt:lpstr>
      <vt:lpstr>Aptos</vt:lpstr>
      <vt:lpstr>Aptos Display</vt:lpstr>
      <vt:lpstr>Arial</vt:lpstr>
      <vt:lpstr>Avenir Next LT Pro</vt:lpstr>
      <vt:lpstr>Bahnschrift</vt:lpstr>
      <vt:lpstr>Bw Modelica</vt:lpstr>
      <vt:lpstr>Bw Modelica SS01</vt:lpstr>
      <vt:lpstr>Calibri</vt:lpstr>
      <vt:lpstr>Calibri Light</vt:lpstr>
      <vt:lpstr>Gill Sans Nova Cond</vt:lpstr>
      <vt:lpstr>Gisha</vt:lpstr>
      <vt:lpstr>Haettenschweiler</vt:lpstr>
      <vt:lpstr>Impact</vt:lpstr>
      <vt:lpstr>Lato</vt:lpstr>
      <vt:lpstr>Tema de Office</vt:lpstr>
      <vt:lpstr>Presentación de PowerPoint</vt:lpstr>
      <vt:lpstr>Para Memorizar</vt:lpstr>
      <vt:lpstr>Enfoque del Estudio</vt:lpstr>
      <vt:lpstr>Presentación de PowerPoint</vt:lpstr>
      <vt:lpstr>Domingo</vt:lpstr>
      <vt:lpstr>Lunes</vt:lpstr>
      <vt:lpstr>Martes</vt:lpstr>
      <vt:lpstr>Miércoles</vt:lpstr>
      <vt:lpstr>Jueves</vt:lpstr>
      <vt:lpstr>PARA ESTUDIAR Y MEDITAR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CRUZ</dc:creator>
  <cp:lastModifiedBy>JORGE CRUZ</cp:lastModifiedBy>
  <cp:revision>1302</cp:revision>
  <dcterms:created xsi:type="dcterms:W3CDTF">2023-06-19T00:44:38Z</dcterms:created>
  <dcterms:modified xsi:type="dcterms:W3CDTF">2025-10-02T00:53:02Z</dcterms:modified>
</cp:coreProperties>
</file>