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343E"/>
    <a:srgbClr val="9B9A98"/>
    <a:srgbClr val="7C5E26"/>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45" autoAdjust="0"/>
  </p:normalViewPr>
  <p:slideViewPr>
    <p:cSldViewPr snapToGrid="0">
      <p:cViewPr varScale="1">
        <p:scale>
          <a:sx n="70" d="100"/>
          <a:sy n="70" d="100"/>
        </p:scale>
        <p:origin x="1046" y="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29/10/2024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fontScale="925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TESTIMONIO DE LOS SAMARITANOS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 de Noviembre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29/10/2024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4003"/>
            <a:ext cx="9642646" cy="5257797"/>
          </a:xfrm>
        </p:spPr>
        <p:txBody>
          <a:bodyPr wrap="square">
            <a:normAutofit fontScale="92500" lnSpcReduction="10000"/>
          </a:bodyPr>
          <a:lstStyle/>
          <a:p>
            <a:pPr marL="0" indent="0" algn="just">
              <a:buNone/>
            </a:pPr>
            <a:r>
              <a:rPr lang="es-MX" sz="2200" dirty="0">
                <a:latin typeface="Aptos Display" panose="020B0004020202020204" pitchFamily="34" charset="0"/>
              </a:rPr>
              <a:t>En esta semana estudiamos los testimonios de los Samaritanos sobre Jesús tocando los temas: </a:t>
            </a:r>
            <a:r>
              <a:rPr lang="es-MX" sz="2200" b="1" dirty="0">
                <a:latin typeface="Aptos Display" panose="020B0004020202020204" pitchFamily="34" charset="0"/>
              </a:rPr>
              <a:t>1) La relación de los judíos con los Samaritanos; 2.) El encuentro con la mujer samaritana en el pozo; y 3) Como y porque los samaritanos aceptan a Jesús</a:t>
            </a:r>
          </a:p>
          <a:p>
            <a:pPr marL="0" indent="0" algn="just">
              <a:buNone/>
            </a:pPr>
            <a:r>
              <a:rPr lang="es-MX" sz="2200" dirty="0">
                <a:latin typeface="Aptos Display" panose="020B0004020202020204" pitchFamily="34" charset="0"/>
              </a:rPr>
              <a:t>Juan debe haberse emocionado al escribir este pasaje, porque contiene la esencia de por qué escribió su relato: "Verdaderamente Jesús hizo muchas otras señales en presencia de sus discípulos, las cuales no están escritas en este libro; pero éstas se han escrito para que creáis que Jesús es el Cristo, el Hijo de Dios, y para que, creyendo, tengáis vida en su nombre" (Juan 20:30, 31). Y Juan estaba escribiendo su Evangelio no solo para </a:t>
            </a:r>
            <a:r>
              <a:rPr lang="es-MX" sz="2200" dirty="0" err="1">
                <a:latin typeface="Aptos Display" panose="020B0004020202020204" pitchFamily="34" charset="0"/>
              </a:rPr>
              <a:t>Natanael</a:t>
            </a:r>
            <a:r>
              <a:rPr lang="es-MX" sz="2200" dirty="0">
                <a:latin typeface="Aptos Display" panose="020B0004020202020204" pitchFamily="34" charset="0"/>
              </a:rPr>
              <a:t>, Nicodemo, la mujer samaritana, o el noble y su familia, sino que lo estaba escribiendo para ti y para mí. Hoy escuchamos la invitación, y ahora es el momento de aceptar el llamado de Cristo. </a:t>
            </a:r>
          </a:p>
          <a:p>
            <a:pPr marL="0" indent="0" algn="just">
              <a:buNone/>
            </a:pPr>
            <a:r>
              <a:rPr lang="es-MX" sz="2200" dirty="0">
                <a:latin typeface="Aptos Display" panose="020B0004020202020204" pitchFamily="34" charset="0"/>
              </a:rPr>
              <a:t>En las historias de la mujer samaritana (Juan 4:7-30), </a:t>
            </a:r>
            <a:r>
              <a:rPr lang="es-MX" sz="2200" dirty="0" err="1">
                <a:latin typeface="Aptos Display" panose="020B0004020202020204" pitchFamily="34" charset="0"/>
              </a:rPr>
              <a:t>Natanael</a:t>
            </a:r>
            <a:r>
              <a:rPr lang="es-MX" sz="2200" dirty="0">
                <a:latin typeface="Aptos Display" panose="020B0004020202020204" pitchFamily="34" charset="0"/>
              </a:rPr>
              <a:t> (Juan 1:45-51), Nicodemo (Juan 3:1-21) y el noble cuyo hijo fue sanado (Juan 4:46-53), encontramos que Jesús conoce los pensamientos más profundos de un ser humano. Este tema de que Cristo sabe lo que hay en el corazón humano recorre todo el Evangelio de Juan. </a:t>
            </a:r>
            <a:r>
              <a:rPr lang="es-MX" sz="2200" dirty="0" err="1">
                <a:latin typeface="Aptos Display" panose="020B0004020202020204" pitchFamily="34" charset="0"/>
              </a:rPr>
              <a:t>Natanael</a:t>
            </a:r>
            <a:r>
              <a:rPr lang="es-MX" sz="2200" dirty="0">
                <a:latin typeface="Aptos Display" panose="020B0004020202020204" pitchFamily="34" charset="0"/>
              </a:rPr>
              <a:t> dudaba de que algo bueno pudiera salir de Nazaret, pero Jesús lo veía como un israelita en quien no había engaño. Nicodemo no reconoció su necesidad de renacer, y Cristo lo llamó para ello. La mujer del pozo dudaba de que Cristo pudiera cumplir su promesa de proporcionar manantiales de agua viva, y el noble inicialmente necesitó evidencia empírica antes de creer en Cristo.</a:t>
            </a: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85000" lnSpcReduction="10000"/>
          </a:bodyPr>
          <a:lstStyle/>
          <a:p>
            <a:pPr algn="ctr">
              <a:lnSpc>
                <a:spcPts val="3480"/>
              </a:lnSpc>
            </a:pPr>
            <a:r>
              <a:rPr lang="es-MX" sz="2800" b="1" dirty="0">
                <a:solidFill>
                  <a:schemeClr val="tx1"/>
                </a:solidFill>
                <a:latin typeface="Aptos Display" panose="020B0004020202020204" pitchFamily="34" charset="0"/>
              </a:rPr>
              <a:t> </a:t>
            </a:r>
            <a:r>
              <a:rPr lang="es-MX" sz="4000" b="1" dirty="0">
                <a:solidFill>
                  <a:schemeClr val="tx1"/>
                </a:solidFill>
                <a:latin typeface="Aptos Display" panose="020B0004020202020204" pitchFamily="34" charset="0"/>
              </a:rPr>
              <a:t>“Y decían a la mujer: ‘Ya no creemos solo por tu palabra, sino porque nosotros</a:t>
            </a:r>
          </a:p>
          <a:p>
            <a:pPr algn="ctr">
              <a:lnSpc>
                <a:spcPts val="3480"/>
              </a:lnSpc>
            </a:pPr>
            <a:r>
              <a:rPr lang="es-MX" sz="4000" b="1" dirty="0">
                <a:solidFill>
                  <a:schemeClr val="tx1"/>
                </a:solidFill>
                <a:latin typeface="Aptos Display" panose="020B0004020202020204" pitchFamily="34" charset="0"/>
              </a:rPr>
              <a:t>mismos lo hemos oído, y sabemos que en verdad este es el Salvador del mundo’ ”</a:t>
            </a:r>
          </a:p>
          <a:p>
            <a:pPr algn="ctr">
              <a:lnSpc>
                <a:spcPts val="3480"/>
              </a:lnSpc>
            </a:pPr>
            <a:r>
              <a:rPr lang="es-MX" sz="4000" b="1" dirty="0">
                <a:solidFill>
                  <a:schemeClr val="tx1"/>
                </a:solidFill>
                <a:latin typeface="Aptos Display" panose="020B0004020202020204" pitchFamily="34" charset="0"/>
              </a:rPr>
              <a:t>(Juan 4:42)</a:t>
            </a:r>
            <a:endParaRPr lang="es-MX" sz="40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8" y="1534886"/>
            <a:ext cx="7059842" cy="5323114"/>
          </a:xfrm>
        </p:spPr>
        <p:txBody>
          <a:bodyPr vert="horz" wrap="square" lIns="91440" tIns="45720" rIns="91440" bIns="45720" rtlCol="0">
            <a:normAutofit fontScale="85000" lnSpcReduction="20000"/>
          </a:bodyPr>
          <a:lstStyle/>
          <a:p>
            <a:pPr marL="0" indent="0" algn="just">
              <a:buNone/>
            </a:pPr>
            <a:r>
              <a:rPr lang="es-MX" sz="2100" dirty="0">
                <a:latin typeface="Aptos Display" panose="020B0004020202020204" pitchFamily="34" charset="0"/>
              </a:rPr>
              <a:t>Para el estudio de esta semana leamos los siguientes textos que nos darán el enfoque del estudio</a:t>
            </a:r>
            <a:r>
              <a:rPr lang="es-MX" sz="2100" b="1" dirty="0">
                <a:latin typeface="Aptos Display" panose="020B0004020202020204" pitchFamily="34" charset="0"/>
              </a:rPr>
              <a:t>: Textos clave: Juan 4:1-15; 4:16-26; 4:27-42. </a:t>
            </a:r>
            <a:r>
              <a:rPr lang="es-MX" sz="2100" b="1" dirty="0" err="1">
                <a:latin typeface="Aptos Display" panose="020B0004020202020204" pitchFamily="34" charset="0"/>
              </a:rPr>
              <a:t>Lee´para</a:t>
            </a:r>
            <a:r>
              <a:rPr lang="es-MX" sz="2100" b="1" dirty="0">
                <a:latin typeface="Aptos Display" panose="020B0004020202020204" pitchFamily="34" charset="0"/>
              </a:rPr>
              <a:t> el estudio de esta semana: Juan 4:1-42; 3:26-30; Jeremías 2:13; Zacarías 14:8; Ezequiel 36:25-27.</a:t>
            </a:r>
          </a:p>
          <a:p>
            <a:pPr marL="0" indent="0" algn="just">
              <a:buNone/>
            </a:pPr>
            <a:r>
              <a:rPr lang="es-MX" sz="2100" dirty="0">
                <a:latin typeface="Aptos Display" panose="020B0004020202020204" pitchFamily="34" charset="0"/>
              </a:rPr>
              <a:t>En esta semana estudiaremos los testimonios de los Samaritanos sobre Jesús tocando los temas: </a:t>
            </a:r>
            <a:r>
              <a:rPr lang="es-MX" sz="2100" b="1" dirty="0">
                <a:latin typeface="Aptos Display" panose="020B0004020202020204" pitchFamily="34" charset="0"/>
              </a:rPr>
              <a:t>1) La relación de los judíos con los Samaritanos; 2.) El encuentro con la mujer samaritana en el pozo; y 3) Como y porque los samaritanos aceptan a Jesús</a:t>
            </a:r>
          </a:p>
          <a:p>
            <a:pPr marL="0" indent="0" algn="just">
              <a:buNone/>
            </a:pPr>
            <a:r>
              <a:rPr lang="es-MX" sz="2100" dirty="0">
                <a:latin typeface="Aptos Display" panose="020B0004020202020204" pitchFamily="34" charset="0"/>
              </a:rPr>
              <a:t>Los judíos despreciaban a sus vecinos samaritanos más aún que a sus opresores romanos. Los samaritanos eran vistos como corruptos, poco sinceros y quienes debían ser evitados a toda costa. Por eso los viajeros de las regiones de Galilea evitaban la ruta más corta a Jerusalén a través de Samaría y en su lugar se desviaban a través de Perea, tomando el camino más largo.</a:t>
            </a:r>
          </a:p>
          <a:p>
            <a:pPr marL="0" indent="0" algn="just">
              <a:buNone/>
            </a:pPr>
            <a:r>
              <a:rPr lang="es-MX" sz="2100" dirty="0">
                <a:latin typeface="Aptos Display" panose="020B0004020202020204" pitchFamily="34" charset="0"/>
              </a:rPr>
              <a:t>El problema de los samaritanos comenzó cuando </a:t>
            </a:r>
            <a:r>
              <a:rPr lang="es-MX" sz="2100" dirty="0" err="1">
                <a:latin typeface="Aptos Display" panose="020B0004020202020204" pitchFamily="34" charset="0"/>
              </a:rPr>
              <a:t>Tiglat-Pileser</a:t>
            </a:r>
            <a:r>
              <a:rPr lang="es-MX" sz="2100" dirty="0">
                <a:latin typeface="Aptos Display" panose="020B0004020202020204" pitchFamily="34" charset="0"/>
              </a:rPr>
              <a:t> III (745-727 a.C.) se llevó cautiva a Asiria a la mayor parte de la población de Israel para que se estableciera allí. Estos israelitas formaban lo que se conoce como las diez tribus perdidas de Israel. Para completar esta labor de despoblación, el nuevo emperador asirio, Sargón II (722-705 a.C.), llevó al exilio aún a más habitantes del Reino del Norte. Para unificar el Imperio Asirio, gente de Asiria y de las regiones </a:t>
            </a:r>
            <a:r>
              <a:rPr lang="es-MX" sz="2100" dirty="0" err="1">
                <a:latin typeface="Aptos Display" panose="020B0004020202020204" pitchFamily="34" charset="0"/>
              </a:rPr>
              <a:t>mesopotámi</a:t>
            </a:r>
            <a:r>
              <a:rPr lang="es-MX" sz="2100" dirty="0">
                <a:latin typeface="Aptos Display" panose="020B0004020202020204" pitchFamily="34" charset="0"/>
              </a:rPr>
              <a:t>-cas fue llevada a la tierra de Israel para repoblarla. Así, estos recién llegados se mezclaron con el remanente de Israel, tanto religiosa como étnicamente.</a:t>
            </a: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17358"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86543"/>
            <a:ext cx="7257022" cy="5671458"/>
          </a:xfrm>
        </p:spPr>
        <p:txBody>
          <a:bodyPr wrap="square">
            <a:normAutofit lnSpcReduction="10000"/>
          </a:bodyPr>
          <a:lstStyle/>
          <a:p>
            <a:pPr marL="0" indent="0" algn="just">
              <a:buNone/>
              <a:tabLst>
                <a:tab pos="712788" algn="l"/>
              </a:tabLst>
            </a:pPr>
            <a:r>
              <a:rPr lang="es-MX" dirty="0">
                <a:latin typeface="Aptos Display" panose="020B0004020202020204" pitchFamily="34" charset="0"/>
              </a:rPr>
              <a:t>	a descripción de Juan de la visita de Jesús a Samaria se iluminará con 	un breve análisis de la historia de Samaria. En el año </a:t>
            </a:r>
            <a:r>
              <a:rPr lang="es-MX" b="1" dirty="0">
                <a:latin typeface="Aptos Display" panose="020B0004020202020204" pitchFamily="34" charset="0"/>
              </a:rPr>
              <a:t>926 a.C</a:t>
            </a:r>
            <a:r>
              <a:rPr lang="es-MX" dirty="0">
                <a:latin typeface="Aptos Display" panose="020B0004020202020204" pitchFamily="34" charset="0"/>
              </a:rPr>
              <a:t>. 10 de 	las 12 tribus de Israel se rebelan contra Roboam, hijo de Salomón, y 	fundan el reino del norte [Israel] (1R. 12:1, 16-17). En el </a:t>
            </a:r>
            <a:r>
              <a:rPr lang="es-MX" b="1" dirty="0">
                <a:latin typeface="Aptos Display" panose="020B0004020202020204" pitchFamily="34" charset="0"/>
              </a:rPr>
              <a:t>875 a.C</a:t>
            </a:r>
            <a:r>
              <a:rPr lang="es-MX" dirty="0">
                <a:latin typeface="Aptos Display" panose="020B0004020202020204" pitchFamily="34" charset="0"/>
              </a:rPr>
              <a:t>. </a:t>
            </a:r>
            <a:r>
              <a:rPr lang="es-MX" dirty="0" err="1">
                <a:latin typeface="Aptos Display" panose="020B0004020202020204" pitchFamily="34" charset="0"/>
              </a:rPr>
              <a:t>Omrí</a:t>
            </a:r>
            <a:r>
              <a:rPr lang="es-MX" dirty="0">
                <a:latin typeface="Aptos Display" panose="020B0004020202020204" pitchFamily="34" charset="0"/>
              </a:rPr>
              <a:t> traslada a Samaria la capital de Israel (1R. 16:23-24). En </a:t>
            </a:r>
            <a:r>
              <a:rPr lang="es-MX" b="1" dirty="0">
                <a:latin typeface="Aptos Display" panose="020B0004020202020204" pitchFamily="34" charset="0"/>
              </a:rPr>
              <a:t>732 a.C</a:t>
            </a:r>
            <a:r>
              <a:rPr lang="es-MX" dirty="0">
                <a:latin typeface="Aptos Display" panose="020B0004020202020204" pitchFamily="34" charset="0"/>
              </a:rPr>
              <a:t>. </a:t>
            </a:r>
            <a:r>
              <a:rPr lang="es-MX" dirty="0" err="1">
                <a:latin typeface="Aptos Display" panose="020B0004020202020204" pitchFamily="34" charset="0"/>
              </a:rPr>
              <a:t>Tiglat</a:t>
            </a:r>
            <a:r>
              <a:rPr lang="es-MX" dirty="0">
                <a:latin typeface="Aptos Display" panose="020B0004020202020204" pitchFamily="34" charset="0"/>
              </a:rPr>
              <a:t> </a:t>
            </a:r>
            <a:r>
              <a:rPr lang="es-MX" dirty="0" err="1">
                <a:latin typeface="Aptos Display" panose="020B0004020202020204" pitchFamily="34" charset="0"/>
              </a:rPr>
              <a:t>Pileser</a:t>
            </a:r>
            <a:r>
              <a:rPr lang="es-MX" dirty="0">
                <a:latin typeface="Aptos Display" panose="020B0004020202020204" pitchFamily="34" charset="0"/>
              </a:rPr>
              <a:t> III deporta parte de la población, y pone como rey títere de Israel a Oseas (2R. 15:29-30 NVI). Ano </a:t>
            </a:r>
            <a:r>
              <a:rPr lang="es-MX" b="1" dirty="0">
                <a:latin typeface="Aptos Display" panose="020B0004020202020204" pitchFamily="34" charset="0"/>
              </a:rPr>
              <a:t>722 a.C</a:t>
            </a:r>
            <a:r>
              <a:rPr lang="es-MX" dirty="0">
                <a:latin typeface="Aptos Display" panose="020B0004020202020204" pitchFamily="34" charset="0"/>
              </a:rPr>
              <a:t>. Sargón II conquista definitivamente Samaria, y deporta a gran parte de su población (2R. 17:6). </a:t>
            </a:r>
            <a:r>
              <a:rPr lang="es-MX" b="1" dirty="0">
                <a:latin typeface="Aptos Display" panose="020B0004020202020204" pitchFamily="34" charset="0"/>
              </a:rPr>
              <a:t>721 a.C</a:t>
            </a:r>
            <a:r>
              <a:rPr lang="es-MX" dirty="0">
                <a:latin typeface="Aptos Display" panose="020B0004020202020204" pitchFamily="34" charset="0"/>
              </a:rPr>
              <a:t>. Repueblan Israel con deportados de otros países (2R. 17:24). </a:t>
            </a:r>
          </a:p>
          <a:p>
            <a:pPr marL="0" indent="0" algn="just">
              <a:buNone/>
              <a:tabLst>
                <a:tab pos="712788" algn="l"/>
              </a:tabLst>
            </a:pPr>
            <a:r>
              <a:rPr lang="es-MX" dirty="0">
                <a:latin typeface="Aptos Display" panose="020B0004020202020204" pitchFamily="34" charset="0"/>
              </a:rPr>
              <a:t>En </a:t>
            </a:r>
            <a:r>
              <a:rPr lang="es-MX" b="1" dirty="0">
                <a:latin typeface="Aptos Display" panose="020B0004020202020204" pitchFamily="34" charset="0"/>
              </a:rPr>
              <a:t>720 a.C</a:t>
            </a:r>
            <a:r>
              <a:rPr lang="es-MX" dirty="0">
                <a:latin typeface="Aptos Display" panose="020B0004020202020204" pitchFamily="34" charset="0"/>
              </a:rPr>
              <a:t>. Llevan a Samaria sacerdotes que no eran levitas para que expliquen la religión a los nuevos habitantes (2R. 17:27.) En el año </a:t>
            </a:r>
            <a:r>
              <a:rPr lang="es-MX" b="1" dirty="0">
                <a:latin typeface="Aptos Display" panose="020B0004020202020204" pitchFamily="34" charset="0"/>
              </a:rPr>
              <a:t>557 a. C</a:t>
            </a:r>
            <a:r>
              <a:rPr lang="es-MX" dirty="0">
                <a:latin typeface="Aptos Display" panose="020B0004020202020204" pitchFamily="34" charset="0"/>
              </a:rPr>
              <a:t>. Los samaritanos ofrecen taimadamente su ayuda para reconstruir el Templo de Jerusalén, pero son rechazados (</a:t>
            </a:r>
            <a:r>
              <a:rPr lang="es-MX" dirty="0" err="1">
                <a:latin typeface="Aptos Display" panose="020B0004020202020204" pitchFamily="34" charset="0"/>
              </a:rPr>
              <a:t>Esd</a:t>
            </a:r>
            <a:r>
              <a:rPr lang="es-MX" dirty="0">
                <a:latin typeface="Aptos Display" panose="020B0004020202020204" pitchFamily="34" charset="0"/>
              </a:rPr>
              <a:t>. 4:1-3). Se amplía la hostilidad. En el año </a:t>
            </a:r>
            <a:r>
              <a:rPr lang="es-MX" b="1" dirty="0">
                <a:latin typeface="Aptos Display" panose="020B0004020202020204" pitchFamily="34" charset="0"/>
              </a:rPr>
              <a:t>420 a.C.</a:t>
            </a:r>
            <a:r>
              <a:rPr lang="es-MX" dirty="0">
                <a:latin typeface="Aptos Display" panose="020B0004020202020204" pitchFamily="34" charset="0"/>
              </a:rPr>
              <a:t> Nehemías expulsa a Manasés del sacerdocio, y su suegro </a:t>
            </a:r>
            <a:r>
              <a:rPr lang="es-MX" dirty="0" err="1">
                <a:latin typeface="Aptos Display" panose="020B0004020202020204" pitchFamily="34" charset="0"/>
              </a:rPr>
              <a:t>Sambalat</a:t>
            </a:r>
            <a:r>
              <a:rPr lang="es-MX" dirty="0">
                <a:latin typeface="Aptos Display" panose="020B0004020202020204" pitchFamily="34" charset="0"/>
              </a:rPr>
              <a:t> le construye un templo en Samaria, en el monte </a:t>
            </a:r>
            <a:r>
              <a:rPr lang="es-MX" dirty="0" err="1">
                <a:latin typeface="Aptos Display" panose="020B0004020202020204" pitchFamily="34" charset="0"/>
              </a:rPr>
              <a:t>Gerizim</a:t>
            </a:r>
            <a:r>
              <a:rPr lang="es-MX" dirty="0">
                <a:latin typeface="Aptos Display" panose="020B0004020202020204" pitchFamily="34" charset="0"/>
              </a:rPr>
              <a:t> (</a:t>
            </a:r>
            <a:r>
              <a:rPr lang="es-MX" dirty="0" err="1">
                <a:latin typeface="Aptos Display" panose="020B0004020202020204" pitchFamily="34" charset="0"/>
              </a:rPr>
              <a:t>Neh</a:t>
            </a:r>
            <a:r>
              <a:rPr lang="es-MX" dirty="0">
                <a:latin typeface="Aptos Display" panose="020B0004020202020204" pitchFamily="34" charset="0"/>
              </a:rPr>
              <a:t>. 13:28). En el </a:t>
            </a:r>
            <a:r>
              <a:rPr lang="es-MX" b="1" dirty="0">
                <a:latin typeface="Aptos Display" panose="020B0004020202020204" pitchFamily="34" charset="0"/>
              </a:rPr>
              <a:t>128 a.C.</a:t>
            </a:r>
            <a:r>
              <a:rPr lang="es-MX" dirty="0">
                <a:latin typeface="Aptos Display" panose="020B0004020202020204" pitchFamily="34" charset="0"/>
              </a:rPr>
              <a:t> Juan Hircano (etnarca de Judea) destruye el templo samaritano.</a:t>
            </a:r>
          </a:p>
          <a:p>
            <a:pPr marL="0" indent="0" algn="just">
              <a:buNone/>
              <a:tabLst>
                <a:tab pos="623888" algn="l"/>
              </a:tabLst>
            </a:pPr>
            <a:r>
              <a:rPr lang="es-MX" b="1" dirty="0">
                <a:latin typeface="Aptos Display" panose="020B0004020202020204" pitchFamily="34" charset="0"/>
              </a:rPr>
              <a:t>“Cerca de los israelitas que se habían dedicado a la tarea de reedificar el templo, moraban los samaritanos, raza mixta que provenía de los casamientos entre los colonos paganos oriundos de las provincias de Asiria y el residuo de las diez tribus que había quedado en Samaria y Galilea. En años ulteriores los samaritanos aseveraron que adoraban al verdadero Dios; pero en su corazón y en la práctica eran idólatras…” </a:t>
            </a:r>
            <a:r>
              <a:rPr lang="es-MX" i="1" dirty="0">
                <a:latin typeface="Aptos Display" panose="020B0004020202020204" pitchFamily="34" charset="0"/>
              </a:rPr>
              <a:t>(Profetas y reyes, pp. 415, 416).</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4" y="1099115"/>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002971"/>
            <a:ext cx="7306461" cy="4855030"/>
          </a:xfrm>
        </p:spPr>
        <p:txBody>
          <a:bodyPr vert="horz" lIns="91440" tIns="45720" rIns="91440" bIns="45720" rtlCol="0">
            <a:normAutofit lnSpcReduction="10000"/>
          </a:bodyPr>
          <a:lstStyle/>
          <a:p>
            <a:pPr marL="0" indent="0" algn="just">
              <a:lnSpc>
                <a:spcPts val="2040"/>
              </a:lnSpc>
              <a:spcBef>
                <a:spcPts val="0"/>
              </a:spcBef>
              <a:spcAft>
                <a:spcPts val="300"/>
              </a:spcAft>
              <a:buNone/>
            </a:pPr>
            <a:r>
              <a:rPr lang="es-MX" dirty="0">
                <a:latin typeface="Aptos Display" panose="020B0004020202020204" pitchFamily="34" charset="0"/>
              </a:rPr>
              <a:t>Jesús partió hacia Galilea para evitar conflictos. La ruta más directa era a través de Samaria. Como se ha señalado, Samaria no era un lugar amigable. La división entre los Reinos del Norte y del Sur después de la muerte de Salomón dejó a los dos pueblos en desacuerdo entre sí. La brecha entre las dos naciones se hizo aún más tensa con la construcción del templo al regreso del cautiverio babilónico. Como resultado, los judíos evitaron viajar a través de Samaria siempre que fue posible. Los habitantes de Samaria eran una raza mixta en cultura y religión. Los ciudadanos eran descendientes de personas que habían vivido en muchos países diferentes. Por lo tanto, los samaritanos eran una mezcla de muchas religiones diferentes.</a:t>
            </a:r>
          </a:p>
          <a:p>
            <a:pPr marL="0" indent="0" algn="just">
              <a:spcBef>
                <a:spcPts val="300"/>
              </a:spcBef>
              <a:buNone/>
            </a:pPr>
            <a:r>
              <a:rPr lang="es-MX" b="1" dirty="0">
                <a:latin typeface="Aptos Display" panose="020B0004020202020204" pitchFamily="34" charset="0"/>
              </a:rPr>
              <a:t>“Cristo no admitía distinción alguna de nacionalidad, jerarquía social, ni credo. Los escribas y fariseos deseaban hacer de los dones del cielo un beneficio local y nacional, y excluir de Dios al resto de la familia humana. Pero Cristo vino para derribar toda valla divisoria. Vino para manifestar que su don de misericordia y amor es tan ilimitado como el aire, la luz o las lluvias que refrigeran la tierra.”</a:t>
            </a:r>
            <a:r>
              <a:rPr lang="es-MX" i="1" dirty="0">
                <a:latin typeface="Aptos Display" panose="020B0004020202020204" pitchFamily="34" charset="0"/>
              </a:rPr>
              <a:t> (El ministerio de curación, pp. 15, 16).</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Cuáles son algunos prejuicios de tu propia cultura que podrían obstaculizar tu testimonio en favor de los demás? ¿Cómo es posible aprender a superarlos?</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a:solidFill>
                  <a:schemeClr val="bg1">
                    <a:lumMod val="95000"/>
                  </a:schemeClr>
                </a:solidFill>
                <a:latin typeface="Amasis MT Pro Black" panose="02040A04050005020304" pitchFamily="18" charset="0"/>
              </a:rPr>
              <a:t>EL ESCENARIO DEL ENCUENTRO</a:t>
            </a:r>
            <a:endParaRPr lang="es-MX" sz="2400" dirty="0">
              <a:solidFill>
                <a:schemeClr val="bg1">
                  <a:lumMod val="95000"/>
                </a:schemeClr>
              </a:solidFill>
              <a:latin typeface="Amasis MT Pro Black" panose="02040A04050005020304" pitchFamily="18" charset="0"/>
            </a:endParaRP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7"/>
            <a:ext cx="10238330" cy="1267180"/>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“La mujer samaritana le dijo: ¿Cómo tú, siendo judío, me pides a mí de beber, que soy mujer samaritana? Porque judíos y samaritanos no se tratan entre sí.” (Juan 4: 5-9)</a:t>
            </a:r>
          </a:p>
          <a:p>
            <a:pPr>
              <a:lnSpc>
                <a:spcPts val="1680"/>
              </a:lnSpc>
            </a:pPr>
            <a:r>
              <a:rPr lang="es-MX" dirty="0">
                <a:latin typeface="Aptos Display" panose="020B0004020202020204" pitchFamily="34" charset="0"/>
              </a:rPr>
              <a:t>Lee Juan 4:7 al 15. ¿Cómo aprovecha Jesús este encuentro para empezar a dar testimonio a esta mujer?</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Evitar la confrontación entre los discípulos de Juan el Bautista y los de Jesús. Jesús decide ir a Galilea y Samaría era la ruta más directa, pero Jesús tenía una misión que cumplir en Samaria..</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17886"/>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651798"/>
          </a:xfrm>
          <a:noFill/>
        </p:spPr>
        <p:txBody>
          <a:bodyPr vert="horz" wrap="square" lIns="91440" tIns="45720" rIns="91440" bIns="45720" rtlCol="0" anchor="t">
            <a:normAutofit/>
          </a:bodyPr>
          <a:lstStyle/>
          <a:p>
            <a:pPr>
              <a:lnSpc>
                <a:spcPts val="1680"/>
              </a:lnSpc>
            </a:pPr>
            <a:r>
              <a:rPr lang="es-MX" dirty="0">
                <a:latin typeface="Aptos Display" panose="020B0004020202020204" pitchFamily="34" charset="0"/>
              </a:rPr>
              <a:t>“La mujer samaritana le dijo: ¿Cómo tú, siendo judío, me pides a mí de beber, que soy mujer samaritana? Porque judíos y samaritanos no se tratan entre sí. (Juan 4: 9)</a:t>
            </a:r>
          </a:p>
          <a:p>
            <a:pPr>
              <a:lnSpc>
                <a:spcPts val="1680"/>
              </a:lnSpc>
            </a:pPr>
            <a:r>
              <a:rPr lang="es-MX" dirty="0">
                <a:latin typeface="Aptos Display" panose="020B0004020202020204" pitchFamily="34" charset="0"/>
              </a:rPr>
              <a:t>“Lee Juan 4:7 al 15. ¿Cómo aprovecha Jesús este encuentro para empezar a dar testimonio a esta mujer?.”</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Jesús conoce el corazón de las personas y sus necesidades, por eso le dice que si ella supiera con quien le pide el favor de que le diera agua para beber, sería ella quien le pidiera del agua de vida que solo Jesús puede dar, para que no volviera a tener sed y salte para vida eterna.</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73086"/>
            <a:ext cx="7406641" cy="4484914"/>
          </a:xfrm>
        </p:spPr>
        <p:txBody>
          <a:bodyPr vert="horz" lIns="91440" tIns="45720" rIns="91440" bIns="45720" rtlCol="0">
            <a:normAutofit fontScale="85000" lnSpcReduction="10000"/>
          </a:bodyPr>
          <a:lstStyle/>
          <a:p>
            <a:pPr marL="0" indent="0" algn="just">
              <a:spcBef>
                <a:spcPts val="300"/>
              </a:spcBef>
              <a:buNone/>
            </a:pPr>
            <a:r>
              <a:rPr lang="es-MX" dirty="0">
                <a:latin typeface="Aptos Display" panose="020B0004020202020204" pitchFamily="34" charset="0"/>
              </a:rPr>
              <a:t>En su camino a </a:t>
            </a:r>
            <a:r>
              <a:rPr lang="es-MX" dirty="0" err="1">
                <a:latin typeface="Aptos Display" panose="020B0004020202020204" pitchFamily="34" charset="0"/>
              </a:rPr>
              <a:t>Sicar</a:t>
            </a:r>
            <a:r>
              <a:rPr lang="es-MX" dirty="0">
                <a:latin typeface="Aptos Display" panose="020B0004020202020204" pitchFamily="34" charset="0"/>
              </a:rPr>
              <a:t>, Jesús y sus discípulos pasaron por "el terreno que Jacob dio a su hijo José. Allí estaba el pozo de Jacob" (Juan 4:5, 6). Jesús estaba cansado y se sentó solo en el bordillo del pozo mientras los discípulos seguían hacia la ciudad. Mientras Jesús estaba sentado junto al pozo alrededor del mediodía, en el calor del día, una mujer salió de la ciudad para llenar su cántaro de agua. Jesús quería llegar a esta mujer, y vale la pena señalar el método por el cual lo hizo. No comenzó con una discusión de Daniel 7 o incluso de Isaías 53. En lugar de predicar, pidió un favor. Pidió un trago de agua. La mujer se sorprendió. Incluso en una situación difícil, un judío no le pediría un favor a un samaritano. Pero aquí estaba un Hombre pidiéndole este favor a una mujer samaritana. Y no sólo eso, una mujer de mala fama, como se verá.</a:t>
            </a:r>
          </a:p>
          <a:p>
            <a:pPr marL="0" indent="0" algn="just">
              <a:spcBef>
                <a:spcPts val="300"/>
              </a:spcBef>
              <a:buNone/>
            </a:pPr>
            <a:r>
              <a:rPr lang="es-MX" b="1" dirty="0">
                <a:latin typeface="Aptos Display" panose="020B0004020202020204" pitchFamily="34" charset="0"/>
              </a:rPr>
              <a:t>“El agua a la que se refería Cristo era la revelación de su gracia en su Palabra. Su Espíritu, su enseñanza, es una fuente que satisface a toda alma… En Cristo está la plenitud de gozo para siempre… La bondadosa presencia de Cristo en su Palabra siempre habla al alma, lo representa como el manantial de agua viviente que vivifica al sediento. Tenemos el privilegio de contar con un Salvador viviente y permanente. Él es la fuente de poder espiritual implantada dentro de nosotros, y su influencia fluirá en palabras y acciones que vivifiquen a todos los que estén dentro de la esfera de nuestra influencia, creando en ellos deseos y aspiraciones de fortaleza y pureza, de santidad y paz, y de aquel gozo que no causa dolor. Este es el resultado de un Salvador que mora interiormente” </a:t>
            </a:r>
            <a:r>
              <a:rPr lang="es-MX" i="1" dirty="0">
                <a:latin typeface="Aptos Display" panose="020B0004020202020204" pitchFamily="34" charset="0"/>
              </a:rPr>
              <a:t>(Comentario bíblico adventista del séptimo día, t. 5, p. 1108)).</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Así como la mujer junto al pozo, todos estamos necesitados de beber del agua de vida que solo Jesús puede dar. Que importancia tiene el concepto de “agua viva” en tu vida.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MUJER JUNTO AL POZO</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574964"/>
          </a:xfrm>
          <a:noFill/>
        </p:spPr>
        <p:txBody>
          <a:bodyPr vert="horz" lIns="91440" tIns="45720" rIns="91440" bIns="45720" rtlCol="0" anchor="t">
            <a:normAutofit fontScale="92500" lnSpcReduction="20000"/>
          </a:bodyPr>
          <a:lstStyle/>
          <a:p>
            <a:pPr>
              <a:lnSpc>
                <a:spcPct val="100000"/>
              </a:lnSpc>
            </a:pPr>
            <a:r>
              <a:rPr lang="es-MX" dirty="0">
                <a:latin typeface="Aptos Display" panose="020B0004020202020204" pitchFamily="34" charset="0"/>
              </a:rPr>
              <a:t>“Y pondré dentro de vosotros mi Espíritu, y haré que andéis en mis estatutos, y guardéis mis preceptos, y los pongáis por obra.” (Ezequiel 36: 27-27).</a:t>
            </a:r>
          </a:p>
          <a:p>
            <a:pPr>
              <a:lnSpc>
                <a:spcPct val="100000"/>
              </a:lnSpc>
            </a:pPr>
            <a:r>
              <a:rPr lang="es-MX" dirty="0">
                <a:latin typeface="Aptos Display" panose="020B0004020202020204" pitchFamily="34" charset="0"/>
              </a:rPr>
              <a:t>¿De qué manera refleja Ezequiel 36:25 al 27 las verdades que Jesús trataba de comunicar a Nicodemo y a la mujer junto al pozo?</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Ezequiel refleja que esta hablando de cuestiones espirituales al mencionar que pondrá dentro de nosotros el Espíritu para que andemos en sus estatutos, preceptos y los pongamos por obra. Lo mismo que Jesús menciona a Nicodemo y la mujer Samaritana.</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96890"/>
            <a:ext cx="7572862" cy="4540636"/>
          </a:xfrm>
        </p:spPr>
        <p:txBody>
          <a:bodyPr>
            <a:normAutofit fontScale="92500" lnSpcReduction="10000"/>
          </a:bodyPr>
          <a:lstStyle/>
          <a:p>
            <a:pPr marL="0" indent="0" algn="just">
              <a:spcBef>
                <a:spcPts val="0"/>
              </a:spcBef>
              <a:spcAft>
                <a:spcPts val="600"/>
              </a:spcAft>
              <a:buNone/>
            </a:pPr>
            <a:r>
              <a:rPr lang="es-MX" dirty="0">
                <a:latin typeface="Aptos Display" panose="020B0004020202020204" pitchFamily="34" charset="0"/>
              </a:rPr>
              <a:t>Aquí, Jesús dio un ejemplo de testimonio. En lugar de predicar, pidió un favor. ¿Quién rechazaría una solicitud de agua potable en este paisaje árido? Esto abrió la puerta a un mayor diálogo. Jesús le dijo: "Si conocieras el don de Dios, y quién es el que te dice: Dame de beber, le habrías pedido, y él te habría dado agua viva" (Juan 4:10). Ahora la mujer hizo la pregunta imposible: ¿Cómo podía este hombre obtener agua sin ningún recipiente que la contuviera? Jesús le respondió: "El que beba de esta agua volverá a tener sed, pero el que beba del agua que yo le daré, no tendrá sed jamás. Pero el agua que yo le daré será en él una fuente de agua que salte para vida eterna“ (versículos 13, 14). La mujer inmediatamente le pidió a Cristo que le diera esta agua viva para que ya no tuviera que venir a sacar del pozo.</a:t>
            </a:r>
          </a:p>
          <a:p>
            <a:pPr marL="0" indent="0" algn="just">
              <a:spcBef>
                <a:spcPts val="0"/>
              </a:spcBef>
              <a:spcAft>
                <a:spcPts val="600"/>
              </a:spcAft>
              <a:buNone/>
            </a:pPr>
            <a:r>
              <a:rPr lang="es-MX" b="1" dirty="0">
                <a:latin typeface="Aptos Display" panose="020B0004020202020204" pitchFamily="34" charset="0"/>
              </a:rPr>
              <a:t>“Jesús vino para impartir el Espíritu Santo al alma humana. Mediante ese Espíritu, el amor de Dios es difundido en el corazón, pero es imposible conceder el Espíritu Santo a los hombres que están cristalizados en sus ideas, cuyas doctrinas son todas estereotipadas e inmutables, que caminan de acuerdo con las tradiciones y mandamientos de los hombres, como lo hicieron los judíos en el tiempo de Cristo. Ellos eran muy minuciosos en los ritos de la iglesia, muy rigurosos en seguir sus formas, pero estaban destituidos de vitalidad y consagración religiosa.”</a:t>
            </a:r>
            <a:r>
              <a:rPr lang="es-MX" dirty="0">
                <a:latin typeface="Aptos Display" panose="020B0004020202020204" pitchFamily="34" charset="0"/>
              </a:rPr>
              <a:t> (Mensajes selectos, t. 1, pp. 452, 453).</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Que aprendemos de la mujer samaritana sobre su actitud evasiva ante Jesús ¿A caso también nosotros evadimos el llamado de Jesús?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“SEÑOR, DAME DE ESA AGUA”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3"/>
            <a:ext cx="2774097" cy="2923953"/>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188034"/>
            <a:ext cx="7668914" cy="4669966"/>
          </a:xfrm>
        </p:spPr>
        <p:txBody>
          <a:bodyPr wrap="square">
            <a:normAutofit/>
          </a:bodyPr>
          <a:lstStyle/>
          <a:p>
            <a:pPr marL="0" indent="0" algn="just">
              <a:spcBef>
                <a:spcPts val="600"/>
              </a:spcBef>
              <a:buNone/>
              <a:defRPr/>
            </a:pPr>
            <a:r>
              <a:rPr lang="es-MX" sz="1700" dirty="0">
                <a:solidFill>
                  <a:prstClr val="black"/>
                </a:solidFill>
                <a:latin typeface="Aptos Display" panose="020B0004020202020204" pitchFamily="34" charset="0"/>
              </a:rPr>
              <a:t>Jesús le pidió a la mujer que trajera a su esposo. Ella respondió que no tenía marido. Entonces Jesús le reveló su secreto: ella ya había tenido cinco maridos y ahora vivía con uno que no era su marido. Ante esto, la mujer declaró que Jesús era un profeta. Esto le dio la oportunidad de desviar la narración de una conversación vergonzosa sobre sí misma y obtener respuestas a una pregunta de larga data. Ella dijo que sus antepasados habían adorado en esta montaña (el Monte </a:t>
            </a:r>
            <a:r>
              <a:rPr lang="es-MX" sz="1700" dirty="0" err="1">
                <a:solidFill>
                  <a:prstClr val="black"/>
                </a:solidFill>
                <a:latin typeface="Aptos Display" panose="020B0004020202020204" pitchFamily="34" charset="0"/>
              </a:rPr>
              <a:t>Gerizim</a:t>
            </a:r>
            <a:r>
              <a:rPr lang="es-MX" sz="1700" dirty="0">
                <a:solidFill>
                  <a:prstClr val="black"/>
                </a:solidFill>
                <a:latin typeface="Aptos Display" panose="020B0004020202020204" pitchFamily="34" charset="0"/>
              </a:rPr>
              <a:t>), pero los judíos habían dicho que la adoración debía ser en Jerusalén. Jesús le respondió: "Mujer, créeme, que viene la hora en que ni en este monte ni en Jerusalén adorarás al Padre. El culto no se limita a lugares o etnias específicas. La verdadera adoración se lleva a cabo en espíritu y en verdad.</a:t>
            </a:r>
          </a:p>
          <a:p>
            <a:pPr marL="0" indent="0" algn="just">
              <a:spcBef>
                <a:spcPts val="600"/>
              </a:spcBef>
              <a:buNone/>
              <a:defRPr/>
            </a:pPr>
            <a:r>
              <a:rPr lang="es-MX" sz="1700" b="1" dirty="0">
                <a:solidFill>
                  <a:prstClr val="black"/>
                </a:solidFill>
                <a:latin typeface="Aptos Display" panose="020B0004020202020204" pitchFamily="34" charset="0"/>
              </a:rPr>
              <a:t>“Esta mujer representa la obra de una fe práctica en Cristo. Cada verdadero discípulo nace en el reino de Dios como misionero. El que bebe del agua viva, llega a ser una fuente de vida. El que recibe llega a ser un dador. La gracia de Cristo en el alma es como un manantial en el desierto, cuyas aguas surgen para refrescar a todos, y da a quienes están por perecer avidez de beber el agua de la vida” </a:t>
            </a:r>
            <a:r>
              <a:rPr lang="es-MX" sz="1700" dirty="0">
                <a:solidFill>
                  <a:prstClr val="black"/>
                </a:solidFill>
                <a:latin typeface="Aptos Display" panose="020B0004020202020204" pitchFamily="34" charset="0"/>
              </a:rPr>
              <a:t>(El Deseado de todas las gentes, p. 166).</a:t>
            </a:r>
          </a:p>
          <a:p>
            <a:pPr marL="0" indent="0" algn="just">
              <a:spcBef>
                <a:spcPts val="600"/>
              </a:spcBef>
              <a:buNone/>
              <a:defRPr/>
            </a:pPr>
            <a:r>
              <a:rPr lang="es-MX" sz="1700" b="1" dirty="0">
                <a:solidFill>
                  <a:prstClr val="black"/>
                </a:solidFill>
                <a:latin typeface="Aptos Display" panose="020B0004020202020204" pitchFamily="34" charset="0"/>
              </a:rPr>
              <a:t>Reflexionemos: </a:t>
            </a:r>
            <a:r>
              <a:rPr lang="es-MX" sz="1700" b="1" dirty="0">
                <a:solidFill>
                  <a:srgbClr val="C00000"/>
                </a:solidFill>
                <a:latin typeface="Aptos Display" panose="020B0004020202020204" pitchFamily="34" charset="0"/>
              </a:rPr>
              <a:t>¿Qué debería decirnos esta historia acerca de por qué el evangelio debe derribar las barreras que los humanos creamos entre nosotros?</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REVELACIÓN DE JESÚS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9"/>
            <a:ext cx="10233220" cy="1286218"/>
          </a:xfrm>
          <a:noFill/>
        </p:spPr>
        <p:txBody>
          <a:bodyPr vert="horz" wrap="square" lIns="91440" tIns="45720" rIns="91440" bIns="45720" rtlCol="0" anchor="t">
            <a:noAutofit/>
          </a:bodyPr>
          <a:lstStyle/>
          <a:p>
            <a:pPr>
              <a:lnSpc>
                <a:spcPts val="1680"/>
              </a:lnSpc>
            </a:pPr>
            <a:r>
              <a:rPr lang="es-MX" sz="1700" dirty="0">
                <a:latin typeface="Aptos Display" panose="020B0004020202020204" pitchFamily="34" charset="0"/>
              </a:rPr>
              <a:t>“Le dijo la mujer: Sé que ha de venir el Mesías, llamado el Cristo; cuando él venga nos declarará todas las cosas. Jesús le dijo: Yo soy, el que habla contigo.” (Juan 4: 25-26)</a:t>
            </a:r>
          </a:p>
          <a:p>
            <a:pPr>
              <a:lnSpc>
                <a:spcPts val="1680"/>
              </a:lnSpc>
            </a:pPr>
            <a:r>
              <a:rPr lang="es-MX" sz="1700" dirty="0">
                <a:latin typeface="Aptos Display" panose="020B0004020202020204" pitchFamily="34" charset="0"/>
              </a:rPr>
              <a:t>Lee Juan 4:16 al 24. ¿Qué hizo Jesús para mostrar a esta mujer que conocía sus secretos más profundos, y cómo respondió ella?</a:t>
            </a:r>
          </a:p>
          <a:p>
            <a:pPr>
              <a:lnSpc>
                <a:spcPts val="168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Jesús le pide que llame a su marido, y ella le dice que no tiene marido, entonces Jesús le revela que tiene razón, ya que ha tenido cinco maridos y el que tiene ahora no es su marido. Revelándole que la conoce bien.</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254888"/>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2"/>
            <a:ext cx="10247731" cy="1393820"/>
          </a:xfrm>
        </p:spPr>
        <p:txBody>
          <a:bodyPr wrap="square" anchor="t">
            <a:noAutofit/>
          </a:bodyPr>
          <a:lstStyle/>
          <a:p>
            <a:pPr>
              <a:lnSpc>
                <a:spcPts val="1680"/>
              </a:lnSpc>
            </a:pPr>
            <a:r>
              <a:rPr lang="es-MX" dirty="0">
                <a:latin typeface="Aptos Display" panose="020B0004020202020204" pitchFamily="34" charset="0"/>
              </a:rPr>
              <a:t>“Entonces la mujer dejó su cántaro, y fue a la ciudad, y dijo a los hombres: 29 Venid, ved a un hombre que me ha dicho todo cuanto he hecho. ¿No será este el Cristo?” (Juan 4: 28-29</a:t>
            </a:r>
          </a:p>
          <a:p>
            <a:pPr>
              <a:lnSpc>
                <a:spcPts val="1680"/>
              </a:lnSpc>
            </a:pPr>
            <a:r>
              <a:rPr lang="es-MX" dirty="0">
                <a:latin typeface="Aptos Display" panose="020B0004020202020204" pitchFamily="34" charset="0"/>
              </a:rPr>
              <a:t>Lee Juan 4:2 al 29. ¿Qué medida sorprendente tomó la mujer?</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mujer al escuchar el testimonio de Cristo, deja su cántaro es decir, todo su pasado, y corre a la ciudad para compartir con lo que acababa de experimentar al lado de Jesús. </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1992087"/>
            <a:ext cx="7526046" cy="4963884"/>
          </a:xfrm>
        </p:spPr>
        <p:txBody>
          <a:bodyPr vert="horz" lIns="91440" tIns="45720" rIns="91440" bIns="45720" rtlCol="0">
            <a:normAutofit fontScale="85000" lnSpcReduction="10000"/>
          </a:bodyPr>
          <a:lstStyle/>
          <a:p>
            <a:pPr marL="0" indent="0" algn="just">
              <a:spcBef>
                <a:spcPts val="600"/>
              </a:spcBef>
              <a:buNone/>
            </a:pPr>
            <a:r>
              <a:rPr lang="es-MX" sz="1900" dirty="0">
                <a:latin typeface="Aptos Display" panose="020B0004020202020204" pitchFamily="34" charset="0"/>
              </a:rPr>
              <a:t>La mujer proclamo que había conocido a un Hombre. que le había contado todo lo que había hecho. Ella preguntó si este podría ser el Mesías. Mientras tanto, los discípulos regresaban de la ciudad. Ofrecieron comida a Jesús. Él respondió que su alimento era "hacer la voluntad" del que lo envió y "terminar su obra" (versículo 34). Continuó advirtiendo que no se debe esperar demasiado tiempo para la cosecha, la salvación de la gente, porque los campos estaban listos para la cosecha. Muchos de los samaritanos creyeron por el testimonio de la mujer. Jesús se quedó dos días más, y muchos más creyeron debido a Su ministerio. Los aldeanos le dijeron a la mujer: "Ahora creemos, no por lo que dijiste, porque nosotros mismos lo hemos oído y sabemos que éste es verdaderamente el Cristo, el Salvador del mundo"</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El Salvador no aguardaba a que se reuniesen congregaciones. Muchas veces, empezaba sus lecciones con unos pocos reunidos en derredor suyo. Pero uno a uno los transeúntes se detenían para escuchar, hasta que una multitud oía con asombro y reverencia las palabras de Dios pronunciadas por el Maestro enviado del cielo. El que trabaja para Cristo no debe pensar que no puede hablar con el mismo fervor a unos pocos oyentes que a una gran compañía. Tal vez haya uno solo para oír el mensaje; pero, ¿quién puede decir cuán </a:t>
            </a:r>
            <a:r>
              <a:rPr lang="es-MX" sz="1900" b="1" dirty="0" err="1">
                <a:latin typeface="Aptos Display" panose="020B0004020202020204" pitchFamily="34" charset="0"/>
              </a:rPr>
              <a:t>abarcante</a:t>
            </a:r>
            <a:r>
              <a:rPr lang="es-MX" sz="1900" b="1" dirty="0">
                <a:latin typeface="Aptos Display" panose="020B0004020202020204" pitchFamily="34" charset="0"/>
              </a:rPr>
              <a:t> será su influencia? Parecía asunto sin importancia, aun para los discípulos, que el Salvador dedicase su tiempo a una mujer de Samaria. Pero él razonó con ella con más fervor y elocuencia que con reyes, consejeros o pontífices. Las lecciones que le dio han sido repetidas hasta los confines más remotos de la tierra” </a:t>
            </a:r>
            <a:r>
              <a:rPr lang="es-MX" sz="1900" i="1" dirty="0">
                <a:latin typeface="Aptos Display" panose="020B0004020202020204" pitchFamily="34" charset="0"/>
              </a:rPr>
              <a:t>(El Deseado de todas las gentes, pp. 165, 166).</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¿Qué nos dice esta historia acerca de cuán poderoso puede ser el testimonio de una sola persona? ¿Cuán poderoso es tu testimonio acerca de lo que Jesús hizo en tu vida?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TESTIMONIO DE LOS SAMARITANOS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254102"/>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5317</TotalTime>
  <Words>3289</Words>
  <Application>Microsoft Office PowerPoint</Application>
  <PresentationFormat>Panorámica</PresentationFormat>
  <Paragraphs>68</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155</cp:revision>
  <dcterms:created xsi:type="dcterms:W3CDTF">2023-06-19T00:44:38Z</dcterms:created>
  <dcterms:modified xsi:type="dcterms:W3CDTF">2024-10-29T21:24:11Z</dcterms:modified>
</cp:coreProperties>
</file>