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71D"/>
    <a:srgbClr val="6B554B"/>
    <a:srgbClr val="3A271D"/>
    <a:srgbClr val="3B271D"/>
    <a:srgbClr val="3A261C"/>
    <a:srgbClr val="38261C"/>
    <a:srgbClr val="38251B"/>
    <a:srgbClr val="6E349A"/>
    <a:srgbClr val="4F7A31"/>
    <a:srgbClr val="507C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2675" autoAdjust="0"/>
  </p:normalViewPr>
  <p:slideViewPr>
    <p:cSldViewPr snapToGrid="0">
      <p:cViewPr varScale="1">
        <p:scale>
          <a:sx n="79" d="100"/>
          <a:sy n="79" d="100"/>
        </p:scale>
        <p:origin x="96"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a:latin typeface="Headliner No. 45" panose="02000000000000000000" pitchFamily="2"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Mi misión</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0052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Octubre-Diciembre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77500" lnSpcReduction="20000"/>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MISIÓN EN FAVOR DE LOS NO ALCANZADOS: SEGUNDA PARTE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11</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el 16 de Diciembre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4E4DA4"/>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4657144" y="-50023"/>
            <a:ext cx="2877711" cy="523220"/>
          </a:xfrm>
          <a:prstGeom prst="rect">
            <a:avLst/>
          </a:prstGeom>
          <a:noFill/>
        </p:spPr>
        <p:txBody>
          <a:bodyPr wrap="none" rtlCol="0">
            <a:spAutoFit/>
          </a:bodyPr>
          <a:lstStyle/>
          <a:p>
            <a:r>
              <a:rPr lang="es-MX" sz="2800" b="1" dirty="0">
                <a:solidFill>
                  <a:schemeClr val="tx1">
                    <a:lumMod val="95000"/>
                    <a:lumOff val="5000"/>
                  </a:schemeClr>
                </a:solidFill>
                <a:latin typeface="Grandview" panose="020B0502040204020203" pitchFamily="34" charset="0"/>
              </a:rPr>
              <a:t>La misión de Dios:</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20159165">
            <a:off x="9542321" y="82681"/>
            <a:ext cx="1905355" cy="2625300"/>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4E4DA4"/>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4E4DA4"/>
          </a:soli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4E4D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12/12/2023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Mi misión</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048123"/>
          </a:xfrm>
        </p:spPr>
        <p:txBody>
          <a:bodyPr wrap="square">
            <a:normAutofit fontScale="92500"/>
          </a:bodyPr>
          <a:lstStyle/>
          <a:p>
            <a:pPr marL="0" indent="0" algn="just">
              <a:buNone/>
            </a:pPr>
            <a:r>
              <a:rPr lang="es-MX" sz="2200" dirty="0"/>
              <a:t>Como ahora ya conocemos la intención de Dios de que todos los pueblos experimenten su salvación, somos llamados a asumir su misión. Así como Israel, como nación recibió el mandato de ser luz para los gentiles, nosotros como cristianos (o como Israel espiritual), también recibimos el mandato de ser embajadores de Dios ante quienes aún no han conocido ni aceptado a Jesús como su Señor Salvador personal. (Mateo 28:18-20; 2Corintios 5:20).</a:t>
            </a:r>
          </a:p>
          <a:p>
            <a:pPr marL="0" indent="0" algn="just">
              <a:buNone/>
            </a:pPr>
            <a:r>
              <a:rPr lang="es-MX" sz="2200" dirty="0"/>
              <a:t>Podemos encontrarlos como inmigrantes, refugiados, estudiantes internacionales, diplomáticos o empresarios internacionales. Sea cual fuere el trasfondo social, cultural y religioso de los no alcanzados que encontramos y a los que servimos, tenemos que reconocer que no podemos ministrar eficazmente a ningún grupo de personas sin despojarnos primeramente de los estereotipos, los prejuicios y la discriminación que tengamos hacia ellos. Por lo tanto, debemos orar para que Dios nos libre de estos prejuicios.</a:t>
            </a:r>
          </a:p>
          <a:p>
            <a:pPr marL="0" indent="0" algn="just">
              <a:buNone/>
            </a:pPr>
            <a:r>
              <a:rPr lang="es-MX" sz="2200" dirty="0"/>
              <a:t>En el estudio de esta semana tratamos tres cosas que se ponen en relieve:  </a:t>
            </a:r>
            <a:r>
              <a:rPr lang="es-MX" sz="2200" b="1" dirty="0"/>
              <a:t>1) El corazón misionero de Dios por las naciones en el tiempo del Antiguo Testamento; y 2) El corazón misionero de Dios por las naciones del Nuevo Testamento.</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000" b="1" dirty="0"/>
              <a:t>Entonces Jesús respondió: ‘Mujer, ¡grande es tu fe! Sea hecho como quieres’. Y su hija quedó sana desde esa hora”</a:t>
            </a:r>
          </a:p>
          <a:p>
            <a:pPr marL="0" indent="0" algn="ctr">
              <a:buNone/>
            </a:pPr>
            <a:r>
              <a:rPr lang="es-MX" sz="4000" b="1" dirty="0"/>
              <a:t>(Mat. 15:28).</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2042036"/>
            <a:ext cx="3703320" cy="2941444"/>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blip>
          <a:srcRect/>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443010"/>
            <a:ext cx="6822439" cy="5241254"/>
          </a:xfrm>
        </p:spPr>
        <p:txBody>
          <a:bodyPr>
            <a:normAutofit fontScale="92500" lnSpcReduction="10000"/>
          </a:bodyPr>
          <a:lstStyle/>
          <a:p>
            <a:pPr marL="0" indent="0" algn="just">
              <a:buNone/>
            </a:pPr>
            <a:r>
              <a:rPr lang="es-MX" dirty="0"/>
              <a:t>Para el estudio de esta semana leamos los siguientes textos nos darán el enfoque del estudio: </a:t>
            </a:r>
            <a:r>
              <a:rPr lang="es-MX" b="1" i="1" dirty="0"/>
              <a:t>1 Reyes 11:1-6; Mateo 4:23-25; 15:22-28; Marcos 7:24-30; Hechos 10:34, 35; Mateo 8:10.</a:t>
            </a:r>
          </a:p>
          <a:p>
            <a:pPr marL="0" indent="0" algn="just">
              <a:buNone/>
            </a:pPr>
            <a:r>
              <a:rPr lang="es-MX" dirty="0"/>
              <a:t>Aunque el Evangelio según San Mateo se escribió específicamente para un público judío, la presencia de gentiles cerca de Jesús es un tema recurrente en su narración, a veces en contraste con la devoción de los israelitas. Por ejemplo, mientras que los magos (astrólogos persas) recorren un largo camino para honrar al verdadero Rey de Israel, los sumos sacerdotes y los escribas (los sabios de Herodes) no se esfuerzan en hacerlo.</a:t>
            </a:r>
          </a:p>
          <a:p>
            <a:pPr marL="0" indent="0" algn="just">
              <a:buNone/>
            </a:pPr>
            <a:r>
              <a:rPr lang="es-MX" dirty="0"/>
              <a:t>Los demás evangelistas también destacan las notables interacciones de Jesús con los gentiles: extendió su alcance a la región gentil de los </a:t>
            </a:r>
            <a:r>
              <a:rPr lang="es-MX" dirty="0" err="1"/>
              <a:t>gadarenos</a:t>
            </a:r>
            <a:r>
              <a:rPr lang="es-MX" dirty="0"/>
              <a:t> (Mar. 5:1), curó al siervo de un centurión romano (Luc. 7:1-10) y ministró a una ciudad samaritana (Juan 4). Las interacciones de Jesús con los extranjeros revelaron que el Reino de Dios es para todas las naciones: judíos y gentiles por igual. Jesús demostró de forma práctica que Dios siempre se ha preocupado por extender su amor y su perdón a todas las naciones..</a:t>
            </a:r>
          </a:p>
          <a:p>
            <a:pPr marL="0" indent="0" algn="just">
              <a:buNone/>
            </a:pPr>
            <a:r>
              <a:rPr lang="es-MX" dirty="0"/>
              <a:t>En el estudio de esta semana trataremos tres cosas que se ponen en relieve: </a:t>
            </a:r>
            <a:r>
              <a:rPr lang="es-MX" b="1" dirty="0"/>
              <a:t> 1) El corazón misionero de Dios por las naciones en el tiempo del Antiguo Testamento; y 2) El corazón misionero de Dios por las naciones del Nuevo Testamento.</a:t>
            </a:r>
          </a:p>
          <a:p>
            <a:pPr marL="0" indent="0" algn="just">
              <a:buNone/>
            </a:pPr>
            <a:endParaRPr lang="es-MX" b="1" dirty="0"/>
          </a:p>
        </p:txBody>
      </p:sp>
      <p:sp>
        <p:nvSpPr>
          <p:cNvPr id="4" name="CuadroTexto 3">
            <a:extLst>
              <a:ext uri="{FF2B5EF4-FFF2-40B4-BE49-F238E27FC236}">
                <a16:creationId xmlns:a16="http://schemas.microsoft.com/office/drawing/2014/main" id="{6BEC7FF2-9EF0-0F8A-4772-0E420D312DEE}"/>
              </a:ext>
            </a:extLst>
          </p:cNvPr>
          <p:cNvSpPr txBox="1"/>
          <p:nvPr/>
        </p:nvSpPr>
        <p:spPr>
          <a:xfrm rot="1567963" flipH="1">
            <a:off x="7309471" y="2439846"/>
            <a:ext cx="3426716" cy="335281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261871"/>
            <a:ext cx="7030719" cy="5477257"/>
          </a:xfrm>
        </p:spPr>
        <p:txBody>
          <a:bodyPr wrap="square">
            <a:normAutofit fontScale="92500"/>
          </a:bodyPr>
          <a:lstStyle/>
          <a:p>
            <a:pPr marL="0" indent="0" algn="just">
              <a:buNone/>
              <a:tabLst>
                <a:tab pos="627063" algn="l"/>
              </a:tabLst>
            </a:pPr>
            <a:r>
              <a:rPr lang="es-MX" dirty="0"/>
              <a:t>	</a:t>
            </a:r>
            <a:r>
              <a:rPr lang="es-MX" dirty="0" err="1"/>
              <a:t>stá</a:t>
            </a:r>
            <a:r>
              <a:rPr lang="es-MX" dirty="0"/>
              <a:t> semana estudiaremos al relato bíblico de la misión de Cristo 	a Tiro y Sidón, para extraer lecciones para aplicarlas en nuestra 	vida actual. Aunque en el evangelio de Mateo se escribió para un pueblo mayormente judío, vemos frecuentemente a Jesús interactuando con personas no judías sino gentiles. Es muy interesante como Jesús deja a un lado los prejuicios étnicos, culturales y religiosos para amar y servir a los demás. No solo Mateo lo menciona, también lo hace Marcos 5:1; Lucas 7:1-10 y Juan 4.</a:t>
            </a:r>
          </a:p>
          <a:p>
            <a:pPr marL="0" indent="0" algn="just">
              <a:buNone/>
              <a:tabLst>
                <a:tab pos="627063" algn="l"/>
              </a:tabLst>
            </a:pPr>
            <a:r>
              <a:rPr lang="es-MX" dirty="0"/>
              <a:t>Las interacciones de Jesús con los extranjeros revelan que el Reino de Dios es para todas las naciones; judíos y gentiles por igual. Jesús demostró de forma práctica que Dios siempre se ha preocupado por extender su amor y su perdón a todas las naciones</a:t>
            </a:r>
          </a:p>
          <a:p>
            <a:pPr marL="0" indent="0" algn="just">
              <a:buNone/>
              <a:tabLst>
                <a:tab pos="1168400" algn="l"/>
              </a:tabLst>
            </a:pPr>
            <a:r>
              <a:rPr lang="es-MX" b="1" dirty="0"/>
              <a:t>“El hombre es propiedad de Dios, y los ángeles observan con intenso interés para ver cómo tratará el hombre con sus semejantes. Cuando las inteligencias celestiales ven a los que dicen ser hijos e hijas de Dios realizar esfuerzos semejantes a los de Cristo para ayudar los errantes, y manifiestan un espíritu tierno y compasivo por los arrepentidos y caídos, los ángeles se acercan más a ellos y les hacen recordar las palabras adecuadas para aliviar y elevar el alma. Hay ángeles santos en la senda de cada uno de nosotros. No debemos despreciar a ninguno de los pequeñitos de Dios.” </a:t>
            </a:r>
            <a:r>
              <a:rPr lang="es-MX" i="1" dirty="0"/>
              <a:t>((Exaltad a Jesús, p. 203).</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1048866"/>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7"/>
            <a:ext cx="9424801" cy="1243651"/>
          </a:xfrm>
          <a:noFill/>
        </p:spPr>
        <p:txBody>
          <a:bodyPr vert="horz" lIns="91440" tIns="45720" rIns="91440" bIns="45720" rtlCol="0" anchor="t">
            <a:normAutofit/>
          </a:bodyPr>
          <a:lstStyle/>
          <a:p>
            <a:pPr>
              <a:lnSpc>
                <a:spcPts val="1680"/>
              </a:lnSpc>
            </a:pPr>
            <a:r>
              <a:rPr lang="es-MX" sz="1700" dirty="0"/>
              <a:t>“Estas, pues, son las naciones que dejó Jehová para probar con ellas a Israel, a todos aquellos que no habían conocido todas las guerras de Canaán; Y tomaron de sus hijas por mujeres, y dieron sus hijas a los hijos de ellos, y sirvieron a sus dioses” (Jueces 3: 1, 6)</a:t>
            </a:r>
          </a:p>
          <a:p>
            <a:pPr>
              <a:lnSpc>
                <a:spcPts val="1680"/>
              </a:lnSpc>
            </a:pPr>
            <a:r>
              <a:rPr lang="es-MX" sz="1700" dirty="0"/>
              <a:t>Lee Jueces 3:1 al 6; y 1 Reyes 5:1 al 12 y 11:1 al 6. ¿Cómo nos ayudan estos pasajes a comprender un poco el trasfondo de estas ciudades?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015231"/>
            <a:ext cx="7274560" cy="4842770"/>
          </a:xfrm>
        </p:spPr>
        <p:txBody>
          <a:bodyPr vert="horz" lIns="91440" tIns="45720" rIns="91440" bIns="45720" rtlCol="0">
            <a:normAutofit lnSpcReduction="10000"/>
          </a:bodyPr>
          <a:lstStyle/>
          <a:p>
            <a:pPr marL="0" indent="0" algn="just">
              <a:spcBef>
                <a:spcPts val="300"/>
              </a:spcBef>
              <a:buNone/>
            </a:pPr>
            <a:r>
              <a:rPr lang="es-MX" b="1" dirty="0"/>
              <a:t>R. </a:t>
            </a:r>
            <a:r>
              <a:rPr lang="es-MX" b="1" dirty="0">
                <a:solidFill>
                  <a:srgbClr val="0070C0"/>
                </a:solidFill>
              </a:rPr>
              <a:t>Eran ciudades con grandes poblaciones y mucho comercio, esto llevaba a que tuvieran, grandes complejidades, como la idolatría y el paganismo. Esto refleja la actualidad de nuestras ciudades, es por eso que debemos tener una misión urbana transcultural, para trabajar por ellas.</a:t>
            </a:r>
          </a:p>
          <a:p>
            <a:pPr marL="0" indent="0" algn="just">
              <a:spcBef>
                <a:spcPts val="300"/>
              </a:spcBef>
              <a:buNone/>
            </a:pPr>
            <a:r>
              <a:rPr lang="es-MX" dirty="0"/>
              <a:t>Si queremos salir de las grandes ciudades, no podemos irnos muy lejos, sino que tenemos que pensar en llevar el mensaje a esas ciudades que tanto lo necesitan, donde hay grandes desafíos, como los transculturales, prejuicios e intolerancia, elevado costo de vida, racismos, intolerancia, nacionalismo y las restricciones de la libertad religiosa y de expresión. A pesar de todos estos obstáculos, hay trabajar por las ciudades.</a:t>
            </a:r>
          </a:p>
          <a:p>
            <a:pPr marL="0" indent="0" algn="just">
              <a:spcBef>
                <a:spcPts val="300"/>
              </a:spcBef>
              <a:buNone/>
            </a:pPr>
            <a:r>
              <a:rPr lang="es-MX" b="1" dirty="0"/>
              <a:t>“Todo el cielo está interesado en la obra de salvar a los perdidos. Los ángeles velan con sumo interés para ver quién dejará a las noventa y nueve y saldrá en la tempestad, la tormenta y la lluvia al árido desierto para buscar la oveja perdida. Los perdidos están todos a nuestro alrededor, pereciendo y tristemente abandonados. Pero son de valor ante Dios, la compra de la sangre de Cristo” </a:t>
            </a:r>
            <a:r>
              <a:rPr lang="es-MX" i="1" dirty="0"/>
              <a:t>(En los lugares celestiales, p. 102).</a:t>
            </a:r>
          </a:p>
          <a:p>
            <a:pPr marL="0" indent="0" algn="just">
              <a:spcBef>
                <a:spcPts val="300"/>
              </a:spcBef>
              <a:buNone/>
            </a:pPr>
            <a:r>
              <a:rPr lang="es-MX" b="1" dirty="0"/>
              <a:t>Reflexionemos: </a:t>
            </a:r>
            <a:r>
              <a:rPr lang="es-MX" b="1" dirty="0">
                <a:solidFill>
                  <a:srgbClr val="C00000"/>
                </a:solidFill>
              </a:rPr>
              <a:t>¿Qué puedes hacer tú para ayudar a quienes se dedican al ministerio urbano?</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MISIÓN A REGIONES MÁS ALEJADAS</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2"/>
            <a:ext cx="9447697" cy="1052836"/>
          </a:xfrm>
          <a:noFill/>
        </p:spPr>
        <p:txBody>
          <a:bodyPr vert="horz" lIns="91440" tIns="45720" rIns="91440" bIns="45720" rtlCol="0" anchor="t">
            <a:normAutofit/>
          </a:bodyPr>
          <a:lstStyle/>
          <a:p>
            <a:pPr>
              <a:lnSpc>
                <a:spcPts val="1680"/>
              </a:lnSpc>
            </a:pPr>
            <a:r>
              <a:rPr lang="es-MX" sz="1700" dirty="0"/>
              <a:t>“Recorría Jesús todas las ciudades y aldeas, enseñando en las sinagogas de ellos, y predicando el evangelio del reino, y sanando toda enfermedad y toda dolencia en el pueblo.” (Mateo 9: 35)</a:t>
            </a:r>
          </a:p>
          <a:p>
            <a:pPr>
              <a:lnSpc>
                <a:spcPts val="1680"/>
              </a:lnSpc>
            </a:pPr>
            <a:r>
              <a:rPr lang="es-MX" sz="1700" dirty="0"/>
              <a:t>Lee Mateo 9:35 al 38. ¿Qué nos enseña esto acerca de la misión a las multitudes, dondequiera que estén?</a:t>
            </a:r>
          </a:p>
          <a:p>
            <a:pPr>
              <a:lnSpc>
                <a:spcPts val="1680"/>
              </a:lnSpc>
            </a:pPr>
            <a:endParaRPr lang="es-MX" sz="17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817528"/>
            <a:ext cx="7574725" cy="4849605"/>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a:solidFill>
                  <a:srgbClr val="0070C0"/>
                </a:solidFill>
              </a:rPr>
              <a:t>La enseñanza de Jesús es sentir compasión por las multitudes que están en las ciudades, esa gente sin rostro, debemos orar para poder alcanzar a la población de las grandes ciudades, con más obreros.</a:t>
            </a:r>
            <a:endParaRPr lang="es-MX" b="1" dirty="0"/>
          </a:p>
          <a:p>
            <a:pPr marL="0" indent="0" algn="just">
              <a:spcBef>
                <a:spcPts val="300"/>
              </a:spcBef>
              <a:buNone/>
            </a:pPr>
            <a:r>
              <a:rPr lang="es-MX" dirty="0"/>
              <a:t>Necesitamos iniciar la misión de predicar el evangelio, primero en la ciudad donde radicamos, tal y como lo hizo Jesús, comenzó en Galilea, su lugar de nacimiento. Después necesitamos recorrer la ciudades y poblaciones cercanas, desarrollando un plan estratégico, haciendo los recorridos de una manera ordenada y organizada, tal como lo hizo Cristo. Que método debemos seguir el que Cristo hizo, predicando, enseñando y sanando, Que predicaremos sermones, campañas evangelisticas. Establecer colegios que eduquen, deberíamos priorizar los proyectos de construir colegios. Y por último sanando, tanto física como espiritualmente, haciendo campañas médicas, talleres de buena salud (cocina vegetariana) dando seminarios de vida familiar.</a:t>
            </a:r>
            <a:endParaRPr lang="es-MX" b="1" dirty="0"/>
          </a:p>
          <a:p>
            <a:pPr marL="0" indent="0" algn="just">
              <a:spcBef>
                <a:spcPts val="300"/>
              </a:spcBef>
              <a:buNone/>
            </a:pPr>
            <a:r>
              <a:rPr lang="es-MX" b="1" dirty="0"/>
              <a:t>“Hay una posibilidad de que el creyente en Cristo obtenga una experiencia que será del todo suficiente para colocarlo en correcta relación con Dios. Cada promesa que está en el Libro de Dios nos hace resaltar el ánimo de que podemos ser participantes de la naturaleza divina. Esta es la posibilidad: de descansar en Dios, de creer su Palabra, de efectuar sus obras… Esa posibilidad vale más para nosotros que todas las riquezas del mundo. No hay nada en la tierra que podamos comparar con ella. Al aferrarnos del poder que es así colocado dentro de nuestro alcance, recibimos una esperanza tan poderosa que podemos descansar plenamente sobre las promesas de Dios; y aferrándonos de las posibilidades que hay en Cristo, llegamos a ser los hijos y las hijas de Dios” </a:t>
            </a:r>
            <a:r>
              <a:rPr lang="es-MX" i="1" dirty="0"/>
              <a:t>(En los lugares celestiales, p. 34).</a:t>
            </a:r>
          </a:p>
          <a:p>
            <a:pPr marL="0" indent="0" algn="just">
              <a:spcBef>
                <a:spcPts val="300"/>
              </a:spcBef>
              <a:buNone/>
            </a:pPr>
            <a:r>
              <a:rPr lang="es-MX" b="1" dirty="0"/>
              <a:t>Reflexionemos: </a:t>
            </a:r>
            <a:r>
              <a:rPr lang="es-MX" b="1" dirty="0">
                <a:solidFill>
                  <a:srgbClr val="C00000"/>
                </a:solidFill>
              </a:rPr>
              <a:t>¿Cómo podemos ayudar a la gente a ver lo inútiles que son en sí “sus magníficos palacios y emporios de comercio”, y por qué necesitan a Jesús?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PABLO EN EL AREÓPAGO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1241882"/>
          </a:xfrm>
        </p:spPr>
        <p:txBody>
          <a:bodyPr anchor="t">
            <a:normAutofit fontScale="92500" lnSpcReduction="20000"/>
          </a:bodyPr>
          <a:lstStyle/>
          <a:p>
            <a:pPr>
              <a:lnSpc>
                <a:spcPct val="100000"/>
              </a:lnSpc>
            </a:pPr>
            <a:r>
              <a:rPr lang="es-MX" dirty="0"/>
              <a:t>“Saliendo Jesús de allí, se fue a la región de Tiro y de Sidón. 22Y he aquí una mujer cananea que había salido de aquella región clamaba, diciéndole: ¡Señor, Hijo de David, ¡ten misericordia de mí! Mi hija es gravemente atormentada por un demonio..” (Mateo 15:21-22)</a:t>
            </a:r>
          </a:p>
          <a:p>
            <a:pPr>
              <a:lnSpc>
                <a:spcPct val="100000"/>
              </a:lnSpc>
            </a:pPr>
            <a:r>
              <a:rPr lang="es-MX" dirty="0"/>
              <a:t>Lee Mateo 15:22 al 28 y Marcos 7:24 al 30. ¿Qué diferencias observas en la forma en que se describe a la mujer?</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855433"/>
            <a:ext cx="7414216" cy="5078027"/>
          </a:xfrm>
        </p:spPr>
        <p:txBody>
          <a:bodyPr>
            <a:normAutofit fontScale="92500" lnSpcReduction="10000"/>
          </a:bodyPr>
          <a:lstStyle/>
          <a:p>
            <a:pPr marL="0" indent="0" algn="just">
              <a:spcBef>
                <a:spcPts val="0"/>
              </a:spcBef>
              <a:spcAft>
                <a:spcPts val="600"/>
              </a:spcAft>
              <a:buNone/>
            </a:pPr>
            <a:r>
              <a:rPr lang="es-MX" b="1" dirty="0"/>
              <a:t>R.</a:t>
            </a:r>
            <a:r>
              <a:rPr lang="es-MX" dirty="0"/>
              <a:t> </a:t>
            </a:r>
            <a:r>
              <a:rPr lang="es-MX" b="1" dirty="0">
                <a:solidFill>
                  <a:srgbClr val="0970BC"/>
                </a:solidFill>
              </a:rPr>
              <a:t>Mateo la describe como una mujer </a:t>
            </a:r>
            <a:r>
              <a:rPr lang="es-MX" b="1" dirty="0" err="1">
                <a:solidFill>
                  <a:srgbClr val="0970BC"/>
                </a:solidFill>
              </a:rPr>
              <a:t>canaea</a:t>
            </a:r>
            <a:r>
              <a:rPr lang="es-MX" b="1" dirty="0">
                <a:solidFill>
                  <a:srgbClr val="0970BC"/>
                </a:solidFill>
              </a:rPr>
              <a:t>. Y Marcos la describe como una mujer </a:t>
            </a:r>
            <a:r>
              <a:rPr lang="es-MX" b="1" dirty="0" err="1">
                <a:solidFill>
                  <a:srgbClr val="0970BC"/>
                </a:solidFill>
              </a:rPr>
              <a:t>sirofenicia</a:t>
            </a:r>
            <a:r>
              <a:rPr lang="es-MX" b="1" dirty="0">
                <a:solidFill>
                  <a:srgbClr val="0970BC"/>
                </a:solidFill>
              </a:rPr>
              <a:t>. Al fin de cuentas </a:t>
            </a:r>
            <a:r>
              <a:rPr lang="es-MX" b="1" dirty="0" err="1">
                <a:solidFill>
                  <a:srgbClr val="0970BC"/>
                </a:solidFill>
              </a:rPr>
              <a:t>amabos</a:t>
            </a:r>
            <a:r>
              <a:rPr lang="es-MX" b="1" dirty="0">
                <a:solidFill>
                  <a:srgbClr val="0970BC"/>
                </a:solidFill>
              </a:rPr>
              <a:t> la describen como una mujer gentil utilizando su nacionalidad.</a:t>
            </a:r>
          </a:p>
          <a:p>
            <a:pPr marL="0" indent="0" algn="just">
              <a:spcBef>
                <a:spcPts val="0"/>
              </a:spcBef>
              <a:spcAft>
                <a:spcPts val="600"/>
              </a:spcAft>
              <a:buNone/>
            </a:pPr>
            <a:r>
              <a:rPr lang="es-MX" dirty="0"/>
              <a:t>Mateo escribió su evangelio pensando en un público judío. Para los judíos, esta mujer era cananea. Es decir, pertenecía a los pueblos idólatras que debían ser expulsados de la Tierra Prometida. Indignos, según ellos pensaban, de la salvación. Marcos escribió su evangelio pensando en un público romano. Ellos usaban el término “griega” para calificarla, porque no era romana (“gentil” para los judíos, “bárbara” para los griegos). Por eso, Marcos especifica su nacionalidad. Ambos evangelistas quisieron recalcar que la mujer era ajena al pueblo de Israel, para que comprendiesen por qué Jesús trató de esa forma a esta mujer antes de concederle su pedido.</a:t>
            </a:r>
          </a:p>
          <a:p>
            <a:pPr marL="0" indent="0" algn="just">
              <a:spcBef>
                <a:spcPts val="0"/>
              </a:spcBef>
              <a:spcAft>
                <a:spcPts val="600"/>
              </a:spcAft>
              <a:buNone/>
            </a:pPr>
            <a:r>
              <a:rPr lang="es-MX" b="1" dirty="0"/>
              <a:t>“Durante su ministerio terrenal, Cristo empezó a derribar la pared divisoria levantada entre los judíos y gentiles, y a predicar la salvación a toda la humanidad. Aunque era judío, trataba libremente con los samaritanos y anulaba las costumbres farisaicas de los judíos con respecto a ese pueblo despreciado. Dormía bajo sus techos, comía junto a sus mesas, y enseñaba en sus calles.” </a:t>
            </a:r>
            <a:r>
              <a:rPr lang="en-US" i="1" dirty="0"/>
              <a:t>(</a:t>
            </a:r>
            <a:r>
              <a:rPr lang="es-MX" i="1" dirty="0"/>
              <a:t>(Los hechos de los apóstoles, pp. 16, 17).</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Lee 1 Juan 2:2. ¿Qué nos dice este texto acerca de que todos somos iguales ante Dios?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EN TIRO Y SIDÓN</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1185136"/>
          </a:xfrm>
        </p:spPr>
        <p:txBody>
          <a:bodyPr anchor="t">
            <a:normAutofit/>
          </a:bodyPr>
          <a:lstStyle/>
          <a:p>
            <a:pPr>
              <a:lnSpc>
                <a:spcPts val="1680"/>
              </a:lnSpc>
            </a:pPr>
            <a:r>
              <a:rPr lang="es-MX" sz="1700" dirty="0"/>
              <a:t>“Y mientras Pedro pensaba en la visión, le dijo el Espíritu: He aquí, tres hombres te buscan.</a:t>
            </a:r>
          </a:p>
          <a:p>
            <a:pPr>
              <a:lnSpc>
                <a:spcPts val="1680"/>
              </a:lnSpc>
            </a:pPr>
            <a:r>
              <a:rPr lang="es-MX" sz="1700" dirty="0"/>
              <a:t>Levántate, pues, y desciende y no dudes de ir con ellos, porque yo los he enviado.” (Hechos 10: 19-20). </a:t>
            </a:r>
          </a:p>
          <a:p>
            <a:pPr>
              <a:lnSpc>
                <a:spcPts val="1680"/>
              </a:lnSpc>
            </a:pPr>
            <a:r>
              <a:rPr lang="es-MX" sz="1700" dirty="0"/>
              <a:t>Lee Hechos 10:9 al 16, 28, 34 y 35. ¿Cómo resumirías esta lección que nos enseña el Espíritu Santo?</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046374"/>
            <a:ext cx="7542213" cy="4779962"/>
          </a:xfrm>
        </p:spPr>
        <p:txBody>
          <a:bodyPr wrap="square">
            <a:normAutofit fontScale="92500" lnSpcReduction="10000"/>
          </a:bodyPr>
          <a:lstStyle/>
          <a:p>
            <a:pPr marL="0" indent="0" algn="just">
              <a:spcBef>
                <a:spcPts val="600"/>
              </a:spcBef>
              <a:buNone/>
            </a:pPr>
            <a:r>
              <a:rPr lang="es-MX" b="1" dirty="0"/>
              <a:t>R.</a:t>
            </a:r>
            <a:r>
              <a:rPr lang="es-MX" dirty="0"/>
              <a:t> </a:t>
            </a:r>
            <a:r>
              <a:rPr lang="es-MX" b="1" dirty="0">
                <a:solidFill>
                  <a:srgbClr val="0970BC"/>
                </a:solidFill>
              </a:rPr>
              <a:t>El Espíritu Santo puede ayudarnos a superar nuestros prejuicios y favoritismos para llevar a cabo nuestra misión en las ciudades..</a:t>
            </a:r>
          </a:p>
          <a:p>
            <a:pPr marL="0" indent="0" algn="just">
              <a:spcBef>
                <a:spcPts val="600"/>
              </a:spcBef>
              <a:buNone/>
              <a:defRPr/>
            </a:pPr>
            <a:r>
              <a:rPr lang="es-MX" sz="1700" dirty="0">
                <a:solidFill>
                  <a:prstClr val="black"/>
                </a:solidFill>
              </a:rPr>
              <a:t>Te has preguntado ¿Por qué no llevamos la esperanza a algunos lugares o barrios de algunas ciudades?. Es probable que seamos como los apóstoles que le pedían a Jesús que despidiera aquella mujer que clamaba por la salud de su hija. Jesús deja un gran ejemplo al atender a la mujer cananea, reconociendo la fe de ella. Hoy, en las ciudades, hay muchos grupos </a:t>
            </a:r>
            <a:r>
              <a:rPr lang="es-MX" sz="1700" dirty="0" err="1">
                <a:solidFill>
                  <a:prstClr val="black"/>
                </a:solidFill>
              </a:rPr>
              <a:t>pobalcionales</a:t>
            </a:r>
            <a:r>
              <a:rPr lang="es-MX" sz="1700" dirty="0">
                <a:solidFill>
                  <a:prstClr val="black"/>
                </a:solidFill>
              </a:rPr>
              <a:t> con los que Jesucristo quiere que su pueblo comparta la ““bendita esperanza” del Segundo Advenimiento. Y, así como a Jesús no le importó cuál era la nacionalidad o la raza de ellos, tampoco debería importarnos a nosotros.</a:t>
            </a:r>
          </a:p>
          <a:p>
            <a:pPr marL="0" lvl="0" indent="0" algn="just">
              <a:spcBef>
                <a:spcPts val="600"/>
              </a:spcBef>
              <a:buNone/>
              <a:defRPr/>
            </a:pPr>
            <a:r>
              <a:rPr lang="es-MX" sz="1700" dirty="0">
                <a:solidFill>
                  <a:prstClr val="black"/>
                </a:solidFill>
              </a:rPr>
              <a:t> </a:t>
            </a:r>
            <a:r>
              <a:rPr lang="es-MX" sz="1700" b="1" dirty="0"/>
              <a:t>“Si no se lleva la oveja perdida de vuelta al aprisco, vaga hasta que perece, y muchas almas descienden a la ruina por falta de una mano que se extienda para salvarlas. Los que van errantes pueden parecer duros e indiferentes; pero si hubieran tenido las mismas ventajas que otros han tenido, habrían revelado mayor nobleza de alma, y mayor talento para la utilidad. Los ángeles se compadecen de ellos. Los ángeles lloran mientras los ojos humanos están secos y los corazones cerrados a la piedad”. </a:t>
            </a:r>
            <a:r>
              <a:rPr lang="es-MX" sz="1700" i="1" dirty="0"/>
              <a:t>(Palabras de vida del gran Maestro, p. 150).</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Lee Gálatas 2:11 al 13. ¿Qué debería enseñarnos esto sobre lo difícil que puede ser desprendernos de los prejuicios que nos han inculcado desde la infancia?</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“DESPÍDELA”</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913954" y="2702560"/>
            <a:ext cx="2439626" cy="3139440"/>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23207"/>
            <a:ext cx="9448920" cy="1074269"/>
          </a:xfrm>
        </p:spPr>
        <p:txBody>
          <a:bodyPr anchor="t">
            <a:normAutofit/>
          </a:bodyPr>
          <a:lstStyle/>
          <a:p>
            <a:pPr>
              <a:lnSpc>
                <a:spcPts val="1680"/>
              </a:lnSpc>
            </a:pPr>
            <a:r>
              <a:rPr lang="es-MX" dirty="0"/>
              <a:t>“Al oírlo Jesús, se maravilló, y dijo a los que le seguían: De cierto os digo, que ni aun en Israel he hallado tanta fe.” (Mateo 8:10)</a:t>
            </a:r>
          </a:p>
          <a:p>
            <a:pPr>
              <a:lnSpc>
                <a:spcPts val="1680"/>
              </a:lnSpc>
            </a:pPr>
            <a:r>
              <a:rPr lang="es-MX" dirty="0"/>
              <a:t>Lee Mateo 8:10 y 13; 9:2; 20:29 al 34; Marcos 2:5; 10:46 al 52; y Lucas 18:35 al 43. En estos pasajes, ¿a quiénes describe Jesús como gente de fe?</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053026"/>
            <a:ext cx="7405861" cy="4756155"/>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b="1" dirty="0">
                <a:solidFill>
                  <a:srgbClr val="0970BC"/>
                </a:solidFill>
              </a:rPr>
              <a:t>Eran personas de diferentes nacionalidades, creencia, y de diferente estatus social (una extranjera, un militar pagano, un leproso, un mendigo ciego).</a:t>
            </a:r>
          </a:p>
          <a:p>
            <a:pPr marL="0" indent="0" algn="just">
              <a:spcBef>
                <a:spcPts val="600"/>
              </a:spcBef>
              <a:buNone/>
            </a:pPr>
            <a:r>
              <a:rPr lang="es-MX" dirty="0"/>
              <a:t>Una lección que podemos aplicar a la actualidad es que la fe se encuentra en lugares inesperados: en las ciudades, entre extranjeros, entre paganos y entre personas con religiones diferentes. Con humildad, debemos ir a las ciudades como lo hizo Jesús, buscando a aquellos que, cuando se les presente la verdad, responderán con una fe salvífica en Jesús. Y, por cierto, están allí afuera.</a:t>
            </a:r>
          </a:p>
          <a:p>
            <a:pPr marL="0" indent="0" algn="just">
              <a:spcBef>
                <a:spcPts val="600"/>
              </a:spcBef>
              <a:buNone/>
            </a:pPr>
            <a:r>
              <a:rPr lang="es-MX" b="1" dirty="0"/>
              <a:t>En las ciudades populosas hay ciertas clases sociales que no es posible alcanzar por medio de reuniones públicas. Los miembros de estas clases deben buscarse así como el pastor busca a la oveja perdida. Hay que buscarlos con esfuerzo diligente y personal. Cuando se descuida la obra personal, se pierden numerosas oportunidades preciosas, las cuales, si se aprovecharan, harían progresar definidamente la obra…” </a:t>
            </a:r>
            <a:r>
              <a:rPr lang="es-MX" i="1" dirty="0"/>
              <a:t>(Testimonios para la iglesia, t. 9, pp. 90, 91).</a:t>
            </a:r>
          </a:p>
          <a:p>
            <a:pPr marL="0" indent="0" algn="just">
              <a:lnSpc>
                <a:spcPct val="110000"/>
              </a:lnSpc>
              <a:spcBef>
                <a:spcPts val="0"/>
              </a:spcBef>
              <a:buNone/>
            </a:pPr>
            <a:r>
              <a:rPr lang="es-MX" b="1" dirty="0" err="1"/>
              <a:t>Desafio</a:t>
            </a:r>
            <a:r>
              <a:rPr lang="es-MX" b="1" dirty="0"/>
              <a:t>: </a:t>
            </a:r>
            <a:r>
              <a:rPr lang="es-MX" b="1" dirty="0">
                <a:solidFill>
                  <a:srgbClr val="C00000"/>
                </a:solidFill>
              </a:rPr>
              <a:t>Abre tu corazón en oración, pidiendo una mayor porción de fe con la cual compartir tu amor por aquellos que están cerca y lejos.</a:t>
            </a:r>
          </a:p>
          <a:p>
            <a:pPr marL="0" indent="0" algn="just">
              <a:lnSpc>
                <a:spcPct val="110000"/>
              </a:lnSpc>
              <a:spcBef>
                <a:spcPts val="0"/>
              </a:spcBef>
              <a:buNone/>
            </a:pPr>
            <a:r>
              <a:rPr lang="es-MX" b="1" dirty="0"/>
              <a:t>Desafío avanzado: </a:t>
            </a:r>
            <a:r>
              <a:rPr lang="es-MX" b="1" dirty="0">
                <a:solidFill>
                  <a:srgbClr val="C00000"/>
                </a:solidFill>
              </a:rPr>
              <a:t>¿Cómo llegaste a conocer a Jesús y el precioso mensaje de los tres ángeles? Enumera tres bendiciones espirituales que hayas experimentado de Jesús en tu vida personal. Prepárate para compartir estos conceptos con tu clase de Escuela Sabática.</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¿FE, EN LA TIERRA?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additive="base">
                                        <p:cTn id="3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19073</TotalTime>
  <Words>2599</Words>
  <Application>Microsoft Office PowerPoint</Application>
  <PresentationFormat>Panorámica</PresentationFormat>
  <Paragraphs>61</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Arial</vt:lpstr>
      <vt:lpstr>Avenir Next LT Pro</vt:lpstr>
      <vt:lpstr>Bahnschrift</vt:lpstr>
      <vt:lpstr>Calibri</vt:lpstr>
      <vt:lpstr>Calibri Light</vt:lpstr>
      <vt:lpstr>Gisha</vt:lpstr>
      <vt:lpstr>Grandview</vt:lpstr>
      <vt:lpstr>Headliner No. 45</vt:lpstr>
      <vt:lpstr>Impact</vt:lpstr>
      <vt:lpstr>Lato</vt:lpstr>
      <vt:lpstr>Road Rage</vt:lpstr>
      <vt:lpstr>Tema de Office</vt:lpstr>
      <vt:lpstr>Mi misión</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572</cp:revision>
  <dcterms:created xsi:type="dcterms:W3CDTF">2023-06-19T00:44:38Z</dcterms:created>
  <dcterms:modified xsi:type="dcterms:W3CDTF">2023-12-13T05:53:47Z</dcterms:modified>
</cp:coreProperties>
</file>