
<file path=[Content_Types].xml><?xml version="1.0" encoding="utf-8"?>
<Types xmlns="http://schemas.openxmlformats.org/package/2006/content-types">
  <Default Extension="jpeg" ContentType="image/jpeg"/>
  <Default Extension="jpg" ContentType="image/jpeg"/>
  <Default Extension="jpg_large"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271D"/>
    <a:srgbClr val="6B554B"/>
    <a:srgbClr val="3A271D"/>
    <a:srgbClr val="3B271D"/>
    <a:srgbClr val="3A261C"/>
    <a:srgbClr val="38261C"/>
    <a:srgbClr val="38251B"/>
    <a:srgbClr val="6E349A"/>
    <a:srgbClr val="4F7A31"/>
    <a:srgbClr val="507C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9" autoAdjust="0"/>
    <p:restoredTop sz="91121" autoAdjust="0"/>
  </p:normalViewPr>
  <p:slideViewPr>
    <p:cSldViewPr snapToGrid="0">
      <p:cViewPr varScale="1">
        <p:scale>
          <a:sx n="79" d="100"/>
          <a:sy n="79" d="100"/>
        </p:scale>
        <p:origin x="96" y="187"/>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52" name="Forma libre: forma 51">
            <a:extLst>
              <a:ext uri="{FF2B5EF4-FFF2-40B4-BE49-F238E27FC236}">
                <a16:creationId xmlns:a16="http://schemas.microsoft.com/office/drawing/2014/main" id="{1E27D7F6-1064-AF5D-3407-582A65D73096}"/>
              </a:ext>
            </a:extLst>
          </p:cNvPr>
          <p:cNvSpPr/>
          <p:nvPr userDrawn="1"/>
        </p:nvSpPr>
        <p:spPr>
          <a:xfrm>
            <a:off x="2265919" y="1038521"/>
            <a:ext cx="8140395" cy="5819479"/>
          </a:xfrm>
          <a:custGeom>
            <a:avLst/>
            <a:gdLst>
              <a:gd name="connsiteX0" fmla="*/ 1408867 w 7262737"/>
              <a:gd name="connsiteY0" fmla="*/ 4919354 h 5195547"/>
              <a:gd name="connsiteX1" fmla="*/ 3044800 w 7262737"/>
              <a:gd name="connsiteY1" fmla="*/ 4919354 h 5195547"/>
              <a:gd name="connsiteX2" fmla="*/ 3044800 w 7262737"/>
              <a:gd name="connsiteY2" fmla="*/ 5195547 h 5195547"/>
              <a:gd name="connsiteX3" fmla="*/ 1408867 w 7262737"/>
              <a:gd name="connsiteY3" fmla="*/ 5195547 h 5195547"/>
              <a:gd name="connsiteX4" fmla="*/ 5054978 w 7262737"/>
              <a:gd name="connsiteY4" fmla="*/ 4919353 h 5195547"/>
              <a:gd name="connsiteX5" fmla="*/ 6693867 w 7262737"/>
              <a:gd name="connsiteY5" fmla="*/ 4919353 h 5195547"/>
              <a:gd name="connsiteX6" fmla="*/ 6693867 w 7262737"/>
              <a:gd name="connsiteY6" fmla="*/ 5195546 h 5195547"/>
              <a:gd name="connsiteX7" fmla="*/ 5054978 w 7262737"/>
              <a:gd name="connsiteY7" fmla="*/ 5195546 h 5195547"/>
              <a:gd name="connsiteX8" fmla="*/ 3084927 w 7262737"/>
              <a:gd name="connsiteY8" fmla="*/ 4187876 h 5195547"/>
              <a:gd name="connsiteX9" fmla="*/ 3612644 w 7262737"/>
              <a:gd name="connsiteY9" fmla="*/ 4187876 h 5195547"/>
              <a:gd name="connsiteX10" fmla="*/ 3612644 w 7262737"/>
              <a:gd name="connsiteY10" fmla="*/ 5191453 h 5195547"/>
              <a:gd name="connsiteX11" fmla="*/ 3084927 w 7262737"/>
              <a:gd name="connsiteY11" fmla="*/ 5191453 h 5195547"/>
              <a:gd name="connsiteX12" fmla="*/ 2492159 w 7262737"/>
              <a:gd name="connsiteY12" fmla="*/ 4187876 h 5195547"/>
              <a:gd name="connsiteX13" fmla="*/ 3044800 w 7262737"/>
              <a:gd name="connsiteY13" fmla="*/ 4187876 h 5195547"/>
              <a:gd name="connsiteX14" fmla="*/ 3044800 w 7262737"/>
              <a:gd name="connsiteY14" fmla="*/ 4818874 h 5195547"/>
              <a:gd name="connsiteX15" fmla="*/ 2492159 w 7262737"/>
              <a:gd name="connsiteY15" fmla="*/ 4818874 h 5195547"/>
              <a:gd name="connsiteX16" fmla="*/ 1408867 w 7262737"/>
              <a:gd name="connsiteY16" fmla="*/ 4187876 h 5195547"/>
              <a:gd name="connsiteX17" fmla="*/ 2433931 w 7262737"/>
              <a:gd name="connsiteY17" fmla="*/ 4187876 h 5195547"/>
              <a:gd name="connsiteX18" fmla="*/ 2433931 w 7262737"/>
              <a:gd name="connsiteY18" fmla="*/ 4870905 h 5195547"/>
              <a:gd name="connsiteX19" fmla="*/ 1408867 w 7262737"/>
              <a:gd name="connsiteY19" fmla="*/ 4870905 h 5195547"/>
              <a:gd name="connsiteX20" fmla="*/ 6515 w 7262737"/>
              <a:gd name="connsiteY20" fmla="*/ 4187876 h 5195547"/>
              <a:gd name="connsiteX21" fmla="*/ 1346104 w 7262737"/>
              <a:gd name="connsiteY21" fmla="*/ 4187876 h 5195547"/>
              <a:gd name="connsiteX22" fmla="*/ 1346104 w 7262737"/>
              <a:gd name="connsiteY22" fmla="*/ 5191453 h 5195547"/>
              <a:gd name="connsiteX23" fmla="*/ 6515 w 7262737"/>
              <a:gd name="connsiteY23" fmla="*/ 5191453 h 5195547"/>
              <a:gd name="connsiteX24" fmla="*/ 6734066 w 7262737"/>
              <a:gd name="connsiteY24" fmla="*/ 4187875 h 5195547"/>
              <a:gd name="connsiteX25" fmla="*/ 7262737 w 7262737"/>
              <a:gd name="connsiteY25" fmla="*/ 4187875 h 5195547"/>
              <a:gd name="connsiteX26" fmla="*/ 7262737 w 7262737"/>
              <a:gd name="connsiteY26" fmla="*/ 5191452 h 5195547"/>
              <a:gd name="connsiteX27" fmla="*/ 6734066 w 7262737"/>
              <a:gd name="connsiteY27" fmla="*/ 5191452 h 5195547"/>
              <a:gd name="connsiteX28" fmla="*/ 6140228 w 7262737"/>
              <a:gd name="connsiteY28" fmla="*/ 4187875 h 5195547"/>
              <a:gd name="connsiteX29" fmla="*/ 6693867 w 7262737"/>
              <a:gd name="connsiteY29" fmla="*/ 4187875 h 5195547"/>
              <a:gd name="connsiteX30" fmla="*/ 6693867 w 7262737"/>
              <a:gd name="connsiteY30" fmla="*/ 4818873 h 5195547"/>
              <a:gd name="connsiteX31" fmla="*/ 6140228 w 7262737"/>
              <a:gd name="connsiteY31" fmla="*/ 4818873 h 5195547"/>
              <a:gd name="connsiteX32" fmla="*/ 5054978 w 7262737"/>
              <a:gd name="connsiteY32" fmla="*/ 4187875 h 5195547"/>
              <a:gd name="connsiteX33" fmla="*/ 6081894 w 7262737"/>
              <a:gd name="connsiteY33" fmla="*/ 4187875 h 5195547"/>
              <a:gd name="connsiteX34" fmla="*/ 6081894 w 7262737"/>
              <a:gd name="connsiteY34" fmla="*/ 4870904 h 5195547"/>
              <a:gd name="connsiteX35" fmla="*/ 5054978 w 7262737"/>
              <a:gd name="connsiteY35" fmla="*/ 4870904 h 5195547"/>
              <a:gd name="connsiteX36" fmla="*/ 3650093 w 7262737"/>
              <a:gd name="connsiteY36" fmla="*/ 4187875 h 5195547"/>
              <a:gd name="connsiteX37" fmla="*/ 4992102 w 7262737"/>
              <a:gd name="connsiteY37" fmla="*/ 4187875 h 5195547"/>
              <a:gd name="connsiteX38" fmla="*/ 4992102 w 7262737"/>
              <a:gd name="connsiteY38" fmla="*/ 5191452 h 5195547"/>
              <a:gd name="connsiteX39" fmla="*/ 3650093 w 7262737"/>
              <a:gd name="connsiteY39" fmla="*/ 5191452 h 5195547"/>
              <a:gd name="connsiteX40" fmla="*/ 1614094 w 7262737"/>
              <a:gd name="connsiteY40" fmla="*/ 3850473 h 5195547"/>
              <a:gd name="connsiteX41" fmla="*/ 2815036 w 7262737"/>
              <a:gd name="connsiteY41" fmla="*/ 3850473 h 5195547"/>
              <a:gd name="connsiteX42" fmla="*/ 2815036 w 7262737"/>
              <a:gd name="connsiteY42" fmla="*/ 4149271 h 5195547"/>
              <a:gd name="connsiteX43" fmla="*/ 1614094 w 7262737"/>
              <a:gd name="connsiteY43" fmla="*/ 4149271 h 5195547"/>
              <a:gd name="connsiteX44" fmla="*/ 5260576 w 7262737"/>
              <a:gd name="connsiteY44" fmla="*/ 3850472 h 5195547"/>
              <a:gd name="connsiteX45" fmla="*/ 6463688 w 7262737"/>
              <a:gd name="connsiteY45" fmla="*/ 3850472 h 5195547"/>
              <a:gd name="connsiteX46" fmla="*/ 6463688 w 7262737"/>
              <a:gd name="connsiteY46" fmla="*/ 4149270 h 5195547"/>
              <a:gd name="connsiteX47" fmla="*/ 5260576 w 7262737"/>
              <a:gd name="connsiteY47" fmla="*/ 4149270 h 5195547"/>
              <a:gd name="connsiteX48" fmla="*/ 1614094 w 7262737"/>
              <a:gd name="connsiteY48" fmla="*/ 2993836 h 5195547"/>
              <a:gd name="connsiteX49" fmla="*/ 2815036 w 7262737"/>
              <a:gd name="connsiteY49" fmla="*/ 2993836 h 5195547"/>
              <a:gd name="connsiteX50" fmla="*/ 2815036 w 7262737"/>
              <a:gd name="connsiteY50" fmla="*/ 3811869 h 5195547"/>
              <a:gd name="connsiteX51" fmla="*/ 1614094 w 7262737"/>
              <a:gd name="connsiteY51" fmla="*/ 3811869 h 5195547"/>
              <a:gd name="connsiteX52" fmla="*/ 2866537 w 7262737"/>
              <a:gd name="connsiteY52" fmla="*/ 2993835 h 5195547"/>
              <a:gd name="connsiteX53" fmla="*/ 3612644 w 7262737"/>
              <a:gd name="connsiteY53" fmla="*/ 2993835 h 5195547"/>
              <a:gd name="connsiteX54" fmla="*/ 3612644 w 7262737"/>
              <a:gd name="connsiteY54" fmla="*/ 4149270 h 5195547"/>
              <a:gd name="connsiteX55" fmla="*/ 2866537 w 7262737"/>
              <a:gd name="connsiteY55" fmla="*/ 4149270 h 5195547"/>
              <a:gd name="connsiteX56" fmla="*/ 5260576 w 7262737"/>
              <a:gd name="connsiteY56" fmla="*/ 2993835 h 5195547"/>
              <a:gd name="connsiteX57" fmla="*/ 6463688 w 7262737"/>
              <a:gd name="connsiteY57" fmla="*/ 2993835 h 5195547"/>
              <a:gd name="connsiteX58" fmla="*/ 6463688 w 7262737"/>
              <a:gd name="connsiteY58" fmla="*/ 3811868 h 5195547"/>
              <a:gd name="connsiteX59" fmla="*/ 5260576 w 7262737"/>
              <a:gd name="connsiteY59" fmla="*/ 3811868 h 5195547"/>
              <a:gd name="connsiteX60" fmla="*/ 6515282 w 7262737"/>
              <a:gd name="connsiteY60" fmla="*/ 2993834 h 5195547"/>
              <a:gd name="connsiteX61" fmla="*/ 7262737 w 7262737"/>
              <a:gd name="connsiteY61" fmla="*/ 2993834 h 5195547"/>
              <a:gd name="connsiteX62" fmla="*/ 7262737 w 7262737"/>
              <a:gd name="connsiteY62" fmla="*/ 4149269 h 5195547"/>
              <a:gd name="connsiteX63" fmla="*/ 6515282 w 7262737"/>
              <a:gd name="connsiteY63" fmla="*/ 4149269 h 5195547"/>
              <a:gd name="connsiteX64" fmla="*/ 6515 w 7262737"/>
              <a:gd name="connsiteY64" fmla="*/ 2988984 h 5195547"/>
              <a:gd name="connsiteX65" fmla="*/ 1555283 w 7262737"/>
              <a:gd name="connsiteY65" fmla="*/ 2988984 h 5195547"/>
              <a:gd name="connsiteX66" fmla="*/ 1555283 w 7262737"/>
              <a:gd name="connsiteY66" fmla="*/ 4149272 h 5195547"/>
              <a:gd name="connsiteX67" fmla="*/ 6515 w 7262737"/>
              <a:gd name="connsiteY67" fmla="*/ 4149272 h 5195547"/>
              <a:gd name="connsiteX68" fmla="*/ 3650093 w 7262737"/>
              <a:gd name="connsiteY68" fmla="*/ 2988983 h 5195547"/>
              <a:gd name="connsiteX69" fmla="*/ 5201659 w 7262737"/>
              <a:gd name="connsiteY69" fmla="*/ 2988983 h 5195547"/>
              <a:gd name="connsiteX70" fmla="*/ 5201659 w 7262737"/>
              <a:gd name="connsiteY70" fmla="*/ 4149271 h 5195547"/>
              <a:gd name="connsiteX71" fmla="*/ 3650093 w 7262737"/>
              <a:gd name="connsiteY71" fmla="*/ 4149271 h 5195547"/>
              <a:gd name="connsiteX72" fmla="*/ 1404885 w 7262737"/>
              <a:gd name="connsiteY72" fmla="*/ 2582927 h 5195547"/>
              <a:gd name="connsiteX73" fmla="*/ 3043774 w 7262737"/>
              <a:gd name="connsiteY73" fmla="*/ 2582927 h 5195547"/>
              <a:gd name="connsiteX74" fmla="*/ 3043774 w 7262737"/>
              <a:gd name="connsiteY74" fmla="*/ 2952259 h 5195547"/>
              <a:gd name="connsiteX75" fmla="*/ 1404885 w 7262737"/>
              <a:gd name="connsiteY75" fmla="*/ 2952259 h 5195547"/>
              <a:gd name="connsiteX76" fmla="*/ 5054978 w 7262737"/>
              <a:gd name="connsiteY76" fmla="*/ 2581340 h 5195547"/>
              <a:gd name="connsiteX77" fmla="*/ 6693867 w 7262737"/>
              <a:gd name="connsiteY77" fmla="*/ 2581340 h 5195547"/>
              <a:gd name="connsiteX78" fmla="*/ 6693867 w 7262737"/>
              <a:gd name="connsiteY78" fmla="*/ 2950672 h 5195547"/>
              <a:gd name="connsiteX79" fmla="*/ 5054978 w 7262737"/>
              <a:gd name="connsiteY79" fmla="*/ 2950672 h 5195547"/>
              <a:gd name="connsiteX80" fmla="*/ 3083973 w 7262737"/>
              <a:gd name="connsiteY80" fmla="*/ 1604775 h 5195547"/>
              <a:gd name="connsiteX81" fmla="*/ 3612644 w 7262737"/>
              <a:gd name="connsiteY81" fmla="*/ 1604775 h 5195547"/>
              <a:gd name="connsiteX82" fmla="*/ 3612644 w 7262737"/>
              <a:gd name="connsiteY82" fmla="*/ 2946784 h 5195547"/>
              <a:gd name="connsiteX83" fmla="*/ 3083973 w 7262737"/>
              <a:gd name="connsiteY83" fmla="*/ 2946784 h 5195547"/>
              <a:gd name="connsiteX84" fmla="*/ 2490135 w 7262737"/>
              <a:gd name="connsiteY84" fmla="*/ 1604775 h 5195547"/>
              <a:gd name="connsiteX85" fmla="*/ 3043774 w 7262737"/>
              <a:gd name="connsiteY85" fmla="*/ 1604775 h 5195547"/>
              <a:gd name="connsiteX86" fmla="*/ 3043774 w 7262737"/>
              <a:gd name="connsiteY86" fmla="*/ 2448562 h 5195547"/>
              <a:gd name="connsiteX87" fmla="*/ 2490135 w 7262737"/>
              <a:gd name="connsiteY87" fmla="*/ 2448562 h 5195547"/>
              <a:gd name="connsiteX88" fmla="*/ 1404885 w 7262737"/>
              <a:gd name="connsiteY88" fmla="*/ 1604775 h 5195547"/>
              <a:gd name="connsiteX89" fmla="*/ 2431801 w 7262737"/>
              <a:gd name="connsiteY89" fmla="*/ 1604775 h 5195547"/>
              <a:gd name="connsiteX90" fmla="*/ 2431801 w 7262737"/>
              <a:gd name="connsiteY90" fmla="*/ 2518139 h 5195547"/>
              <a:gd name="connsiteX91" fmla="*/ 1404885 w 7262737"/>
              <a:gd name="connsiteY91" fmla="*/ 2518139 h 5195547"/>
              <a:gd name="connsiteX92" fmla="*/ 0 w 7262737"/>
              <a:gd name="connsiteY92" fmla="*/ 1604775 h 5195547"/>
              <a:gd name="connsiteX93" fmla="*/ 1342009 w 7262737"/>
              <a:gd name="connsiteY93" fmla="*/ 1604775 h 5195547"/>
              <a:gd name="connsiteX94" fmla="*/ 1342009 w 7262737"/>
              <a:gd name="connsiteY94" fmla="*/ 2946784 h 5195547"/>
              <a:gd name="connsiteX95" fmla="*/ 0 w 7262737"/>
              <a:gd name="connsiteY95" fmla="*/ 2946784 h 5195547"/>
              <a:gd name="connsiteX96" fmla="*/ 6734066 w 7262737"/>
              <a:gd name="connsiteY96" fmla="*/ 1603188 h 5195547"/>
              <a:gd name="connsiteX97" fmla="*/ 7262737 w 7262737"/>
              <a:gd name="connsiteY97" fmla="*/ 1603188 h 5195547"/>
              <a:gd name="connsiteX98" fmla="*/ 7262737 w 7262737"/>
              <a:gd name="connsiteY98" fmla="*/ 2945197 h 5195547"/>
              <a:gd name="connsiteX99" fmla="*/ 6734066 w 7262737"/>
              <a:gd name="connsiteY99" fmla="*/ 2945197 h 5195547"/>
              <a:gd name="connsiteX100" fmla="*/ 6140228 w 7262737"/>
              <a:gd name="connsiteY100" fmla="*/ 1603188 h 5195547"/>
              <a:gd name="connsiteX101" fmla="*/ 6693867 w 7262737"/>
              <a:gd name="connsiteY101" fmla="*/ 1603188 h 5195547"/>
              <a:gd name="connsiteX102" fmla="*/ 6693867 w 7262737"/>
              <a:gd name="connsiteY102" fmla="*/ 2446975 h 5195547"/>
              <a:gd name="connsiteX103" fmla="*/ 6140228 w 7262737"/>
              <a:gd name="connsiteY103" fmla="*/ 2446975 h 5195547"/>
              <a:gd name="connsiteX104" fmla="*/ 5054978 w 7262737"/>
              <a:gd name="connsiteY104" fmla="*/ 1603188 h 5195547"/>
              <a:gd name="connsiteX105" fmla="*/ 6081894 w 7262737"/>
              <a:gd name="connsiteY105" fmla="*/ 1603188 h 5195547"/>
              <a:gd name="connsiteX106" fmla="*/ 6081894 w 7262737"/>
              <a:gd name="connsiteY106" fmla="*/ 2516552 h 5195547"/>
              <a:gd name="connsiteX107" fmla="*/ 5054978 w 7262737"/>
              <a:gd name="connsiteY107" fmla="*/ 2516552 h 5195547"/>
              <a:gd name="connsiteX108" fmla="*/ 3650093 w 7262737"/>
              <a:gd name="connsiteY108" fmla="*/ 1603188 h 5195547"/>
              <a:gd name="connsiteX109" fmla="*/ 4992102 w 7262737"/>
              <a:gd name="connsiteY109" fmla="*/ 1603188 h 5195547"/>
              <a:gd name="connsiteX110" fmla="*/ 4992102 w 7262737"/>
              <a:gd name="connsiteY110" fmla="*/ 2945197 h 5195547"/>
              <a:gd name="connsiteX111" fmla="*/ 3650093 w 7262737"/>
              <a:gd name="connsiteY111" fmla="*/ 2945197 h 5195547"/>
              <a:gd name="connsiteX112" fmla="*/ 1610483 w 7262737"/>
              <a:gd name="connsiteY112" fmla="*/ 1153591 h 5195547"/>
              <a:gd name="connsiteX113" fmla="*/ 2813595 w 7262737"/>
              <a:gd name="connsiteY113" fmla="*/ 1153591 h 5195547"/>
              <a:gd name="connsiteX114" fmla="*/ 2813595 w 7262737"/>
              <a:gd name="connsiteY114" fmla="*/ 1553152 h 5195547"/>
              <a:gd name="connsiteX115" fmla="*/ 1610483 w 7262737"/>
              <a:gd name="connsiteY115" fmla="*/ 1553152 h 5195547"/>
              <a:gd name="connsiteX116" fmla="*/ 5260576 w 7262737"/>
              <a:gd name="connsiteY116" fmla="*/ 1152004 h 5195547"/>
              <a:gd name="connsiteX117" fmla="*/ 6463688 w 7262737"/>
              <a:gd name="connsiteY117" fmla="*/ 1152004 h 5195547"/>
              <a:gd name="connsiteX118" fmla="*/ 6463688 w 7262737"/>
              <a:gd name="connsiteY118" fmla="*/ 1551565 h 5195547"/>
              <a:gd name="connsiteX119" fmla="*/ 5260576 w 7262737"/>
              <a:gd name="connsiteY119" fmla="*/ 1551565 h 5195547"/>
              <a:gd name="connsiteX120" fmla="*/ 1610483 w 7262737"/>
              <a:gd name="connsiteY120" fmla="*/ 8075 h 5195547"/>
              <a:gd name="connsiteX121" fmla="*/ 2813595 w 7262737"/>
              <a:gd name="connsiteY121" fmla="*/ 8075 h 5195547"/>
              <a:gd name="connsiteX122" fmla="*/ 2813595 w 7262737"/>
              <a:gd name="connsiteY122" fmla="*/ 1101969 h 5195547"/>
              <a:gd name="connsiteX123" fmla="*/ 1610483 w 7262737"/>
              <a:gd name="connsiteY123" fmla="*/ 1101969 h 5195547"/>
              <a:gd name="connsiteX124" fmla="*/ 2865189 w 7262737"/>
              <a:gd name="connsiteY124" fmla="*/ 8074 h 5195547"/>
              <a:gd name="connsiteX125" fmla="*/ 3612644 w 7262737"/>
              <a:gd name="connsiteY125" fmla="*/ 8074 h 5195547"/>
              <a:gd name="connsiteX126" fmla="*/ 3612644 w 7262737"/>
              <a:gd name="connsiteY126" fmla="*/ 1553151 h 5195547"/>
              <a:gd name="connsiteX127" fmla="*/ 2865189 w 7262737"/>
              <a:gd name="connsiteY127" fmla="*/ 1553151 h 5195547"/>
              <a:gd name="connsiteX128" fmla="*/ 5260576 w 7262737"/>
              <a:gd name="connsiteY128" fmla="*/ 6488 h 5195547"/>
              <a:gd name="connsiteX129" fmla="*/ 6463688 w 7262737"/>
              <a:gd name="connsiteY129" fmla="*/ 6488 h 5195547"/>
              <a:gd name="connsiteX130" fmla="*/ 6463688 w 7262737"/>
              <a:gd name="connsiteY130" fmla="*/ 1100382 h 5195547"/>
              <a:gd name="connsiteX131" fmla="*/ 5260576 w 7262737"/>
              <a:gd name="connsiteY131" fmla="*/ 1100382 h 5195547"/>
              <a:gd name="connsiteX132" fmla="*/ 6515282 w 7262737"/>
              <a:gd name="connsiteY132" fmla="*/ 6487 h 5195547"/>
              <a:gd name="connsiteX133" fmla="*/ 7262737 w 7262737"/>
              <a:gd name="connsiteY133" fmla="*/ 6487 h 5195547"/>
              <a:gd name="connsiteX134" fmla="*/ 7262737 w 7262737"/>
              <a:gd name="connsiteY134" fmla="*/ 1551564 h 5195547"/>
              <a:gd name="connsiteX135" fmla="*/ 6515282 w 7262737"/>
              <a:gd name="connsiteY135" fmla="*/ 1551564 h 5195547"/>
              <a:gd name="connsiteX136" fmla="*/ 0 w 7262737"/>
              <a:gd name="connsiteY136" fmla="*/ 1587 h 5195547"/>
              <a:gd name="connsiteX137" fmla="*/ 1551566 w 7262737"/>
              <a:gd name="connsiteY137" fmla="*/ 1587 h 5195547"/>
              <a:gd name="connsiteX138" fmla="*/ 1551566 w 7262737"/>
              <a:gd name="connsiteY138" fmla="*/ 1553153 h 5195547"/>
              <a:gd name="connsiteX139" fmla="*/ 0 w 7262737"/>
              <a:gd name="connsiteY139" fmla="*/ 1553153 h 5195547"/>
              <a:gd name="connsiteX140" fmla="*/ 3650093 w 7262737"/>
              <a:gd name="connsiteY140" fmla="*/ 0 h 5195547"/>
              <a:gd name="connsiteX141" fmla="*/ 5201659 w 7262737"/>
              <a:gd name="connsiteY141" fmla="*/ 0 h 5195547"/>
              <a:gd name="connsiteX142" fmla="*/ 5201659 w 7262737"/>
              <a:gd name="connsiteY142" fmla="*/ 1551566 h 5195547"/>
              <a:gd name="connsiteX143" fmla="*/ 3650093 w 7262737"/>
              <a:gd name="connsiteY143" fmla="*/ 1551566 h 519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7262737" h="5195547">
                <a:moveTo>
                  <a:pt x="1408867" y="4919354"/>
                </a:moveTo>
                <a:lnTo>
                  <a:pt x="3044800" y="4919354"/>
                </a:lnTo>
                <a:lnTo>
                  <a:pt x="3044800" y="5195547"/>
                </a:lnTo>
                <a:lnTo>
                  <a:pt x="1408867" y="5195547"/>
                </a:lnTo>
                <a:close/>
                <a:moveTo>
                  <a:pt x="5054978" y="4919353"/>
                </a:moveTo>
                <a:lnTo>
                  <a:pt x="6693867" y="4919353"/>
                </a:lnTo>
                <a:lnTo>
                  <a:pt x="6693867" y="5195546"/>
                </a:lnTo>
                <a:lnTo>
                  <a:pt x="5054978" y="5195546"/>
                </a:lnTo>
                <a:close/>
                <a:moveTo>
                  <a:pt x="3084927" y="4187876"/>
                </a:moveTo>
                <a:lnTo>
                  <a:pt x="3612644" y="4187876"/>
                </a:lnTo>
                <a:lnTo>
                  <a:pt x="3612644" y="5191453"/>
                </a:lnTo>
                <a:lnTo>
                  <a:pt x="3084927" y="5191453"/>
                </a:lnTo>
                <a:close/>
                <a:moveTo>
                  <a:pt x="2492159" y="4187876"/>
                </a:moveTo>
                <a:lnTo>
                  <a:pt x="3044800" y="4187876"/>
                </a:lnTo>
                <a:lnTo>
                  <a:pt x="3044800" y="4818874"/>
                </a:lnTo>
                <a:lnTo>
                  <a:pt x="2492159" y="4818874"/>
                </a:lnTo>
                <a:close/>
                <a:moveTo>
                  <a:pt x="1408867" y="4187876"/>
                </a:moveTo>
                <a:lnTo>
                  <a:pt x="2433931" y="4187876"/>
                </a:lnTo>
                <a:lnTo>
                  <a:pt x="2433931" y="4870905"/>
                </a:lnTo>
                <a:lnTo>
                  <a:pt x="1408867" y="4870905"/>
                </a:lnTo>
                <a:close/>
                <a:moveTo>
                  <a:pt x="6515" y="4187876"/>
                </a:moveTo>
                <a:lnTo>
                  <a:pt x="1346104" y="4187876"/>
                </a:lnTo>
                <a:lnTo>
                  <a:pt x="1346104" y="5191453"/>
                </a:lnTo>
                <a:lnTo>
                  <a:pt x="6515" y="5191453"/>
                </a:lnTo>
                <a:close/>
                <a:moveTo>
                  <a:pt x="6734066" y="4187875"/>
                </a:moveTo>
                <a:lnTo>
                  <a:pt x="7262737" y="4187875"/>
                </a:lnTo>
                <a:lnTo>
                  <a:pt x="7262737" y="5191452"/>
                </a:lnTo>
                <a:lnTo>
                  <a:pt x="6734066" y="5191452"/>
                </a:lnTo>
                <a:close/>
                <a:moveTo>
                  <a:pt x="6140228" y="4187875"/>
                </a:moveTo>
                <a:lnTo>
                  <a:pt x="6693867" y="4187875"/>
                </a:lnTo>
                <a:lnTo>
                  <a:pt x="6693867" y="4818873"/>
                </a:lnTo>
                <a:lnTo>
                  <a:pt x="6140228" y="4818873"/>
                </a:lnTo>
                <a:close/>
                <a:moveTo>
                  <a:pt x="5054978" y="4187875"/>
                </a:moveTo>
                <a:lnTo>
                  <a:pt x="6081894" y="4187875"/>
                </a:lnTo>
                <a:lnTo>
                  <a:pt x="6081894" y="4870904"/>
                </a:lnTo>
                <a:lnTo>
                  <a:pt x="5054978" y="4870904"/>
                </a:lnTo>
                <a:close/>
                <a:moveTo>
                  <a:pt x="3650093" y="4187875"/>
                </a:moveTo>
                <a:lnTo>
                  <a:pt x="4992102" y="4187875"/>
                </a:lnTo>
                <a:lnTo>
                  <a:pt x="4992102" y="5191452"/>
                </a:lnTo>
                <a:lnTo>
                  <a:pt x="3650093" y="5191452"/>
                </a:lnTo>
                <a:close/>
                <a:moveTo>
                  <a:pt x="1614094" y="3850473"/>
                </a:moveTo>
                <a:lnTo>
                  <a:pt x="2815036" y="3850473"/>
                </a:lnTo>
                <a:lnTo>
                  <a:pt x="2815036" y="4149271"/>
                </a:lnTo>
                <a:lnTo>
                  <a:pt x="1614094" y="4149271"/>
                </a:lnTo>
                <a:close/>
                <a:moveTo>
                  <a:pt x="5260576" y="3850472"/>
                </a:moveTo>
                <a:lnTo>
                  <a:pt x="6463688" y="3850472"/>
                </a:lnTo>
                <a:lnTo>
                  <a:pt x="6463688" y="4149270"/>
                </a:lnTo>
                <a:lnTo>
                  <a:pt x="5260576" y="4149270"/>
                </a:lnTo>
                <a:close/>
                <a:moveTo>
                  <a:pt x="1614094" y="2993836"/>
                </a:moveTo>
                <a:lnTo>
                  <a:pt x="2815036" y="2993836"/>
                </a:lnTo>
                <a:lnTo>
                  <a:pt x="2815036" y="3811869"/>
                </a:lnTo>
                <a:lnTo>
                  <a:pt x="1614094" y="3811869"/>
                </a:lnTo>
                <a:close/>
                <a:moveTo>
                  <a:pt x="2866537" y="2993835"/>
                </a:moveTo>
                <a:lnTo>
                  <a:pt x="3612644" y="2993835"/>
                </a:lnTo>
                <a:lnTo>
                  <a:pt x="3612644" y="4149270"/>
                </a:lnTo>
                <a:lnTo>
                  <a:pt x="2866537" y="4149270"/>
                </a:lnTo>
                <a:close/>
                <a:moveTo>
                  <a:pt x="5260576" y="2993835"/>
                </a:moveTo>
                <a:lnTo>
                  <a:pt x="6463688" y="2993835"/>
                </a:lnTo>
                <a:lnTo>
                  <a:pt x="6463688" y="3811868"/>
                </a:lnTo>
                <a:lnTo>
                  <a:pt x="5260576" y="3811868"/>
                </a:lnTo>
                <a:close/>
                <a:moveTo>
                  <a:pt x="6515282" y="2993834"/>
                </a:moveTo>
                <a:lnTo>
                  <a:pt x="7262737" y="2993834"/>
                </a:lnTo>
                <a:lnTo>
                  <a:pt x="7262737" y="4149269"/>
                </a:lnTo>
                <a:lnTo>
                  <a:pt x="6515282" y="4149269"/>
                </a:lnTo>
                <a:close/>
                <a:moveTo>
                  <a:pt x="6515" y="2988984"/>
                </a:moveTo>
                <a:lnTo>
                  <a:pt x="1555283" y="2988984"/>
                </a:lnTo>
                <a:lnTo>
                  <a:pt x="1555283" y="4149272"/>
                </a:lnTo>
                <a:lnTo>
                  <a:pt x="6515" y="4149272"/>
                </a:lnTo>
                <a:close/>
                <a:moveTo>
                  <a:pt x="3650093" y="2988983"/>
                </a:moveTo>
                <a:lnTo>
                  <a:pt x="5201659" y="2988983"/>
                </a:lnTo>
                <a:lnTo>
                  <a:pt x="5201659" y="4149271"/>
                </a:lnTo>
                <a:lnTo>
                  <a:pt x="3650093" y="4149271"/>
                </a:lnTo>
                <a:close/>
                <a:moveTo>
                  <a:pt x="1404885" y="2582927"/>
                </a:moveTo>
                <a:lnTo>
                  <a:pt x="3043774" y="2582927"/>
                </a:lnTo>
                <a:lnTo>
                  <a:pt x="3043774" y="2952259"/>
                </a:lnTo>
                <a:lnTo>
                  <a:pt x="1404885" y="2952259"/>
                </a:lnTo>
                <a:close/>
                <a:moveTo>
                  <a:pt x="5054978" y="2581340"/>
                </a:moveTo>
                <a:lnTo>
                  <a:pt x="6693867" y="2581340"/>
                </a:lnTo>
                <a:lnTo>
                  <a:pt x="6693867" y="2950672"/>
                </a:lnTo>
                <a:lnTo>
                  <a:pt x="5054978" y="2950672"/>
                </a:lnTo>
                <a:close/>
                <a:moveTo>
                  <a:pt x="3083973" y="1604775"/>
                </a:moveTo>
                <a:lnTo>
                  <a:pt x="3612644" y="1604775"/>
                </a:lnTo>
                <a:lnTo>
                  <a:pt x="3612644" y="2946784"/>
                </a:lnTo>
                <a:lnTo>
                  <a:pt x="3083973" y="2946784"/>
                </a:lnTo>
                <a:close/>
                <a:moveTo>
                  <a:pt x="2490135" y="1604775"/>
                </a:moveTo>
                <a:lnTo>
                  <a:pt x="3043774" y="1604775"/>
                </a:lnTo>
                <a:lnTo>
                  <a:pt x="3043774" y="2448562"/>
                </a:lnTo>
                <a:lnTo>
                  <a:pt x="2490135" y="2448562"/>
                </a:lnTo>
                <a:close/>
                <a:moveTo>
                  <a:pt x="1404885" y="1604775"/>
                </a:moveTo>
                <a:lnTo>
                  <a:pt x="2431801" y="1604775"/>
                </a:lnTo>
                <a:lnTo>
                  <a:pt x="2431801" y="2518139"/>
                </a:lnTo>
                <a:lnTo>
                  <a:pt x="1404885" y="2518139"/>
                </a:lnTo>
                <a:close/>
                <a:moveTo>
                  <a:pt x="0" y="1604775"/>
                </a:moveTo>
                <a:lnTo>
                  <a:pt x="1342009" y="1604775"/>
                </a:lnTo>
                <a:lnTo>
                  <a:pt x="1342009" y="2946784"/>
                </a:lnTo>
                <a:lnTo>
                  <a:pt x="0" y="2946784"/>
                </a:lnTo>
                <a:close/>
                <a:moveTo>
                  <a:pt x="6734066" y="1603188"/>
                </a:moveTo>
                <a:lnTo>
                  <a:pt x="7262737" y="1603188"/>
                </a:lnTo>
                <a:lnTo>
                  <a:pt x="7262737" y="2945197"/>
                </a:lnTo>
                <a:lnTo>
                  <a:pt x="6734066" y="2945197"/>
                </a:lnTo>
                <a:close/>
                <a:moveTo>
                  <a:pt x="6140228" y="1603188"/>
                </a:moveTo>
                <a:lnTo>
                  <a:pt x="6693867" y="1603188"/>
                </a:lnTo>
                <a:lnTo>
                  <a:pt x="6693867" y="2446975"/>
                </a:lnTo>
                <a:lnTo>
                  <a:pt x="6140228" y="2446975"/>
                </a:lnTo>
                <a:close/>
                <a:moveTo>
                  <a:pt x="5054978" y="1603188"/>
                </a:moveTo>
                <a:lnTo>
                  <a:pt x="6081894" y="1603188"/>
                </a:lnTo>
                <a:lnTo>
                  <a:pt x="6081894" y="2516552"/>
                </a:lnTo>
                <a:lnTo>
                  <a:pt x="5054978" y="2516552"/>
                </a:lnTo>
                <a:close/>
                <a:moveTo>
                  <a:pt x="3650093" y="1603188"/>
                </a:moveTo>
                <a:lnTo>
                  <a:pt x="4992102" y="1603188"/>
                </a:lnTo>
                <a:lnTo>
                  <a:pt x="4992102" y="2945197"/>
                </a:lnTo>
                <a:lnTo>
                  <a:pt x="3650093" y="2945197"/>
                </a:lnTo>
                <a:close/>
                <a:moveTo>
                  <a:pt x="1610483" y="1153591"/>
                </a:moveTo>
                <a:lnTo>
                  <a:pt x="2813595" y="1153591"/>
                </a:lnTo>
                <a:lnTo>
                  <a:pt x="2813595" y="1553152"/>
                </a:lnTo>
                <a:lnTo>
                  <a:pt x="1610483" y="1553152"/>
                </a:lnTo>
                <a:close/>
                <a:moveTo>
                  <a:pt x="5260576" y="1152004"/>
                </a:moveTo>
                <a:lnTo>
                  <a:pt x="6463688" y="1152004"/>
                </a:lnTo>
                <a:lnTo>
                  <a:pt x="6463688" y="1551565"/>
                </a:lnTo>
                <a:lnTo>
                  <a:pt x="5260576" y="1551565"/>
                </a:lnTo>
                <a:close/>
                <a:moveTo>
                  <a:pt x="1610483" y="8075"/>
                </a:moveTo>
                <a:lnTo>
                  <a:pt x="2813595" y="8075"/>
                </a:lnTo>
                <a:lnTo>
                  <a:pt x="2813595" y="1101969"/>
                </a:lnTo>
                <a:lnTo>
                  <a:pt x="1610483" y="1101969"/>
                </a:lnTo>
                <a:close/>
                <a:moveTo>
                  <a:pt x="2865189" y="8074"/>
                </a:moveTo>
                <a:lnTo>
                  <a:pt x="3612644" y="8074"/>
                </a:lnTo>
                <a:lnTo>
                  <a:pt x="3612644" y="1553151"/>
                </a:lnTo>
                <a:lnTo>
                  <a:pt x="2865189" y="1553151"/>
                </a:lnTo>
                <a:close/>
                <a:moveTo>
                  <a:pt x="5260576" y="6488"/>
                </a:moveTo>
                <a:lnTo>
                  <a:pt x="6463688" y="6488"/>
                </a:lnTo>
                <a:lnTo>
                  <a:pt x="6463688" y="1100382"/>
                </a:lnTo>
                <a:lnTo>
                  <a:pt x="5260576" y="1100382"/>
                </a:lnTo>
                <a:close/>
                <a:moveTo>
                  <a:pt x="6515282" y="6487"/>
                </a:moveTo>
                <a:lnTo>
                  <a:pt x="7262737" y="6487"/>
                </a:lnTo>
                <a:lnTo>
                  <a:pt x="7262737" y="1551564"/>
                </a:lnTo>
                <a:lnTo>
                  <a:pt x="6515282" y="1551564"/>
                </a:lnTo>
                <a:close/>
                <a:moveTo>
                  <a:pt x="0" y="1587"/>
                </a:moveTo>
                <a:lnTo>
                  <a:pt x="1551566" y="1587"/>
                </a:lnTo>
                <a:lnTo>
                  <a:pt x="1551566" y="1553153"/>
                </a:lnTo>
                <a:lnTo>
                  <a:pt x="0" y="1553153"/>
                </a:lnTo>
                <a:close/>
                <a:moveTo>
                  <a:pt x="3650093" y="0"/>
                </a:moveTo>
                <a:lnTo>
                  <a:pt x="5201659" y="0"/>
                </a:lnTo>
                <a:lnTo>
                  <a:pt x="5201659" y="1551566"/>
                </a:lnTo>
                <a:lnTo>
                  <a:pt x="3650093" y="155156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solidFill>
                <a:schemeClr val="tx1"/>
              </a:solidFill>
              <a:latin typeface="Grandview" panose="020B0502040204020203" pitchFamily="34" charset="0"/>
            </a:endParaRPr>
          </a:p>
        </p:txBody>
      </p:sp>
      <p:sp>
        <p:nvSpPr>
          <p:cNvPr id="2" name="Título 1">
            <a:extLst>
              <a:ext uri="{FF2B5EF4-FFF2-40B4-BE49-F238E27FC236}">
                <a16:creationId xmlns:a16="http://schemas.microsoft.com/office/drawing/2014/main" id="{68AEADDA-0782-78E4-1306-B0B26E07AB65}"/>
              </a:ext>
            </a:extLst>
          </p:cNvPr>
          <p:cNvSpPr>
            <a:spLocks noGrp="1"/>
          </p:cNvSpPr>
          <p:nvPr>
            <p:ph type="ctrTitle" hasCustomPrompt="1"/>
          </p:nvPr>
        </p:nvSpPr>
        <p:spPr>
          <a:xfrm>
            <a:off x="-1" y="0"/>
            <a:ext cx="12202771" cy="1043353"/>
          </a:xfrm>
        </p:spPr>
        <p:txBody>
          <a:bodyPr anchor="b">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a:latin typeface="Headliner No. 45" panose="02000000000000000000" pitchFamily="2"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s-MX" dirty="0"/>
              <a:t>Mi misión</a:t>
            </a: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0" y="1049841"/>
            <a:ext cx="2269614" cy="5821476"/>
          </a:xfrm>
          <a:prstGeom prst="rect">
            <a:avLst/>
          </a:prstGeom>
          <a:solidFill>
            <a:srgbClr val="0052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9" name="CuadroTexto 18">
            <a:extLst>
              <a:ext uri="{FF2B5EF4-FFF2-40B4-BE49-F238E27FC236}">
                <a16:creationId xmlns:a16="http://schemas.microsoft.com/office/drawing/2014/main" id="{258A50D4-2DCE-6138-913E-DA2D01DF74DC}"/>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495735"/>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4</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Octubre-Diciembre 2023</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357758"/>
            <a:ext cx="2279576" cy="873606"/>
          </a:xfrm>
          <a:prstGeom prst="rect">
            <a:avLst/>
          </a:prstGeom>
          <a:noFill/>
        </p:spPr>
        <p:txBody>
          <a:bodyPr wrap="square" rtlCol="0">
            <a:normAutofit fontScale="92500" lnSpcReduction="10000"/>
          </a:bodyPr>
          <a:lstStyle/>
          <a:p>
            <a:pPr algn="ctr"/>
            <a:r>
              <a:rPr lang="es-MX" sz="2000" b="1" kern="1200" baseline="0" dirty="0">
                <a:ln>
                  <a:solidFill>
                    <a:schemeClr val="bg1"/>
                  </a:solidFill>
                </a:ln>
                <a:solidFill>
                  <a:schemeClr val="bg1"/>
                </a:solidFill>
                <a:effectLst/>
                <a:latin typeface="Grandview" panose="020B0502040204020203" pitchFamily="34" charset="0"/>
                <a:ea typeface="Gungsuh" panose="02030600000101010101" pitchFamily="18" charset="-127"/>
                <a:cs typeface="Angsana New" panose="020B0502040204020203" pitchFamily="18" charset="-34"/>
              </a:rPr>
              <a:t>MOTIVACIÓN Y PREPARACIÓN PARA LA MISIÓN</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4" name="CuadroTexto 23">
            <a:extLst>
              <a:ext uri="{FF2B5EF4-FFF2-40B4-BE49-F238E27FC236}">
                <a16:creationId xmlns:a16="http://schemas.microsoft.com/office/drawing/2014/main" id="{9C72BD72-CC8D-75EC-5027-C84B44EBFBC8}"/>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06</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8" y="4216003"/>
            <a:ext cx="2441498" cy="365125"/>
          </a:xfrm>
          <a:prstGeom prst="rect">
            <a:avLst/>
          </a:prstGeom>
          <a:noFill/>
        </p:spPr>
        <p:txBody>
          <a:bodyPr wrap="square" rtlCol="0">
            <a:normAutofit fontScale="77500" lnSpcReduction="20000"/>
          </a:bodyPr>
          <a:lstStyle/>
          <a:p>
            <a:pPr algn="ctr"/>
            <a:r>
              <a:rPr lang="es-MX" sz="1400" b="1" baseline="0" dirty="0">
                <a:ln>
                  <a:solidFill>
                    <a:schemeClr val="bg1">
                      <a:alpha val="62000"/>
                    </a:schemeClr>
                  </a:solidFill>
                </a:ln>
                <a:solidFill>
                  <a:schemeClr val="bg1"/>
                </a:solidFill>
                <a:effectLst/>
                <a:latin typeface="Grandview" panose="020B0502040204020203" pitchFamily="34" charset="0"/>
              </a:rPr>
              <a:t>Para el 11 de Noviembre de 2023</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95176" y="5250096"/>
            <a:ext cx="2184400" cy="1510832"/>
            <a:chOff x="23168" y="5065034"/>
            <a:chExt cx="2184400" cy="1510832"/>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569140" y="1646186"/>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to</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96329" y="-9383"/>
            <a:ext cx="1816380" cy="6905905"/>
            <a:chOff x="10384170" y="0"/>
            <a:chExt cx="1816380" cy="6935045"/>
          </a:xfrm>
          <a:solidFill>
            <a:srgbClr val="4E4DA4"/>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tx1"/>
                </a:solidFill>
                <a:highlight>
                  <a:srgbClr val="FFFF00"/>
                </a:highlight>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tx1"/>
                </a:solidFill>
                <a:highlight>
                  <a:srgbClr val="FFFF00"/>
                </a:highlight>
              </a:rPr>
              <a:t>@</a:t>
            </a:r>
            <a:r>
              <a:rPr lang="es-MX" b="1" dirty="0" err="1">
                <a:solidFill>
                  <a:schemeClr val="tx1"/>
                </a:solidFill>
                <a:highlight>
                  <a:srgbClr val="FFFF00"/>
                </a:highlight>
              </a:rPr>
              <a:t>IASD_EL_Llano</a:t>
            </a:r>
            <a:endParaRPr lang="es-MX" b="1" dirty="0">
              <a:solidFill>
                <a:schemeClr val="tx1"/>
              </a:solidFill>
              <a:highlight>
                <a:srgbClr val="FFFF00"/>
              </a:highlight>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tx1"/>
                </a:solidFill>
                <a:highlight>
                  <a:srgbClr val="FFFF00"/>
                </a:highlight>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178114" y="6308010"/>
            <a:ext cx="420518" cy="420518"/>
          </a:xfrm>
          <a:prstGeom prst="rect">
            <a:avLst/>
          </a:prstGeom>
        </p:spPr>
      </p:pic>
      <p:sp>
        <p:nvSpPr>
          <p:cNvPr id="60" name="CuadroTexto 59">
            <a:extLst>
              <a:ext uri="{FF2B5EF4-FFF2-40B4-BE49-F238E27FC236}">
                <a16:creationId xmlns:a16="http://schemas.microsoft.com/office/drawing/2014/main" id="{725DE84B-EA35-0E81-D7C4-C63B3EEAB56C}"/>
              </a:ext>
            </a:extLst>
          </p:cNvPr>
          <p:cNvSpPr txBox="1"/>
          <p:nvPr userDrawn="1"/>
        </p:nvSpPr>
        <p:spPr>
          <a:xfrm>
            <a:off x="4657144" y="-50023"/>
            <a:ext cx="2877711" cy="523220"/>
          </a:xfrm>
          <a:prstGeom prst="rect">
            <a:avLst/>
          </a:prstGeom>
          <a:noFill/>
        </p:spPr>
        <p:txBody>
          <a:bodyPr wrap="none" rtlCol="0">
            <a:spAutoFit/>
          </a:bodyPr>
          <a:lstStyle/>
          <a:p>
            <a:r>
              <a:rPr lang="es-MX" sz="2800" b="1" dirty="0">
                <a:solidFill>
                  <a:schemeClr val="tx1">
                    <a:lumMod val="95000"/>
                    <a:lumOff val="5000"/>
                  </a:schemeClr>
                </a:solidFill>
                <a:latin typeface="Grandview" panose="020B0502040204020203" pitchFamily="34" charset="0"/>
              </a:rPr>
              <a:t>La misión de Dios:</a:t>
            </a:r>
          </a:p>
        </p:txBody>
      </p:sp>
      <p:pic>
        <p:nvPicPr>
          <p:cNvPr id="4" name="Imagen 3">
            <a:extLst>
              <a:ext uri="{FF2B5EF4-FFF2-40B4-BE49-F238E27FC236}">
                <a16:creationId xmlns:a16="http://schemas.microsoft.com/office/drawing/2014/main" id="{676DFAF3-601C-4E3F-8B85-880A2A94C8EF}"/>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20159165">
            <a:off x="9542321" y="82681"/>
            <a:ext cx="1905355" cy="2625300"/>
          </a:xfrm>
          <a:prstGeom prst="rect">
            <a:avLst/>
          </a:prstGeom>
        </p:spPr>
      </p:pic>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4E4DA4"/>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404094"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4E4DA4"/>
          </a:soli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3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07/11/2023</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_large"/><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489CF-DD4B-EBA3-99DE-57716F641950}"/>
              </a:ext>
            </a:extLst>
          </p:cNvPr>
          <p:cNvSpPr>
            <a:spLocks noGrp="1"/>
          </p:cNvSpPr>
          <p:nvPr>
            <p:ph type="ctrTitle"/>
          </p:nvPr>
        </p:nvSpPr>
        <p:spPr/>
        <p:txBody>
          <a:bodyPr>
            <a:normAutofit/>
          </a:bodyPr>
          <a:lstStyle/>
          <a:p>
            <a:r>
              <a:rPr lang="es-MX" dirty="0"/>
              <a:t>Mi misión</a:t>
            </a:r>
          </a:p>
        </p:txBody>
      </p:sp>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444752"/>
            <a:ext cx="9489142" cy="5301488"/>
          </a:xfrm>
        </p:spPr>
        <p:txBody>
          <a:bodyPr wrap="square">
            <a:normAutofit/>
          </a:bodyPr>
          <a:lstStyle/>
          <a:p>
            <a:pPr marL="0" indent="0" algn="just">
              <a:buNone/>
            </a:pPr>
            <a:r>
              <a:rPr lang="es-MX" sz="2200" dirty="0"/>
              <a:t>Mientras el creyente espera la segunda venida de Jesús, lo hace estudiando la Palabra de Dios y cantando sus alabanzas en comunión con el cuerpo de Cristo (la iglesia), al tiempo que se prepara para un servicio dedicado a la humanidad. No debe haber ociosidad, ya que cada momento se utiliza para la preparación y el compromiso en la misión de Dios.</a:t>
            </a:r>
          </a:p>
          <a:p>
            <a:pPr marL="0" indent="0" algn="just">
              <a:buNone/>
            </a:pPr>
            <a:r>
              <a:rPr lang="es-MX" sz="2200" dirty="0"/>
              <a:t>En un mundo donde abunda el desprecio por cualquier norma de moralidad y decencia, el cristianismo adventista debe promover una vida santa. En un mundo donde la prisa y el apuro conducen a elevados niveles de estrés, los cristianos bajo el señorío de Cristo pueden encontrar gozo y descanso en el sábado. Deben demostrar en su vida el poder salvífico y el señorío de Jesús.</a:t>
            </a:r>
          </a:p>
          <a:p>
            <a:pPr marL="0" indent="0" algn="just">
              <a:buNone/>
            </a:pPr>
            <a:r>
              <a:rPr lang="es-MX" sz="2200" dirty="0"/>
              <a:t>En el estudio de esta semana hablamos sobre tres acontecimientos que pueden orientarnos sobre cómo debemos llevar a cabo la misión: </a:t>
            </a:r>
            <a:r>
              <a:rPr lang="es-MX" sz="2200" b="1" dirty="0"/>
              <a:t>1) La respuesta de los que oyeron de la resurrección de Jesús; 2)Jesús les “Abrió el sentido”; 3) ¿Qué hacían los discípulos mientras esperaban la promesa de Jesús?</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p:txBody>
          <a:bodyPr/>
          <a:lstStyle/>
          <a:p>
            <a:r>
              <a:rPr lang="es-MX" dirty="0"/>
              <a:t>Para Memorizar</a:t>
            </a:r>
          </a:p>
        </p:txBody>
      </p:sp>
      <p:sp>
        <p:nvSpPr>
          <p:cNvPr id="3" name="Marcador de contenido 2">
            <a:extLst>
              <a:ext uri="{FF2B5EF4-FFF2-40B4-BE49-F238E27FC236}">
                <a16:creationId xmlns:a16="http://schemas.microsoft.com/office/drawing/2014/main" id="{C2F9310F-5E6B-ADE2-0E1B-4CA306CAAB1D}"/>
              </a:ext>
            </a:extLst>
          </p:cNvPr>
          <p:cNvSpPr>
            <a:spLocks noGrp="1"/>
          </p:cNvSpPr>
          <p:nvPr>
            <p:ph idx="1"/>
          </p:nvPr>
        </p:nvSpPr>
        <p:spPr/>
        <p:txBody>
          <a:bodyPr>
            <a:normAutofit fontScale="92500" lnSpcReduction="10000"/>
          </a:bodyPr>
          <a:lstStyle/>
          <a:p>
            <a:pPr marL="0" indent="0" algn="ctr">
              <a:buNone/>
            </a:pPr>
            <a:r>
              <a:rPr lang="es-MX" sz="4000" b="1" dirty="0"/>
              <a:t>“Estas son las palabras que les hablé cuando estaba aún con ustedes; que era necesario que se cumpliese todo lo que está escrito de mí en la ley de Moisés, en los profetas y en los Salmos”</a:t>
            </a:r>
          </a:p>
          <a:p>
            <a:pPr marL="0" indent="0" algn="ctr">
              <a:buNone/>
            </a:pPr>
            <a:r>
              <a:rPr lang="es-MX" sz="4000" b="1" dirty="0"/>
              <a:t>(Luc. 24:44).</a:t>
            </a:r>
            <a:endParaRPr lang="es-MX" sz="6000" b="1" dirty="0"/>
          </a:p>
        </p:txBody>
      </p:sp>
      <p:sp>
        <p:nvSpPr>
          <p:cNvPr id="16" name="Forma libre: forma 15">
            <a:extLst>
              <a:ext uri="{FF2B5EF4-FFF2-40B4-BE49-F238E27FC236}">
                <a16:creationId xmlns:a16="http://schemas.microsoft.com/office/drawing/2014/main" id="{8DA94EC6-1ACC-DD6E-7F71-BA27248011BE}"/>
              </a:ext>
            </a:extLst>
          </p:cNvPr>
          <p:cNvSpPr/>
          <p:nvPr/>
        </p:nvSpPr>
        <p:spPr>
          <a:xfrm>
            <a:off x="6410739" y="2481943"/>
            <a:ext cx="3987296" cy="2499131"/>
          </a:xfrm>
          <a:custGeom>
            <a:avLst/>
            <a:gdLst>
              <a:gd name="connsiteX0" fmla="*/ 3678771 w 4200336"/>
              <a:gd name="connsiteY0" fmla="*/ 2282695 h 3190664"/>
              <a:gd name="connsiteX1" fmla="*/ 4200336 w 4200336"/>
              <a:gd name="connsiteY1" fmla="*/ 3181946 h 3190664"/>
              <a:gd name="connsiteX2" fmla="*/ 3157205 w 4200336"/>
              <a:gd name="connsiteY2" fmla="*/ 3181946 h 3190664"/>
              <a:gd name="connsiteX3" fmla="*/ 2482021 w 4200336"/>
              <a:gd name="connsiteY3" fmla="*/ 2154343 h 3190664"/>
              <a:gd name="connsiteX4" fmla="*/ 3684153 w 4200336"/>
              <a:gd name="connsiteY4" fmla="*/ 2154343 h 3190664"/>
              <a:gd name="connsiteX5" fmla="*/ 3083087 w 4200336"/>
              <a:gd name="connsiteY5" fmla="*/ 3190664 h 3190664"/>
              <a:gd name="connsiteX6" fmla="*/ 2417757 w 4200336"/>
              <a:gd name="connsiteY6" fmla="*/ 2154343 h 3190664"/>
              <a:gd name="connsiteX7" fmla="*/ 3018823 w 4200336"/>
              <a:gd name="connsiteY7" fmla="*/ 3190664 h 3190664"/>
              <a:gd name="connsiteX8" fmla="*/ 1816691 w 4200336"/>
              <a:gd name="connsiteY8" fmla="*/ 3190664 h 3190664"/>
              <a:gd name="connsiteX9" fmla="*/ 1151361 w 4200336"/>
              <a:gd name="connsiteY9" fmla="*/ 2154343 h 3190664"/>
              <a:gd name="connsiteX10" fmla="*/ 2353493 w 4200336"/>
              <a:gd name="connsiteY10" fmla="*/ 2154343 h 3190664"/>
              <a:gd name="connsiteX11" fmla="*/ 1752427 w 4200336"/>
              <a:gd name="connsiteY11" fmla="*/ 3190664 h 3190664"/>
              <a:gd name="connsiteX12" fmla="*/ 1087097 w 4200336"/>
              <a:gd name="connsiteY12" fmla="*/ 2154343 h 3190664"/>
              <a:gd name="connsiteX13" fmla="*/ 1688163 w 4200336"/>
              <a:gd name="connsiteY13" fmla="*/ 3190664 h 3190664"/>
              <a:gd name="connsiteX14" fmla="*/ 486031 w 4200336"/>
              <a:gd name="connsiteY14" fmla="*/ 3190664 h 3190664"/>
              <a:gd name="connsiteX15" fmla="*/ 0 w 4200336"/>
              <a:gd name="connsiteY15" fmla="*/ 2154342 h 3190664"/>
              <a:gd name="connsiteX16" fmla="*/ 1030400 w 4200336"/>
              <a:gd name="connsiteY16" fmla="*/ 2154342 h 3190664"/>
              <a:gd name="connsiteX17" fmla="*/ 515200 w 4200336"/>
              <a:gd name="connsiteY17" fmla="*/ 3042618 h 3190664"/>
              <a:gd name="connsiteX18" fmla="*/ 3685136 w 4200336"/>
              <a:gd name="connsiteY18" fmla="*/ 1214553 h 3190664"/>
              <a:gd name="connsiteX19" fmla="*/ 4200336 w 4200336"/>
              <a:gd name="connsiteY19" fmla="*/ 2102829 h 3190664"/>
              <a:gd name="connsiteX20" fmla="*/ 3169936 w 4200336"/>
              <a:gd name="connsiteY20" fmla="*/ 2102829 h 3190664"/>
              <a:gd name="connsiteX21" fmla="*/ 0 w 4200336"/>
              <a:gd name="connsiteY21" fmla="*/ 1075225 h 3190664"/>
              <a:gd name="connsiteX22" fmla="*/ 1043131 w 4200336"/>
              <a:gd name="connsiteY22" fmla="*/ 1075225 h 3190664"/>
              <a:gd name="connsiteX23" fmla="*/ 521565 w 4200336"/>
              <a:gd name="connsiteY23" fmla="*/ 1974476 h 3190664"/>
              <a:gd name="connsiteX24" fmla="*/ 2512173 w 4200336"/>
              <a:gd name="connsiteY24" fmla="*/ 1066507 h 3190664"/>
              <a:gd name="connsiteX25" fmla="*/ 3714305 w 4200336"/>
              <a:gd name="connsiteY25" fmla="*/ 1066507 h 3190664"/>
              <a:gd name="connsiteX26" fmla="*/ 3113239 w 4200336"/>
              <a:gd name="connsiteY26" fmla="*/ 2102828 h 3190664"/>
              <a:gd name="connsiteX27" fmla="*/ 2447909 w 4200336"/>
              <a:gd name="connsiteY27" fmla="*/ 1066507 h 3190664"/>
              <a:gd name="connsiteX28" fmla="*/ 3048975 w 4200336"/>
              <a:gd name="connsiteY28" fmla="*/ 2102828 h 3190664"/>
              <a:gd name="connsiteX29" fmla="*/ 1846843 w 4200336"/>
              <a:gd name="connsiteY29" fmla="*/ 2102828 h 3190664"/>
              <a:gd name="connsiteX30" fmla="*/ 1181513 w 4200336"/>
              <a:gd name="connsiteY30" fmla="*/ 1066507 h 3190664"/>
              <a:gd name="connsiteX31" fmla="*/ 2383645 w 4200336"/>
              <a:gd name="connsiteY31" fmla="*/ 1066507 h 3190664"/>
              <a:gd name="connsiteX32" fmla="*/ 1782579 w 4200336"/>
              <a:gd name="connsiteY32" fmla="*/ 2102828 h 3190664"/>
              <a:gd name="connsiteX33" fmla="*/ 1117249 w 4200336"/>
              <a:gd name="connsiteY33" fmla="*/ 1066507 h 3190664"/>
              <a:gd name="connsiteX34" fmla="*/ 1718315 w 4200336"/>
              <a:gd name="connsiteY34" fmla="*/ 2102828 h 3190664"/>
              <a:gd name="connsiteX35" fmla="*/ 516183 w 4200336"/>
              <a:gd name="connsiteY35" fmla="*/ 2102828 h 3190664"/>
              <a:gd name="connsiteX36" fmla="*/ 3678771 w 4200336"/>
              <a:gd name="connsiteY36" fmla="*/ 128353 h 3190664"/>
              <a:gd name="connsiteX37" fmla="*/ 4200336 w 4200336"/>
              <a:gd name="connsiteY37" fmla="*/ 1027604 h 3190664"/>
              <a:gd name="connsiteX38" fmla="*/ 3157205 w 4200336"/>
              <a:gd name="connsiteY38" fmla="*/ 1027604 h 3190664"/>
              <a:gd name="connsiteX39" fmla="*/ 2482021 w 4200336"/>
              <a:gd name="connsiteY39" fmla="*/ 1 h 3190664"/>
              <a:gd name="connsiteX40" fmla="*/ 3684153 w 4200336"/>
              <a:gd name="connsiteY40" fmla="*/ 1 h 3190664"/>
              <a:gd name="connsiteX41" fmla="*/ 3083087 w 4200336"/>
              <a:gd name="connsiteY41" fmla="*/ 1036322 h 3190664"/>
              <a:gd name="connsiteX42" fmla="*/ 2417757 w 4200336"/>
              <a:gd name="connsiteY42" fmla="*/ 1 h 3190664"/>
              <a:gd name="connsiteX43" fmla="*/ 3018823 w 4200336"/>
              <a:gd name="connsiteY43" fmla="*/ 1036322 h 3190664"/>
              <a:gd name="connsiteX44" fmla="*/ 1816691 w 4200336"/>
              <a:gd name="connsiteY44" fmla="*/ 1036322 h 3190664"/>
              <a:gd name="connsiteX45" fmla="*/ 1151361 w 4200336"/>
              <a:gd name="connsiteY45" fmla="*/ 1 h 3190664"/>
              <a:gd name="connsiteX46" fmla="*/ 2353493 w 4200336"/>
              <a:gd name="connsiteY46" fmla="*/ 1 h 3190664"/>
              <a:gd name="connsiteX47" fmla="*/ 1752427 w 4200336"/>
              <a:gd name="connsiteY47" fmla="*/ 1036322 h 3190664"/>
              <a:gd name="connsiteX48" fmla="*/ 1087097 w 4200336"/>
              <a:gd name="connsiteY48" fmla="*/ 1 h 3190664"/>
              <a:gd name="connsiteX49" fmla="*/ 1688163 w 4200336"/>
              <a:gd name="connsiteY49" fmla="*/ 1036322 h 3190664"/>
              <a:gd name="connsiteX50" fmla="*/ 486031 w 4200336"/>
              <a:gd name="connsiteY50" fmla="*/ 1036322 h 3190664"/>
              <a:gd name="connsiteX51" fmla="*/ 0 w 4200336"/>
              <a:gd name="connsiteY51" fmla="*/ 0 h 3190664"/>
              <a:gd name="connsiteX52" fmla="*/ 1030400 w 4200336"/>
              <a:gd name="connsiteY52" fmla="*/ 0 h 3190664"/>
              <a:gd name="connsiteX53" fmla="*/ 515200 w 4200336"/>
              <a:gd name="connsiteY53" fmla="*/ 888276 h 319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200336" h="3190664">
                <a:moveTo>
                  <a:pt x="3678771" y="2282695"/>
                </a:moveTo>
                <a:lnTo>
                  <a:pt x="4200336" y="3181946"/>
                </a:lnTo>
                <a:lnTo>
                  <a:pt x="3157205" y="3181946"/>
                </a:lnTo>
                <a:close/>
                <a:moveTo>
                  <a:pt x="2482021" y="2154343"/>
                </a:moveTo>
                <a:lnTo>
                  <a:pt x="3684153" y="2154343"/>
                </a:lnTo>
                <a:lnTo>
                  <a:pt x="3083087" y="3190664"/>
                </a:lnTo>
                <a:close/>
                <a:moveTo>
                  <a:pt x="2417757" y="2154343"/>
                </a:moveTo>
                <a:lnTo>
                  <a:pt x="3018823" y="3190664"/>
                </a:lnTo>
                <a:lnTo>
                  <a:pt x="1816691" y="3190664"/>
                </a:lnTo>
                <a:close/>
                <a:moveTo>
                  <a:pt x="1151361" y="2154343"/>
                </a:moveTo>
                <a:lnTo>
                  <a:pt x="2353493" y="2154343"/>
                </a:lnTo>
                <a:lnTo>
                  <a:pt x="1752427" y="3190664"/>
                </a:lnTo>
                <a:close/>
                <a:moveTo>
                  <a:pt x="1087097" y="2154343"/>
                </a:moveTo>
                <a:lnTo>
                  <a:pt x="1688163" y="3190664"/>
                </a:lnTo>
                <a:lnTo>
                  <a:pt x="486031" y="3190664"/>
                </a:lnTo>
                <a:close/>
                <a:moveTo>
                  <a:pt x="0" y="2154342"/>
                </a:moveTo>
                <a:lnTo>
                  <a:pt x="1030400" y="2154342"/>
                </a:lnTo>
                <a:lnTo>
                  <a:pt x="515200" y="3042618"/>
                </a:lnTo>
                <a:close/>
                <a:moveTo>
                  <a:pt x="3685136" y="1214553"/>
                </a:moveTo>
                <a:lnTo>
                  <a:pt x="4200336" y="2102829"/>
                </a:lnTo>
                <a:lnTo>
                  <a:pt x="3169936" y="2102829"/>
                </a:lnTo>
                <a:close/>
                <a:moveTo>
                  <a:pt x="0" y="1075225"/>
                </a:moveTo>
                <a:lnTo>
                  <a:pt x="1043131" y="1075225"/>
                </a:lnTo>
                <a:lnTo>
                  <a:pt x="521565" y="1974476"/>
                </a:lnTo>
                <a:close/>
                <a:moveTo>
                  <a:pt x="2512173" y="1066507"/>
                </a:moveTo>
                <a:lnTo>
                  <a:pt x="3714305" y="1066507"/>
                </a:lnTo>
                <a:lnTo>
                  <a:pt x="3113239" y="2102828"/>
                </a:lnTo>
                <a:close/>
                <a:moveTo>
                  <a:pt x="2447909" y="1066507"/>
                </a:moveTo>
                <a:lnTo>
                  <a:pt x="3048975" y="2102828"/>
                </a:lnTo>
                <a:lnTo>
                  <a:pt x="1846843" y="2102828"/>
                </a:lnTo>
                <a:close/>
                <a:moveTo>
                  <a:pt x="1181513" y="1066507"/>
                </a:moveTo>
                <a:lnTo>
                  <a:pt x="2383645" y="1066507"/>
                </a:lnTo>
                <a:lnTo>
                  <a:pt x="1782579" y="2102828"/>
                </a:lnTo>
                <a:close/>
                <a:moveTo>
                  <a:pt x="1117249" y="1066507"/>
                </a:moveTo>
                <a:lnTo>
                  <a:pt x="1718315" y="2102828"/>
                </a:lnTo>
                <a:lnTo>
                  <a:pt x="516183" y="2102828"/>
                </a:lnTo>
                <a:close/>
                <a:moveTo>
                  <a:pt x="3678771" y="128353"/>
                </a:moveTo>
                <a:lnTo>
                  <a:pt x="4200336" y="1027604"/>
                </a:lnTo>
                <a:lnTo>
                  <a:pt x="3157205" y="1027604"/>
                </a:lnTo>
                <a:close/>
                <a:moveTo>
                  <a:pt x="2482021" y="1"/>
                </a:moveTo>
                <a:lnTo>
                  <a:pt x="3684153" y="1"/>
                </a:lnTo>
                <a:lnTo>
                  <a:pt x="3083087" y="1036322"/>
                </a:lnTo>
                <a:close/>
                <a:moveTo>
                  <a:pt x="2417757" y="1"/>
                </a:moveTo>
                <a:lnTo>
                  <a:pt x="3018823" y="1036322"/>
                </a:lnTo>
                <a:lnTo>
                  <a:pt x="1816691" y="1036322"/>
                </a:lnTo>
                <a:close/>
                <a:moveTo>
                  <a:pt x="1151361" y="1"/>
                </a:moveTo>
                <a:lnTo>
                  <a:pt x="2353493" y="1"/>
                </a:lnTo>
                <a:lnTo>
                  <a:pt x="1752427" y="1036322"/>
                </a:lnTo>
                <a:close/>
                <a:moveTo>
                  <a:pt x="1087097" y="1"/>
                </a:moveTo>
                <a:lnTo>
                  <a:pt x="1688163" y="1036322"/>
                </a:lnTo>
                <a:lnTo>
                  <a:pt x="486031" y="1036322"/>
                </a:lnTo>
                <a:close/>
                <a:moveTo>
                  <a:pt x="0" y="0"/>
                </a:moveTo>
                <a:lnTo>
                  <a:pt x="1030400" y="0"/>
                </a:lnTo>
                <a:lnTo>
                  <a:pt x="515200" y="88827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spTree>
    <p:extLst>
      <p:ext uri="{BB962C8B-B14F-4D97-AF65-F5344CB8AC3E}">
        <p14:creationId xmlns:p14="http://schemas.microsoft.com/office/powerpoint/2010/main" val="31253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blip>
          <a:srcRect/>
          <a:stretch>
            <a:fillRect/>
          </a:stretch>
        </a:blip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1"/>
          </p:nvPr>
        </p:nvSpPr>
        <p:spPr>
          <a:xfrm>
            <a:off x="838201" y="1360714"/>
            <a:ext cx="6822439" cy="5497286"/>
          </a:xfrm>
        </p:spPr>
        <p:txBody>
          <a:bodyPr>
            <a:normAutofit/>
          </a:bodyPr>
          <a:lstStyle/>
          <a:p>
            <a:pPr marL="0" indent="0" algn="just">
              <a:buNone/>
            </a:pPr>
            <a:r>
              <a:rPr lang="es-MX" dirty="0"/>
              <a:t>Para el estudio de esta semana leamos los siguientes textos nos darán el enfoque del estudio: </a:t>
            </a:r>
            <a:r>
              <a:rPr lang="es-MX" b="1" i="1" dirty="0"/>
              <a:t>Lucas 24:1-12; 24:36-49; Hechos 1:1226; Hebreos 10:24, 25; Hechos 2:1-41; 1 Corintios 11:1.</a:t>
            </a:r>
          </a:p>
          <a:p>
            <a:pPr marL="0" indent="0" algn="just">
              <a:buNone/>
            </a:pPr>
            <a:r>
              <a:rPr lang="es-MX" dirty="0"/>
              <a:t>Mientras que la motivación es el deseo o la razón que tiene una persona para hacer algo por alguien o algo, la preparación implica una acción de alistarse para que las cosas puedan llevarse a cabo. La preparación hace posible que los planes se lleven a cabo. Lo que Jesús ha hecho por nosotros, nos debe motivar para la misión. El Espíritu nos capacitara para cumplir su voluntad y el mandato de la misión.</a:t>
            </a:r>
          </a:p>
          <a:p>
            <a:pPr marL="0" indent="0" algn="just">
              <a:buNone/>
            </a:pPr>
            <a:r>
              <a:rPr lang="es-MX" dirty="0"/>
              <a:t>El texto “Nosotros lo amamos a él porque él nos amó primero” (1 Juan 4:19) denota causa y efecto, la razón que nos motiva a responder y a actuar. Cuando respondemos al amor de Dios, lo hacemos proclamando y viviendo con palabras y hechos la buena noticia de que Jesús es nuestro Salvador y Señor. </a:t>
            </a:r>
          </a:p>
          <a:p>
            <a:pPr marL="0" indent="0" algn="just">
              <a:buNone/>
            </a:pPr>
            <a:r>
              <a:rPr lang="es-MX" dirty="0"/>
              <a:t>En el estudio de esta semana hablaremos sobre  tres acontecimientos que pueden orientarnos sobre cómo debemos llevar a cabo la misión: </a:t>
            </a:r>
            <a:r>
              <a:rPr lang="es-MX" b="1" dirty="0"/>
              <a:t>1) La respuesta de los que oyeron de la resurrección de Jesús; 2)Jesús les “Abrió el sentido”; 3) ¿Qué hacían los discípulos mientras esperaban la promesa de Jesús?</a:t>
            </a:r>
          </a:p>
        </p:txBody>
      </p:sp>
      <p:sp>
        <p:nvSpPr>
          <p:cNvPr id="4" name="Forma libre: forma 3">
            <a:extLst>
              <a:ext uri="{FF2B5EF4-FFF2-40B4-BE49-F238E27FC236}">
                <a16:creationId xmlns:a16="http://schemas.microsoft.com/office/drawing/2014/main" id="{C0C9E746-FB8B-4B58-2D3D-BFFA0CA4A556}"/>
              </a:ext>
            </a:extLst>
          </p:cNvPr>
          <p:cNvSpPr/>
          <p:nvPr/>
        </p:nvSpPr>
        <p:spPr>
          <a:xfrm>
            <a:off x="7613636" y="2886456"/>
            <a:ext cx="2763563" cy="2245360"/>
          </a:xfrm>
          <a:custGeom>
            <a:avLst/>
            <a:gdLst>
              <a:gd name="connsiteX0" fmla="*/ 142240 w 2763563"/>
              <a:gd name="connsiteY0" fmla="*/ 213360 h 2245360"/>
              <a:gd name="connsiteX1" fmla="*/ 233680 w 2763563"/>
              <a:gd name="connsiteY1" fmla="*/ 203200 h 2245360"/>
              <a:gd name="connsiteX2" fmla="*/ 386080 w 2763563"/>
              <a:gd name="connsiteY2" fmla="*/ 91440 h 2245360"/>
              <a:gd name="connsiteX3" fmla="*/ 426720 w 2763563"/>
              <a:gd name="connsiteY3" fmla="*/ 60960 h 2245360"/>
              <a:gd name="connsiteX4" fmla="*/ 599440 w 2763563"/>
              <a:gd name="connsiteY4" fmla="*/ 91440 h 2245360"/>
              <a:gd name="connsiteX5" fmla="*/ 629920 w 2763563"/>
              <a:gd name="connsiteY5" fmla="*/ 121920 h 2245360"/>
              <a:gd name="connsiteX6" fmla="*/ 1270000 w 2763563"/>
              <a:gd name="connsiteY6" fmla="*/ 101600 h 2245360"/>
              <a:gd name="connsiteX7" fmla="*/ 1320800 w 2763563"/>
              <a:gd name="connsiteY7" fmla="*/ 132080 h 2245360"/>
              <a:gd name="connsiteX8" fmla="*/ 1361440 w 2763563"/>
              <a:gd name="connsiteY8" fmla="*/ 193040 h 2245360"/>
              <a:gd name="connsiteX9" fmla="*/ 1381760 w 2763563"/>
              <a:gd name="connsiteY9" fmla="*/ 223520 h 2245360"/>
              <a:gd name="connsiteX10" fmla="*/ 1534160 w 2763563"/>
              <a:gd name="connsiteY10" fmla="*/ 213360 h 2245360"/>
              <a:gd name="connsiteX11" fmla="*/ 1635760 w 2763563"/>
              <a:gd name="connsiteY11" fmla="*/ 162560 h 2245360"/>
              <a:gd name="connsiteX12" fmla="*/ 1727200 w 2763563"/>
              <a:gd name="connsiteY12" fmla="*/ 132080 h 2245360"/>
              <a:gd name="connsiteX13" fmla="*/ 1910080 w 2763563"/>
              <a:gd name="connsiteY13" fmla="*/ 101600 h 2245360"/>
              <a:gd name="connsiteX14" fmla="*/ 1950720 w 2763563"/>
              <a:gd name="connsiteY14" fmla="*/ 91440 h 2245360"/>
              <a:gd name="connsiteX15" fmla="*/ 2032000 w 2763563"/>
              <a:gd name="connsiteY15" fmla="*/ 0 h 2245360"/>
              <a:gd name="connsiteX16" fmla="*/ 2164080 w 2763563"/>
              <a:gd name="connsiteY16" fmla="*/ 10160 h 2245360"/>
              <a:gd name="connsiteX17" fmla="*/ 2204720 w 2763563"/>
              <a:gd name="connsiteY17" fmla="*/ 40640 h 2245360"/>
              <a:gd name="connsiteX18" fmla="*/ 2235200 w 2763563"/>
              <a:gd name="connsiteY18" fmla="*/ 60960 h 2245360"/>
              <a:gd name="connsiteX19" fmla="*/ 2286000 w 2763563"/>
              <a:gd name="connsiteY19" fmla="*/ 152400 h 2245360"/>
              <a:gd name="connsiteX20" fmla="*/ 2296160 w 2763563"/>
              <a:gd name="connsiteY20" fmla="*/ 213360 h 2245360"/>
              <a:gd name="connsiteX21" fmla="*/ 2326640 w 2763563"/>
              <a:gd name="connsiteY21" fmla="*/ 223520 h 2245360"/>
              <a:gd name="connsiteX22" fmla="*/ 2468880 w 2763563"/>
              <a:gd name="connsiteY22" fmla="*/ 254000 h 2245360"/>
              <a:gd name="connsiteX23" fmla="*/ 2692400 w 2763563"/>
              <a:gd name="connsiteY23" fmla="*/ 243840 h 2245360"/>
              <a:gd name="connsiteX24" fmla="*/ 2712720 w 2763563"/>
              <a:gd name="connsiteY24" fmla="*/ 274320 h 2245360"/>
              <a:gd name="connsiteX25" fmla="*/ 2743200 w 2763563"/>
              <a:gd name="connsiteY25" fmla="*/ 284480 h 2245360"/>
              <a:gd name="connsiteX26" fmla="*/ 2753360 w 2763563"/>
              <a:gd name="connsiteY26" fmla="*/ 345440 h 2245360"/>
              <a:gd name="connsiteX27" fmla="*/ 2763520 w 2763563"/>
              <a:gd name="connsiteY27" fmla="*/ 396240 h 2245360"/>
              <a:gd name="connsiteX28" fmla="*/ 2743200 w 2763563"/>
              <a:gd name="connsiteY28" fmla="*/ 599440 h 2245360"/>
              <a:gd name="connsiteX29" fmla="*/ 2712720 w 2763563"/>
              <a:gd name="connsiteY29" fmla="*/ 975360 h 2245360"/>
              <a:gd name="connsiteX30" fmla="*/ 2702560 w 2763563"/>
              <a:gd name="connsiteY30" fmla="*/ 1087120 h 2245360"/>
              <a:gd name="connsiteX31" fmla="*/ 2682240 w 2763563"/>
              <a:gd name="connsiteY31" fmla="*/ 1127760 h 2245360"/>
              <a:gd name="connsiteX32" fmla="*/ 2672080 w 2763563"/>
              <a:gd name="connsiteY32" fmla="*/ 1198880 h 2245360"/>
              <a:gd name="connsiteX33" fmla="*/ 2682240 w 2763563"/>
              <a:gd name="connsiteY33" fmla="*/ 1452880 h 2245360"/>
              <a:gd name="connsiteX34" fmla="*/ 2692400 w 2763563"/>
              <a:gd name="connsiteY34" fmla="*/ 1483360 h 2245360"/>
              <a:gd name="connsiteX35" fmla="*/ 2712720 w 2763563"/>
              <a:gd name="connsiteY35" fmla="*/ 1574800 h 2245360"/>
              <a:gd name="connsiteX36" fmla="*/ 2743200 w 2763563"/>
              <a:gd name="connsiteY36" fmla="*/ 1645920 h 2245360"/>
              <a:gd name="connsiteX37" fmla="*/ 2753360 w 2763563"/>
              <a:gd name="connsiteY37" fmla="*/ 2164080 h 2245360"/>
              <a:gd name="connsiteX38" fmla="*/ 2743200 w 2763563"/>
              <a:gd name="connsiteY38" fmla="*/ 2204720 h 2245360"/>
              <a:gd name="connsiteX39" fmla="*/ 2722880 w 2763563"/>
              <a:gd name="connsiteY39" fmla="*/ 2245360 h 2245360"/>
              <a:gd name="connsiteX40" fmla="*/ 2519680 w 2763563"/>
              <a:gd name="connsiteY40" fmla="*/ 2184400 h 2245360"/>
              <a:gd name="connsiteX41" fmla="*/ 2519680 w 2763563"/>
              <a:gd name="connsiteY41" fmla="*/ 2184400 h 2245360"/>
              <a:gd name="connsiteX42" fmla="*/ 2418080 w 2763563"/>
              <a:gd name="connsiteY42" fmla="*/ 2164080 h 2245360"/>
              <a:gd name="connsiteX43" fmla="*/ 2377440 w 2763563"/>
              <a:gd name="connsiteY43" fmla="*/ 2133600 h 2245360"/>
              <a:gd name="connsiteX44" fmla="*/ 2286000 w 2763563"/>
              <a:gd name="connsiteY44" fmla="*/ 2113280 h 2245360"/>
              <a:gd name="connsiteX45" fmla="*/ 1838960 w 2763563"/>
              <a:gd name="connsiteY45" fmla="*/ 2153920 h 2245360"/>
              <a:gd name="connsiteX46" fmla="*/ 1767840 w 2763563"/>
              <a:gd name="connsiteY46" fmla="*/ 2194560 h 2245360"/>
              <a:gd name="connsiteX47" fmla="*/ 1717040 w 2763563"/>
              <a:gd name="connsiteY47" fmla="*/ 2214880 h 2245360"/>
              <a:gd name="connsiteX48" fmla="*/ 1564640 w 2763563"/>
              <a:gd name="connsiteY48" fmla="*/ 2194560 h 2245360"/>
              <a:gd name="connsiteX49" fmla="*/ 1463040 w 2763563"/>
              <a:gd name="connsiteY49" fmla="*/ 2174240 h 2245360"/>
              <a:gd name="connsiteX50" fmla="*/ 1178560 w 2763563"/>
              <a:gd name="connsiteY50" fmla="*/ 2184400 h 2245360"/>
              <a:gd name="connsiteX51" fmla="*/ 1137920 w 2763563"/>
              <a:gd name="connsiteY51" fmla="*/ 2194560 h 2245360"/>
              <a:gd name="connsiteX52" fmla="*/ 1026160 w 2763563"/>
              <a:gd name="connsiteY52" fmla="*/ 2225040 h 2245360"/>
              <a:gd name="connsiteX53" fmla="*/ 243840 w 2763563"/>
              <a:gd name="connsiteY53" fmla="*/ 2204720 h 2245360"/>
              <a:gd name="connsiteX54" fmla="*/ 0 w 2763563"/>
              <a:gd name="connsiteY54" fmla="*/ 2164080 h 2245360"/>
              <a:gd name="connsiteX55" fmla="*/ 20320 w 2763563"/>
              <a:gd name="connsiteY55" fmla="*/ 2001520 h 2245360"/>
              <a:gd name="connsiteX56" fmla="*/ 40640 w 2763563"/>
              <a:gd name="connsiteY56" fmla="*/ 1971040 h 2245360"/>
              <a:gd name="connsiteX57" fmla="*/ 50800 w 2763563"/>
              <a:gd name="connsiteY57" fmla="*/ 1930400 h 2245360"/>
              <a:gd name="connsiteX58" fmla="*/ 71120 w 2763563"/>
              <a:gd name="connsiteY58" fmla="*/ 1879600 h 2245360"/>
              <a:gd name="connsiteX59" fmla="*/ 91440 w 2763563"/>
              <a:gd name="connsiteY59" fmla="*/ 1737360 h 2245360"/>
              <a:gd name="connsiteX60" fmla="*/ 71120 w 2763563"/>
              <a:gd name="connsiteY60" fmla="*/ 1524000 h 2245360"/>
              <a:gd name="connsiteX61" fmla="*/ 60960 w 2763563"/>
              <a:gd name="connsiteY61" fmla="*/ 1493520 h 2245360"/>
              <a:gd name="connsiteX62" fmla="*/ 40640 w 2763563"/>
              <a:gd name="connsiteY62" fmla="*/ 1463040 h 2245360"/>
              <a:gd name="connsiteX63" fmla="*/ 30480 w 2763563"/>
              <a:gd name="connsiteY63" fmla="*/ 1422400 h 2245360"/>
              <a:gd name="connsiteX64" fmla="*/ 10160 w 2763563"/>
              <a:gd name="connsiteY64" fmla="*/ 1391920 h 2245360"/>
              <a:gd name="connsiteX65" fmla="*/ 0 w 2763563"/>
              <a:gd name="connsiteY65" fmla="*/ 1300480 h 2245360"/>
              <a:gd name="connsiteX66" fmla="*/ 10160 w 2763563"/>
              <a:gd name="connsiteY66" fmla="*/ 772160 h 2245360"/>
              <a:gd name="connsiteX67" fmla="*/ 30480 w 2763563"/>
              <a:gd name="connsiteY67" fmla="*/ 650240 h 2245360"/>
              <a:gd name="connsiteX68" fmla="*/ 40640 w 2763563"/>
              <a:gd name="connsiteY68" fmla="*/ 284480 h 2245360"/>
              <a:gd name="connsiteX69" fmla="*/ 50800 w 2763563"/>
              <a:gd name="connsiteY69" fmla="*/ 254000 h 2245360"/>
              <a:gd name="connsiteX70" fmla="*/ 60960 w 2763563"/>
              <a:gd name="connsiteY70" fmla="*/ 203200 h 2245360"/>
              <a:gd name="connsiteX71" fmla="*/ 142240 w 2763563"/>
              <a:gd name="connsiteY71" fmla="*/ 213360 h 224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763563" h="2245360">
                <a:moveTo>
                  <a:pt x="142240" y="213360"/>
                </a:moveTo>
                <a:cubicBezTo>
                  <a:pt x="171027" y="213360"/>
                  <a:pt x="205206" y="214590"/>
                  <a:pt x="233680" y="203200"/>
                </a:cubicBezTo>
                <a:cubicBezTo>
                  <a:pt x="341536" y="160058"/>
                  <a:pt x="322923" y="146703"/>
                  <a:pt x="386080" y="91440"/>
                </a:cubicBezTo>
                <a:cubicBezTo>
                  <a:pt x="398824" y="80289"/>
                  <a:pt x="413173" y="71120"/>
                  <a:pt x="426720" y="60960"/>
                </a:cubicBezTo>
                <a:cubicBezTo>
                  <a:pt x="495352" y="66239"/>
                  <a:pt x="546247" y="53445"/>
                  <a:pt x="599440" y="91440"/>
                </a:cubicBezTo>
                <a:cubicBezTo>
                  <a:pt x="611132" y="99791"/>
                  <a:pt x="619760" y="111760"/>
                  <a:pt x="629920" y="121920"/>
                </a:cubicBezTo>
                <a:cubicBezTo>
                  <a:pt x="893148" y="50131"/>
                  <a:pt x="787301" y="67726"/>
                  <a:pt x="1270000" y="101600"/>
                </a:cubicBezTo>
                <a:cubicBezTo>
                  <a:pt x="1289699" y="102982"/>
                  <a:pt x="1303867" y="121920"/>
                  <a:pt x="1320800" y="132080"/>
                </a:cubicBezTo>
                <a:lnTo>
                  <a:pt x="1361440" y="193040"/>
                </a:lnTo>
                <a:lnTo>
                  <a:pt x="1381760" y="223520"/>
                </a:lnTo>
                <a:cubicBezTo>
                  <a:pt x="1432560" y="220133"/>
                  <a:pt x="1483759" y="220560"/>
                  <a:pt x="1534160" y="213360"/>
                </a:cubicBezTo>
                <a:cubicBezTo>
                  <a:pt x="1631297" y="199483"/>
                  <a:pt x="1562084" y="196564"/>
                  <a:pt x="1635760" y="162560"/>
                </a:cubicBezTo>
                <a:cubicBezTo>
                  <a:pt x="1664932" y="149096"/>
                  <a:pt x="1696243" y="140679"/>
                  <a:pt x="1727200" y="132080"/>
                </a:cubicBezTo>
                <a:cubicBezTo>
                  <a:pt x="1808118" y="109603"/>
                  <a:pt x="1827346" y="110793"/>
                  <a:pt x="1910080" y="101600"/>
                </a:cubicBezTo>
                <a:cubicBezTo>
                  <a:pt x="1923627" y="98213"/>
                  <a:pt x="1938231" y="97685"/>
                  <a:pt x="1950720" y="91440"/>
                </a:cubicBezTo>
                <a:cubicBezTo>
                  <a:pt x="1995853" y="68874"/>
                  <a:pt x="2003664" y="42504"/>
                  <a:pt x="2032000" y="0"/>
                </a:cubicBezTo>
                <a:cubicBezTo>
                  <a:pt x="2076027" y="3387"/>
                  <a:pt x="2121097" y="46"/>
                  <a:pt x="2164080" y="10160"/>
                </a:cubicBezTo>
                <a:cubicBezTo>
                  <a:pt x="2180563" y="14038"/>
                  <a:pt x="2190941" y="30798"/>
                  <a:pt x="2204720" y="40640"/>
                </a:cubicBezTo>
                <a:cubicBezTo>
                  <a:pt x="2214656" y="47737"/>
                  <a:pt x="2226566" y="52326"/>
                  <a:pt x="2235200" y="60960"/>
                </a:cubicBezTo>
                <a:cubicBezTo>
                  <a:pt x="2267418" y="93178"/>
                  <a:pt x="2269305" y="110663"/>
                  <a:pt x="2286000" y="152400"/>
                </a:cubicBezTo>
                <a:cubicBezTo>
                  <a:pt x="2289387" y="172720"/>
                  <a:pt x="2285939" y="195474"/>
                  <a:pt x="2296160" y="213360"/>
                </a:cubicBezTo>
                <a:cubicBezTo>
                  <a:pt x="2301473" y="222659"/>
                  <a:pt x="2316796" y="219301"/>
                  <a:pt x="2326640" y="223520"/>
                </a:cubicBezTo>
                <a:cubicBezTo>
                  <a:pt x="2413175" y="260606"/>
                  <a:pt x="2317484" y="238860"/>
                  <a:pt x="2468880" y="254000"/>
                </a:cubicBezTo>
                <a:cubicBezTo>
                  <a:pt x="2543387" y="250613"/>
                  <a:pt x="2618074" y="237646"/>
                  <a:pt x="2692400" y="243840"/>
                </a:cubicBezTo>
                <a:cubicBezTo>
                  <a:pt x="2704569" y="244854"/>
                  <a:pt x="2703185" y="266692"/>
                  <a:pt x="2712720" y="274320"/>
                </a:cubicBezTo>
                <a:cubicBezTo>
                  <a:pt x="2721083" y="281010"/>
                  <a:pt x="2733040" y="281093"/>
                  <a:pt x="2743200" y="284480"/>
                </a:cubicBezTo>
                <a:cubicBezTo>
                  <a:pt x="2746587" y="304800"/>
                  <a:pt x="2749675" y="325172"/>
                  <a:pt x="2753360" y="345440"/>
                </a:cubicBezTo>
                <a:cubicBezTo>
                  <a:pt x="2756449" y="362430"/>
                  <a:pt x="2764210" y="378985"/>
                  <a:pt x="2763520" y="396240"/>
                </a:cubicBezTo>
                <a:cubicBezTo>
                  <a:pt x="2760799" y="464257"/>
                  <a:pt x="2748421" y="531569"/>
                  <a:pt x="2743200" y="599440"/>
                </a:cubicBezTo>
                <a:cubicBezTo>
                  <a:pt x="2713779" y="981915"/>
                  <a:pt x="2745451" y="811703"/>
                  <a:pt x="2712720" y="975360"/>
                </a:cubicBezTo>
                <a:cubicBezTo>
                  <a:pt x="2709333" y="1012613"/>
                  <a:pt x="2709896" y="1050439"/>
                  <a:pt x="2702560" y="1087120"/>
                </a:cubicBezTo>
                <a:cubicBezTo>
                  <a:pt x="2699590" y="1101972"/>
                  <a:pt x="2686225" y="1113148"/>
                  <a:pt x="2682240" y="1127760"/>
                </a:cubicBezTo>
                <a:cubicBezTo>
                  <a:pt x="2675939" y="1150864"/>
                  <a:pt x="2675467" y="1175173"/>
                  <a:pt x="2672080" y="1198880"/>
                </a:cubicBezTo>
                <a:cubicBezTo>
                  <a:pt x="2675467" y="1283547"/>
                  <a:pt x="2676203" y="1368361"/>
                  <a:pt x="2682240" y="1452880"/>
                </a:cubicBezTo>
                <a:cubicBezTo>
                  <a:pt x="2683003" y="1463562"/>
                  <a:pt x="2689803" y="1472970"/>
                  <a:pt x="2692400" y="1483360"/>
                </a:cubicBezTo>
                <a:cubicBezTo>
                  <a:pt x="2697228" y="1502672"/>
                  <a:pt x="2704898" y="1553940"/>
                  <a:pt x="2712720" y="1574800"/>
                </a:cubicBezTo>
                <a:cubicBezTo>
                  <a:pt x="2788048" y="1775676"/>
                  <a:pt x="2692740" y="1494541"/>
                  <a:pt x="2743200" y="1645920"/>
                </a:cubicBezTo>
                <a:cubicBezTo>
                  <a:pt x="2746587" y="1818640"/>
                  <a:pt x="2753360" y="1991327"/>
                  <a:pt x="2753360" y="2164080"/>
                </a:cubicBezTo>
                <a:cubicBezTo>
                  <a:pt x="2753360" y="2178044"/>
                  <a:pt x="2748103" y="2191645"/>
                  <a:pt x="2743200" y="2204720"/>
                </a:cubicBezTo>
                <a:cubicBezTo>
                  <a:pt x="2737882" y="2218901"/>
                  <a:pt x="2729653" y="2231813"/>
                  <a:pt x="2722880" y="2245360"/>
                </a:cubicBezTo>
                <a:cubicBezTo>
                  <a:pt x="2597913" y="2229739"/>
                  <a:pt x="2666804" y="2245702"/>
                  <a:pt x="2519680" y="2184400"/>
                </a:cubicBezTo>
                <a:lnTo>
                  <a:pt x="2519680" y="2184400"/>
                </a:lnTo>
                <a:lnTo>
                  <a:pt x="2418080" y="2164080"/>
                </a:lnTo>
                <a:cubicBezTo>
                  <a:pt x="2404533" y="2153920"/>
                  <a:pt x="2392586" y="2141173"/>
                  <a:pt x="2377440" y="2133600"/>
                </a:cubicBezTo>
                <a:cubicBezTo>
                  <a:pt x="2367874" y="2128817"/>
                  <a:pt x="2291344" y="2114349"/>
                  <a:pt x="2286000" y="2113280"/>
                </a:cubicBezTo>
                <a:cubicBezTo>
                  <a:pt x="2125466" y="2118297"/>
                  <a:pt x="1986304" y="2099635"/>
                  <a:pt x="1838960" y="2153920"/>
                </a:cubicBezTo>
                <a:cubicBezTo>
                  <a:pt x="1813339" y="2163359"/>
                  <a:pt x="1792262" y="2182349"/>
                  <a:pt x="1767840" y="2194560"/>
                </a:cubicBezTo>
                <a:cubicBezTo>
                  <a:pt x="1751528" y="2202716"/>
                  <a:pt x="1733973" y="2208107"/>
                  <a:pt x="1717040" y="2214880"/>
                </a:cubicBezTo>
                <a:cubicBezTo>
                  <a:pt x="1685080" y="2210885"/>
                  <a:pt x="1598692" y="2200569"/>
                  <a:pt x="1564640" y="2194560"/>
                </a:cubicBezTo>
                <a:cubicBezTo>
                  <a:pt x="1530628" y="2188558"/>
                  <a:pt x="1463040" y="2174240"/>
                  <a:pt x="1463040" y="2174240"/>
                </a:cubicBezTo>
                <a:cubicBezTo>
                  <a:pt x="1368213" y="2177627"/>
                  <a:pt x="1273262" y="2178481"/>
                  <a:pt x="1178560" y="2184400"/>
                </a:cubicBezTo>
                <a:cubicBezTo>
                  <a:pt x="1164624" y="2185271"/>
                  <a:pt x="1151551" y="2191531"/>
                  <a:pt x="1137920" y="2194560"/>
                </a:cubicBezTo>
                <a:cubicBezTo>
                  <a:pt x="1051756" y="2213708"/>
                  <a:pt x="1121315" y="2193322"/>
                  <a:pt x="1026160" y="2225040"/>
                </a:cubicBezTo>
                <a:lnTo>
                  <a:pt x="243840" y="2204720"/>
                </a:lnTo>
                <a:cubicBezTo>
                  <a:pt x="570" y="2197422"/>
                  <a:pt x="34663" y="2268069"/>
                  <a:pt x="0" y="2164080"/>
                </a:cubicBezTo>
                <a:cubicBezTo>
                  <a:pt x="1223" y="2149401"/>
                  <a:pt x="3726" y="2040239"/>
                  <a:pt x="20320" y="2001520"/>
                </a:cubicBezTo>
                <a:cubicBezTo>
                  <a:pt x="25130" y="1990297"/>
                  <a:pt x="33867" y="1981200"/>
                  <a:pt x="40640" y="1971040"/>
                </a:cubicBezTo>
                <a:cubicBezTo>
                  <a:pt x="44027" y="1957493"/>
                  <a:pt x="46384" y="1943647"/>
                  <a:pt x="50800" y="1930400"/>
                </a:cubicBezTo>
                <a:cubicBezTo>
                  <a:pt x="56567" y="1913098"/>
                  <a:pt x="67363" y="1897447"/>
                  <a:pt x="71120" y="1879600"/>
                </a:cubicBezTo>
                <a:cubicBezTo>
                  <a:pt x="80987" y="1832733"/>
                  <a:pt x="84667" y="1784773"/>
                  <a:pt x="91440" y="1737360"/>
                </a:cubicBezTo>
                <a:cubicBezTo>
                  <a:pt x="84667" y="1666240"/>
                  <a:pt x="79981" y="1594890"/>
                  <a:pt x="71120" y="1524000"/>
                </a:cubicBezTo>
                <a:cubicBezTo>
                  <a:pt x="69792" y="1513373"/>
                  <a:pt x="65749" y="1503099"/>
                  <a:pt x="60960" y="1493520"/>
                </a:cubicBezTo>
                <a:cubicBezTo>
                  <a:pt x="55499" y="1482598"/>
                  <a:pt x="47413" y="1473200"/>
                  <a:pt x="40640" y="1463040"/>
                </a:cubicBezTo>
                <a:cubicBezTo>
                  <a:pt x="37253" y="1449493"/>
                  <a:pt x="35981" y="1435235"/>
                  <a:pt x="30480" y="1422400"/>
                </a:cubicBezTo>
                <a:cubicBezTo>
                  <a:pt x="25670" y="1411177"/>
                  <a:pt x="13122" y="1403766"/>
                  <a:pt x="10160" y="1391920"/>
                </a:cubicBezTo>
                <a:cubicBezTo>
                  <a:pt x="2722" y="1362168"/>
                  <a:pt x="3387" y="1330960"/>
                  <a:pt x="0" y="1300480"/>
                </a:cubicBezTo>
                <a:cubicBezTo>
                  <a:pt x="3387" y="1124373"/>
                  <a:pt x="1913" y="948106"/>
                  <a:pt x="10160" y="772160"/>
                </a:cubicBezTo>
                <a:cubicBezTo>
                  <a:pt x="12089" y="731005"/>
                  <a:pt x="30480" y="650240"/>
                  <a:pt x="30480" y="650240"/>
                </a:cubicBezTo>
                <a:cubicBezTo>
                  <a:pt x="33867" y="528320"/>
                  <a:pt x="34393" y="406287"/>
                  <a:pt x="40640" y="284480"/>
                </a:cubicBezTo>
                <a:cubicBezTo>
                  <a:pt x="41188" y="273784"/>
                  <a:pt x="48203" y="264390"/>
                  <a:pt x="50800" y="254000"/>
                </a:cubicBezTo>
                <a:cubicBezTo>
                  <a:pt x="54988" y="237247"/>
                  <a:pt x="46316" y="212352"/>
                  <a:pt x="60960" y="203200"/>
                </a:cubicBezTo>
                <a:cubicBezTo>
                  <a:pt x="81063" y="190635"/>
                  <a:pt x="113453" y="213360"/>
                  <a:pt x="142240" y="213360"/>
                </a:cubicBezTo>
                <a:close/>
              </a:path>
            </a:pathLst>
          </a:custGeom>
          <a:blipFill dpi="0" rotWithShape="1">
            <a:blip r:embed="rId3"/>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619761" y="1048866"/>
            <a:ext cx="7030719" cy="5783525"/>
          </a:xfrm>
        </p:spPr>
        <p:txBody>
          <a:bodyPr wrap="square">
            <a:normAutofit fontScale="92500"/>
          </a:bodyPr>
          <a:lstStyle/>
          <a:p>
            <a:pPr marL="0" indent="0" algn="just">
              <a:buNone/>
              <a:tabLst>
                <a:tab pos="627063" algn="l"/>
              </a:tabLst>
            </a:pPr>
            <a:r>
              <a:rPr lang="es-MX" dirty="0"/>
              <a:t>	l leer Filipenses 1: 15-18, debiera motivarnos para predicar a 	Cristo, y cumplir la misión, para alcanzar a otros con las 	buenas nuevas, y esto por amor y por verdad, y no por 	ambición egoísta, envidia ni contienda. Debemos estar motivados por medio del deseo o la razón para hacer algo por alguien. Debemos estar preparados para que las cosas se realicen.</a:t>
            </a:r>
            <a:endParaRPr lang="es-MX" b="1" i="1" dirty="0"/>
          </a:p>
          <a:p>
            <a:pPr marL="0" indent="0" algn="just">
              <a:buNone/>
              <a:tabLst>
                <a:tab pos="1168400" algn="l"/>
              </a:tabLst>
            </a:pPr>
            <a:r>
              <a:rPr lang="es-MX" dirty="0"/>
              <a:t>Si decimos </a:t>
            </a:r>
            <a:r>
              <a:rPr lang="es-MX" b="1" dirty="0"/>
              <a:t>“nosotros lo amamos a él porque él nos amó primero”</a:t>
            </a:r>
            <a:r>
              <a:rPr lang="es-MX" dirty="0"/>
              <a:t>, como lo cita 1 Juan 4:19. Esto vendría siendo la causa efecto, la razón que nos motiva a responder y actuar. Piensa en esto: en esta vida todo se hace de buena gana o de mala gana, esa motivación nos lleva a que eso perdure en el tiempo, es por eso que no debemos perder el combustible en el camino, por eso debemos cuidar y entender la motivación. Lo otro es prepararnos, los dones las cualidades, habilidades. Esas habilidades harán que la motivación que nos dure en el camino, para hacer las cosas con gozo y bien hechas, enfrentado los desafíos cotidianos.</a:t>
            </a:r>
          </a:p>
          <a:p>
            <a:pPr marL="0" indent="0" algn="just">
              <a:buNone/>
              <a:tabLst>
                <a:tab pos="1168400" algn="l"/>
              </a:tabLst>
            </a:pPr>
            <a:r>
              <a:rPr lang="es-MX" b="1" dirty="0"/>
              <a:t>“Jesús desea que los que trabajan en su servicio no estén ansiosos por recibir recompensas, ni que sientan que deben recibir una compensación por todo lo que hacen. El Señor quiere que nuestras mentes se encaucen por un conducto diferente, porque él no ve en la forma como el hombre ve. El no juzga por las apariencias, sino que estima a un hombre por la sinceridad de su corazón…” </a:t>
            </a:r>
            <a:r>
              <a:rPr lang="es-MX" i="1" dirty="0"/>
              <a:t>(Consejos sobre la mayordomía cristiana, pp. 353, 354).</a:t>
            </a:r>
          </a:p>
        </p:txBody>
      </p:sp>
      <p:sp>
        <p:nvSpPr>
          <p:cNvPr id="2" name="Rectángulo 1">
            <a:extLst>
              <a:ext uri="{FF2B5EF4-FFF2-40B4-BE49-F238E27FC236}">
                <a16:creationId xmlns:a16="http://schemas.microsoft.com/office/drawing/2014/main" id="{D0A09385-F934-B49B-498E-D0BC730CE53F}"/>
              </a:ext>
            </a:extLst>
          </p:cNvPr>
          <p:cNvSpPr/>
          <p:nvPr/>
        </p:nvSpPr>
        <p:spPr>
          <a:xfrm>
            <a:off x="596565" y="1048866"/>
            <a:ext cx="802640" cy="132516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rPr>
              <a:t>A</a:t>
            </a:r>
            <a:endParaRPr lang="es-MX" sz="8800" b="1" cap="none" spc="0" dirty="0">
              <a:ln/>
              <a:solidFill>
                <a:srgbClr val="00526B"/>
              </a:solidFill>
              <a:effectLst/>
            </a:endParaRPr>
          </a:p>
        </p:txBody>
      </p:sp>
      <p:sp>
        <p:nvSpPr>
          <p:cNvPr id="19" name="Forma libre: forma 18">
            <a:extLst>
              <a:ext uri="{FF2B5EF4-FFF2-40B4-BE49-F238E27FC236}">
                <a16:creationId xmlns:a16="http://schemas.microsoft.com/office/drawing/2014/main" id="{FB3D9B2E-C496-F002-A971-CDC3F3BD2D46}"/>
              </a:ext>
            </a:extLst>
          </p:cNvPr>
          <p:cNvSpPr/>
          <p:nvPr/>
        </p:nvSpPr>
        <p:spPr>
          <a:xfrm>
            <a:off x="7650480" y="2176272"/>
            <a:ext cx="2700514" cy="3182111"/>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dirty="0">
                <a:ln/>
                <a:solidFill>
                  <a:srgbClr val="4E4DA4"/>
                </a:solidFill>
                <a:effectLst>
                  <a:outerShdw blurRad="50800" dist="50800" dir="5400000" algn="ctr" rotWithShape="0">
                    <a:schemeClr val="bg1"/>
                  </a:outerShdw>
                </a:effectLst>
              </a:rPr>
              <a:t>Introducción a la Lección</a:t>
            </a:r>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Domingo</a:t>
            </a:r>
          </a:p>
        </p:txBody>
      </p:sp>
      <p:sp>
        <p:nvSpPr>
          <p:cNvPr id="7" name="Marcador de texto 6">
            <a:extLst>
              <a:ext uri="{FF2B5EF4-FFF2-40B4-BE49-F238E27FC236}">
                <a16:creationId xmlns:a16="http://schemas.microsoft.com/office/drawing/2014/main" id="{137ADC77-31BD-B002-002A-8AEBDC9C546D}"/>
              </a:ext>
            </a:extLst>
          </p:cNvPr>
          <p:cNvSpPr>
            <a:spLocks noGrp="1"/>
          </p:cNvSpPr>
          <p:nvPr>
            <p:ph type="body" idx="1"/>
          </p:nvPr>
        </p:nvSpPr>
        <p:spPr>
          <a:xfrm>
            <a:off x="467360" y="877757"/>
            <a:ext cx="9424801" cy="1131075"/>
          </a:xfrm>
        </p:spPr>
        <p:txBody>
          <a:bodyPr anchor="t" anchorCtr="0">
            <a:normAutofit/>
          </a:bodyPr>
          <a:lstStyle/>
          <a:p>
            <a:pPr>
              <a:lnSpc>
                <a:spcPts val="1920"/>
              </a:lnSpc>
            </a:pPr>
            <a:r>
              <a:rPr lang="es-MX" sz="1600" dirty="0"/>
              <a:t>“Mas a ellos les parecían locura las palabras de ellas, y no las creían. Pero levantándose Pedro, corrió al sepulcro; y cuando miró dentro, vio los lienzos solos, y se fue a casa maravillándose de lo que había sucedido.” (Lucas 24: 11-12)</a:t>
            </a:r>
          </a:p>
          <a:p>
            <a:pPr>
              <a:lnSpc>
                <a:spcPts val="1920"/>
              </a:lnSpc>
            </a:pPr>
            <a:r>
              <a:rPr lang="es-MX" sz="1600" dirty="0"/>
              <a:t>Lee Lucas 24:1 al 12. ¿Cuál fue la respuesta de los que oyeron hablar del Cristo resucitado?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467360" y="1828800"/>
            <a:ext cx="7274560" cy="5166360"/>
          </a:xfrm>
        </p:spPr>
        <p:txBody>
          <a:bodyPr vert="horz" lIns="91440" tIns="45720" rIns="91440" bIns="45720" rtlCol="0">
            <a:normAutofit lnSpcReduction="10000"/>
          </a:bodyPr>
          <a:lstStyle/>
          <a:p>
            <a:pPr marL="0" indent="0" algn="just">
              <a:spcBef>
                <a:spcPts val="300"/>
              </a:spcBef>
              <a:buNone/>
            </a:pPr>
            <a:r>
              <a:rPr lang="es-MX" b="1" dirty="0"/>
              <a:t>R. </a:t>
            </a:r>
            <a:r>
              <a:rPr lang="es-MX" b="1" dirty="0">
                <a:solidFill>
                  <a:srgbClr val="0070C0"/>
                </a:solidFill>
              </a:rPr>
              <a:t>Los once y los otros que los acompañaban, simplemente no creyeron en lo que las mujeres les estaban diciendo sobre la resurrección de Cristo. Pedro quiso ver con sus ojos y fue corriendo a la tuba y verificar.</a:t>
            </a:r>
          </a:p>
          <a:p>
            <a:pPr marL="0" indent="0" algn="just">
              <a:spcBef>
                <a:spcPts val="300"/>
              </a:spcBef>
              <a:buNone/>
            </a:pPr>
            <a:r>
              <a:rPr lang="es-MX" dirty="0"/>
              <a:t>Si lo que hemos visto y oído cambio nuestra vida, y fortalecido la experiencia personal con Jesús, entonces debemos compartir las buenas nuevas de que Cristo ha resucitado para darnos vida eterna a todos los que creyéremos en su resurrección. La experiencia personal que tengamos con Jesús nos capacitara por medio del Espíritu Santo, para compartir con los demás lo que tanto amamos y esto debe ser parte crucial de nuestra motivación para la misión.</a:t>
            </a:r>
          </a:p>
          <a:p>
            <a:pPr marL="0" indent="0" algn="just">
              <a:spcBef>
                <a:spcPts val="300"/>
              </a:spcBef>
              <a:buNone/>
            </a:pPr>
            <a:r>
              <a:rPr lang="es-MX" b="1" dirty="0"/>
              <a:t>“Deberíamos cultivar la bondad y la cortesía en nuestro trato con aquellos con quienes nos encontramos. Esforcémonos… siempre por presentar la verdad de una manera fácil. Esta verdad significa vida, vida eterna para aquel que la recibe. Estudiad por lo tanto la manera de pasar fácil pero cortésmente de temas de naturaleza temporal a los de naturaleza espiritual y eterna… Mientras camináis por la calle o estáis sentados junto al camino podéis sembrar la semilla de la verdad en algún corazón.” </a:t>
            </a:r>
            <a:r>
              <a:rPr lang="es-MX" i="1" dirty="0"/>
              <a:t>(Profetas y reyes, pp. 126, 127).</a:t>
            </a:r>
          </a:p>
          <a:p>
            <a:pPr marL="0" indent="0" algn="just">
              <a:spcBef>
                <a:spcPts val="300"/>
              </a:spcBef>
              <a:buNone/>
            </a:pPr>
            <a:r>
              <a:rPr lang="es-MX" b="1" dirty="0"/>
              <a:t>Reflexionemos: </a:t>
            </a:r>
            <a:r>
              <a:rPr lang="es-MX" b="1" dirty="0">
                <a:solidFill>
                  <a:srgbClr val="C00000"/>
                </a:solidFill>
              </a:rPr>
              <a:t>¿Cuál ha sido tu experiencia con la realidad de Dios y su amor? ¿Por qué estos momentos son tan valiosos para ti, y cómo te motivan para llegar a los demás con las buenas nuevas?</a:t>
            </a: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400" dirty="0">
                <a:solidFill>
                  <a:schemeClr val="bg1">
                    <a:lumMod val="95000"/>
                  </a:schemeClr>
                </a:solidFill>
                <a:latin typeface="Amasis MT Pro Black" panose="02040A04050005020304" pitchFamily="18" charset="0"/>
              </a:rPr>
              <a:t>COMPARTIR LA BUENA NOTICIA</a:t>
            </a:r>
          </a:p>
        </p:txBody>
      </p:sp>
      <p:sp>
        <p:nvSpPr>
          <p:cNvPr id="5" name="Forma libre: forma 4">
            <a:extLst>
              <a:ext uri="{FF2B5EF4-FFF2-40B4-BE49-F238E27FC236}">
                <a16:creationId xmlns:a16="http://schemas.microsoft.com/office/drawing/2014/main" id="{95F51E1F-4924-7A1A-DEE2-C04570D87C9C}"/>
              </a:ext>
            </a:extLst>
          </p:cNvPr>
          <p:cNvSpPr/>
          <p:nvPr/>
        </p:nvSpPr>
        <p:spPr>
          <a:xfrm>
            <a:off x="7741920" y="2628601"/>
            <a:ext cx="2577737" cy="3326674"/>
          </a:xfrm>
          <a:custGeom>
            <a:avLst/>
            <a:gdLst>
              <a:gd name="connsiteX0" fmla="*/ 775182 w 5409375"/>
              <a:gd name="connsiteY0" fmla="*/ 4510209 h 5968307"/>
              <a:gd name="connsiteX1" fmla="*/ 1500111 w 5409375"/>
              <a:gd name="connsiteY1" fmla="*/ 5968307 h 5968307"/>
              <a:gd name="connsiteX2" fmla="*/ 50252 w 5409375"/>
              <a:gd name="connsiteY2" fmla="*/ 5968307 h 5968307"/>
              <a:gd name="connsiteX3" fmla="*/ 0 w 5409375"/>
              <a:gd name="connsiteY3" fmla="*/ 4510209 h 5968307"/>
              <a:gd name="connsiteX4" fmla="*/ 737699 w 5409375"/>
              <a:gd name="connsiteY4" fmla="*/ 4510209 h 5968307"/>
              <a:gd name="connsiteX5" fmla="*/ 0 w 5409375"/>
              <a:gd name="connsiteY5" fmla="*/ 5968307 h 5968307"/>
              <a:gd name="connsiteX6" fmla="*/ 5394545 w 5409375"/>
              <a:gd name="connsiteY6" fmla="*/ 4510208 h 5968307"/>
              <a:gd name="connsiteX7" fmla="*/ 5394545 w 5409375"/>
              <a:gd name="connsiteY7" fmla="*/ 5968306 h 5968307"/>
              <a:gd name="connsiteX8" fmla="*/ 4656846 w 5409375"/>
              <a:gd name="connsiteY8" fmla="*/ 5968306 h 5968307"/>
              <a:gd name="connsiteX9" fmla="*/ 3898966 w 5409375"/>
              <a:gd name="connsiteY9" fmla="*/ 4510208 h 5968307"/>
              <a:gd name="connsiteX10" fmla="*/ 5348825 w 5409375"/>
              <a:gd name="connsiteY10" fmla="*/ 4510208 h 5968307"/>
              <a:gd name="connsiteX11" fmla="*/ 4623895 w 5409375"/>
              <a:gd name="connsiteY11" fmla="*/ 5968306 h 5968307"/>
              <a:gd name="connsiteX12" fmla="*/ 3853246 w 5409375"/>
              <a:gd name="connsiteY12" fmla="*/ 4510208 h 5968307"/>
              <a:gd name="connsiteX13" fmla="*/ 4578175 w 5409375"/>
              <a:gd name="connsiteY13" fmla="*/ 5968306 h 5968307"/>
              <a:gd name="connsiteX14" fmla="*/ 3128316 w 5409375"/>
              <a:gd name="connsiteY14" fmla="*/ 5968306 h 5968307"/>
              <a:gd name="connsiteX15" fmla="*/ 2357668 w 5409375"/>
              <a:gd name="connsiteY15" fmla="*/ 4510208 h 5968307"/>
              <a:gd name="connsiteX16" fmla="*/ 3807527 w 5409375"/>
              <a:gd name="connsiteY16" fmla="*/ 4510208 h 5968307"/>
              <a:gd name="connsiteX17" fmla="*/ 3082597 w 5409375"/>
              <a:gd name="connsiteY17" fmla="*/ 5968306 h 5968307"/>
              <a:gd name="connsiteX18" fmla="*/ 2311948 w 5409375"/>
              <a:gd name="connsiteY18" fmla="*/ 4510208 h 5968307"/>
              <a:gd name="connsiteX19" fmla="*/ 3036877 w 5409375"/>
              <a:gd name="connsiteY19" fmla="*/ 5968306 h 5968307"/>
              <a:gd name="connsiteX20" fmla="*/ 1587018 w 5409375"/>
              <a:gd name="connsiteY20" fmla="*/ 5968306 h 5968307"/>
              <a:gd name="connsiteX21" fmla="*/ 816368 w 5409375"/>
              <a:gd name="connsiteY21" fmla="*/ 4510208 h 5968307"/>
              <a:gd name="connsiteX22" fmla="*/ 2266227 w 5409375"/>
              <a:gd name="connsiteY22" fmla="*/ 4510208 h 5968307"/>
              <a:gd name="connsiteX23" fmla="*/ 1541297 w 5409375"/>
              <a:gd name="connsiteY23" fmla="*/ 5968306 h 5968307"/>
              <a:gd name="connsiteX24" fmla="*/ 3853249 w 5409375"/>
              <a:gd name="connsiteY24" fmla="*/ 3006806 h 5968307"/>
              <a:gd name="connsiteX25" fmla="*/ 4578178 w 5409375"/>
              <a:gd name="connsiteY25" fmla="*/ 4464904 h 5968307"/>
              <a:gd name="connsiteX26" fmla="*/ 3128319 w 5409375"/>
              <a:gd name="connsiteY26" fmla="*/ 4464904 h 5968307"/>
              <a:gd name="connsiteX27" fmla="*/ 2357669 w 5409375"/>
              <a:gd name="connsiteY27" fmla="*/ 3006806 h 5968307"/>
              <a:gd name="connsiteX28" fmla="*/ 3807528 w 5409375"/>
              <a:gd name="connsiteY28" fmla="*/ 3006806 h 5968307"/>
              <a:gd name="connsiteX29" fmla="*/ 3082598 w 5409375"/>
              <a:gd name="connsiteY29" fmla="*/ 4464904 h 5968307"/>
              <a:gd name="connsiteX30" fmla="*/ 2311949 w 5409375"/>
              <a:gd name="connsiteY30" fmla="*/ 3006806 h 5968307"/>
              <a:gd name="connsiteX31" fmla="*/ 3036878 w 5409375"/>
              <a:gd name="connsiteY31" fmla="*/ 4464904 h 5968307"/>
              <a:gd name="connsiteX32" fmla="*/ 1587019 w 5409375"/>
              <a:gd name="connsiteY32" fmla="*/ 4464904 h 5968307"/>
              <a:gd name="connsiteX33" fmla="*/ 816371 w 5409375"/>
              <a:gd name="connsiteY33" fmla="*/ 3006806 h 5968307"/>
              <a:gd name="connsiteX34" fmla="*/ 2266230 w 5409375"/>
              <a:gd name="connsiteY34" fmla="*/ 3006806 h 5968307"/>
              <a:gd name="connsiteX35" fmla="*/ 1541300 w 5409375"/>
              <a:gd name="connsiteY35" fmla="*/ 4464904 h 5968307"/>
              <a:gd name="connsiteX36" fmla="*/ 770651 w 5409375"/>
              <a:gd name="connsiteY36" fmla="*/ 3006806 h 5968307"/>
              <a:gd name="connsiteX37" fmla="*/ 1495580 w 5409375"/>
              <a:gd name="connsiteY37" fmla="*/ 4464904 h 5968307"/>
              <a:gd name="connsiteX38" fmla="*/ 45721 w 5409375"/>
              <a:gd name="connsiteY38" fmla="*/ 4464904 h 5968307"/>
              <a:gd name="connsiteX39" fmla="*/ 1 w 5409375"/>
              <a:gd name="connsiteY39" fmla="*/ 3006806 h 5968307"/>
              <a:gd name="connsiteX40" fmla="*/ 737700 w 5409375"/>
              <a:gd name="connsiteY40" fmla="*/ 3006806 h 5968307"/>
              <a:gd name="connsiteX41" fmla="*/ 1 w 5409375"/>
              <a:gd name="connsiteY41" fmla="*/ 4464904 h 5968307"/>
              <a:gd name="connsiteX42" fmla="*/ 5394546 w 5409375"/>
              <a:gd name="connsiteY42" fmla="*/ 3006805 h 5968307"/>
              <a:gd name="connsiteX43" fmla="*/ 5394546 w 5409375"/>
              <a:gd name="connsiteY43" fmla="*/ 4464903 h 5968307"/>
              <a:gd name="connsiteX44" fmla="*/ 4656847 w 5409375"/>
              <a:gd name="connsiteY44" fmla="*/ 4464903 h 5968307"/>
              <a:gd name="connsiteX45" fmla="*/ 3894435 w 5409375"/>
              <a:gd name="connsiteY45" fmla="*/ 3006805 h 5968307"/>
              <a:gd name="connsiteX46" fmla="*/ 5344294 w 5409375"/>
              <a:gd name="connsiteY46" fmla="*/ 3006805 h 5968307"/>
              <a:gd name="connsiteX47" fmla="*/ 4619364 w 5409375"/>
              <a:gd name="connsiteY47" fmla="*/ 4464903 h 5968307"/>
              <a:gd name="connsiteX48" fmla="*/ 775183 w 5409375"/>
              <a:gd name="connsiteY48" fmla="*/ 1503404 h 5968307"/>
              <a:gd name="connsiteX49" fmla="*/ 1500112 w 5409375"/>
              <a:gd name="connsiteY49" fmla="*/ 2961501 h 5968307"/>
              <a:gd name="connsiteX50" fmla="*/ 50253 w 5409375"/>
              <a:gd name="connsiteY50" fmla="*/ 2961501 h 5968307"/>
              <a:gd name="connsiteX51" fmla="*/ 1 w 5409375"/>
              <a:gd name="connsiteY51" fmla="*/ 1503404 h 5968307"/>
              <a:gd name="connsiteX52" fmla="*/ 737700 w 5409375"/>
              <a:gd name="connsiteY52" fmla="*/ 1503404 h 5968307"/>
              <a:gd name="connsiteX53" fmla="*/ 1 w 5409375"/>
              <a:gd name="connsiteY53" fmla="*/ 2961501 h 5968307"/>
              <a:gd name="connsiteX54" fmla="*/ 5394546 w 5409375"/>
              <a:gd name="connsiteY54" fmla="*/ 1503404 h 5968307"/>
              <a:gd name="connsiteX55" fmla="*/ 5394546 w 5409375"/>
              <a:gd name="connsiteY55" fmla="*/ 2961500 h 5968307"/>
              <a:gd name="connsiteX56" fmla="*/ 4656847 w 5409375"/>
              <a:gd name="connsiteY56" fmla="*/ 2961500 h 5968307"/>
              <a:gd name="connsiteX57" fmla="*/ 3898967 w 5409375"/>
              <a:gd name="connsiteY57" fmla="*/ 1503404 h 5968307"/>
              <a:gd name="connsiteX58" fmla="*/ 5348826 w 5409375"/>
              <a:gd name="connsiteY58" fmla="*/ 1503404 h 5968307"/>
              <a:gd name="connsiteX59" fmla="*/ 4623896 w 5409375"/>
              <a:gd name="connsiteY59" fmla="*/ 2961500 h 5968307"/>
              <a:gd name="connsiteX60" fmla="*/ 3853247 w 5409375"/>
              <a:gd name="connsiteY60" fmla="*/ 1503404 h 5968307"/>
              <a:gd name="connsiteX61" fmla="*/ 4578176 w 5409375"/>
              <a:gd name="connsiteY61" fmla="*/ 2961500 h 5968307"/>
              <a:gd name="connsiteX62" fmla="*/ 3128317 w 5409375"/>
              <a:gd name="connsiteY62" fmla="*/ 2961500 h 5968307"/>
              <a:gd name="connsiteX63" fmla="*/ 2357669 w 5409375"/>
              <a:gd name="connsiteY63" fmla="*/ 1503404 h 5968307"/>
              <a:gd name="connsiteX64" fmla="*/ 3807528 w 5409375"/>
              <a:gd name="connsiteY64" fmla="*/ 1503404 h 5968307"/>
              <a:gd name="connsiteX65" fmla="*/ 3082598 w 5409375"/>
              <a:gd name="connsiteY65" fmla="*/ 2961500 h 5968307"/>
              <a:gd name="connsiteX66" fmla="*/ 2311949 w 5409375"/>
              <a:gd name="connsiteY66" fmla="*/ 1503403 h 5968307"/>
              <a:gd name="connsiteX67" fmla="*/ 3036878 w 5409375"/>
              <a:gd name="connsiteY67" fmla="*/ 2961500 h 5968307"/>
              <a:gd name="connsiteX68" fmla="*/ 1587019 w 5409375"/>
              <a:gd name="connsiteY68" fmla="*/ 2961500 h 5968307"/>
              <a:gd name="connsiteX69" fmla="*/ 816369 w 5409375"/>
              <a:gd name="connsiteY69" fmla="*/ 1503403 h 5968307"/>
              <a:gd name="connsiteX70" fmla="*/ 2266228 w 5409375"/>
              <a:gd name="connsiteY70" fmla="*/ 1503403 h 5968307"/>
              <a:gd name="connsiteX71" fmla="*/ 1541298 w 5409375"/>
              <a:gd name="connsiteY71" fmla="*/ 2961500 h 5968307"/>
              <a:gd name="connsiteX72" fmla="*/ 785480 w 5409375"/>
              <a:gd name="connsiteY72" fmla="*/ 2 h 5968307"/>
              <a:gd name="connsiteX73" fmla="*/ 1510409 w 5409375"/>
              <a:gd name="connsiteY73" fmla="*/ 1458099 h 5968307"/>
              <a:gd name="connsiteX74" fmla="*/ 60550 w 5409375"/>
              <a:gd name="connsiteY74" fmla="*/ 1458099 h 5968307"/>
              <a:gd name="connsiteX75" fmla="*/ 14830 w 5409375"/>
              <a:gd name="connsiteY75" fmla="*/ 1 h 5968307"/>
              <a:gd name="connsiteX76" fmla="*/ 752529 w 5409375"/>
              <a:gd name="connsiteY76" fmla="*/ 1 h 5968307"/>
              <a:gd name="connsiteX77" fmla="*/ 14830 w 5409375"/>
              <a:gd name="connsiteY77" fmla="*/ 1458099 h 5968307"/>
              <a:gd name="connsiteX78" fmla="*/ 831200 w 5409375"/>
              <a:gd name="connsiteY78" fmla="*/ 1 h 5968307"/>
              <a:gd name="connsiteX79" fmla="*/ 2281059 w 5409375"/>
              <a:gd name="connsiteY79" fmla="*/ 1 h 5968307"/>
              <a:gd name="connsiteX80" fmla="*/ 1556129 w 5409375"/>
              <a:gd name="connsiteY80" fmla="*/ 1458099 h 5968307"/>
              <a:gd name="connsiteX81" fmla="*/ 2326778 w 5409375"/>
              <a:gd name="connsiteY81" fmla="*/ 1 h 5968307"/>
              <a:gd name="connsiteX82" fmla="*/ 3051707 w 5409375"/>
              <a:gd name="connsiteY82" fmla="*/ 1458099 h 5968307"/>
              <a:gd name="connsiteX83" fmla="*/ 1601848 w 5409375"/>
              <a:gd name="connsiteY83" fmla="*/ 1458099 h 5968307"/>
              <a:gd name="connsiteX84" fmla="*/ 3868078 w 5409375"/>
              <a:gd name="connsiteY84" fmla="*/ 1 h 5968307"/>
              <a:gd name="connsiteX85" fmla="*/ 4593007 w 5409375"/>
              <a:gd name="connsiteY85" fmla="*/ 1458099 h 5968307"/>
              <a:gd name="connsiteX86" fmla="*/ 3143148 w 5409375"/>
              <a:gd name="connsiteY86" fmla="*/ 1458099 h 5968307"/>
              <a:gd name="connsiteX87" fmla="*/ 2372498 w 5409375"/>
              <a:gd name="connsiteY87" fmla="*/ 1 h 5968307"/>
              <a:gd name="connsiteX88" fmla="*/ 3822357 w 5409375"/>
              <a:gd name="connsiteY88" fmla="*/ 1 h 5968307"/>
              <a:gd name="connsiteX89" fmla="*/ 3097427 w 5409375"/>
              <a:gd name="connsiteY89" fmla="*/ 1458099 h 5968307"/>
              <a:gd name="connsiteX90" fmla="*/ 5409375 w 5409375"/>
              <a:gd name="connsiteY90" fmla="*/ 0 h 5968307"/>
              <a:gd name="connsiteX91" fmla="*/ 5409375 w 5409375"/>
              <a:gd name="connsiteY91" fmla="*/ 1458098 h 5968307"/>
              <a:gd name="connsiteX92" fmla="*/ 4671676 w 5409375"/>
              <a:gd name="connsiteY92" fmla="*/ 1458098 h 5968307"/>
              <a:gd name="connsiteX93" fmla="*/ 3909264 w 5409375"/>
              <a:gd name="connsiteY93" fmla="*/ 0 h 5968307"/>
              <a:gd name="connsiteX94" fmla="*/ 5359123 w 5409375"/>
              <a:gd name="connsiteY94" fmla="*/ 0 h 5968307"/>
              <a:gd name="connsiteX95" fmla="*/ 4634193 w 5409375"/>
              <a:gd name="connsiteY95" fmla="*/ 1458098 h 596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409375" h="5968307">
                <a:moveTo>
                  <a:pt x="775182" y="4510209"/>
                </a:moveTo>
                <a:lnTo>
                  <a:pt x="1500111" y="5968307"/>
                </a:lnTo>
                <a:lnTo>
                  <a:pt x="50252" y="5968307"/>
                </a:lnTo>
                <a:close/>
                <a:moveTo>
                  <a:pt x="0" y="4510209"/>
                </a:moveTo>
                <a:lnTo>
                  <a:pt x="737699" y="4510209"/>
                </a:lnTo>
                <a:lnTo>
                  <a:pt x="0" y="5968307"/>
                </a:lnTo>
                <a:close/>
                <a:moveTo>
                  <a:pt x="5394545" y="4510208"/>
                </a:moveTo>
                <a:lnTo>
                  <a:pt x="5394545" y="5968306"/>
                </a:lnTo>
                <a:lnTo>
                  <a:pt x="4656846" y="5968306"/>
                </a:lnTo>
                <a:close/>
                <a:moveTo>
                  <a:pt x="3898966" y="4510208"/>
                </a:moveTo>
                <a:lnTo>
                  <a:pt x="5348825" y="4510208"/>
                </a:lnTo>
                <a:lnTo>
                  <a:pt x="4623895" y="5968306"/>
                </a:lnTo>
                <a:close/>
                <a:moveTo>
                  <a:pt x="3853246" y="4510208"/>
                </a:moveTo>
                <a:lnTo>
                  <a:pt x="4578175" y="5968306"/>
                </a:lnTo>
                <a:lnTo>
                  <a:pt x="3128316" y="5968306"/>
                </a:lnTo>
                <a:close/>
                <a:moveTo>
                  <a:pt x="2357668" y="4510208"/>
                </a:moveTo>
                <a:lnTo>
                  <a:pt x="3807527" y="4510208"/>
                </a:lnTo>
                <a:lnTo>
                  <a:pt x="3082597" y="5968306"/>
                </a:lnTo>
                <a:close/>
                <a:moveTo>
                  <a:pt x="2311948" y="4510208"/>
                </a:moveTo>
                <a:lnTo>
                  <a:pt x="3036877" y="5968306"/>
                </a:lnTo>
                <a:lnTo>
                  <a:pt x="1587018" y="5968306"/>
                </a:lnTo>
                <a:close/>
                <a:moveTo>
                  <a:pt x="816368" y="4510208"/>
                </a:moveTo>
                <a:lnTo>
                  <a:pt x="2266227" y="4510208"/>
                </a:lnTo>
                <a:lnTo>
                  <a:pt x="1541297" y="5968306"/>
                </a:lnTo>
                <a:close/>
                <a:moveTo>
                  <a:pt x="3853249" y="3006806"/>
                </a:moveTo>
                <a:lnTo>
                  <a:pt x="4578178" y="4464904"/>
                </a:lnTo>
                <a:lnTo>
                  <a:pt x="3128319" y="4464904"/>
                </a:lnTo>
                <a:close/>
                <a:moveTo>
                  <a:pt x="2357669" y="3006806"/>
                </a:moveTo>
                <a:lnTo>
                  <a:pt x="3807528" y="3006806"/>
                </a:lnTo>
                <a:lnTo>
                  <a:pt x="3082598" y="4464904"/>
                </a:lnTo>
                <a:close/>
                <a:moveTo>
                  <a:pt x="2311949" y="3006806"/>
                </a:moveTo>
                <a:lnTo>
                  <a:pt x="3036878" y="4464904"/>
                </a:lnTo>
                <a:lnTo>
                  <a:pt x="1587019" y="4464904"/>
                </a:lnTo>
                <a:close/>
                <a:moveTo>
                  <a:pt x="816371" y="3006806"/>
                </a:moveTo>
                <a:lnTo>
                  <a:pt x="2266230" y="3006806"/>
                </a:lnTo>
                <a:lnTo>
                  <a:pt x="1541300" y="4464904"/>
                </a:lnTo>
                <a:close/>
                <a:moveTo>
                  <a:pt x="770651" y="3006806"/>
                </a:moveTo>
                <a:lnTo>
                  <a:pt x="1495580" y="4464904"/>
                </a:lnTo>
                <a:lnTo>
                  <a:pt x="45721" y="4464904"/>
                </a:lnTo>
                <a:close/>
                <a:moveTo>
                  <a:pt x="1" y="3006806"/>
                </a:moveTo>
                <a:lnTo>
                  <a:pt x="737700" y="3006806"/>
                </a:lnTo>
                <a:lnTo>
                  <a:pt x="1" y="4464904"/>
                </a:lnTo>
                <a:close/>
                <a:moveTo>
                  <a:pt x="5394546" y="3006805"/>
                </a:moveTo>
                <a:lnTo>
                  <a:pt x="5394546" y="4464903"/>
                </a:lnTo>
                <a:lnTo>
                  <a:pt x="4656847" y="4464903"/>
                </a:lnTo>
                <a:close/>
                <a:moveTo>
                  <a:pt x="3894435" y="3006805"/>
                </a:moveTo>
                <a:lnTo>
                  <a:pt x="5344294" y="3006805"/>
                </a:lnTo>
                <a:lnTo>
                  <a:pt x="4619364" y="4464903"/>
                </a:lnTo>
                <a:close/>
                <a:moveTo>
                  <a:pt x="775183" y="1503404"/>
                </a:moveTo>
                <a:lnTo>
                  <a:pt x="1500112" y="2961501"/>
                </a:lnTo>
                <a:lnTo>
                  <a:pt x="50253" y="2961501"/>
                </a:lnTo>
                <a:close/>
                <a:moveTo>
                  <a:pt x="1" y="1503404"/>
                </a:moveTo>
                <a:lnTo>
                  <a:pt x="737700" y="1503404"/>
                </a:lnTo>
                <a:lnTo>
                  <a:pt x="1" y="2961501"/>
                </a:lnTo>
                <a:close/>
                <a:moveTo>
                  <a:pt x="5394546" y="1503404"/>
                </a:moveTo>
                <a:lnTo>
                  <a:pt x="5394546" y="2961500"/>
                </a:lnTo>
                <a:lnTo>
                  <a:pt x="4656847" y="2961500"/>
                </a:lnTo>
                <a:close/>
                <a:moveTo>
                  <a:pt x="3898967" y="1503404"/>
                </a:moveTo>
                <a:lnTo>
                  <a:pt x="5348826" y="1503404"/>
                </a:lnTo>
                <a:lnTo>
                  <a:pt x="4623896" y="2961500"/>
                </a:lnTo>
                <a:close/>
                <a:moveTo>
                  <a:pt x="3853247" y="1503404"/>
                </a:moveTo>
                <a:lnTo>
                  <a:pt x="4578176" y="2961500"/>
                </a:lnTo>
                <a:lnTo>
                  <a:pt x="3128317" y="2961500"/>
                </a:lnTo>
                <a:close/>
                <a:moveTo>
                  <a:pt x="2357669" y="1503404"/>
                </a:moveTo>
                <a:lnTo>
                  <a:pt x="3807528" y="1503404"/>
                </a:lnTo>
                <a:lnTo>
                  <a:pt x="3082598" y="2961500"/>
                </a:lnTo>
                <a:close/>
                <a:moveTo>
                  <a:pt x="2311949" y="1503403"/>
                </a:moveTo>
                <a:lnTo>
                  <a:pt x="3036878" y="2961500"/>
                </a:lnTo>
                <a:lnTo>
                  <a:pt x="1587019" y="2961500"/>
                </a:lnTo>
                <a:close/>
                <a:moveTo>
                  <a:pt x="816369" y="1503403"/>
                </a:moveTo>
                <a:lnTo>
                  <a:pt x="2266228" y="1503403"/>
                </a:lnTo>
                <a:lnTo>
                  <a:pt x="1541298" y="2961500"/>
                </a:lnTo>
                <a:close/>
                <a:moveTo>
                  <a:pt x="785480" y="2"/>
                </a:moveTo>
                <a:lnTo>
                  <a:pt x="1510409" y="1458099"/>
                </a:lnTo>
                <a:lnTo>
                  <a:pt x="60550" y="1458099"/>
                </a:lnTo>
                <a:close/>
                <a:moveTo>
                  <a:pt x="14830" y="1"/>
                </a:moveTo>
                <a:lnTo>
                  <a:pt x="752529" y="1"/>
                </a:lnTo>
                <a:lnTo>
                  <a:pt x="14830" y="1458099"/>
                </a:lnTo>
                <a:close/>
                <a:moveTo>
                  <a:pt x="831200" y="1"/>
                </a:moveTo>
                <a:lnTo>
                  <a:pt x="2281059" y="1"/>
                </a:lnTo>
                <a:lnTo>
                  <a:pt x="1556129" y="1458099"/>
                </a:lnTo>
                <a:close/>
                <a:moveTo>
                  <a:pt x="2326778" y="1"/>
                </a:moveTo>
                <a:lnTo>
                  <a:pt x="3051707" y="1458099"/>
                </a:lnTo>
                <a:lnTo>
                  <a:pt x="1601848" y="1458099"/>
                </a:lnTo>
                <a:close/>
                <a:moveTo>
                  <a:pt x="3868078" y="1"/>
                </a:moveTo>
                <a:lnTo>
                  <a:pt x="4593007" y="1458099"/>
                </a:lnTo>
                <a:lnTo>
                  <a:pt x="3143148" y="1458099"/>
                </a:lnTo>
                <a:close/>
                <a:moveTo>
                  <a:pt x="2372498" y="1"/>
                </a:moveTo>
                <a:lnTo>
                  <a:pt x="3822357" y="1"/>
                </a:lnTo>
                <a:lnTo>
                  <a:pt x="3097427" y="1458099"/>
                </a:lnTo>
                <a:close/>
                <a:moveTo>
                  <a:pt x="5409375" y="0"/>
                </a:moveTo>
                <a:lnTo>
                  <a:pt x="5409375" y="1458098"/>
                </a:lnTo>
                <a:lnTo>
                  <a:pt x="4671676" y="1458098"/>
                </a:lnTo>
                <a:close/>
                <a:moveTo>
                  <a:pt x="3909264" y="0"/>
                </a:moveTo>
                <a:lnTo>
                  <a:pt x="5359123" y="0"/>
                </a:lnTo>
                <a:lnTo>
                  <a:pt x="4634193" y="1458098"/>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463867" y="839972"/>
            <a:ext cx="9447697" cy="1067060"/>
          </a:xfrm>
          <a:noFill/>
        </p:spPr>
        <p:txBody>
          <a:bodyPr vert="horz" lIns="91440" tIns="45720" rIns="91440" bIns="45720" rtlCol="0" anchor="t">
            <a:normAutofit/>
          </a:bodyPr>
          <a:lstStyle/>
          <a:p>
            <a:pPr>
              <a:lnSpc>
                <a:spcPts val="1680"/>
              </a:lnSpc>
            </a:pPr>
            <a:r>
              <a:rPr lang="es-MX" sz="1700" dirty="0"/>
              <a:t>“Y como todavía ellos, de gozo, no lo creían, y estaban maravillados, les dijo: ¿Tenéis aquí algo de comer?” Entonces le dieron parte de un pez asado, y un panal de miel. (Lucas 24: 41-42).</a:t>
            </a:r>
          </a:p>
          <a:p>
            <a:pPr>
              <a:lnSpc>
                <a:spcPts val="1680"/>
              </a:lnSpc>
            </a:pPr>
            <a:r>
              <a:rPr lang="es-MX" sz="1700" dirty="0"/>
              <a:t>Lee Lucas 24:36 al 49. ¿Qué ocurrió aquí y por qué fue una experiencia tan crucial para los apóstoles?</a:t>
            </a: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390715" y="1746504"/>
            <a:ext cx="7574725" cy="5111496"/>
          </a:xfrm>
        </p:spPr>
        <p:txBody>
          <a:bodyPr vert="horz" lIns="91440" tIns="45720" rIns="91440" bIns="45720" rtlCol="0">
            <a:normAutofit fontScale="92500" lnSpcReduction="20000"/>
          </a:bodyPr>
          <a:lstStyle/>
          <a:p>
            <a:pPr marL="0" indent="0" algn="just">
              <a:spcBef>
                <a:spcPts val="300"/>
              </a:spcBef>
              <a:buNone/>
            </a:pPr>
            <a:r>
              <a:rPr lang="es-MX" b="1" dirty="0"/>
              <a:t>R. </a:t>
            </a:r>
            <a:r>
              <a:rPr lang="es-MX" b="1" dirty="0">
                <a:solidFill>
                  <a:schemeClr val="accent1"/>
                </a:solidFill>
              </a:rPr>
              <a:t>Ellos no creyeron a lo que las mujeres les decía por miedo, Jesús se presenta ante ellos y tampoco creyeron porque su gozo era grande. Pensaron que era un espíritu, y Jesús les muestra sus heridas y pide de comer, un espíritu no tiene cuerpo tangible ni hambre, ¡Jesús estaba vivo!</a:t>
            </a:r>
          </a:p>
          <a:p>
            <a:pPr marL="0" indent="0" algn="just">
              <a:spcBef>
                <a:spcPts val="300"/>
              </a:spcBef>
              <a:buNone/>
            </a:pPr>
            <a:r>
              <a:rPr lang="es-MX" dirty="0"/>
              <a:t>Muchos de nosotros aún estamos incrédulos por miedo o por gozo, no creemos que tenemos un Dios vivo, que murió y resucito para que tuviéramos vida eterna. El mensaje de la primera y de la segunda venida, muchos no lo creen, es por eso que debemos hacer como hizo Jesús con sus discípulos y todos los que estaban en el aposento alto, mostrar los fundamentos en la Palabra de Dios, las cosas que se escribieron de Jesús y su plan de redención para la salvación y así su fe no se debilitara. Con estas verdades firmemente entendidas, podemos estar preparados y motivados para la misión.</a:t>
            </a:r>
          </a:p>
          <a:p>
            <a:pPr marL="0" indent="0" algn="just">
              <a:spcBef>
                <a:spcPts val="300"/>
              </a:spcBef>
              <a:buNone/>
            </a:pPr>
            <a:r>
              <a:rPr lang="es-MX" b="1" dirty="0"/>
              <a:t>“Aquellos en cuyos corazones mora Jesús por la fe, han recibido realmente el Espíritu Santo. Cada individuo que recibe a Jesús como su Salvador personal, ciertamente recibe también el Espíritu Santo a fin de ser su Consejero, su Santificador, su Guía y su Testigo. Cuanto más estrechamente camine el creyente con Dios, más claro será su testimonio, y como resultado seguro, será más poderosa la influencia de su testimonio del amor del Salvador sobre otros y más evidencia dará de que valora la Palabra de Dios. Esta es su comida, lo que satisface su alma sedienta. Valora el privilegio de conocer la voluntad de Dios en su Palabra” </a:t>
            </a:r>
            <a:r>
              <a:rPr lang="es-MX" i="1" dirty="0"/>
              <a:t>(Alza tus ojos, p. 17).</a:t>
            </a:r>
          </a:p>
          <a:p>
            <a:pPr marL="0" indent="0" algn="just">
              <a:spcBef>
                <a:spcPts val="300"/>
              </a:spcBef>
              <a:buNone/>
            </a:pPr>
            <a:r>
              <a:rPr lang="es-MX" b="1" dirty="0"/>
              <a:t>Reflexionemos: </a:t>
            </a:r>
            <a:r>
              <a:rPr lang="es-MX" b="1" dirty="0">
                <a:solidFill>
                  <a:srgbClr val="C00000"/>
                </a:solidFill>
              </a:rPr>
              <a:t>¿Hasta qué punto conoces las profecías que señalan a Cristo, tanto en su primera venida como en su segunda venida? Especialmente en los últimos días. ¿por qué debemos estar cimentados en la Palabra de Dios, incluyendo las profecías, especialmente para la misión?</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UN FUNDAMENTO PROFÉTICO</a:t>
            </a:r>
          </a:p>
        </p:txBody>
      </p:sp>
      <p:sp>
        <p:nvSpPr>
          <p:cNvPr id="6" name="Forma libre: forma 5">
            <a:extLst>
              <a:ext uri="{FF2B5EF4-FFF2-40B4-BE49-F238E27FC236}">
                <a16:creationId xmlns:a16="http://schemas.microsoft.com/office/drawing/2014/main" id="{55047D6B-406B-CB19-C160-3701159B11D9}"/>
              </a:ext>
            </a:extLst>
          </p:cNvPr>
          <p:cNvSpPr/>
          <p:nvPr/>
        </p:nvSpPr>
        <p:spPr>
          <a:xfrm>
            <a:off x="7965440" y="2815994"/>
            <a:ext cx="2395714" cy="2622508"/>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 calcmode="lin" valueType="num">
                                      <p:cBhvr additive="base">
                                        <p:cTn id="17"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xEl>
                                              <p:pRg st="2" end="2"/>
                                            </p:txEl>
                                          </p:spTgt>
                                        </p:tgtEl>
                                        <p:attrNameLst>
                                          <p:attrName>style.visibility</p:attrName>
                                        </p:attrNameLst>
                                      </p:cBhvr>
                                      <p:to>
                                        <p:strVal val="visible"/>
                                      </p:to>
                                    </p:set>
                                    <p:anim calcmode="lin" valueType="num">
                                      <p:cBhvr additive="base">
                                        <p:cTn id="23"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xEl>
                                              <p:pRg st="3" end="3"/>
                                            </p:txEl>
                                          </p:spTgt>
                                        </p:tgtEl>
                                        <p:attrNameLst>
                                          <p:attrName>style.visibility</p:attrName>
                                        </p:attrNameLst>
                                      </p:cBhvr>
                                      <p:to>
                                        <p:strVal val="visible"/>
                                      </p:to>
                                    </p:set>
                                    <p:anim calcmode="lin" valueType="num">
                                      <p:cBhvr additive="base">
                                        <p:cTn id="29"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445326" y="852094"/>
            <a:ext cx="9457275" cy="1017220"/>
          </a:xfrm>
        </p:spPr>
        <p:txBody>
          <a:bodyPr anchor="t">
            <a:normAutofit fontScale="92500" lnSpcReduction="20000"/>
          </a:bodyPr>
          <a:lstStyle/>
          <a:p>
            <a:pPr>
              <a:lnSpc>
                <a:spcPct val="100000"/>
              </a:lnSpc>
            </a:pPr>
            <a:r>
              <a:rPr lang="es-MX" dirty="0"/>
              <a:t>“pero recibiréis poder, cuando haya venido sobre vosotros el Espíritu Santo, y me seréis testigos en Jerusalén, en toda Judea, en Samaria, y hasta lo último de la tierra.”. (Hechos 1: 8)</a:t>
            </a:r>
          </a:p>
          <a:p>
            <a:pPr>
              <a:lnSpc>
                <a:spcPct val="100000"/>
              </a:lnSpc>
            </a:pPr>
            <a:r>
              <a:rPr lang="es-MX" dirty="0"/>
              <a:t>Lee Hechos 1:12 al 26. ¿Qué hacían los discípulos, que ahora eran unos ciento veinte hombres y mujeres, mientras esperaban?</a:t>
            </a: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445327" y="1691640"/>
            <a:ext cx="7414216" cy="5248656"/>
          </a:xfrm>
        </p:spPr>
        <p:txBody>
          <a:bodyPr>
            <a:normAutofit fontScale="92500" lnSpcReduction="20000"/>
          </a:bodyPr>
          <a:lstStyle/>
          <a:p>
            <a:pPr marL="0" indent="0" algn="just">
              <a:spcBef>
                <a:spcPts val="0"/>
              </a:spcBef>
              <a:spcAft>
                <a:spcPts val="600"/>
              </a:spcAft>
              <a:buNone/>
            </a:pPr>
            <a:r>
              <a:rPr lang="es-MX" b="1" dirty="0"/>
              <a:t>R.</a:t>
            </a:r>
            <a:r>
              <a:rPr lang="es-MX" dirty="0"/>
              <a:t> </a:t>
            </a:r>
            <a:r>
              <a:rPr lang="es-MX" b="1" dirty="0">
                <a:solidFill>
                  <a:srgbClr val="0970BC"/>
                </a:solidFill>
              </a:rPr>
              <a:t>Perseveraban unánimes en oración y ruego, escudriñaban los escritos en la Palabra de Dios. Además, decidieron escoger al sustituto de Judas, por medio de la oración, para que tomara el apostolado y la misión.</a:t>
            </a:r>
          </a:p>
          <a:p>
            <a:pPr marL="0" indent="0" algn="just">
              <a:spcBef>
                <a:spcPts val="0"/>
              </a:spcBef>
              <a:spcAft>
                <a:spcPts val="600"/>
              </a:spcAft>
              <a:buNone/>
            </a:pPr>
            <a:r>
              <a:rPr lang="es-MX" dirty="0"/>
              <a:t>Jesús antes de ascender al cielo, les dio una misión, una promesa e instrucciones inmediatas. Que esperaran en Jerusalén, para recibir el poder del Espíritu Santo. Una vez recibido el Espíritu, que les daría poder para ser testigos en Jerusalén, Judea, Samaria y lo último de la tierra. La misión que Jesús dejo era clara a los discípulos. Y mientras esperaban se prepararon de dos maneras. La primera oraban y suplicaban unánimes. La Segunda se preparaban logísticamente para la misión, nombrando al sustituto de Judas quien se había quitado la vida después de entregar a Jesús. Hoy debiéramos hacer lo mismo que los discípulos, orar por el Espíritu Santo. Además de alinearnos, individualmente y como iglesia, con la prioridad de Dios: la salvación de las almas.</a:t>
            </a:r>
          </a:p>
          <a:p>
            <a:pPr marL="0" indent="0" algn="just">
              <a:spcBef>
                <a:spcPts val="0"/>
              </a:spcBef>
              <a:spcAft>
                <a:spcPts val="600"/>
              </a:spcAft>
              <a:buNone/>
            </a:pPr>
            <a:r>
              <a:rPr lang="es-MX" b="1" dirty="0"/>
              <a:t>“Como hermanos en nuestro Señor, somos llamados por una santa vocación a una vida santa y feliz. Habiendo entrado por la senda estrecha de la obediencia, refresquemos nuestras mentes mediante la comunión de unos con otros y con Dios. Mientras vemos aproximarse el día de Dios, reunámonos a menudo para estudiar su Palabra y exhortarnos unos a otros a ser fieles hasta el fin. Estas reuniones son el medio designado por Dios por el cual tenemos la oportunidad de hablarnos unos a otros y de obtener toda la ayuda posible para prepararnos en forma debida, a fin de recibir en las asambleas celestiales el cumplimiento de la promesa de nuestra heredad” </a:t>
            </a:r>
            <a:r>
              <a:rPr lang="es-MX" i="1" dirty="0"/>
              <a:t>(Nuestra elevada vocación, p. 168).</a:t>
            </a:r>
          </a:p>
          <a:p>
            <a:pPr marL="0" indent="0" algn="just">
              <a:spcBef>
                <a:spcPts val="0"/>
              </a:spcBef>
              <a:spcAft>
                <a:spcPts val="600"/>
              </a:spcAft>
              <a:buNone/>
            </a:pPr>
            <a:r>
              <a:rPr lang="es-MX" sz="1700" b="1" dirty="0"/>
              <a:t>Reflexionemos:</a:t>
            </a:r>
            <a:r>
              <a:rPr lang="es-MX" sz="1700" dirty="0"/>
              <a:t> </a:t>
            </a:r>
            <a:r>
              <a:rPr lang="es-MX" sz="1700" b="1" dirty="0">
                <a:solidFill>
                  <a:srgbClr val="C00000"/>
                </a:solidFill>
              </a:rPr>
              <a:t>¿Cómo puedes aprender a esperar en el Señor y no perder la fe mientras tanto? ¿cómo puedes aprovechar mejor el tiempo, como hicieron los discípulos?</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LA ESPERA Y LA MISIÓN</a:t>
            </a:r>
          </a:p>
        </p:txBody>
      </p:sp>
      <p:sp>
        <p:nvSpPr>
          <p:cNvPr id="9" name="Forma libre: forma 8">
            <a:extLst>
              <a:ext uri="{FF2B5EF4-FFF2-40B4-BE49-F238E27FC236}">
                <a16:creationId xmlns:a16="http://schemas.microsoft.com/office/drawing/2014/main" id="{A8A8DBA3-CCA3-DA1D-ABB6-B13F18A19152}"/>
              </a:ext>
            </a:extLst>
          </p:cNvPr>
          <p:cNvSpPr/>
          <p:nvPr/>
        </p:nvSpPr>
        <p:spPr>
          <a:xfrm>
            <a:off x="7776753" y="2778034"/>
            <a:ext cx="2525487" cy="2560320"/>
          </a:xfrm>
          <a:custGeom>
            <a:avLst/>
            <a:gdLst>
              <a:gd name="connsiteX0" fmla="*/ 3678771 w 4200336"/>
              <a:gd name="connsiteY0" fmla="*/ 2282695 h 3190664"/>
              <a:gd name="connsiteX1" fmla="*/ 4200336 w 4200336"/>
              <a:gd name="connsiteY1" fmla="*/ 3181946 h 3190664"/>
              <a:gd name="connsiteX2" fmla="*/ 3157205 w 4200336"/>
              <a:gd name="connsiteY2" fmla="*/ 3181946 h 3190664"/>
              <a:gd name="connsiteX3" fmla="*/ 2482021 w 4200336"/>
              <a:gd name="connsiteY3" fmla="*/ 2154343 h 3190664"/>
              <a:gd name="connsiteX4" fmla="*/ 3684153 w 4200336"/>
              <a:gd name="connsiteY4" fmla="*/ 2154343 h 3190664"/>
              <a:gd name="connsiteX5" fmla="*/ 3083087 w 4200336"/>
              <a:gd name="connsiteY5" fmla="*/ 3190664 h 3190664"/>
              <a:gd name="connsiteX6" fmla="*/ 2417757 w 4200336"/>
              <a:gd name="connsiteY6" fmla="*/ 2154343 h 3190664"/>
              <a:gd name="connsiteX7" fmla="*/ 3018823 w 4200336"/>
              <a:gd name="connsiteY7" fmla="*/ 3190664 h 3190664"/>
              <a:gd name="connsiteX8" fmla="*/ 1816691 w 4200336"/>
              <a:gd name="connsiteY8" fmla="*/ 3190664 h 3190664"/>
              <a:gd name="connsiteX9" fmla="*/ 1151361 w 4200336"/>
              <a:gd name="connsiteY9" fmla="*/ 2154343 h 3190664"/>
              <a:gd name="connsiteX10" fmla="*/ 2353493 w 4200336"/>
              <a:gd name="connsiteY10" fmla="*/ 2154343 h 3190664"/>
              <a:gd name="connsiteX11" fmla="*/ 1752427 w 4200336"/>
              <a:gd name="connsiteY11" fmla="*/ 3190664 h 3190664"/>
              <a:gd name="connsiteX12" fmla="*/ 1087097 w 4200336"/>
              <a:gd name="connsiteY12" fmla="*/ 2154343 h 3190664"/>
              <a:gd name="connsiteX13" fmla="*/ 1688163 w 4200336"/>
              <a:gd name="connsiteY13" fmla="*/ 3190664 h 3190664"/>
              <a:gd name="connsiteX14" fmla="*/ 486031 w 4200336"/>
              <a:gd name="connsiteY14" fmla="*/ 3190664 h 3190664"/>
              <a:gd name="connsiteX15" fmla="*/ 0 w 4200336"/>
              <a:gd name="connsiteY15" fmla="*/ 2154342 h 3190664"/>
              <a:gd name="connsiteX16" fmla="*/ 1030400 w 4200336"/>
              <a:gd name="connsiteY16" fmla="*/ 2154342 h 3190664"/>
              <a:gd name="connsiteX17" fmla="*/ 515200 w 4200336"/>
              <a:gd name="connsiteY17" fmla="*/ 3042618 h 3190664"/>
              <a:gd name="connsiteX18" fmla="*/ 3685136 w 4200336"/>
              <a:gd name="connsiteY18" fmla="*/ 1214553 h 3190664"/>
              <a:gd name="connsiteX19" fmla="*/ 4200336 w 4200336"/>
              <a:gd name="connsiteY19" fmla="*/ 2102829 h 3190664"/>
              <a:gd name="connsiteX20" fmla="*/ 3169936 w 4200336"/>
              <a:gd name="connsiteY20" fmla="*/ 2102829 h 3190664"/>
              <a:gd name="connsiteX21" fmla="*/ 0 w 4200336"/>
              <a:gd name="connsiteY21" fmla="*/ 1075225 h 3190664"/>
              <a:gd name="connsiteX22" fmla="*/ 1043131 w 4200336"/>
              <a:gd name="connsiteY22" fmla="*/ 1075225 h 3190664"/>
              <a:gd name="connsiteX23" fmla="*/ 521565 w 4200336"/>
              <a:gd name="connsiteY23" fmla="*/ 1974476 h 3190664"/>
              <a:gd name="connsiteX24" fmla="*/ 2512173 w 4200336"/>
              <a:gd name="connsiteY24" fmla="*/ 1066507 h 3190664"/>
              <a:gd name="connsiteX25" fmla="*/ 3714305 w 4200336"/>
              <a:gd name="connsiteY25" fmla="*/ 1066507 h 3190664"/>
              <a:gd name="connsiteX26" fmla="*/ 3113239 w 4200336"/>
              <a:gd name="connsiteY26" fmla="*/ 2102828 h 3190664"/>
              <a:gd name="connsiteX27" fmla="*/ 2447909 w 4200336"/>
              <a:gd name="connsiteY27" fmla="*/ 1066507 h 3190664"/>
              <a:gd name="connsiteX28" fmla="*/ 3048975 w 4200336"/>
              <a:gd name="connsiteY28" fmla="*/ 2102828 h 3190664"/>
              <a:gd name="connsiteX29" fmla="*/ 1846843 w 4200336"/>
              <a:gd name="connsiteY29" fmla="*/ 2102828 h 3190664"/>
              <a:gd name="connsiteX30" fmla="*/ 1181513 w 4200336"/>
              <a:gd name="connsiteY30" fmla="*/ 1066507 h 3190664"/>
              <a:gd name="connsiteX31" fmla="*/ 2383645 w 4200336"/>
              <a:gd name="connsiteY31" fmla="*/ 1066507 h 3190664"/>
              <a:gd name="connsiteX32" fmla="*/ 1782579 w 4200336"/>
              <a:gd name="connsiteY32" fmla="*/ 2102828 h 3190664"/>
              <a:gd name="connsiteX33" fmla="*/ 1117249 w 4200336"/>
              <a:gd name="connsiteY33" fmla="*/ 1066507 h 3190664"/>
              <a:gd name="connsiteX34" fmla="*/ 1718315 w 4200336"/>
              <a:gd name="connsiteY34" fmla="*/ 2102828 h 3190664"/>
              <a:gd name="connsiteX35" fmla="*/ 516183 w 4200336"/>
              <a:gd name="connsiteY35" fmla="*/ 2102828 h 3190664"/>
              <a:gd name="connsiteX36" fmla="*/ 3678771 w 4200336"/>
              <a:gd name="connsiteY36" fmla="*/ 128353 h 3190664"/>
              <a:gd name="connsiteX37" fmla="*/ 4200336 w 4200336"/>
              <a:gd name="connsiteY37" fmla="*/ 1027604 h 3190664"/>
              <a:gd name="connsiteX38" fmla="*/ 3157205 w 4200336"/>
              <a:gd name="connsiteY38" fmla="*/ 1027604 h 3190664"/>
              <a:gd name="connsiteX39" fmla="*/ 2482021 w 4200336"/>
              <a:gd name="connsiteY39" fmla="*/ 1 h 3190664"/>
              <a:gd name="connsiteX40" fmla="*/ 3684153 w 4200336"/>
              <a:gd name="connsiteY40" fmla="*/ 1 h 3190664"/>
              <a:gd name="connsiteX41" fmla="*/ 3083087 w 4200336"/>
              <a:gd name="connsiteY41" fmla="*/ 1036322 h 3190664"/>
              <a:gd name="connsiteX42" fmla="*/ 2417757 w 4200336"/>
              <a:gd name="connsiteY42" fmla="*/ 1 h 3190664"/>
              <a:gd name="connsiteX43" fmla="*/ 3018823 w 4200336"/>
              <a:gd name="connsiteY43" fmla="*/ 1036322 h 3190664"/>
              <a:gd name="connsiteX44" fmla="*/ 1816691 w 4200336"/>
              <a:gd name="connsiteY44" fmla="*/ 1036322 h 3190664"/>
              <a:gd name="connsiteX45" fmla="*/ 1151361 w 4200336"/>
              <a:gd name="connsiteY45" fmla="*/ 1 h 3190664"/>
              <a:gd name="connsiteX46" fmla="*/ 2353493 w 4200336"/>
              <a:gd name="connsiteY46" fmla="*/ 1 h 3190664"/>
              <a:gd name="connsiteX47" fmla="*/ 1752427 w 4200336"/>
              <a:gd name="connsiteY47" fmla="*/ 1036322 h 3190664"/>
              <a:gd name="connsiteX48" fmla="*/ 1087097 w 4200336"/>
              <a:gd name="connsiteY48" fmla="*/ 1 h 3190664"/>
              <a:gd name="connsiteX49" fmla="*/ 1688163 w 4200336"/>
              <a:gd name="connsiteY49" fmla="*/ 1036322 h 3190664"/>
              <a:gd name="connsiteX50" fmla="*/ 486031 w 4200336"/>
              <a:gd name="connsiteY50" fmla="*/ 1036322 h 3190664"/>
              <a:gd name="connsiteX51" fmla="*/ 0 w 4200336"/>
              <a:gd name="connsiteY51" fmla="*/ 0 h 3190664"/>
              <a:gd name="connsiteX52" fmla="*/ 1030400 w 4200336"/>
              <a:gd name="connsiteY52" fmla="*/ 0 h 3190664"/>
              <a:gd name="connsiteX53" fmla="*/ 515200 w 4200336"/>
              <a:gd name="connsiteY53" fmla="*/ 888276 h 319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200336" h="3190664">
                <a:moveTo>
                  <a:pt x="3678771" y="2282695"/>
                </a:moveTo>
                <a:lnTo>
                  <a:pt x="4200336" y="3181946"/>
                </a:lnTo>
                <a:lnTo>
                  <a:pt x="3157205" y="3181946"/>
                </a:lnTo>
                <a:close/>
                <a:moveTo>
                  <a:pt x="2482021" y="2154343"/>
                </a:moveTo>
                <a:lnTo>
                  <a:pt x="3684153" y="2154343"/>
                </a:lnTo>
                <a:lnTo>
                  <a:pt x="3083087" y="3190664"/>
                </a:lnTo>
                <a:close/>
                <a:moveTo>
                  <a:pt x="2417757" y="2154343"/>
                </a:moveTo>
                <a:lnTo>
                  <a:pt x="3018823" y="3190664"/>
                </a:lnTo>
                <a:lnTo>
                  <a:pt x="1816691" y="3190664"/>
                </a:lnTo>
                <a:close/>
                <a:moveTo>
                  <a:pt x="1151361" y="2154343"/>
                </a:moveTo>
                <a:lnTo>
                  <a:pt x="2353493" y="2154343"/>
                </a:lnTo>
                <a:lnTo>
                  <a:pt x="1752427" y="3190664"/>
                </a:lnTo>
                <a:close/>
                <a:moveTo>
                  <a:pt x="1087097" y="2154343"/>
                </a:moveTo>
                <a:lnTo>
                  <a:pt x="1688163" y="3190664"/>
                </a:lnTo>
                <a:lnTo>
                  <a:pt x="486031" y="3190664"/>
                </a:lnTo>
                <a:close/>
                <a:moveTo>
                  <a:pt x="0" y="2154342"/>
                </a:moveTo>
                <a:lnTo>
                  <a:pt x="1030400" y="2154342"/>
                </a:lnTo>
                <a:lnTo>
                  <a:pt x="515200" y="3042618"/>
                </a:lnTo>
                <a:close/>
                <a:moveTo>
                  <a:pt x="3685136" y="1214553"/>
                </a:moveTo>
                <a:lnTo>
                  <a:pt x="4200336" y="2102829"/>
                </a:lnTo>
                <a:lnTo>
                  <a:pt x="3169936" y="2102829"/>
                </a:lnTo>
                <a:close/>
                <a:moveTo>
                  <a:pt x="0" y="1075225"/>
                </a:moveTo>
                <a:lnTo>
                  <a:pt x="1043131" y="1075225"/>
                </a:lnTo>
                <a:lnTo>
                  <a:pt x="521565" y="1974476"/>
                </a:lnTo>
                <a:close/>
                <a:moveTo>
                  <a:pt x="2512173" y="1066507"/>
                </a:moveTo>
                <a:lnTo>
                  <a:pt x="3714305" y="1066507"/>
                </a:lnTo>
                <a:lnTo>
                  <a:pt x="3113239" y="2102828"/>
                </a:lnTo>
                <a:close/>
                <a:moveTo>
                  <a:pt x="2447909" y="1066507"/>
                </a:moveTo>
                <a:lnTo>
                  <a:pt x="3048975" y="2102828"/>
                </a:lnTo>
                <a:lnTo>
                  <a:pt x="1846843" y="2102828"/>
                </a:lnTo>
                <a:close/>
                <a:moveTo>
                  <a:pt x="1181513" y="1066507"/>
                </a:moveTo>
                <a:lnTo>
                  <a:pt x="2383645" y="1066507"/>
                </a:lnTo>
                <a:lnTo>
                  <a:pt x="1782579" y="2102828"/>
                </a:lnTo>
                <a:close/>
                <a:moveTo>
                  <a:pt x="1117249" y="1066507"/>
                </a:moveTo>
                <a:lnTo>
                  <a:pt x="1718315" y="2102828"/>
                </a:lnTo>
                <a:lnTo>
                  <a:pt x="516183" y="2102828"/>
                </a:lnTo>
                <a:close/>
                <a:moveTo>
                  <a:pt x="3678771" y="128353"/>
                </a:moveTo>
                <a:lnTo>
                  <a:pt x="4200336" y="1027604"/>
                </a:lnTo>
                <a:lnTo>
                  <a:pt x="3157205" y="1027604"/>
                </a:lnTo>
                <a:close/>
                <a:moveTo>
                  <a:pt x="2482021" y="1"/>
                </a:moveTo>
                <a:lnTo>
                  <a:pt x="3684153" y="1"/>
                </a:lnTo>
                <a:lnTo>
                  <a:pt x="3083087" y="1036322"/>
                </a:lnTo>
                <a:close/>
                <a:moveTo>
                  <a:pt x="2417757" y="1"/>
                </a:moveTo>
                <a:lnTo>
                  <a:pt x="3018823" y="1036322"/>
                </a:lnTo>
                <a:lnTo>
                  <a:pt x="1816691" y="1036322"/>
                </a:lnTo>
                <a:close/>
                <a:moveTo>
                  <a:pt x="1151361" y="1"/>
                </a:moveTo>
                <a:lnTo>
                  <a:pt x="2353493" y="1"/>
                </a:lnTo>
                <a:lnTo>
                  <a:pt x="1752427" y="1036322"/>
                </a:lnTo>
                <a:close/>
                <a:moveTo>
                  <a:pt x="1087097" y="1"/>
                </a:moveTo>
                <a:lnTo>
                  <a:pt x="1688163" y="1036322"/>
                </a:lnTo>
                <a:lnTo>
                  <a:pt x="486031" y="1036322"/>
                </a:lnTo>
                <a:close/>
                <a:moveTo>
                  <a:pt x="0" y="0"/>
                </a:moveTo>
                <a:lnTo>
                  <a:pt x="1030400" y="0"/>
                </a:lnTo>
                <a:lnTo>
                  <a:pt x="515200" y="88827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Martes</a:t>
            </a: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3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2172DD00-5189-0878-FCDF-F371852DFE27}"/>
              </a:ext>
            </a:extLst>
          </p:cNvPr>
          <p:cNvSpPr>
            <a:spLocks noGrp="1"/>
          </p:cNvSpPr>
          <p:nvPr>
            <p:ph type="body" idx="1"/>
          </p:nvPr>
        </p:nvSpPr>
        <p:spPr>
          <a:xfrm>
            <a:off x="463868" y="861237"/>
            <a:ext cx="9457200" cy="1272363"/>
          </a:xfrm>
        </p:spPr>
        <p:txBody>
          <a:bodyPr anchor="t">
            <a:normAutofit fontScale="92500"/>
          </a:bodyPr>
          <a:lstStyle/>
          <a:p>
            <a:pPr>
              <a:lnSpc>
                <a:spcPts val="1680"/>
              </a:lnSpc>
            </a:pPr>
            <a:r>
              <a:rPr lang="es-MX" sz="1700" dirty="0"/>
              <a:t>“Pero Jonás se apesadumbró en extremo, y se enojó. Y oró a Jehová y dijo: Ahora, oh Jehová, ¿no es esto lo que yo decía estando aún en mi tierra? Por eso me apresuré a huir a Tarsis; porque sabía yo que tú eres Dios clemente y piadoso, tardo en enojarte, y de grande misericordia, y que te arrepientes del mal.(</a:t>
            </a:r>
            <a:r>
              <a:rPr lang="es-MX" sz="1700" dirty="0" err="1"/>
              <a:t>Jónas</a:t>
            </a:r>
            <a:r>
              <a:rPr lang="es-MX" sz="1700" dirty="0"/>
              <a:t> 4: 1-2)</a:t>
            </a:r>
          </a:p>
          <a:p>
            <a:pPr>
              <a:lnSpc>
                <a:spcPts val="1680"/>
              </a:lnSpc>
            </a:pPr>
            <a:r>
              <a:rPr lang="es-MX" sz="1700" dirty="0"/>
              <a:t>Lee Hechos 2:1 al 41. ¿Qué les sucedió a los discípulos al recibir al Espíritu Santo en Pentecostés?</a:t>
            </a:r>
          </a:p>
        </p:txBody>
      </p:sp>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463867" y="1985264"/>
            <a:ext cx="7542213" cy="4731343"/>
          </a:xfrm>
        </p:spPr>
        <p:txBody>
          <a:bodyPr wrap="square">
            <a:normAutofit fontScale="92500" lnSpcReduction="10000"/>
          </a:bodyPr>
          <a:lstStyle/>
          <a:p>
            <a:pPr marL="0" indent="0" algn="just">
              <a:spcBef>
                <a:spcPts val="600"/>
              </a:spcBef>
              <a:buNone/>
            </a:pPr>
            <a:r>
              <a:rPr lang="es-MX" b="1" dirty="0"/>
              <a:t>R.</a:t>
            </a:r>
            <a:r>
              <a:rPr lang="es-MX" dirty="0"/>
              <a:t> </a:t>
            </a:r>
            <a:r>
              <a:rPr lang="es-MX" b="1" dirty="0">
                <a:solidFill>
                  <a:srgbClr val="0970BC"/>
                </a:solidFill>
              </a:rPr>
              <a:t>Empezaron a hablar en lenguas conforme el Espíritu Santo les daba que hablasen, lenguas de los que estaban ahí congregados de diferentes nacionalidades. Así estaban cumpliendo la misión de Dios.</a:t>
            </a:r>
          </a:p>
          <a:p>
            <a:pPr marL="0" indent="0" algn="just">
              <a:spcBef>
                <a:spcPts val="600"/>
              </a:spcBef>
              <a:buNone/>
              <a:defRPr/>
            </a:pPr>
            <a:r>
              <a:rPr lang="es-MX" sz="1700" dirty="0">
                <a:solidFill>
                  <a:prstClr val="black"/>
                </a:solidFill>
              </a:rPr>
              <a:t>El Espíritu Santo los capacito para que fueran a cumplir la misión, llego el tiempo de la acción. Actuaron de forma unánime, recibieron dones del Espíritu Santo, </a:t>
            </a:r>
            <a:r>
              <a:rPr lang="es-MX" sz="1700" dirty="0" err="1">
                <a:solidFill>
                  <a:prstClr val="black"/>
                </a:solidFill>
              </a:rPr>
              <a:t>usandolos</a:t>
            </a:r>
            <a:r>
              <a:rPr lang="es-MX" sz="1700" dirty="0">
                <a:solidFill>
                  <a:prstClr val="black"/>
                </a:solidFill>
              </a:rPr>
              <a:t> para hablar de Jesús, a pesar de las criticas Pedro salió en defensa de todos. Se presento al Jesús resucitado ante la multitud, se les acusó de haber crucificado a Jesús, también se les aseguro que podían alcanzar el perdón, se hizo el llamado al arrepentimiento, y muchos aceptaron a Jesús y se bautizaron. En la actualidad todos tenemos una parte que realizar en la misión. Y seremos capacitados por el Espíritu Santo dando a cada uno lo que necesitamos para realizar la misión de Dios.</a:t>
            </a:r>
          </a:p>
          <a:p>
            <a:pPr marL="0" lvl="0" indent="0" algn="just">
              <a:spcBef>
                <a:spcPts val="600"/>
              </a:spcBef>
              <a:buNone/>
              <a:defRPr/>
            </a:pPr>
            <a:r>
              <a:rPr lang="es-MX" sz="1700" dirty="0">
                <a:solidFill>
                  <a:prstClr val="black"/>
                </a:solidFill>
              </a:rPr>
              <a:t> </a:t>
            </a:r>
            <a:r>
              <a:rPr lang="es-MX" sz="1700" b="1" dirty="0"/>
              <a:t>“¡El fin está cerca! Dios invita a la iglesia a poner en orden las cosas pendientes. Colaboradores de Dios, estáis facultados por el Señor para llevar a otros al reino. Habéis de ser los agentes vivos de Dios, conductos de luz para el mundo, y en derredor vuestro hay ángeles del cielo, enviados por Cristo para sosteneros y fortaleceros mientras trabajáis por la salvación de las almas”</a:t>
            </a:r>
            <a:r>
              <a:rPr lang="es-MX" sz="1700" i="1" dirty="0"/>
              <a:t>((Testimonios para la iglesia, t. 6, p. 436).</a:t>
            </a:r>
          </a:p>
          <a:p>
            <a:pPr marL="0" lv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Reflexionemos:</a:t>
            </a:r>
            <a:r>
              <a:rPr kumimoji="0" lang="es-MX" sz="17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lang="es-MX" sz="1700" b="1" dirty="0">
                <a:solidFill>
                  <a:srgbClr val="C00000"/>
                </a:solidFill>
              </a:rPr>
              <a:t>La idea de que incluso a algunos de los que fueron cómplices de la muerte de Cristo se les ofreciera la salvación, ¿por qué debería (1) ser un aliento para nuestra alma, y (2) animarnos a dar testimonio a los demás, por más malos que parezcan?</a:t>
            </a:r>
            <a:endParaRPr lang="es-MX" sz="1700" b="1" i="1" dirty="0">
              <a:solidFill>
                <a:srgbClr val="C00000"/>
              </a:solidFill>
            </a:endParaRP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a:bodyPr>
          <a:lstStyle/>
          <a:p>
            <a:r>
              <a:rPr lang="es-MX" sz="2800" dirty="0">
                <a:solidFill>
                  <a:schemeClr val="bg1">
                    <a:lumMod val="95000"/>
                  </a:schemeClr>
                </a:solidFill>
                <a:latin typeface="Amasis MT Pro Black" panose="02040A04050005020304" pitchFamily="18" charset="0"/>
              </a:rPr>
              <a:t>“USTEDES […] LO CRUCIFICARON”</a:t>
            </a:r>
          </a:p>
        </p:txBody>
      </p:sp>
      <p:pic>
        <p:nvPicPr>
          <p:cNvPr id="5" name="Imagen 4">
            <a:extLst>
              <a:ext uri="{FF2B5EF4-FFF2-40B4-BE49-F238E27FC236}">
                <a16:creationId xmlns:a16="http://schemas.microsoft.com/office/drawing/2014/main" id="{66D13839-9F23-B834-89CD-40890BB6C98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166893" y="2504758"/>
            <a:ext cx="1994851" cy="2905124"/>
          </a:xfrm>
          <a:prstGeom prst="rect">
            <a:avLst/>
          </a:prstGeom>
          <a:ln>
            <a:noFill/>
          </a:ln>
          <a:effectLst>
            <a:softEdge rad="112500"/>
          </a:effectLst>
        </p:spPr>
      </p:pic>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dirty="0">
                <a:ln/>
                <a:effectLst/>
                <a:latin typeface="+mn-lt"/>
                <a:ea typeface="+mn-ea"/>
                <a:cs typeface="+mn-cs"/>
              </a:rPr>
              <a:t>Miércoles</a:t>
            </a: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453682" y="950639"/>
            <a:ext cx="9448920" cy="805009"/>
          </a:xfrm>
        </p:spPr>
        <p:txBody>
          <a:bodyPr anchor="t">
            <a:noAutofit/>
          </a:bodyPr>
          <a:lstStyle/>
          <a:p>
            <a:pPr>
              <a:lnSpc>
                <a:spcPts val="1680"/>
              </a:lnSpc>
            </a:pPr>
            <a:r>
              <a:rPr lang="es-MX" dirty="0"/>
              <a:t>“Y perseveraban en la doctrina de los apóstoles, en la comunión unos con otros, en el partimiento del pan y en las oraciones” (Hechos 2:42)</a:t>
            </a:r>
          </a:p>
          <a:p>
            <a:pPr>
              <a:lnSpc>
                <a:spcPts val="1680"/>
              </a:lnSpc>
            </a:pPr>
            <a:r>
              <a:rPr lang="es-MX" dirty="0"/>
              <a:t>Lee Hechos 2:41 al 47. ¿Qué tipo de retrato de la iglesia primitiva se presenta aquí?</a:t>
            </a: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453682" y="1709928"/>
            <a:ext cx="7405861" cy="5120640"/>
          </a:xfrm>
        </p:spPr>
        <p:txBody>
          <a:bodyPr vert="horz" lIns="91440" tIns="45720" rIns="91440" bIns="45720" rtlCol="0">
            <a:normAutofit fontScale="85000" lnSpcReduction="10000"/>
          </a:bodyPr>
          <a:lstStyle/>
          <a:p>
            <a:pPr marL="0" indent="0" algn="just">
              <a:spcBef>
                <a:spcPts val="600"/>
              </a:spcBef>
              <a:buNone/>
            </a:pPr>
            <a:r>
              <a:rPr lang="es-MX" b="1" dirty="0"/>
              <a:t>R. </a:t>
            </a:r>
            <a:r>
              <a:rPr lang="es-MX" b="1" dirty="0">
                <a:solidFill>
                  <a:srgbClr val="0970BC"/>
                </a:solidFill>
              </a:rPr>
              <a:t>Dice que los que fueron bautizados se unieron a los discípulos, pasando a formar parte del grupo como iguales. Eran discipulados en forma cuidadosa y determinada mediante la enseñanza directa.</a:t>
            </a:r>
          </a:p>
          <a:p>
            <a:pPr marL="0" indent="0" algn="just">
              <a:spcBef>
                <a:spcPts val="600"/>
              </a:spcBef>
              <a:buNone/>
            </a:pPr>
            <a:r>
              <a:rPr lang="es-MX" dirty="0"/>
              <a:t>La iglesia primitiva en un solo día ingreso 3000 miembros, ahora tenían que atender a esto nuevos miembros capacitándolos en la doctrina de Jesús para </a:t>
            </a:r>
            <a:r>
              <a:rPr lang="es-MX" dirty="0" err="1"/>
              <a:t>discipularlos</a:t>
            </a:r>
            <a:r>
              <a:rPr lang="es-MX" dirty="0"/>
              <a:t>. Pero también tenían que seguir predicando. La atención a los conversos consistía en doctrinarlos (enseñanza), comunión (camaradería), compartían el pan (Sanata Cena) y las oraciones en grupo. Al predicar el evangelio se reunían en el templo de los judíos, no en una iglesia cristiana para testificar de Jesús. También se relacionaban con todo el pueblo </a:t>
            </a:r>
            <a:r>
              <a:rPr lang="es-MX" dirty="0" err="1"/>
              <a:t>ganadose</a:t>
            </a:r>
            <a:r>
              <a:rPr lang="es-MX" dirty="0"/>
              <a:t> su favor. Todos bajo la dirección de los apóstoles se convirtieron en predicadores de la Palabra, se veía el cambio en su corazón que Jesús había hecho.</a:t>
            </a:r>
          </a:p>
          <a:p>
            <a:pPr marL="0" indent="0" algn="just">
              <a:spcBef>
                <a:spcPts val="600"/>
              </a:spcBef>
              <a:buNone/>
            </a:pPr>
            <a:r>
              <a:rPr lang="es-MX" b="1" dirty="0"/>
              <a:t>“Después del derramamiento del Espíritu Santo, los discípulos salieron para proclamar al Salvador resucitado, poseídos del único deseo de salvar almas. Se regocijaban en la dulzura de la comunión con los santos. Eran afectuosos, atentos, abnegados, dispuestos a hacer cualquier sacrificio en favor de la verdad. En sus relaciones cotidianas unos con otros, manifestaban el amor que Cristo les había ordenado revelar al mundo. Por sus palabras y sus acciones desinteresadas, se esforzaban por encender este amor en otros corazones.” </a:t>
            </a:r>
            <a:r>
              <a:rPr lang="es-MX" i="1" dirty="0"/>
              <a:t>(Testimonios para la iglesia, t. 8, pp. 251, 252).</a:t>
            </a:r>
          </a:p>
          <a:p>
            <a:pPr marL="0" indent="0" algn="just">
              <a:lnSpc>
                <a:spcPct val="110000"/>
              </a:lnSpc>
              <a:spcBef>
                <a:spcPts val="0"/>
              </a:spcBef>
              <a:buNone/>
            </a:pPr>
            <a:r>
              <a:rPr lang="es-MX" b="1" dirty="0" err="1"/>
              <a:t>Desafio</a:t>
            </a:r>
            <a:r>
              <a:rPr lang="es-MX" b="1" dirty="0"/>
              <a:t>: </a:t>
            </a:r>
            <a:r>
              <a:rPr lang="es-MX" b="1" dirty="0">
                <a:solidFill>
                  <a:srgbClr val="C00000"/>
                </a:solidFill>
              </a:rPr>
              <a:t>Piensa en alguien en tu vida que desearías que fuera creyente. Ora cada día para que esa persona tenga una experiencia personal con Jesús.</a:t>
            </a:r>
          </a:p>
          <a:p>
            <a:pPr marL="0" indent="0" algn="just">
              <a:lnSpc>
                <a:spcPct val="110000"/>
              </a:lnSpc>
              <a:spcBef>
                <a:spcPts val="0"/>
              </a:spcBef>
              <a:buNone/>
            </a:pPr>
            <a:r>
              <a:rPr lang="es-MX" b="1" dirty="0"/>
              <a:t>Desafío avanzado: </a:t>
            </a:r>
            <a:r>
              <a:rPr lang="es-MX" b="1" dirty="0">
                <a:solidFill>
                  <a:srgbClr val="C00000"/>
                </a:solidFill>
              </a:rPr>
              <a:t>¿A quién estás </a:t>
            </a:r>
            <a:r>
              <a:rPr lang="es-MX" b="1" dirty="0" err="1">
                <a:solidFill>
                  <a:srgbClr val="C00000"/>
                </a:solidFill>
              </a:rPr>
              <a:t>discipulando</a:t>
            </a:r>
            <a:r>
              <a:rPr lang="es-MX" b="1" dirty="0">
                <a:solidFill>
                  <a:srgbClr val="C00000"/>
                </a:solidFill>
              </a:rPr>
              <a:t> y conduciendo a una relación con Jesús? Busca maneras de guiar a esa persona a la comunión con otros creyentes.</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85000" lnSpcReduction="10000"/>
          </a:bodyPr>
          <a:lstStyle/>
          <a:p>
            <a:r>
              <a:rPr lang="es-MX" sz="2800" dirty="0">
                <a:solidFill>
                  <a:schemeClr val="bg1">
                    <a:lumMod val="95000"/>
                  </a:schemeClr>
                </a:solidFill>
                <a:latin typeface="Amasis MT Pro Black" panose="02040A04050005020304" pitchFamily="18" charset="0"/>
              </a:rPr>
              <a:t>UN RETRATO DE LA IGLESIA PRIMITIVA</a:t>
            </a:r>
          </a:p>
        </p:txBody>
      </p:sp>
      <p:sp>
        <p:nvSpPr>
          <p:cNvPr id="9" name="Forma libre: forma 8">
            <a:extLst>
              <a:ext uri="{FF2B5EF4-FFF2-40B4-BE49-F238E27FC236}">
                <a16:creationId xmlns:a16="http://schemas.microsoft.com/office/drawing/2014/main" id="{FDE63C4D-5331-FF9A-C087-982A1EBD3604}"/>
              </a:ext>
            </a:extLst>
          </p:cNvPr>
          <p:cNvSpPr/>
          <p:nvPr/>
        </p:nvSpPr>
        <p:spPr>
          <a:xfrm>
            <a:off x="7851790" y="2652890"/>
            <a:ext cx="2505166" cy="3160888"/>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Jueves</a:t>
            </a: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additive="base">
                                        <p:cTn id="3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16097</TotalTime>
  <Words>2790</Words>
  <Application>Microsoft Office PowerPoint</Application>
  <PresentationFormat>Panorámica</PresentationFormat>
  <Paragraphs>60</Paragraphs>
  <Slides>10</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10</vt:i4>
      </vt:variant>
    </vt:vector>
  </HeadingPairs>
  <TitlesOfParts>
    <vt:vector size="22" baseType="lpstr">
      <vt:lpstr>Amasis MT Pro Black</vt:lpstr>
      <vt:lpstr>Arial</vt:lpstr>
      <vt:lpstr>Avenir Next LT Pro</vt:lpstr>
      <vt:lpstr>Bahnschrift</vt:lpstr>
      <vt:lpstr>Calibri</vt:lpstr>
      <vt:lpstr>Calibri Light</vt:lpstr>
      <vt:lpstr>Gisha</vt:lpstr>
      <vt:lpstr>Grandview</vt:lpstr>
      <vt:lpstr>Headliner No. 45</vt:lpstr>
      <vt:lpstr>Impact</vt:lpstr>
      <vt:lpstr>Lato</vt:lpstr>
      <vt:lpstr>Tema de Office</vt:lpstr>
      <vt:lpstr>Mi misión</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456</cp:revision>
  <dcterms:created xsi:type="dcterms:W3CDTF">2023-06-19T00:44:38Z</dcterms:created>
  <dcterms:modified xsi:type="dcterms:W3CDTF">2023-11-08T04:23:29Z</dcterms:modified>
</cp:coreProperties>
</file>