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12"/>
  </p:notesMasterIdLst>
  <p:handoutMasterIdLst>
    <p:handoutMasterId r:id="rId13"/>
  </p:handoutMasterIdLst>
  <p:sldIdLst>
    <p:sldId id="256" r:id="rId2"/>
    <p:sldId id="266"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CRUZ" initials="JC" lastIdx="2" clrIdx="0">
    <p:extLst>
      <p:ext uri="{19B8F6BF-5375-455C-9EA6-DF929625EA0E}">
        <p15:presenceInfo xmlns:p15="http://schemas.microsoft.com/office/powerpoint/2012/main" userId="cf9ca4c8ef569ed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D1634"/>
    <a:srgbClr val="BE0707"/>
    <a:srgbClr val="FE1431"/>
    <a:srgbClr val="250703"/>
    <a:srgbClr val="41351D"/>
    <a:srgbClr val="FEC387"/>
    <a:srgbClr val="393117"/>
    <a:srgbClr val="7A2491"/>
    <a:srgbClr val="7B29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2718" autoAdjust="0"/>
  </p:normalViewPr>
  <p:slideViewPr>
    <p:cSldViewPr showGuides="1">
      <p:cViewPr varScale="1">
        <p:scale>
          <a:sx n="79" d="100"/>
          <a:sy n="79" d="100"/>
        </p:scale>
        <p:origin x="134" y="72"/>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66" d="100"/>
          <a:sy n="66" d="100"/>
        </p:scale>
        <p:origin x="306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5F1A038-C882-4A29-92BF-44A4D109F7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655EFADA-9D39-4E05-9E93-70F7BDE398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150B08-7AA2-4F53-A7FF-462A0E570016}" type="datetimeFigureOut">
              <a:rPr lang="es-MX" smtClean="0"/>
              <a:t>27/12/2022</a:t>
            </a:fld>
            <a:endParaRPr lang="es-MX"/>
          </a:p>
        </p:txBody>
      </p:sp>
      <p:sp>
        <p:nvSpPr>
          <p:cNvPr id="4" name="Marcador de pie de página 3">
            <a:extLst>
              <a:ext uri="{FF2B5EF4-FFF2-40B4-BE49-F238E27FC236}">
                <a16:creationId xmlns:a16="http://schemas.microsoft.com/office/drawing/2014/main" id="{DB491E8D-6494-4C91-98A3-6B6D3A1D62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2BF41129-DE05-4165-BEFB-27C01AACBC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EE3689-A360-4BF5-B180-B19E22989DCD}" type="slidenum">
              <a:rPr lang="es-MX" smtClean="0"/>
              <a:t>‹Nº›</a:t>
            </a:fld>
            <a:endParaRPr lang="es-MX"/>
          </a:p>
        </p:txBody>
      </p:sp>
    </p:spTree>
    <p:extLst>
      <p:ext uri="{BB962C8B-B14F-4D97-AF65-F5344CB8AC3E}">
        <p14:creationId xmlns:p14="http://schemas.microsoft.com/office/powerpoint/2010/main" val="638800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3291F-A549-4BEA-ADC8-4D7EA4332E19}" type="datetimeFigureOut">
              <a:rPr lang="es-MX" smtClean="0"/>
              <a:t>27/12/2022</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D4040-2FF7-4002-8F2E-1B7805CB9EA6}" type="slidenum">
              <a:rPr lang="es-MX" smtClean="0"/>
              <a:t>‹Nº›</a:t>
            </a:fld>
            <a:endParaRPr lang="es-MX"/>
          </a:p>
        </p:txBody>
      </p:sp>
    </p:spTree>
    <p:extLst>
      <p:ext uri="{BB962C8B-B14F-4D97-AF65-F5344CB8AC3E}">
        <p14:creationId xmlns:p14="http://schemas.microsoft.com/office/powerpoint/2010/main" val="2798021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a:t>
            </a:fld>
            <a:endParaRPr lang="es-MX"/>
          </a:p>
        </p:txBody>
      </p:sp>
    </p:spTree>
    <p:extLst>
      <p:ext uri="{BB962C8B-B14F-4D97-AF65-F5344CB8AC3E}">
        <p14:creationId xmlns:p14="http://schemas.microsoft.com/office/powerpoint/2010/main" val="320094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2</a:t>
            </a:fld>
            <a:endParaRPr lang="es-MX"/>
          </a:p>
        </p:txBody>
      </p:sp>
    </p:spTree>
    <p:extLst>
      <p:ext uri="{BB962C8B-B14F-4D97-AF65-F5344CB8AC3E}">
        <p14:creationId xmlns:p14="http://schemas.microsoft.com/office/powerpoint/2010/main" val="2529678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3</a:t>
            </a:fld>
            <a:endParaRPr lang="es-MX"/>
          </a:p>
        </p:txBody>
      </p:sp>
    </p:spTree>
    <p:extLst>
      <p:ext uri="{BB962C8B-B14F-4D97-AF65-F5344CB8AC3E}">
        <p14:creationId xmlns:p14="http://schemas.microsoft.com/office/powerpoint/2010/main" val="1657507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sz="800" i="1" baseline="0" dirty="0">
              <a:latin typeface="Avenir Next LT Pro" panose="020B0504020202020204" pitchFamily="34" charset="0"/>
            </a:endParaRPr>
          </a:p>
        </p:txBody>
      </p:sp>
      <p:sp>
        <p:nvSpPr>
          <p:cNvPr id="4" name="Marcador de número de diapositiva 3"/>
          <p:cNvSpPr>
            <a:spLocks noGrp="1"/>
          </p:cNvSpPr>
          <p:nvPr>
            <p:ph type="sldNum" sz="quarter" idx="5"/>
          </p:nvPr>
        </p:nvSpPr>
        <p:spPr/>
        <p:txBody>
          <a:bodyPr/>
          <a:lstStyle/>
          <a:p>
            <a:fld id="{E43D4040-2FF7-4002-8F2E-1B7805CB9EA6}" type="slidenum">
              <a:rPr lang="es-MX" smtClean="0"/>
              <a:t>4</a:t>
            </a:fld>
            <a:endParaRPr lang="es-MX"/>
          </a:p>
        </p:txBody>
      </p:sp>
    </p:spTree>
    <p:extLst>
      <p:ext uri="{BB962C8B-B14F-4D97-AF65-F5344CB8AC3E}">
        <p14:creationId xmlns:p14="http://schemas.microsoft.com/office/powerpoint/2010/main" val="82022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5</a:t>
            </a:fld>
            <a:endParaRPr lang="es-MX"/>
          </a:p>
        </p:txBody>
      </p:sp>
    </p:spTree>
    <p:extLst>
      <p:ext uri="{BB962C8B-B14F-4D97-AF65-F5344CB8AC3E}">
        <p14:creationId xmlns:p14="http://schemas.microsoft.com/office/powerpoint/2010/main" val="3063393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sz="800" i="1" baseline="30000" dirty="0">
              <a:latin typeface="Abadi" panose="020B0604020104020204" pitchFamily="34" charset="0"/>
            </a:endParaRPr>
          </a:p>
        </p:txBody>
      </p:sp>
      <p:sp>
        <p:nvSpPr>
          <p:cNvPr id="4" name="Marcador de número de diapositiva 3"/>
          <p:cNvSpPr>
            <a:spLocks noGrp="1"/>
          </p:cNvSpPr>
          <p:nvPr>
            <p:ph type="sldNum" sz="quarter" idx="5"/>
          </p:nvPr>
        </p:nvSpPr>
        <p:spPr/>
        <p:txBody>
          <a:bodyPr/>
          <a:lstStyle/>
          <a:p>
            <a:fld id="{E43D4040-2FF7-4002-8F2E-1B7805CB9EA6}" type="slidenum">
              <a:rPr lang="es-MX" smtClean="0"/>
              <a:t>6</a:t>
            </a:fld>
            <a:endParaRPr lang="es-MX"/>
          </a:p>
        </p:txBody>
      </p:sp>
    </p:spTree>
    <p:extLst>
      <p:ext uri="{BB962C8B-B14F-4D97-AF65-F5344CB8AC3E}">
        <p14:creationId xmlns:p14="http://schemas.microsoft.com/office/powerpoint/2010/main" val="682493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a:buFont typeface="Arial" panose="020B0604020202020204" pitchFamily="34" charset="0"/>
              <a:buNone/>
            </a:pPr>
            <a:endParaRPr lang="es-MX" baseline="30000"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7</a:t>
            </a:fld>
            <a:endParaRPr lang="es-MX"/>
          </a:p>
        </p:txBody>
      </p:sp>
    </p:spTree>
    <p:extLst>
      <p:ext uri="{BB962C8B-B14F-4D97-AF65-F5344CB8AC3E}">
        <p14:creationId xmlns:p14="http://schemas.microsoft.com/office/powerpoint/2010/main" val="3155717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8</a:t>
            </a:fld>
            <a:endParaRPr lang="es-MX"/>
          </a:p>
        </p:txBody>
      </p:sp>
    </p:spTree>
    <p:extLst>
      <p:ext uri="{BB962C8B-B14F-4D97-AF65-F5344CB8AC3E}">
        <p14:creationId xmlns:p14="http://schemas.microsoft.com/office/powerpoint/2010/main" val="1613190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aseline="30000" dirty="0"/>
              <a:t>.</a:t>
            </a:r>
          </a:p>
        </p:txBody>
      </p:sp>
      <p:sp>
        <p:nvSpPr>
          <p:cNvPr id="4" name="Marcador de número de diapositiva 3"/>
          <p:cNvSpPr>
            <a:spLocks noGrp="1"/>
          </p:cNvSpPr>
          <p:nvPr>
            <p:ph type="sldNum" sz="quarter" idx="5"/>
          </p:nvPr>
        </p:nvSpPr>
        <p:spPr/>
        <p:txBody>
          <a:bodyPr/>
          <a:lstStyle/>
          <a:p>
            <a:fld id="{E43D4040-2FF7-4002-8F2E-1B7805CB9EA6}" type="slidenum">
              <a:rPr lang="es-MX" smtClean="0"/>
              <a:t>10</a:t>
            </a:fld>
            <a:endParaRPr lang="es-MX"/>
          </a:p>
        </p:txBody>
      </p:sp>
    </p:spTree>
    <p:extLst>
      <p:ext uri="{BB962C8B-B14F-4D97-AF65-F5344CB8AC3E}">
        <p14:creationId xmlns:p14="http://schemas.microsoft.com/office/powerpoint/2010/main" val="357240877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pic>
        <p:nvPicPr>
          <p:cNvPr id="24" name="Imagen 23">
            <a:extLst>
              <a:ext uri="{FF2B5EF4-FFF2-40B4-BE49-F238E27FC236}">
                <a16:creationId xmlns:a16="http://schemas.microsoft.com/office/drawing/2014/main" id="{07363191-81C2-490B-8B56-818EC03A4F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821011" y="1056443"/>
            <a:ext cx="8588559" cy="5828941"/>
          </a:xfrm>
          <a:prstGeom prst="rect">
            <a:avLst/>
          </a:prstGeom>
          <a:blipFill>
            <a:blip r:embed="rId3">
              <a:alphaModFix amt="18000"/>
            </a:blip>
            <a:stretch>
              <a:fillRect/>
            </a:stretch>
          </a:blipFill>
        </p:spPr>
      </p:pic>
      <p:sp>
        <p:nvSpPr>
          <p:cNvPr id="9" name="Rectángulo 8">
            <a:extLst>
              <a:ext uri="{FF2B5EF4-FFF2-40B4-BE49-F238E27FC236}">
                <a16:creationId xmlns:a16="http://schemas.microsoft.com/office/drawing/2014/main" id="{26E9E0B9-8769-4180-8CFA-E0F011E0026C}"/>
              </a:ext>
            </a:extLst>
          </p:cNvPr>
          <p:cNvSpPr/>
          <p:nvPr userDrawn="1"/>
        </p:nvSpPr>
        <p:spPr>
          <a:xfrm>
            <a:off x="10048" y="1049841"/>
            <a:ext cx="2259566" cy="5796453"/>
          </a:xfrm>
          <a:prstGeom prst="rect">
            <a:avLst/>
          </a:prstGeom>
          <a:solidFill>
            <a:srgbClr val="FE1431"/>
          </a:solidFill>
          <a:ln>
            <a:solidFill>
              <a:srgbClr val="7B299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7" name="Rectángulo 6">
            <a:extLst>
              <a:ext uri="{FF2B5EF4-FFF2-40B4-BE49-F238E27FC236}">
                <a16:creationId xmlns:a16="http://schemas.microsoft.com/office/drawing/2014/main" id="{DE5D6099-A003-400A-A47B-D1C1756E01B7}"/>
              </a:ext>
            </a:extLst>
          </p:cNvPr>
          <p:cNvSpPr/>
          <p:nvPr userDrawn="1"/>
        </p:nvSpPr>
        <p:spPr>
          <a:xfrm>
            <a:off x="-24680" y="-25239"/>
            <a:ext cx="11665296" cy="1106108"/>
          </a:xfrm>
          <a:prstGeom prst="rect">
            <a:avLst/>
          </a:prstGeom>
          <a:solidFill>
            <a:srgbClr val="250703"/>
          </a:solidFill>
          <a:ln>
            <a:noFill/>
          </a:ln>
          <a:effectLst>
            <a:outerShdw blurRad="44450" dist="27940" dir="5400000" algn="ctr">
              <a:srgbClr val="000000">
                <a:alpha val="32000"/>
              </a:srgbClr>
            </a:outerShdw>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p>
            <a:pPr marL="0" indent="0" algn="ctr">
              <a:tabLst>
                <a:tab pos="4038600" algn="l"/>
              </a:tabLst>
            </a:pPr>
            <a:r>
              <a:rPr lang="es-MX" sz="3200" b="1" cap="none" spc="50" dirty="0">
                <a:ln w="0"/>
                <a:solidFill>
                  <a:schemeClr val="bg1"/>
                </a:solidFill>
                <a:effectLst/>
                <a:latin typeface="Adobe Garamond Pro Bold" panose="02020702060506020403" pitchFamily="18" charset="0"/>
              </a:rPr>
              <a:t>LA MUERTE Y NUESTRA ESPERANZA</a:t>
            </a:r>
          </a:p>
        </p:txBody>
      </p:sp>
      <p:sp>
        <p:nvSpPr>
          <p:cNvPr id="11" name="CuadroTexto 10">
            <a:extLst>
              <a:ext uri="{FF2B5EF4-FFF2-40B4-BE49-F238E27FC236}">
                <a16:creationId xmlns:a16="http://schemas.microsoft.com/office/drawing/2014/main" id="{F4361DCD-ED50-4D94-8817-3A83A6B29BD2}"/>
              </a:ext>
            </a:extLst>
          </p:cNvPr>
          <p:cNvSpPr txBox="1"/>
          <p:nvPr userDrawn="1"/>
        </p:nvSpPr>
        <p:spPr>
          <a:xfrm>
            <a:off x="19925" y="1052736"/>
            <a:ext cx="2331659" cy="661720"/>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Guía de Estudio de la Biblia</a:t>
            </a:r>
          </a:p>
        </p:txBody>
      </p:sp>
      <p:sp>
        <p:nvSpPr>
          <p:cNvPr id="12" name="CuadroTexto 11">
            <a:extLst>
              <a:ext uri="{FF2B5EF4-FFF2-40B4-BE49-F238E27FC236}">
                <a16:creationId xmlns:a16="http://schemas.microsoft.com/office/drawing/2014/main" id="{A3189337-61CE-4DEA-8C1F-773BAC50A0D5}"/>
              </a:ext>
            </a:extLst>
          </p:cNvPr>
          <p:cNvSpPr txBox="1"/>
          <p:nvPr userDrawn="1"/>
        </p:nvSpPr>
        <p:spPr>
          <a:xfrm>
            <a:off x="19925" y="4365103"/>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19" name="CuadroTexto 18">
            <a:extLst>
              <a:ext uri="{FF2B5EF4-FFF2-40B4-BE49-F238E27FC236}">
                <a16:creationId xmlns:a16="http://schemas.microsoft.com/office/drawing/2014/main" id="{69904FDC-50E3-481E-A586-FBADC4B8E387}"/>
              </a:ext>
            </a:extLst>
          </p:cNvPr>
          <p:cNvSpPr txBox="1"/>
          <p:nvPr userDrawn="1"/>
        </p:nvSpPr>
        <p:spPr>
          <a:xfrm>
            <a:off x="-96687" y="1700808"/>
            <a:ext cx="2494656" cy="694338"/>
          </a:xfrm>
          <a:prstGeom prst="rect">
            <a:avLst/>
          </a:prstGeom>
          <a:noFill/>
        </p:spPr>
        <p:txBody>
          <a:bodyPr wrap="square" rtlCol="0">
            <a:normAutofit fontScale="32500" lnSpcReduction="20000"/>
          </a:bodyPr>
          <a:lstStyle/>
          <a:p>
            <a:pPr algn="ctr"/>
            <a:r>
              <a:rPr lang="es-MX" sz="60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4</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OCTUBRE – DICIEMBRE 2022</a:t>
            </a:r>
          </a:p>
        </p:txBody>
      </p:sp>
      <p:pic>
        <p:nvPicPr>
          <p:cNvPr id="13" name="Imagen 12">
            <a:extLst>
              <a:ext uri="{FF2B5EF4-FFF2-40B4-BE49-F238E27FC236}">
                <a16:creationId xmlns:a16="http://schemas.microsoft.com/office/drawing/2014/main" id="{745B0235-C6A5-4727-A030-92D2BE77CC8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23592" y="6309320"/>
            <a:ext cx="365125" cy="365125"/>
          </a:xfrm>
          <a:prstGeom prst="rect">
            <a:avLst/>
          </a:prstGeom>
        </p:spPr>
      </p:pic>
      <p:sp>
        <p:nvSpPr>
          <p:cNvPr id="14" name="CuadroTexto 13">
            <a:extLst>
              <a:ext uri="{FF2B5EF4-FFF2-40B4-BE49-F238E27FC236}">
                <a16:creationId xmlns:a16="http://schemas.microsoft.com/office/drawing/2014/main" id="{B5EAC9F4-BDEB-40F4-8BC5-4B34EAB5B0B8}"/>
              </a:ext>
            </a:extLst>
          </p:cNvPr>
          <p:cNvSpPr txBox="1"/>
          <p:nvPr userDrawn="1"/>
        </p:nvSpPr>
        <p:spPr>
          <a:xfrm>
            <a:off x="2745177" y="6340091"/>
            <a:ext cx="2432937" cy="369332"/>
          </a:xfrm>
          <a:prstGeom prst="rect">
            <a:avLst/>
          </a:prstGeom>
          <a:noFill/>
        </p:spPr>
        <p:txBody>
          <a:bodyPr wrap="square" rtlCol="0">
            <a:spAutoFit/>
          </a:bodyPr>
          <a:lstStyle/>
          <a:p>
            <a:r>
              <a:rPr lang="es-MX" b="1" dirty="0">
                <a:solidFill>
                  <a:schemeClr val="bg1"/>
                </a:solidFill>
              </a:rPr>
              <a:t>@IglesiaElLlanoTulaHgo</a:t>
            </a:r>
          </a:p>
        </p:txBody>
      </p:sp>
      <p:pic>
        <p:nvPicPr>
          <p:cNvPr id="22" name="Imagen 21">
            <a:extLst>
              <a:ext uri="{FF2B5EF4-FFF2-40B4-BE49-F238E27FC236}">
                <a16:creationId xmlns:a16="http://schemas.microsoft.com/office/drawing/2014/main" id="{DFB04A1B-25FE-4133-B651-07E8A369711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231904" y="6333603"/>
            <a:ext cx="369332" cy="369332"/>
          </a:xfrm>
          <a:prstGeom prst="rect">
            <a:avLst/>
          </a:prstGeom>
          <a:solidFill>
            <a:schemeClr val="bg1"/>
          </a:solidFill>
        </p:spPr>
      </p:pic>
      <p:sp>
        <p:nvSpPr>
          <p:cNvPr id="25" name="CuadroTexto 24">
            <a:extLst>
              <a:ext uri="{FF2B5EF4-FFF2-40B4-BE49-F238E27FC236}">
                <a16:creationId xmlns:a16="http://schemas.microsoft.com/office/drawing/2014/main" id="{EC97752F-23FE-4C36-812A-797F5C7235C0}"/>
              </a:ext>
            </a:extLst>
          </p:cNvPr>
          <p:cNvSpPr txBox="1"/>
          <p:nvPr userDrawn="1"/>
        </p:nvSpPr>
        <p:spPr>
          <a:xfrm>
            <a:off x="5555658" y="6333603"/>
            <a:ext cx="1856872" cy="369332"/>
          </a:xfrm>
          <a:prstGeom prst="rect">
            <a:avLst/>
          </a:prstGeom>
          <a:noFill/>
        </p:spPr>
        <p:txBody>
          <a:bodyPr wrap="square" rtlCol="0">
            <a:spAutoFit/>
          </a:bodyPr>
          <a:lstStyle/>
          <a:p>
            <a:r>
              <a:rPr lang="es-MX" b="1" dirty="0">
                <a:solidFill>
                  <a:schemeClr val="bg1"/>
                </a:solidFill>
              </a:rPr>
              <a:t>@</a:t>
            </a:r>
            <a:r>
              <a:rPr lang="es-MX" b="1" dirty="0" err="1">
                <a:solidFill>
                  <a:schemeClr val="bg1"/>
                </a:solidFill>
              </a:rPr>
              <a:t>IASD_EL_Llano</a:t>
            </a:r>
            <a:endParaRPr lang="es-MX" b="1" dirty="0">
              <a:solidFill>
                <a:schemeClr val="bg1"/>
              </a:solidFill>
            </a:endParaRPr>
          </a:p>
        </p:txBody>
      </p:sp>
      <p:sp>
        <p:nvSpPr>
          <p:cNvPr id="23" name="CuadroTexto 22">
            <a:extLst>
              <a:ext uri="{FF2B5EF4-FFF2-40B4-BE49-F238E27FC236}">
                <a16:creationId xmlns:a16="http://schemas.microsoft.com/office/drawing/2014/main" id="{AC89A8F2-C144-4793-911F-8663F2DF6594}"/>
              </a:ext>
            </a:extLst>
          </p:cNvPr>
          <p:cNvSpPr txBox="1"/>
          <p:nvPr userDrawn="1"/>
        </p:nvSpPr>
        <p:spPr>
          <a:xfrm>
            <a:off x="-24680" y="2317602"/>
            <a:ext cx="2331660" cy="989818"/>
          </a:xfrm>
          <a:prstGeom prst="rect">
            <a:avLst/>
          </a:prstGeom>
          <a:noFill/>
        </p:spPr>
        <p:txBody>
          <a:bodyPr wrap="square" rtlCol="0">
            <a:normAutofit fontScale="77500" lnSpcReduction="20000"/>
          </a:bodyPr>
          <a:lstStyle/>
          <a:p>
            <a:pPr algn="ctr"/>
            <a:r>
              <a:rPr lang="es-MX" sz="3200" b="1" baseline="0" dirty="0">
                <a:ln>
                  <a:solidFill>
                    <a:schemeClr val="tx1"/>
                  </a:solidFill>
                </a:ln>
                <a:solidFill>
                  <a:schemeClr val="bg1"/>
                </a:solidFill>
                <a:effectLst/>
                <a:latin typeface="Bernard MT Condensed" panose="02050806060905020404" pitchFamily="18" charset="0"/>
                <a:ea typeface="Gungsuh" panose="02030600000101010101" pitchFamily="18" charset="-127"/>
                <a:cs typeface="Angsana New" panose="020B0502040204020203" pitchFamily="18" charset="-34"/>
              </a:rPr>
              <a:t>YO HAGO NUEVAS TODAS LAS COSAS</a:t>
            </a:r>
            <a:endParaRPr lang="es-MX" sz="3100" b="1" kern="1200" baseline="0" dirty="0">
              <a:ln>
                <a:solidFill>
                  <a:schemeClr val="tx1"/>
                </a:solidFill>
              </a:ln>
              <a:solidFill>
                <a:schemeClr val="bg1"/>
              </a:solidFill>
              <a:effectLst/>
              <a:latin typeface="Bernard MT Condensed" panose="02050806060905020404" pitchFamily="18" charset="0"/>
              <a:ea typeface="Gungsuh" panose="02030600000101010101" pitchFamily="18" charset="-127"/>
              <a:cs typeface="Angsana New" panose="020B0502040204020203" pitchFamily="18" charset="-34"/>
            </a:endParaRPr>
          </a:p>
        </p:txBody>
      </p:sp>
      <p:sp>
        <p:nvSpPr>
          <p:cNvPr id="26" name="CuadroTexto 25">
            <a:extLst>
              <a:ext uri="{FF2B5EF4-FFF2-40B4-BE49-F238E27FC236}">
                <a16:creationId xmlns:a16="http://schemas.microsoft.com/office/drawing/2014/main" id="{41C00063-55F5-4B92-A7B9-A0842FAD87FD}"/>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7" name="CuadroTexto 26">
            <a:extLst>
              <a:ext uri="{FF2B5EF4-FFF2-40B4-BE49-F238E27FC236}">
                <a16:creationId xmlns:a16="http://schemas.microsoft.com/office/drawing/2014/main" id="{5A3A5932-79C2-4198-8769-C5918668CBF0}"/>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14</a:t>
            </a:r>
          </a:p>
        </p:txBody>
      </p:sp>
      <p:sp>
        <p:nvSpPr>
          <p:cNvPr id="8" name="CuadroTexto 7">
            <a:extLst>
              <a:ext uri="{FF2B5EF4-FFF2-40B4-BE49-F238E27FC236}">
                <a16:creationId xmlns:a16="http://schemas.microsoft.com/office/drawing/2014/main" id="{74E9DE97-4752-4F97-AD6C-85B6C1D2C4F1}"/>
              </a:ext>
            </a:extLst>
          </p:cNvPr>
          <p:cNvSpPr txBox="1"/>
          <p:nvPr userDrawn="1"/>
        </p:nvSpPr>
        <p:spPr>
          <a:xfrm>
            <a:off x="-96688" y="4216003"/>
            <a:ext cx="2441498" cy="365125"/>
          </a:xfrm>
          <a:prstGeom prst="rect">
            <a:avLst/>
          </a:prstGeom>
          <a:noFill/>
        </p:spPr>
        <p:txBody>
          <a:bodyPr wrap="square" rtlCol="0">
            <a:normAutofit fontScale="92500"/>
          </a:bodyPr>
          <a:lstStyle/>
          <a:p>
            <a:pPr algn="ctr"/>
            <a:r>
              <a:rPr lang="es-MX" sz="1400" b="1" baseline="0" dirty="0">
                <a:ln>
                  <a:solidFill>
                    <a:srgbClr val="1A0606">
                      <a:alpha val="62000"/>
                    </a:srgbClr>
                  </a:solidFill>
                </a:ln>
                <a:solidFill>
                  <a:schemeClr val="bg1"/>
                </a:solidFill>
                <a:effectLst>
                  <a:outerShdw blurRad="50800" dist="38100" dir="2700000" algn="tl" rotWithShape="0">
                    <a:prstClr val="black">
                      <a:alpha val="40000"/>
                    </a:prstClr>
                  </a:outerShdw>
                </a:effectLst>
              </a:rPr>
              <a:t>Para el 31 de Diciembre de 2022</a:t>
            </a:r>
          </a:p>
        </p:txBody>
      </p:sp>
      <p:grpSp>
        <p:nvGrpSpPr>
          <p:cNvPr id="57" name="Grupo 56">
            <a:extLst>
              <a:ext uri="{FF2B5EF4-FFF2-40B4-BE49-F238E27FC236}">
                <a16:creationId xmlns:a16="http://schemas.microsoft.com/office/drawing/2014/main" id="{3B8C415B-5957-40A3-A78D-55A1181639F1}"/>
              </a:ext>
            </a:extLst>
          </p:cNvPr>
          <p:cNvGrpSpPr/>
          <p:nvPr userDrawn="1"/>
        </p:nvGrpSpPr>
        <p:grpSpPr>
          <a:xfrm>
            <a:off x="95176" y="5065034"/>
            <a:ext cx="2184400" cy="1510832"/>
            <a:chOff x="23168" y="5065034"/>
            <a:chExt cx="2184400" cy="1510832"/>
          </a:xfrm>
          <a:noFill/>
        </p:grpSpPr>
        <p:sp>
          <p:nvSpPr>
            <p:cNvPr id="16" name="CuadroTexto 15">
              <a:extLst>
                <a:ext uri="{FF2B5EF4-FFF2-40B4-BE49-F238E27FC236}">
                  <a16:creationId xmlns:a16="http://schemas.microsoft.com/office/drawing/2014/main" id="{254547A9-7714-495C-AAB1-BFAF89F82828}"/>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dirty="0">
                  <a:solidFill>
                    <a:schemeClr val="bg1"/>
                  </a:solidFill>
                  <a:latin typeface="Avenir Next LT Pro"/>
                </a:rPr>
                <a:t>“El Llano”</a:t>
              </a:r>
            </a:p>
          </p:txBody>
        </p:sp>
        <p:pic>
          <p:nvPicPr>
            <p:cNvPr id="56" name="Imagen 55" descr="Imagen que contiene dibujo, camiseta&#10;&#10;Descripción generada automáticamente">
              <a:extLst>
                <a:ext uri="{FF2B5EF4-FFF2-40B4-BE49-F238E27FC236}">
                  <a16:creationId xmlns:a16="http://schemas.microsoft.com/office/drawing/2014/main" id="{822B866B-DB82-4A2F-985D-A64BAD45314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a:grpFill/>
          </p:spPr>
        </p:pic>
      </p:grpSp>
      <p:sp>
        <p:nvSpPr>
          <p:cNvPr id="10" name="Rectángulo 9">
            <a:extLst>
              <a:ext uri="{FF2B5EF4-FFF2-40B4-BE49-F238E27FC236}">
                <a16:creationId xmlns:a16="http://schemas.microsoft.com/office/drawing/2014/main" id="{3C26FF54-4FA3-42CF-B99B-DF63E7852F07}"/>
              </a:ext>
            </a:extLst>
          </p:cNvPr>
          <p:cNvSpPr/>
          <p:nvPr userDrawn="1"/>
        </p:nvSpPr>
        <p:spPr>
          <a:xfrm>
            <a:off x="10382166" y="0"/>
            <a:ext cx="1816380" cy="6909246"/>
          </a:xfrm>
          <a:prstGeom prst="rect">
            <a:avLst/>
          </a:prstGeom>
          <a:solidFill>
            <a:srgbClr val="FE14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Imagen 5">
            <a:extLst>
              <a:ext uri="{FF2B5EF4-FFF2-40B4-BE49-F238E27FC236}">
                <a16:creationId xmlns:a16="http://schemas.microsoft.com/office/drawing/2014/main" id="{11FF85D7-AC5C-4296-83B3-8A34AF732A0D}"/>
              </a:ext>
            </a:extLst>
          </p:cNvPr>
          <p:cNvPicPr>
            <a:picLocks noChangeAspect="1"/>
          </p:cNvPicPr>
          <p:nvPr userDrawn="1"/>
        </p:nvPicPr>
        <p:blipFill>
          <a:blip r:embed="rId7">
            <a:extLst>
              <a:ext uri="{28A0092B-C50C-407E-A947-70E740481C1C}">
                <a14:useLocalDpi xmlns:a14="http://schemas.microsoft.com/office/drawing/2010/main" val="0"/>
              </a:ext>
            </a:extLst>
          </a:blip>
          <a:srcRect t="6741" b="6741"/>
          <a:stretch/>
        </p:blipFill>
        <p:spPr>
          <a:xfrm rot="20368409">
            <a:off x="9871796" y="188234"/>
            <a:ext cx="1180829" cy="1532455"/>
          </a:xfrm>
          <a:prstGeom prst="rect">
            <a:avLst/>
          </a:prstGeom>
        </p:spPr>
      </p:pic>
      <p:pic>
        <p:nvPicPr>
          <p:cNvPr id="54" name="Imagen 53">
            <a:extLst>
              <a:ext uri="{FF2B5EF4-FFF2-40B4-BE49-F238E27FC236}">
                <a16:creationId xmlns:a16="http://schemas.microsoft.com/office/drawing/2014/main" id="{0885E048-ECB1-430D-9253-852772EA6BDB}"/>
              </a:ext>
            </a:extLst>
          </p:cNvPr>
          <p:cNvPicPr>
            <a:picLocks noChangeAspect="1"/>
          </p:cNvPicPr>
          <p:nvPr userDrawn="1"/>
        </p:nvPicPr>
        <p:blipFill>
          <a:blip r:embed="rId8">
            <a:extLst>
              <a:ext uri="{BEBA8EAE-BF5A-486C-A8C5-ECC9F3942E4B}">
                <a14:imgProps xmlns:a14="http://schemas.microsoft.com/office/drawing/2010/main">
                  <a14:imgLayer r:embed="rId9">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52129" y="5293128"/>
            <a:ext cx="1596770" cy="1561021"/>
          </a:xfrm>
          <a:prstGeom prst="rect">
            <a:avLst/>
          </a:prstGeom>
        </p:spPr>
      </p:pic>
      <p:sp>
        <p:nvSpPr>
          <p:cNvPr id="32" name="CuadroTexto 31">
            <a:extLst>
              <a:ext uri="{FF2B5EF4-FFF2-40B4-BE49-F238E27FC236}">
                <a16:creationId xmlns:a16="http://schemas.microsoft.com/office/drawing/2014/main" id="{27CB90C2-2ABC-4D11-A713-81AB0DF603F7}"/>
              </a:ext>
            </a:extLst>
          </p:cNvPr>
          <p:cNvSpPr txBox="1"/>
          <p:nvPr userDrawn="1"/>
        </p:nvSpPr>
        <p:spPr>
          <a:xfrm>
            <a:off x="551384" y="1684014"/>
            <a:ext cx="416117" cy="395705"/>
          </a:xfrm>
          <a:prstGeom prst="rect">
            <a:avLst/>
          </a:prstGeom>
          <a:noFill/>
        </p:spPr>
        <p:txBody>
          <a:bodyPr wrap="square" rtlCol="0">
            <a:normAutofit fontScale="92500"/>
          </a:bodyPr>
          <a:lstStyle/>
          <a:p>
            <a:pPr algn="just"/>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1600" b="1" kern="1200" dirty="0" err="1">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to</a:t>
            </a:r>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t>
            </a:r>
          </a:p>
        </p:txBody>
      </p:sp>
      <p:pic>
        <p:nvPicPr>
          <p:cNvPr id="5" name="Imagen 4" descr="Icono&#10;&#10;Descripción generada automáticamente">
            <a:extLst>
              <a:ext uri="{FF2B5EF4-FFF2-40B4-BE49-F238E27FC236}">
                <a16:creationId xmlns:a16="http://schemas.microsoft.com/office/drawing/2014/main" id="{6B71861A-BCC3-8B66-3256-5BC274C912F0}"/>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367174" y="6309320"/>
            <a:ext cx="400103" cy="400103"/>
          </a:xfrm>
          <a:prstGeom prst="rect">
            <a:avLst/>
          </a:prstGeom>
        </p:spPr>
      </p:pic>
      <p:sp>
        <p:nvSpPr>
          <p:cNvPr id="29" name="CuadroTexto 28">
            <a:extLst>
              <a:ext uri="{FF2B5EF4-FFF2-40B4-BE49-F238E27FC236}">
                <a16:creationId xmlns:a16="http://schemas.microsoft.com/office/drawing/2014/main" id="{59789BE4-6DD8-D1E6-450A-4C9C59C3C6A1}"/>
              </a:ext>
            </a:extLst>
          </p:cNvPr>
          <p:cNvSpPr txBox="1"/>
          <p:nvPr userDrawn="1"/>
        </p:nvSpPr>
        <p:spPr>
          <a:xfrm>
            <a:off x="7671784" y="6315354"/>
            <a:ext cx="1856872" cy="369332"/>
          </a:xfrm>
          <a:prstGeom prst="rect">
            <a:avLst/>
          </a:prstGeom>
          <a:noFill/>
        </p:spPr>
        <p:txBody>
          <a:bodyPr wrap="square" rtlCol="0">
            <a:spAutoFit/>
          </a:bodyPr>
          <a:lstStyle/>
          <a:p>
            <a:r>
              <a:rPr lang="es-MX" b="1" dirty="0">
                <a:solidFill>
                  <a:schemeClr val="bg1"/>
                </a:solidFill>
              </a:rPr>
              <a:t>@iasddistritotula</a:t>
            </a:r>
          </a:p>
        </p:txBody>
      </p:sp>
    </p:spTree>
    <p:extLst>
      <p:ext uri="{BB962C8B-B14F-4D97-AF65-F5344CB8AC3E}">
        <p14:creationId xmlns:p14="http://schemas.microsoft.com/office/powerpoint/2010/main" val="2060113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Encabezado de sección">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0F6A906D-97A9-4CDE-B7B4-821AF89773E8}"/>
              </a:ext>
            </a:extLst>
          </p:cNvPr>
          <p:cNvSpPr>
            <a:spLocks noGrp="1"/>
          </p:cNvSpPr>
          <p:nvPr>
            <p:ph type="body" sz="quarter" idx="10"/>
          </p:nvPr>
        </p:nvSpPr>
        <p:spPr>
          <a:xfrm>
            <a:off x="407368" y="1052736"/>
            <a:ext cx="11449272" cy="1274539"/>
          </a:xfrm>
        </p:spPr>
        <p:txBody>
          <a:bodyPr/>
          <a:lstStyle>
            <a:lvl1pPr>
              <a:defRPr>
                <a:latin typeface="Arial Rounded MT Bold" panose="020F0704030504030204" pitchFamily="34" charset="0"/>
              </a:defRPr>
            </a:lvl1pPr>
          </a:lstStyle>
          <a:p>
            <a:pPr lvl="0"/>
            <a:r>
              <a:rPr lang="es-ES"/>
              <a:t>Haga clic para modificar los estilos de texto del patrón</a:t>
            </a:r>
          </a:p>
        </p:txBody>
      </p:sp>
      <p:grpSp>
        <p:nvGrpSpPr>
          <p:cNvPr id="8" name="Grupo 7">
            <a:extLst>
              <a:ext uri="{FF2B5EF4-FFF2-40B4-BE49-F238E27FC236}">
                <a16:creationId xmlns:a16="http://schemas.microsoft.com/office/drawing/2014/main" id="{93082F60-C532-49DB-A67D-0A600D580FFE}"/>
              </a:ext>
            </a:extLst>
          </p:cNvPr>
          <p:cNvGrpSpPr/>
          <p:nvPr userDrawn="1"/>
        </p:nvGrpSpPr>
        <p:grpSpPr>
          <a:xfrm>
            <a:off x="407368" y="44624"/>
            <a:ext cx="11449272" cy="792088"/>
            <a:chOff x="407368" y="2924944"/>
            <a:chExt cx="11449272" cy="720080"/>
          </a:xfrm>
          <a:solidFill>
            <a:srgbClr val="7B2991"/>
          </a:solidFill>
        </p:grpSpPr>
        <p:sp>
          <p:nvSpPr>
            <p:cNvPr id="2" name="Rectángulo: esquinas redondeadas 1">
              <a:extLst>
                <a:ext uri="{FF2B5EF4-FFF2-40B4-BE49-F238E27FC236}">
                  <a16:creationId xmlns:a16="http://schemas.microsoft.com/office/drawing/2014/main" id="{65395420-A9FA-4043-A016-9CB89BA95122}"/>
                </a:ext>
              </a:extLst>
            </p:cNvPr>
            <p:cNvSpPr/>
            <p:nvPr userDrawn="1"/>
          </p:nvSpPr>
          <p:spPr>
            <a:xfrm>
              <a:off x="407368" y="2924944"/>
              <a:ext cx="11449272" cy="720080"/>
            </a:xfrm>
            <a:prstGeom prst="round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a:solidFill>
                    <a:schemeClr val="bg1"/>
                  </a:solidFill>
                  <a:latin typeface="Lucida Sans Unicode" panose="020B0602030504020204" pitchFamily="34" charset="0"/>
                  <a:cs typeface="Lucida Sans Unicode" panose="020B0602030504020204" pitchFamily="34" charset="0"/>
                </a:rPr>
                <a:t>PARA ESTUDIAR Y MEDITAR</a:t>
              </a:r>
            </a:p>
          </p:txBody>
        </p:sp>
        <p:pic>
          <p:nvPicPr>
            <p:cNvPr id="4" name="Imagen 3">
              <a:extLst>
                <a:ext uri="{FF2B5EF4-FFF2-40B4-BE49-F238E27FC236}">
                  <a16:creationId xmlns:a16="http://schemas.microsoft.com/office/drawing/2014/main" id="{1E6995D9-C209-4BEC-806E-16ADECA49E5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50096" y1="22780" x2="50096" y2="22780"/>
                          <a14:foregroundMark x1="52987" y1="26641" x2="52987" y2="26641"/>
                          <a14:foregroundMark x1="53372" y1="34749" x2="53372" y2="34749"/>
                          <a14:foregroundMark x1="59538" y1="46911" x2="59538" y2="46911"/>
                          <a14:foregroundMark x1="62428" y1="51351" x2="62428" y2="51351"/>
                          <a14:foregroundMark x1="62813" y1="58880" x2="62813" y2="58880"/>
                          <a14:foregroundMark x1="71869" y1="74131" x2="71869" y2="74131"/>
                          <a14:foregroundMark x1="52023" y1="72008" x2="52023" y2="72008"/>
                        </a14:backgroundRemoval>
                      </a14:imgEffect>
                    </a14:imgLayer>
                  </a14:imgProps>
                </a:ext>
                <a:ext uri="{28A0092B-C50C-407E-A947-70E740481C1C}">
                  <a14:useLocalDpi xmlns:a14="http://schemas.microsoft.com/office/drawing/2010/main" val="0"/>
                </a:ext>
              </a:extLst>
            </a:blip>
            <a:stretch>
              <a:fillRect/>
            </a:stretch>
          </p:blipFill>
          <p:spPr>
            <a:xfrm>
              <a:off x="10992544" y="2924944"/>
              <a:ext cx="672278" cy="670983"/>
            </a:xfrm>
            <a:prstGeom prst="rect">
              <a:avLst/>
            </a:prstGeom>
            <a:grpFill/>
          </p:spPr>
        </p:pic>
      </p:grpSp>
    </p:spTree>
    <p:extLst>
      <p:ext uri="{BB962C8B-B14F-4D97-AF65-F5344CB8AC3E}">
        <p14:creationId xmlns:p14="http://schemas.microsoft.com/office/powerpoint/2010/main" val="114278164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bg>
      <p:bgPr>
        <a:blipFill dpi="0" rotWithShape="1">
          <a:blip r:embed="rId2">
            <a:alphaModFix amt="43000"/>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974F86-18BE-4452-B8BD-FB7420D4B553}"/>
              </a:ext>
            </a:extLst>
          </p:cNvPr>
          <p:cNvSpPr>
            <a:spLocks noGrp="1"/>
          </p:cNvSpPr>
          <p:nvPr>
            <p:ph type="title" hasCustomPrompt="1"/>
          </p:nvPr>
        </p:nvSpPr>
        <p:spPr>
          <a:xfrm>
            <a:off x="263352" y="365126"/>
            <a:ext cx="6552728" cy="1206500"/>
          </a:xfrm>
          <a:solidFill>
            <a:schemeClr val="bg1"/>
          </a:solidFill>
        </p:spPr>
        <p:txBody>
          <a:bodyPr/>
          <a:lstStyle>
            <a:lvl1pPr marL="0" indent="0" algn="ctr" defTabSz="895350">
              <a:defRPr>
                <a:solidFill>
                  <a:schemeClr val="tx1"/>
                </a:solidFill>
                <a:latin typeface="Arial Rounded MT Bold" panose="020F0704030504030204" pitchFamily="34" charset="0"/>
              </a:defRPr>
            </a:lvl1pPr>
          </a:lstStyle>
          <a:p>
            <a:r>
              <a:rPr lang="es-ES" dirty="0">
                <a:solidFill>
                  <a:srgbClr val="FF0000"/>
                </a:solidFill>
              </a:rPr>
              <a:t>Para memorizar</a:t>
            </a:r>
            <a:endParaRPr lang="es-MX" dirty="0"/>
          </a:p>
        </p:txBody>
      </p:sp>
      <p:sp>
        <p:nvSpPr>
          <p:cNvPr id="10" name="Rectángulo 9">
            <a:extLst>
              <a:ext uri="{FF2B5EF4-FFF2-40B4-BE49-F238E27FC236}">
                <a16:creationId xmlns:a16="http://schemas.microsoft.com/office/drawing/2014/main" id="{B1ABF945-0BFA-4146-A229-6FA278D56EB4}"/>
              </a:ext>
            </a:extLst>
          </p:cNvPr>
          <p:cNvSpPr/>
          <p:nvPr userDrawn="1"/>
        </p:nvSpPr>
        <p:spPr>
          <a:xfrm>
            <a:off x="263352" y="1772816"/>
            <a:ext cx="6552728" cy="4968552"/>
          </a:xfrm>
          <a:prstGeom prst="rect">
            <a:avLst/>
          </a:prstGeom>
        </p:spPr>
        <p:txBody>
          <a:bodyPr wrap="square">
            <a:normAutofit fontScale="62500" lnSpcReduction="20000"/>
          </a:bodyPr>
          <a:lstStyle/>
          <a:p>
            <a:pPr algn="ctr"/>
            <a:r>
              <a:rPr lang="es-MX" sz="3600" b="1" i="0" dirty="0">
                <a:solidFill>
                  <a:srgbClr val="FE9F41"/>
                </a:solidFill>
                <a:effectLst/>
                <a:latin typeface="Lucida Grande"/>
              </a:rPr>
              <a:t> </a:t>
            </a:r>
            <a:r>
              <a:rPr lang="es-MX" sz="7000" b="1" i="0" dirty="0">
                <a:solidFill>
                  <a:schemeClr val="tx1"/>
                </a:solidFill>
                <a:effectLst/>
                <a:latin typeface="Times New Roman" panose="02020603050405020304" pitchFamily="18" charset="0"/>
                <a:cs typeface="Times New Roman" panose="02020603050405020304" pitchFamily="18" charset="0"/>
              </a:rPr>
              <a:t>"</a:t>
            </a:r>
            <a:r>
              <a:rPr lang="es-MX" sz="7100" b="1" kern="1200" dirty="0">
                <a:solidFill>
                  <a:schemeClr val="tx1"/>
                </a:solidFill>
                <a:latin typeface="Arial Rounded MT Bold" panose="020F0704030504030204" pitchFamily="34" charset="0"/>
                <a:ea typeface="+mj-ea"/>
                <a:cs typeface="+mj-cs"/>
              </a:rPr>
              <a:t>Y el que estaba sentado en el trono dijo: He aquí, yo hago nuevas todas las cosas. Y me dijo: Escribe; porque estas palabras son fieles y verdadera</a:t>
            </a:r>
            <a:r>
              <a:rPr lang="es-MX" sz="7200" b="1" i="0" dirty="0">
                <a:solidFill>
                  <a:schemeClr val="tx1"/>
                </a:solidFill>
                <a:effectLst/>
                <a:latin typeface="Times New Roman" panose="02020603050405020304" pitchFamily="18" charset="0"/>
                <a:cs typeface="Times New Roman" panose="02020603050405020304" pitchFamily="18" charset="0"/>
              </a:rPr>
              <a:t>"</a:t>
            </a:r>
            <a:endParaRPr lang="es-MX" sz="7100" b="1" kern="1200" dirty="0">
              <a:solidFill>
                <a:schemeClr val="tx1"/>
              </a:solidFill>
              <a:latin typeface="Arial Rounded MT Bold" panose="020F0704030504030204" pitchFamily="34" charset="0"/>
              <a:ea typeface="+mj-ea"/>
              <a:cs typeface="+mj-cs"/>
            </a:endParaRPr>
          </a:p>
          <a:p>
            <a:pPr algn="ctr"/>
            <a:r>
              <a:rPr lang="es-MX" sz="7100" b="1" kern="1200" dirty="0">
                <a:solidFill>
                  <a:schemeClr val="tx1"/>
                </a:solidFill>
                <a:latin typeface="Arial Rounded MT Bold" panose="020F0704030504030204" pitchFamily="34" charset="0"/>
                <a:ea typeface="+mj-ea"/>
                <a:cs typeface="+mj-cs"/>
              </a:rPr>
              <a:t>(</a:t>
            </a:r>
            <a:r>
              <a:rPr lang="es-MX" sz="7100" b="1" kern="1200" dirty="0" err="1">
                <a:solidFill>
                  <a:schemeClr val="tx1"/>
                </a:solidFill>
                <a:latin typeface="Arial Rounded MT Bold" panose="020F0704030504030204" pitchFamily="34" charset="0"/>
                <a:ea typeface="+mj-ea"/>
                <a:cs typeface="+mj-cs"/>
              </a:rPr>
              <a:t>Apoc</a:t>
            </a:r>
            <a:r>
              <a:rPr lang="es-MX" sz="7100" b="1" kern="1200" dirty="0">
                <a:solidFill>
                  <a:schemeClr val="tx1"/>
                </a:solidFill>
                <a:latin typeface="Arial Rounded MT Bold" panose="020F0704030504030204" pitchFamily="34" charset="0"/>
                <a:ea typeface="+mj-ea"/>
                <a:cs typeface="+mj-cs"/>
              </a:rPr>
              <a:t>. 21:5).</a:t>
            </a:r>
          </a:p>
        </p:txBody>
      </p:sp>
      <p:sp>
        <p:nvSpPr>
          <p:cNvPr id="18" name="Rectángulo 17">
            <a:extLst>
              <a:ext uri="{FF2B5EF4-FFF2-40B4-BE49-F238E27FC236}">
                <a16:creationId xmlns:a16="http://schemas.microsoft.com/office/drawing/2014/main" id="{E333BF84-1192-4899-AA77-A68B74979C61}"/>
              </a:ext>
            </a:extLst>
          </p:cNvPr>
          <p:cNvSpPr/>
          <p:nvPr userDrawn="1"/>
        </p:nvSpPr>
        <p:spPr>
          <a:xfrm>
            <a:off x="10495632" y="1"/>
            <a:ext cx="1735793" cy="6865654"/>
          </a:xfrm>
          <a:prstGeom prst="rect">
            <a:avLst/>
          </a:prstGeom>
          <a:solidFill>
            <a:srgbClr val="FD1634"/>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9" name="Imagen 18">
            <a:extLst>
              <a:ext uri="{FF2B5EF4-FFF2-40B4-BE49-F238E27FC236}">
                <a16:creationId xmlns:a16="http://schemas.microsoft.com/office/drawing/2014/main" id="{5B0CA18A-9C54-4131-A5DA-FF26E3DDD826}"/>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91102" cy="1594843"/>
          </a:xfrm>
          <a:prstGeom prst="rect">
            <a:avLst/>
          </a:prstGeom>
        </p:spPr>
      </p:pic>
    </p:spTree>
    <p:extLst>
      <p:ext uri="{BB962C8B-B14F-4D97-AF65-F5344CB8AC3E}">
        <p14:creationId xmlns:p14="http://schemas.microsoft.com/office/powerpoint/2010/main" val="247942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A0D82C-9B1D-481F-A2E7-393CCFE147F0}"/>
              </a:ext>
            </a:extLst>
          </p:cNvPr>
          <p:cNvSpPr>
            <a:spLocks noGrp="1"/>
          </p:cNvSpPr>
          <p:nvPr>
            <p:ph type="title" hasCustomPrompt="1"/>
          </p:nvPr>
        </p:nvSpPr>
        <p:spPr>
          <a:xfrm>
            <a:off x="479376" y="365125"/>
            <a:ext cx="9506272" cy="831627"/>
          </a:xfrm>
          <a:solidFill>
            <a:srgbClr val="FD1634"/>
          </a:solidFill>
          <a:ln>
            <a:solidFill>
              <a:srgbClr val="31ADB5"/>
            </a:solidFill>
          </a:ln>
          <a:effectLst>
            <a:outerShdw blurRad="76200" dist="27940" dir="5400000" algn="ctr">
              <a:srgbClr val="31ADB5">
                <a:alpha val="32000"/>
              </a:srgbClr>
            </a:outerShdw>
          </a:effectLst>
          <a:scene3d>
            <a:camera prst="orthographicFront">
              <a:rot lat="0" lon="0" rev="0"/>
            </a:camera>
            <a:lightRig rig="balanced" dir="t">
              <a:rot lat="0" lon="0" rev="8700000"/>
            </a:lightRig>
          </a:scene3d>
          <a:sp3d contourW="12700">
            <a:bevelT w="190500" h="38100"/>
            <a:contourClr>
              <a:srgbClr val="31ADB5"/>
            </a:contourClr>
          </a:sp3d>
        </p:spPr>
        <p:txBody>
          <a:bodyPr>
            <a:normAutofit/>
          </a:bodyPr>
          <a:lstStyle>
            <a:lvl1pPr algn="ctr">
              <a:defRPr lang="es-MX" sz="4800" kern="1200" dirty="0">
                <a:ln>
                  <a:solidFill>
                    <a:schemeClr val="tx1"/>
                  </a:solidFill>
                </a:ln>
                <a:solidFill>
                  <a:schemeClr val="tx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t>Enfoque del estudio</a:t>
            </a:r>
          </a:p>
        </p:txBody>
      </p:sp>
      <p:sp>
        <p:nvSpPr>
          <p:cNvPr id="3" name="Rectángulo 2">
            <a:extLst>
              <a:ext uri="{FF2B5EF4-FFF2-40B4-BE49-F238E27FC236}">
                <a16:creationId xmlns:a16="http://schemas.microsoft.com/office/drawing/2014/main" id="{C688665C-6185-4BD2-9EA1-FD2D58DBAB1B}"/>
              </a:ext>
            </a:extLst>
          </p:cNvPr>
          <p:cNvSpPr/>
          <p:nvPr userDrawn="1"/>
        </p:nvSpPr>
        <p:spPr>
          <a:xfrm>
            <a:off x="10452089" y="0"/>
            <a:ext cx="1735793" cy="6865655"/>
          </a:xfrm>
          <a:prstGeom prst="rect">
            <a:avLst/>
          </a:prstGeom>
          <a:solidFill>
            <a:srgbClr val="FE1431"/>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a:extLst>
              <a:ext uri="{FF2B5EF4-FFF2-40B4-BE49-F238E27FC236}">
                <a16:creationId xmlns:a16="http://schemas.microsoft.com/office/drawing/2014/main" id="{4683BC68-2AD2-47DF-9809-1E88825E78D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86984" cy="1594843"/>
          </a:xfrm>
          <a:prstGeom prst="rect">
            <a:avLst/>
          </a:prstGeom>
        </p:spPr>
      </p:pic>
    </p:spTree>
    <p:extLst>
      <p:ext uri="{BB962C8B-B14F-4D97-AF65-F5344CB8AC3E}">
        <p14:creationId xmlns:p14="http://schemas.microsoft.com/office/powerpoint/2010/main" val="2113206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0"/>
            <a:ext cx="11201400" cy="664119"/>
            <a:chOff x="733425" y="38100"/>
            <a:chExt cx="8401050" cy="447675"/>
          </a:xfrm>
          <a:gradFill flip="none" rotWithShape="1">
            <a:gsLst>
              <a:gs pos="0">
                <a:srgbClr val="FFC000"/>
              </a:gs>
              <a:gs pos="50000">
                <a:srgbClr val="FFC000"/>
              </a:gs>
              <a:gs pos="100000">
                <a:srgbClr val="FFC000"/>
              </a:gs>
            </a:gsLst>
            <a:lin ang="2700000" scaled="1"/>
            <a:tileRect/>
          </a:gra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16280" y="6523434"/>
            <a:ext cx="3563936" cy="361950"/>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11783" y="6767012"/>
            <a:ext cx="8628063"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8" name="CuadroTexto 17">
            <a:extLst>
              <a:ext uri="{FF2B5EF4-FFF2-40B4-BE49-F238E27FC236}">
                <a16:creationId xmlns:a16="http://schemas.microsoft.com/office/drawing/2014/main" id="{1EC75721-423D-421B-A732-C9122905495E}"/>
              </a:ext>
            </a:extLst>
          </p:cNvPr>
          <p:cNvSpPr txBox="1"/>
          <p:nvPr userDrawn="1"/>
        </p:nvSpPr>
        <p:spPr>
          <a:xfrm>
            <a:off x="8616280" y="643335"/>
            <a:ext cx="3563936"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defPPr>
              <a:defRPr lang="en-US"/>
            </a:defPPr>
            <a:lvl1pPr algn="ctr">
              <a:defRPr sz="4400">
                <a:ln>
                  <a:solidFill>
                    <a:schemeClr val="accent6">
                      <a:lumMod val="60000"/>
                      <a:lumOff val="40000"/>
                    </a:schemeClr>
                  </a:solidFill>
                </a:ln>
                <a:solidFill>
                  <a:srgbClr val="548235"/>
                </a:solidFill>
                <a:effectLst>
                  <a:outerShdw blurRad="50800" dir="5400000" algn="ctr" rotWithShape="0">
                    <a:srgbClr val="548235"/>
                  </a:outerShdw>
                </a:effectLst>
                <a:latin typeface="Abadi" panose="020B0604020202020204" pitchFamily="34" charset="0"/>
              </a:defRPr>
            </a:lvl1pPr>
          </a:lstStyle>
          <a:p>
            <a:pPr lvl="0"/>
            <a:r>
              <a:rPr lang="es-MX" dirty="0">
                <a:ln>
                  <a:solidFill>
                    <a:schemeClr val="accent4">
                      <a:lumMod val="60000"/>
                      <a:lumOff val="40000"/>
                    </a:schemeClr>
                  </a:solidFill>
                </a:ln>
                <a:solidFill>
                  <a:srgbClr val="FFFF00"/>
                </a:solidFill>
                <a:effectLst/>
                <a:latin typeface="Eras Bold ITC" panose="020B0907030504020204" pitchFamily="34" charset="0"/>
              </a:rPr>
              <a:t>Sábado</a:t>
            </a:r>
          </a:p>
        </p:txBody>
      </p:sp>
      <p:sp>
        <p:nvSpPr>
          <p:cNvPr id="11" name="Rectángulo 10">
            <a:extLst>
              <a:ext uri="{FF2B5EF4-FFF2-40B4-BE49-F238E27FC236}">
                <a16:creationId xmlns:a16="http://schemas.microsoft.com/office/drawing/2014/main" id="{C8514502-1155-4B3D-8F4D-4E71C876B1D0}"/>
              </a:ext>
            </a:extLst>
          </p:cNvPr>
          <p:cNvSpPr/>
          <p:nvPr userDrawn="1"/>
        </p:nvSpPr>
        <p:spPr>
          <a:xfrm>
            <a:off x="8616280" y="1430505"/>
            <a:ext cx="3563936"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2097460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1015280" y="0"/>
            <a:ext cx="11201400" cy="664116"/>
            <a:chOff x="733425" y="38100"/>
            <a:chExt cx="8401050" cy="447675"/>
          </a:xfrm>
          <a:solidFill>
            <a:srgbClr val="E19A4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81762"/>
            <a:ext cx="3563936" cy="361950"/>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19887"/>
            <a:ext cx="8628063"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20688"/>
            <a:ext cx="3563935"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p>
            <a:pPr algn="ctr"/>
            <a:r>
              <a:rPr lang="es-MX" sz="4400" baseline="0" dirty="0">
                <a:ln>
                  <a:solidFill>
                    <a:schemeClr val="accent6">
                      <a:lumMod val="75000"/>
                    </a:schemeClr>
                  </a:solidFill>
                </a:ln>
                <a:solidFill>
                  <a:srgbClr val="FFC000"/>
                </a:solidFill>
                <a:effectLst>
                  <a:outerShdw blurRad="88900" dir="5400000" algn="ctr" rotWithShape="0">
                    <a:schemeClr val="accent2">
                      <a:lumMod val="60000"/>
                      <a:lumOff val="40000"/>
                    </a:schemeClr>
                  </a:outerShdw>
                </a:effectLst>
                <a:latin typeface="Eras Bold ITC" panose="020B0907030504020204" pitchFamily="34" charset="0"/>
              </a:rPr>
              <a:t>Domingo</a:t>
            </a:r>
          </a:p>
        </p:txBody>
      </p:sp>
      <p:sp>
        <p:nvSpPr>
          <p:cNvPr id="11" name="Rectángulo 10">
            <a:extLst>
              <a:ext uri="{FF2B5EF4-FFF2-40B4-BE49-F238E27FC236}">
                <a16:creationId xmlns:a16="http://schemas.microsoft.com/office/drawing/2014/main" id="{25676727-9345-463B-8ECA-EB680D14F607}"/>
              </a:ext>
            </a:extLst>
          </p:cNvPr>
          <p:cNvSpPr/>
          <p:nvPr userDrawn="1"/>
        </p:nvSpPr>
        <p:spPr>
          <a:xfrm>
            <a:off x="8628062" y="1360413"/>
            <a:ext cx="3563935"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Tree>
    <p:extLst>
      <p:ext uri="{BB962C8B-B14F-4D97-AF65-F5344CB8AC3E}">
        <p14:creationId xmlns:p14="http://schemas.microsoft.com/office/powerpoint/2010/main" val="481499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3096"/>
            <a:ext cx="11201400" cy="664117"/>
            <a:chOff x="733425" y="38100"/>
            <a:chExt cx="8401050" cy="447675"/>
          </a:xfrm>
          <a:solidFill>
            <a:srgbClr val="85625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43335"/>
            <a:ext cx="3563935" cy="769441"/>
          </a:xfrm>
          <a:prstGeom prst="rect">
            <a:avLst/>
          </a:prstGeom>
          <a:noFill/>
        </p:spPr>
        <p:txBody>
          <a:bodyPr wrap="square" rtlCol="0">
            <a:spAutoFit/>
            <a:scene3d>
              <a:camera prst="obliqueTopRight"/>
              <a:lightRig rig="balanced" dir="t"/>
            </a:scene3d>
            <a:sp3d extrusionH="88900" prstMaterial="dkEdge">
              <a:bevelT w="0" h="127000"/>
              <a:bevelB w="38100" h="38100"/>
              <a:extrusionClr>
                <a:srgbClr val="2F5597"/>
              </a:extrusionClr>
              <a:contourClr>
                <a:schemeClr val="accent1">
                  <a:lumMod val="60000"/>
                  <a:lumOff val="40000"/>
                </a:schemeClr>
              </a:contourClr>
            </a:sp3d>
          </a:bodyPr>
          <a:lstStyle/>
          <a:p>
            <a:pPr algn="ctr"/>
            <a:r>
              <a:rPr lang="es-MX" sz="4400" dirty="0">
                <a:ln>
                  <a:solidFill>
                    <a:srgbClr val="69727B"/>
                  </a:solidFill>
                </a:ln>
                <a:solidFill>
                  <a:srgbClr val="856050"/>
                </a:solidFill>
                <a:effectLst>
                  <a:innerShdw blurRad="63500" dist="50800" dir="18900000">
                    <a:prstClr val="black">
                      <a:alpha val="50000"/>
                    </a:prstClr>
                  </a:innerShdw>
                </a:effectLst>
                <a:latin typeface="Eras Bold ITC" panose="020B0907030504020204" pitchFamily="34" charset="0"/>
              </a:rPr>
              <a:t>Lunes</a:t>
            </a:r>
          </a:p>
        </p:txBody>
      </p:sp>
      <p:cxnSp>
        <p:nvCxnSpPr>
          <p:cNvPr id="8" name="Conector recto 7">
            <a:extLst>
              <a:ext uri="{FF2B5EF4-FFF2-40B4-BE49-F238E27FC236}">
                <a16:creationId xmlns:a16="http://schemas.microsoft.com/office/drawing/2014/main" id="{44EA761E-8895-4B7F-A0D2-5637A17499D0}"/>
              </a:ext>
            </a:extLst>
          </p:cNvPr>
          <p:cNvCxnSpPr>
            <a:cxnSpLocks/>
          </p:cNvCxnSpPr>
          <p:nvPr userDrawn="1"/>
        </p:nvCxnSpPr>
        <p:spPr>
          <a:xfrm>
            <a:off x="8628063" y="1223205"/>
            <a:ext cx="3563936"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17E138AC-C985-4B6B-A54C-00F6E8E20E59}"/>
              </a:ext>
            </a:extLst>
          </p:cNvPr>
          <p:cNvSpPr/>
          <p:nvPr userDrawn="1"/>
        </p:nvSpPr>
        <p:spPr>
          <a:xfrm flipV="1">
            <a:off x="8628058" y="1423956"/>
            <a:ext cx="3563939" cy="120563"/>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14915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41"/>
            <a:ext cx="11201400" cy="664117"/>
            <a:chOff x="733425" y="38100"/>
            <a:chExt cx="8401050" cy="447675"/>
          </a:xfrm>
          <a:solidFill>
            <a:srgbClr val="373C3E"/>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1214103" y="38100"/>
              <a:ext cx="7920372" cy="447675"/>
            </a:xfrm>
            <a:prstGeom prst="rect">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16280" y="692696"/>
            <a:ext cx="3563936" cy="769441"/>
          </a:xfrm>
          <a:prstGeom prst="rect">
            <a:avLst/>
          </a:prstGeom>
          <a:noFill/>
        </p:spPr>
        <p:txBody>
          <a:bodyPr wrap="square" rtlCol="0">
            <a:spAutoFit/>
            <a:scene3d>
              <a:camera prst="obliqueTopRight"/>
              <a:lightRig rig="threePt" dir="t"/>
            </a:scene3d>
            <a:sp3d extrusionH="88900">
              <a:bevelT w="0" h="127000"/>
              <a:bevelB w="38100" h="38100"/>
              <a:extrusionClr>
                <a:srgbClr val="7030A0"/>
              </a:extrusionClr>
            </a:sp3d>
          </a:bodyPr>
          <a:lstStyle/>
          <a:p>
            <a:pPr algn="ctr"/>
            <a:r>
              <a:rPr lang="es-MX" sz="4400" dirty="0">
                <a:ln>
                  <a:solidFill>
                    <a:srgbClr val="077FBA"/>
                  </a:solidFill>
                </a:ln>
                <a:solidFill>
                  <a:srgbClr val="077FBA"/>
                </a:solidFill>
                <a:effectLst>
                  <a:innerShdw blurRad="63500" dist="50800" dir="18900000">
                    <a:prstClr val="black">
                      <a:alpha val="50000"/>
                    </a:prstClr>
                  </a:innerShdw>
                </a:effectLst>
                <a:latin typeface="Eras Bold ITC" panose="020B0907030504020204" pitchFamily="34" charset="0"/>
              </a:rPr>
              <a:t>Martes</a:t>
            </a:r>
          </a:p>
        </p:txBody>
      </p:sp>
      <p:sp>
        <p:nvSpPr>
          <p:cNvPr id="13" name="Rectángulo 12">
            <a:extLst>
              <a:ext uri="{FF2B5EF4-FFF2-40B4-BE49-F238E27FC236}">
                <a16:creationId xmlns:a16="http://schemas.microsoft.com/office/drawing/2014/main" id="{8DCE7C6C-E8C3-4E6F-AE3B-0618B032DE27}"/>
              </a:ext>
            </a:extLst>
          </p:cNvPr>
          <p:cNvSpPr/>
          <p:nvPr userDrawn="1"/>
        </p:nvSpPr>
        <p:spPr>
          <a:xfrm>
            <a:off x="8616280" y="1390129"/>
            <a:ext cx="3563936"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266918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38"/>
            <a:ext cx="11201400" cy="664117"/>
            <a:chOff x="733425" y="38100"/>
            <a:chExt cx="8401050" cy="447675"/>
          </a:xfrm>
          <a:solidFill>
            <a:srgbClr val="5CB9BF"/>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704666"/>
            <a:ext cx="3575133" cy="769441"/>
          </a:xfrm>
          <a:prstGeom prst="rect">
            <a:avLst/>
          </a:prstGeom>
          <a:noFill/>
        </p:spPr>
        <p:txBody>
          <a:bodyPr wrap="square" rtlCol="0">
            <a:spAutoFit/>
            <a:scene3d>
              <a:camera prst="obliqueTopRight"/>
              <a:lightRig rig="threePt" dir="t"/>
            </a:scene3d>
            <a:sp3d extrusionH="107950" contourW="12700" prstMaterial="dkEdge">
              <a:bevelT w="19050" h="82550"/>
              <a:bevelB w="12700"/>
              <a:extrusionClr>
                <a:srgbClr val="5CB9BF"/>
              </a:extrusionClr>
              <a:contourClr>
                <a:srgbClr val="5CB9BF"/>
              </a:contourClr>
            </a:sp3d>
          </a:bodyPr>
          <a:lstStyle/>
          <a:p>
            <a:pPr algn="ctr"/>
            <a:r>
              <a:rPr lang="es-MX" sz="4400" dirty="0">
                <a:ln>
                  <a:solidFill>
                    <a:srgbClr val="5CB9BF"/>
                  </a:solidFill>
                </a:ln>
                <a:solidFill>
                  <a:srgbClr val="5CB9BF"/>
                </a:solidFill>
                <a:effectLst>
                  <a:innerShdw blurRad="63500" dist="50800">
                    <a:prstClr val="black">
                      <a:alpha val="50000"/>
                    </a:prstClr>
                  </a:innerShdw>
                </a:effectLst>
                <a:latin typeface="Eras Bold ITC" panose="020B0907030504020204" pitchFamily="34" charset="0"/>
              </a:rPr>
              <a:t>Miércoles</a:t>
            </a:r>
          </a:p>
        </p:txBody>
      </p:sp>
      <p:sp>
        <p:nvSpPr>
          <p:cNvPr id="11" name="Rectángulo 10">
            <a:extLst>
              <a:ext uri="{FF2B5EF4-FFF2-40B4-BE49-F238E27FC236}">
                <a16:creationId xmlns:a16="http://schemas.microsoft.com/office/drawing/2014/main" id="{9B825BBA-0797-48D3-BC2C-AC70CB47B958}"/>
              </a:ext>
            </a:extLst>
          </p:cNvPr>
          <p:cNvSpPr/>
          <p:nvPr userDrawn="1"/>
        </p:nvSpPr>
        <p:spPr>
          <a:xfrm>
            <a:off x="8616280" y="1390129"/>
            <a:ext cx="3563936"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solidFill>
                <a:srgbClr val="385723"/>
              </a:solidFill>
            </a:endParaRPr>
          </a:p>
        </p:txBody>
      </p:sp>
      <p:sp>
        <p:nvSpPr>
          <p:cNvPr id="12" name="Rectángulo 11">
            <a:extLst>
              <a:ext uri="{FF2B5EF4-FFF2-40B4-BE49-F238E27FC236}">
                <a16:creationId xmlns:a16="http://schemas.microsoft.com/office/drawing/2014/main" id="{699194B3-4FDB-4BDE-9B8A-8A2B1B6E2861}"/>
              </a:ext>
            </a:extLst>
          </p:cNvPr>
          <p:cNvSpPr/>
          <p:nvPr userDrawn="1"/>
        </p:nvSpPr>
        <p:spPr>
          <a:xfrm>
            <a:off x="0" y="6734175"/>
            <a:ext cx="8628063"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62378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57"/>
            <a:ext cx="11201400" cy="664117"/>
            <a:chOff x="733425" y="38100"/>
            <a:chExt cx="8401050" cy="447675"/>
          </a:xfrm>
          <a:solidFill>
            <a:srgbClr val="ECC088"/>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692693"/>
            <a:ext cx="3563935" cy="769441"/>
          </a:xfrm>
          <a:prstGeom prst="rect">
            <a:avLst/>
          </a:prstGeom>
          <a:noFill/>
          <a:effectLst>
            <a:outerShdw blurRad="50800" dist="50800" dir="5400000" algn="ctr" rotWithShape="0">
              <a:srgbClr val="C00000"/>
            </a:outerShdw>
          </a:effectLst>
        </p:spPr>
        <p:txBody>
          <a:bodyPr wrap="square" rtlCol="0">
            <a:spAutoFit/>
            <a:scene3d>
              <a:camera prst="obliqueTopRight"/>
              <a:lightRig rig="twoPt" dir="t"/>
            </a:scene3d>
            <a:sp3d extrusionH="88900" contourW="19050" prstMaterial="metal">
              <a:extrusionClr>
                <a:schemeClr val="bg1"/>
              </a:extrusionClr>
              <a:contourClr>
                <a:srgbClr val="856253"/>
              </a:contourClr>
            </a:sp3d>
          </a:bodyPr>
          <a:lstStyle/>
          <a:p>
            <a:pPr algn="ctr"/>
            <a:r>
              <a:rPr lang="es-MX" sz="4400" dirty="0">
                <a:ln>
                  <a:solidFill>
                    <a:srgbClr val="131818">
                      <a:alpha val="98000"/>
                    </a:srgbClr>
                  </a:solidFill>
                </a:ln>
                <a:solidFill>
                  <a:srgbClr val="ECC088"/>
                </a:solidFill>
                <a:effectLst>
                  <a:innerShdw blurRad="63500" dist="50800" dir="18900000">
                    <a:prstClr val="black">
                      <a:alpha val="50000"/>
                    </a:prstClr>
                  </a:innerShdw>
                </a:effectLst>
                <a:latin typeface="Eras Bold ITC" panose="020B0907030504020204" pitchFamily="34" charset="0"/>
              </a:rPr>
              <a:t>Jueves</a:t>
            </a:r>
          </a:p>
        </p:txBody>
      </p:sp>
      <p:sp>
        <p:nvSpPr>
          <p:cNvPr id="11" name="Rectángulo 10">
            <a:extLst>
              <a:ext uri="{FF2B5EF4-FFF2-40B4-BE49-F238E27FC236}">
                <a16:creationId xmlns:a16="http://schemas.microsoft.com/office/drawing/2014/main" id="{DF26A9CF-54DF-415E-92E8-D99EDF116806}"/>
              </a:ext>
            </a:extLst>
          </p:cNvPr>
          <p:cNvSpPr/>
          <p:nvPr userDrawn="1"/>
        </p:nvSpPr>
        <p:spPr>
          <a:xfrm>
            <a:off x="8628060" y="1400221"/>
            <a:ext cx="3563939"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31489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24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DEF44-DEF2-4D8A-BFAD-8C38AFA99A77}" type="datetime1">
              <a:rPr lang="es-MX" smtClean="0"/>
              <a:t>27/12/2022</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4321C-B956-46ED-8AE0-A323D2C352ED}" type="slidenum">
              <a:rPr lang="es-MX" smtClean="0"/>
              <a:t>‹Nº›</a:t>
            </a:fld>
            <a:endParaRPr lang="es-MX"/>
          </a:p>
        </p:txBody>
      </p:sp>
    </p:spTree>
    <p:extLst>
      <p:ext uri="{BB962C8B-B14F-4D97-AF65-F5344CB8AC3E}">
        <p14:creationId xmlns:p14="http://schemas.microsoft.com/office/powerpoint/2010/main" val="1660006122"/>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72" r:id="rId3"/>
    <p:sldLayoutId id="2147483663" r:id="rId4"/>
    <p:sldLayoutId id="2147483686" r:id="rId5"/>
    <p:sldLayoutId id="2147483688" r:id="rId6"/>
    <p:sldLayoutId id="2147483689" r:id="rId7"/>
    <p:sldLayoutId id="2147483690" r:id="rId8"/>
    <p:sldLayoutId id="2147483691" r:id="rId9"/>
    <p:sldLayoutId id="2147483692" r:id="rId10"/>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s-ES" sz="2400" kern="1200" dirty="0">
          <a:ln>
            <a:solidFill>
              <a:schemeClr val="accent1">
                <a:lumMod val="50000"/>
              </a:schemeClr>
            </a:solidFill>
          </a:ln>
          <a:solidFill>
            <a:schemeClr val="tx1"/>
          </a:solidFill>
          <a:effectLst/>
          <a:latin typeface="Arial Rounded MT Bold" panose="020F0704030504030204" pitchFamily="34"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120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282D843-F76C-4A24-B20A-0C2B992E5A2B}"/>
              </a:ext>
            </a:extLst>
          </p:cNvPr>
          <p:cNvSpPr>
            <a:spLocks noGrp="1"/>
          </p:cNvSpPr>
          <p:nvPr>
            <p:ph type="body" sz="quarter" idx="10"/>
          </p:nvPr>
        </p:nvSpPr>
        <p:spPr>
          <a:xfrm>
            <a:off x="443372" y="1268760"/>
            <a:ext cx="11305256" cy="5400600"/>
          </a:xfrm>
          <a:blipFill>
            <a:blip r:embed="rId3">
              <a:alphaModFix amt="0"/>
            </a:blip>
            <a:tile tx="0" ty="0" sx="100000" sy="100000" flip="none" algn="tl"/>
          </a:blipFill>
        </p:spPr>
        <p:txBody>
          <a:bodyPr>
            <a:normAutofit fontScale="85000" lnSpcReduction="20000"/>
          </a:bodyPr>
          <a:lstStyle/>
          <a:p>
            <a:pPr marL="0" indent="0" algn="just">
              <a:lnSpc>
                <a:spcPct val="120000"/>
              </a:lnSpc>
              <a:spcBef>
                <a:spcPts val="0"/>
              </a:spcBef>
              <a:spcAft>
                <a:spcPts val="600"/>
              </a:spcAft>
              <a:buNone/>
            </a:pPr>
            <a:r>
              <a:rPr lang="es-MX" dirty="0">
                <a:solidFill>
                  <a:srgbClr val="000000"/>
                </a:solidFill>
                <a:latin typeface="Bahnschrift SemiBold" panose="020B0502040204020203" pitchFamily="34" charset="0"/>
              </a:rPr>
              <a:t>En estos «tiempos difíciles» (2 Tim. 3: 1, NVI), en los que sopla «todo viento de doctrina» (Efe. 4: 14), necesitamos una sólida comprensión bíblica de la naturaleza humana y el estado de los muertos, y debemos compartirla con otros también. Pero todo esto pierde sentido si no tenemos nuestra propia vida eterna asegurada en Cristo. En las palabras del apóstol Juan: «Y este es el testimonio: que Dios nos ha dado vida eterna, y esta vida está en su Hijo. El que tiene al Hijo, tiene la vida, el que no tiene al Hijo de Dios no tiene la vida. Les he escrito estas cosas a ustedes, los que creen en el nombre del Hijo de Dios, para que sepan que tienen vida eterna» (1 Juan 5: 11-13, RVC). </a:t>
            </a:r>
          </a:p>
          <a:p>
            <a:pPr marL="0" indent="0" algn="just">
              <a:lnSpc>
                <a:spcPct val="120000"/>
              </a:lnSpc>
              <a:spcBef>
                <a:spcPts val="0"/>
              </a:spcBef>
              <a:spcAft>
                <a:spcPts val="600"/>
              </a:spcAft>
              <a:buNone/>
            </a:pPr>
            <a:r>
              <a:rPr lang="es-MX" dirty="0">
                <a:solidFill>
                  <a:srgbClr val="000000"/>
                </a:solidFill>
                <a:latin typeface="Bahnschrift SemiBold" panose="020B0502040204020203" pitchFamily="34" charset="0"/>
              </a:rPr>
              <a:t>Esta semana estudiamos sobre sobre: 1) Un cielo nuevo y una Tierra Nueva; 2) En el templo de Dios; 3) En la presencia de Dios; 4) No más muerte ni lagrimas; y 4). Su nombre en sus frentes.</a:t>
            </a:r>
          </a:p>
          <a:p>
            <a:pPr marL="0" indent="0" algn="just">
              <a:lnSpc>
                <a:spcPct val="120000"/>
              </a:lnSpc>
              <a:spcBef>
                <a:spcPts val="0"/>
              </a:spcBef>
              <a:spcAft>
                <a:spcPts val="600"/>
              </a:spcAft>
              <a:buNone/>
            </a:pPr>
            <a:r>
              <a:rPr lang="es-MX" dirty="0">
                <a:solidFill>
                  <a:srgbClr val="000000"/>
                </a:solidFill>
                <a:latin typeface="Bahnschrift SemiBold" panose="020B0502040204020203" pitchFamily="34" charset="0"/>
              </a:rPr>
              <a:t>"El Gran Conflicto ha terminado. Ya no hay más pecado ni pecadores. Todo el Universo está limpio. Una misma pulsación de armonía y júbilo late a través de la vasta Creación. Del Ser que todo lo creó manan vida, luz y contentamiento por toda la extensión del espacio infinito. Desde el átomo más imperceptible hasta el mundo más grande, todas las cosas, animadas e inanimadas, declaran, en su belleza sin mácula y en gozo perfecto, que Dios es amor" (Conflicto de los Siglos 736, 737).</a:t>
            </a:r>
            <a:endParaRPr lang="es-MX" i="1" dirty="0">
              <a:solidFill>
                <a:srgbClr val="000000"/>
              </a:solidFill>
              <a:latin typeface="Bahnschrift SemiBold" panose="020B0502040204020203" pitchFamily="34" charset="0"/>
            </a:endParaRPr>
          </a:p>
        </p:txBody>
      </p:sp>
    </p:spTree>
    <p:extLst>
      <p:ext uri="{BB962C8B-B14F-4D97-AF65-F5344CB8AC3E}">
        <p14:creationId xmlns:p14="http://schemas.microsoft.com/office/powerpoint/2010/main" val="74754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35B18E2E-EA7D-4701-A7E9-A6D2F537435F}"/>
              </a:ext>
            </a:extLst>
          </p:cNvPr>
          <p:cNvSpPr/>
          <p:nvPr/>
        </p:nvSpPr>
        <p:spPr>
          <a:xfrm>
            <a:off x="6816080" y="2559470"/>
            <a:ext cx="3456384" cy="2376264"/>
          </a:xfrm>
          <a:prstGeom prst="rect">
            <a:avLst/>
          </a:prstGeom>
          <a:solidFill>
            <a:srgbClr val="FD1634"/>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Título 1">
            <a:extLst>
              <a:ext uri="{FF2B5EF4-FFF2-40B4-BE49-F238E27FC236}">
                <a16:creationId xmlns:a16="http://schemas.microsoft.com/office/drawing/2014/main" id="{78C32ED3-45C3-4EA8-B01D-0642AFFCE857}"/>
              </a:ext>
            </a:extLst>
          </p:cNvPr>
          <p:cNvSpPr>
            <a:spLocks noGrp="1"/>
          </p:cNvSpPr>
          <p:nvPr>
            <p:ph type="title" hasCustomPrompt="1"/>
          </p:nvPr>
        </p:nvSpPr>
        <p:spPr>
          <a:xfrm>
            <a:off x="263352" y="365126"/>
            <a:ext cx="6048672" cy="1206500"/>
          </a:xfrm>
          <a:solidFill>
            <a:srgbClr val="C00000"/>
          </a:solidFill>
          <a:ln>
            <a:solidFill>
              <a:srgbClr val="00255B"/>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marL="0" indent="0" algn="ctr" defTabSz="895350">
              <a:defRPr>
                <a:solidFill>
                  <a:schemeClr val="bg1"/>
                </a:solidFill>
                <a:latin typeface="Arial Rounded MT Bold" panose="020F0704030504030204" pitchFamily="34" charset="0"/>
              </a:defRPr>
            </a:lvl1pPr>
          </a:lstStyle>
          <a:p>
            <a:r>
              <a:rPr lang="es-ES" dirty="0"/>
              <a:t>Para memorizar:</a:t>
            </a:r>
            <a:endParaRPr lang="es-MX" dirty="0"/>
          </a:p>
        </p:txBody>
      </p:sp>
      <p:pic>
        <p:nvPicPr>
          <p:cNvPr id="4" name="Imagen 3">
            <a:extLst>
              <a:ext uri="{FF2B5EF4-FFF2-40B4-BE49-F238E27FC236}">
                <a16:creationId xmlns:a16="http://schemas.microsoft.com/office/drawing/2014/main" id="{AA878FB5-5D11-488E-86E1-6D8BD210D3E9}"/>
              </a:ext>
            </a:extLst>
          </p:cNvPr>
          <p:cNvPicPr>
            <a:picLocks noChangeAspect="1"/>
          </p:cNvPicPr>
          <p:nvPr/>
        </p:nvPicPr>
        <p:blipFill>
          <a:blip r:embed="rId3">
            <a:extLst>
              <a:ext uri="{28A0092B-C50C-407E-A947-70E740481C1C}">
                <a14:useLocalDpi xmlns:a14="http://schemas.microsoft.com/office/drawing/2010/main" val="0"/>
              </a:ext>
            </a:extLst>
          </a:blip>
          <a:srcRect l="11818" r="11818"/>
          <a:stretch/>
        </p:blipFill>
        <p:spPr>
          <a:xfrm flipH="1">
            <a:off x="6960032" y="2708920"/>
            <a:ext cx="3456384" cy="2376264"/>
          </a:xfrm>
          <a:prstGeom prst="rect">
            <a:avLst/>
          </a:prstGeom>
          <a:scene3d>
            <a:camera prst="orthographicFront">
              <a:rot lat="0" lon="10800000" rev="0"/>
            </a:camera>
            <a:lightRig rig="threePt" dir="t"/>
          </a:scene3d>
        </p:spPr>
      </p:pic>
    </p:spTree>
    <p:extLst>
      <p:ext uri="{BB962C8B-B14F-4D97-AF65-F5344CB8AC3E}">
        <p14:creationId xmlns:p14="http://schemas.microsoft.com/office/powerpoint/2010/main" val="2105588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BA48B19-AC6B-4AB8-8DCB-55B8CCF59481}"/>
              </a:ext>
            </a:extLst>
          </p:cNvPr>
          <p:cNvSpPr/>
          <p:nvPr/>
        </p:nvSpPr>
        <p:spPr>
          <a:xfrm>
            <a:off x="7695306" y="2276872"/>
            <a:ext cx="2601048" cy="3240360"/>
          </a:xfrm>
          <a:prstGeom prst="rect">
            <a:avLst/>
          </a:prstGeom>
          <a:solidFill>
            <a:srgbClr val="FE1431"/>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a:extLst>
              <a:ext uri="{FF2B5EF4-FFF2-40B4-BE49-F238E27FC236}">
                <a16:creationId xmlns:a16="http://schemas.microsoft.com/office/drawing/2014/main" id="{A5DC6A4E-9C88-4063-9C74-E83E1F449282}"/>
              </a:ext>
            </a:extLst>
          </p:cNvPr>
          <p:cNvSpPr>
            <a:spLocks/>
          </p:cNvSpPr>
          <p:nvPr/>
        </p:nvSpPr>
        <p:spPr>
          <a:xfrm>
            <a:off x="479376" y="1484784"/>
            <a:ext cx="7200800" cy="5256584"/>
          </a:xfrm>
          <a:prstGeom prst="rect">
            <a:avLst/>
          </a:prstGeom>
        </p:spPr>
        <p:txBody>
          <a:bodyPr wrap="square">
            <a:normAutofit fontScale="85000" lnSpcReduction="20000"/>
          </a:bodyPr>
          <a:lstStyle/>
          <a:p>
            <a:pPr algn="just">
              <a:spcAft>
                <a:spcPts val="600"/>
              </a:spcAft>
            </a:pPr>
            <a:r>
              <a:rPr lang="es-MX" sz="2100" dirty="0">
                <a:ln>
                  <a:solidFill>
                    <a:schemeClr val="tx1"/>
                  </a:solidFill>
                </a:ln>
                <a:latin typeface="Bahnschrift SemiBold" panose="020B0502040204020203" pitchFamily="34" charset="0"/>
                <a:ea typeface="+mj-ea"/>
                <a:cs typeface="+mj-cs"/>
              </a:rPr>
              <a:t>Nuestra última lección trata sobre la esperanza última y el anhelo del cristiano en el momento en que Dios establecerá los nuevos cielos y la nueva Tierra escatológicos. Todo el viejo orden de nuestro mundo pecaminoso desaparecerá. Nuestro pasado pecaminoso ya no nos preocupará, y todas nuestras faltas, pecados y transgresiones serán borrados. Todas las angustias, las decepciones y las heridas serán sanadas.  </a:t>
            </a:r>
          </a:p>
          <a:p>
            <a:pPr algn="just">
              <a:spcAft>
                <a:spcPts val="600"/>
              </a:spcAft>
            </a:pPr>
            <a:r>
              <a:rPr lang="es-MX" sz="2100" b="1" dirty="0">
                <a:ln>
                  <a:solidFill>
                    <a:schemeClr val="tx1"/>
                  </a:solidFill>
                </a:ln>
                <a:latin typeface="Bahnschrift SemiBold" panose="020B0502040204020203" pitchFamily="34" charset="0"/>
                <a:ea typeface="+mj-ea"/>
                <a:cs typeface="+mj-cs"/>
              </a:rPr>
              <a:t> La Nueva Jerusalén será, “entre los seres humanos, [...] la morada de Dios”. “Él acampará en medio de ellos, y ellos serán su pueblo; Dios mismo estará con ellos y será su Dios” (</a:t>
            </a:r>
            <a:r>
              <a:rPr lang="es-MX" sz="2100" b="1" dirty="0" err="1">
                <a:ln>
                  <a:solidFill>
                    <a:schemeClr val="tx1"/>
                  </a:solidFill>
                </a:ln>
                <a:latin typeface="Bahnschrift SemiBold" panose="020B0502040204020203" pitchFamily="34" charset="0"/>
                <a:ea typeface="+mj-ea"/>
                <a:cs typeface="+mj-cs"/>
              </a:rPr>
              <a:t>Apoc</a:t>
            </a:r>
            <a:r>
              <a:rPr lang="es-MX" sz="2100" b="1" dirty="0">
                <a:ln>
                  <a:solidFill>
                    <a:schemeClr val="tx1"/>
                  </a:solidFill>
                </a:ln>
                <a:latin typeface="Bahnschrift SemiBold" panose="020B0502040204020203" pitchFamily="34" charset="0"/>
                <a:ea typeface="+mj-ea"/>
                <a:cs typeface="+mj-cs"/>
              </a:rPr>
              <a:t>. 21:3, NVI). La vida en la nueva Tierra será impresionante y muy satisfactoria. Lo que Dios nos ha revelado al respecto está más allá de nuestra imaginación como para comprenderlo completamente, porque “el trono de Dios y del Cordero estará en ella, y sus siervos le servirán, y verán su rostro, y su nombre estará en sus frentes. No habrá allí más noche; y no tienen necesidad de luz de lámpara, ni de luz del sol, porque Dios el Señor los iluminará; y reinarán por los siglos de los siglos” (</a:t>
            </a:r>
            <a:r>
              <a:rPr lang="es-MX" sz="2100" b="1" dirty="0" err="1">
                <a:ln>
                  <a:solidFill>
                    <a:schemeClr val="tx1"/>
                  </a:solidFill>
                </a:ln>
                <a:latin typeface="Bahnschrift SemiBold" panose="020B0502040204020203" pitchFamily="34" charset="0"/>
                <a:ea typeface="+mj-ea"/>
                <a:cs typeface="+mj-cs"/>
              </a:rPr>
              <a:t>Apoc</a:t>
            </a:r>
            <a:r>
              <a:rPr lang="es-MX" sz="2100" b="1" dirty="0">
                <a:ln>
                  <a:solidFill>
                    <a:schemeClr val="tx1"/>
                  </a:solidFill>
                </a:ln>
                <a:latin typeface="Bahnschrift SemiBold" panose="020B0502040204020203" pitchFamily="34" charset="0"/>
                <a:ea typeface="+mj-ea"/>
                <a:cs typeface="+mj-cs"/>
              </a:rPr>
              <a:t>. 22:3-5, NVI). </a:t>
            </a:r>
          </a:p>
          <a:p>
            <a:pPr algn="just">
              <a:spcAft>
                <a:spcPts val="600"/>
              </a:spcAft>
            </a:pPr>
            <a:r>
              <a:rPr lang="es-MX" sz="2100" b="1" dirty="0">
                <a:ln>
                  <a:solidFill>
                    <a:schemeClr val="tx1"/>
                  </a:solidFill>
                </a:ln>
                <a:latin typeface="Bahnschrift SemiBold" panose="020B0502040204020203" pitchFamily="34" charset="0"/>
                <a:ea typeface="+mj-ea"/>
                <a:cs typeface="+mj-cs"/>
              </a:rPr>
              <a:t>En la lección de esta semana estudiaremos sobre: 1) Un cielo nuevo y una Tierra Nueva; 2) En el templo de Dios; 3) En la presencia de Dios; 4) No más muerte ni lagrimas; y 4). Su nombre en sus frentes.</a:t>
            </a:r>
          </a:p>
        </p:txBody>
      </p:sp>
      <p:sp>
        <p:nvSpPr>
          <p:cNvPr id="9" name="Título 1">
            <a:extLst>
              <a:ext uri="{FF2B5EF4-FFF2-40B4-BE49-F238E27FC236}">
                <a16:creationId xmlns:a16="http://schemas.microsoft.com/office/drawing/2014/main" id="{E96C4159-831F-452F-8EB3-EC13083F24A4}"/>
              </a:ext>
            </a:extLst>
          </p:cNvPr>
          <p:cNvSpPr>
            <a:spLocks noGrp="1"/>
          </p:cNvSpPr>
          <p:nvPr>
            <p:ph type="title" hasCustomPrompt="1"/>
          </p:nvPr>
        </p:nvSpPr>
        <p:spPr>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p:spPr>
        <p:txBody>
          <a:bodyPr>
            <a:normAutofit/>
          </a:bodyPr>
          <a:lstStyle>
            <a:lvl1pPr algn="ctr">
              <a:defRPr lang="es-MX" sz="4800" kern="1200" dirty="0">
                <a:ln>
                  <a:solidFill>
                    <a:schemeClr val="bg1"/>
                  </a:solidFill>
                </a:ln>
                <a:solidFill>
                  <a:schemeClr val="bg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effectLst>
                  <a:innerShdw blurRad="63500" dist="50800" dir="18900000">
                    <a:schemeClr val="bg1">
                      <a:alpha val="50000"/>
                    </a:schemeClr>
                  </a:innerShdw>
                </a:effectLst>
              </a:rPr>
              <a:t>Enfoque del estudio</a:t>
            </a:r>
          </a:p>
        </p:txBody>
      </p:sp>
      <p:pic>
        <p:nvPicPr>
          <p:cNvPr id="5" name="Imagen 4">
            <a:extLst>
              <a:ext uri="{FF2B5EF4-FFF2-40B4-BE49-F238E27FC236}">
                <a16:creationId xmlns:a16="http://schemas.microsoft.com/office/drawing/2014/main" id="{A9FBA81D-BD41-DFFB-5CBB-6CF5D423FC3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824192" y="2420889"/>
            <a:ext cx="2601048" cy="3240360"/>
          </a:xfrm>
          <a:prstGeom prst="rect">
            <a:avLst/>
          </a:prstGeom>
        </p:spPr>
      </p:pic>
    </p:spTree>
    <p:extLst>
      <p:ext uri="{BB962C8B-B14F-4D97-AF65-F5344CB8AC3E}">
        <p14:creationId xmlns:p14="http://schemas.microsoft.com/office/powerpoint/2010/main" val="43636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40430BA-7DAD-4F36-A1DE-EB55E3315629}"/>
              </a:ext>
            </a:extLst>
          </p:cNvPr>
          <p:cNvSpPr txBox="1"/>
          <p:nvPr/>
        </p:nvSpPr>
        <p:spPr>
          <a:xfrm>
            <a:off x="0" y="107921"/>
            <a:ext cx="12214315" cy="461665"/>
          </a:xfrm>
          <a:prstGeom prst="rect">
            <a:avLst/>
          </a:prstGeom>
          <a:noFill/>
        </p:spPr>
        <p:txBody>
          <a:bodyPr wrap="square" rtlCol="0">
            <a:spAutoFit/>
          </a:bodyPr>
          <a:lstStyle/>
          <a:p>
            <a:pPr algn="ctr"/>
            <a:r>
              <a:rPr lang="es-MX" sz="2400" b="1" dirty="0">
                <a:solidFill>
                  <a:schemeClr val="bg1"/>
                </a:solidFill>
                <a:latin typeface="Avenir LT Std 65 Medium" panose="020B0803020203020204" pitchFamily="34" charset="0"/>
                <a:cs typeface="Lucida Sans Unicode" panose="020B0602030504020204" pitchFamily="34" charset="0"/>
              </a:rPr>
              <a:t>"YO HAGO NUEVAS TODAS LAS COSAS" (Introducción)</a:t>
            </a:r>
          </a:p>
        </p:txBody>
      </p:sp>
      <p:sp>
        <p:nvSpPr>
          <p:cNvPr id="4" name="Rectángulo 3">
            <a:extLst>
              <a:ext uri="{FF2B5EF4-FFF2-40B4-BE49-F238E27FC236}">
                <a16:creationId xmlns:a16="http://schemas.microsoft.com/office/drawing/2014/main" id="{B0711CB5-CB09-4F4D-AFFB-D26800B4D015}"/>
              </a:ext>
            </a:extLst>
          </p:cNvPr>
          <p:cNvSpPr>
            <a:spLocks/>
          </p:cNvSpPr>
          <p:nvPr/>
        </p:nvSpPr>
        <p:spPr>
          <a:xfrm>
            <a:off x="443741" y="1124745"/>
            <a:ext cx="8173419" cy="5625334"/>
          </a:xfrm>
          <a:prstGeom prst="rect">
            <a:avLst/>
          </a:prstGeom>
          <a:noFill/>
        </p:spPr>
        <p:txBody>
          <a:bodyPr wrap="square" rtlCol="0">
            <a:normAutofit lnSpcReduction="10000"/>
          </a:bodyPr>
          <a:lstStyle/>
          <a:p>
            <a:pPr indent="896938" algn="just">
              <a:spcAft>
                <a:spcPts val="600"/>
              </a:spcAft>
              <a:tabLst>
                <a:tab pos="896938" algn="l"/>
              </a:tabLst>
            </a:pPr>
            <a:r>
              <a:rPr lang="es-MX" dirty="0">
                <a:latin typeface="Avenir Next LT Pro" panose="020B0504020202020204" pitchFamily="34" charset="0"/>
                <a:cs typeface="Times New Roman" panose="02020603050405020304" pitchFamily="18" charset="0"/>
              </a:rPr>
              <a:t>lo largo de los siglos, «el cielo» siempre ha intrigado a la 	imaginación humana, generalmente visto desde un punto de vista 	existencial. Antes de la Guerra Civil Estadounidense (1861–1865), 	por ejemplo, diversos reformadores estadounidenses promovieron cambios sociales y experimentos comunitarios con la esperanza de crear el cielo en la tierra.</a:t>
            </a:r>
          </a:p>
          <a:p>
            <a:pPr algn="just">
              <a:spcAft>
                <a:spcPts val="600"/>
              </a:spcAft>
              <a:tabLst>
                <a:tab pos="896938" algn="l"/>
              </a:tabLst>
            </a:pPr>
            <a:r>
              <a:rPr lang="es-MX" dirty="0">
                <a:latin typeface="Avenir Next LT Pro" panose="020B0504020202020204" pitchFamily="34" charset="0"/>
                <a:cs typeface="Times New Roman" panose="02020603050405020304" pitchFamily="18" charset="0"/>
              </a:rPr>
              <a:t>Aunque hay momentos felices en la vida que se sienten como pequeños anticipos del cielo, el cielo mismo es mucho más que esos momentos. En términos bíblicos, el cielo es un lugar real y estamos encaminados hacia ese lugar maravilloso. Este último capítulo repasa algunas imágenes poco claras del cielo y luego destaca algunas vislumbres bíblicas de su asombrosa realidad. Entender lo que la Biblia dice sobre el cielo nos ayudará a prepararnos para vivir en él.</a:t>
            </a:r>
          </a:p>
          <a:p>
            <a:pPr algn="just">
              <a:spcAft>
                <a:spcPts val="600"/>
              </a:spcAft>
              <a:tabLst>
                <a:tab pos="896938" algn="l"/>
              </a:tabLst>
            </a:pPr>
            <a:r>
              <a:rPr lang="es-MX" b="1" dirty="0">
                <a:latin typeface="Avenir Next LT Pro" panose="020B0504020202020204" pitchFamily="34" charset="0"/>
                <a:cs typeface="Times New Roman" panose="02020603050405020304" pitchFamily="18" charset="0"/>
              </a:rPr>
              <a:t>“La tierra prometida a los mansos no será igual a esta, que está bajo la sombra de la muerte y de la maldición. ‘Nosotros esperamos, según sus promesas, cielos nuevos y tierra nueva en los cuales mora la justicia’. 2 Pedro 3:13… No habrá contratiempo, ni dolor, ni pecado; no habrá quien diga: ‘Estoy enfermo’. No habrá entierros, ni luto, ni muerte, ni despedidas, ni corazones quebrantados; mas Jesús estará allá, y habrá paz” </a:t>
            </a:r>
            <a:r>
              <a:rPr lang="es-MX" i="1" dirty="0">
                <a:latin typeface="Avenir Next LT Pro" panose="020B0504020202020204" pitchFamily="34" charset="0"/>
                <a:cs typeface="Times New Roman" panose="02020603050405020304" pitchFamily="18" charset="0"/>
              </a:rPr>
              <a:t>(El discurso maestro de Jesucristo, p. 20).</a:t>
            </a:r>
            <a:endParaRPr lang="es-MX" sz="1900" i="1" dirty="0">
              <a:latin typeface="Avenir Next LT Pro" panose="020B0504020202020204"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id="{F827ED35-E9B2-43CE-B5CF-6EAC3AF9EE0B}"/>
              </a:ext>
            </a:extLst>
          </p:cNvPr>
          <p:cNvPicPr>
            <a:picLocks noChangeAspect="1"/>
          </p:cNvPicPr>
          <p:nvPr/>
        </p:nvPicPr>
        <p:blipFill>
          <a:blip r:embed="rId3">
            <a:extLst>
              <a:ext uri="{28A0092B-C50C-407E-A947-70E740481C1C}">
                <a14:useLocalDpi xmlns:a14="http://schemas.microsoft.com/office/drawing/2010/main" val="0"/>
              </a:ext>
            </a:extLst>
          </a:blip>
          <a:srcRect t="10910" b="10910"/>
          <a:stretch/>
        </p:blipFill>
        <p:spPr>
          <a:xfrm>
            <a:off x="8617161" y="1556792"/>
            <a:ext cx="3574838" cy="4968552"/>
          </a:xfrm>
          <a:prstGeom prst="rect">
            <a:avLst/>
          </a:prstGeom>
        </p:spPr>
      </p:pic>
      <p:sp>
        <p:nvSpPr>
          <p:cNvPr id="2" name="CuadroTexto 1">
            <a:extLst>
              <a:ext uri="{FF2B5EF4-FFF2-40B4-BE49-F238E27FC236}">
                <a16:creationId xmlns:a16="http://schemas.microsoft.com/office/drawing/2014/main" id="{D9428FD1-4FBA-4869-A514-9E6E1888C930}"/>
              </a:ext>
            </a:extLst>
          </p:cNvPr>
          <p:cNvSpPr txBox="1"/>
          <p:nvPr/>
        </p:nvSpPr>
        <p:spPr>
          <a:xfrm>
            <a:off x="443741" y="764704"/>
            <a:ext cx="1080120" cy="1596197"/>
          </a:xfrm>
          <a:prstGeom prst="rect">
            <a:avLst/>
          </a:prstGeom>
          <a:noFill/>
        </p:spPr>
        <p:txBody>
          <a:bodyPr wrap="square" tIns="72000" rtlCol="0" anchor="ctr">
            <a:spAutoFit/>
          </a:bodyPr>
          <a:lstStyle/>
          <a:p>
            <a:pPr algn="ctr"/>
            <a:r>
              <a:rPr lang="es-MX" sz="9600" dirty="0">
                <a:solidFill>
                  <a:srgbClr val="C00000"/>
                </a:solidFill>
                <a:latin typeface="Adobe Garamond Pro Bold" panose="02020702060506020403" pitchFamily="18" charset="0"/>
              </a:rPr>
              <a:t>A</a:t>
            </a:r>
          </a:p>
        </p:txBody>
      </p:sp>
    </p:spTree>
    <p:extLst>
      <p:ext uri="{BB962C8B-B14F-4D97-AF65-F5344CB8AC3E}">
        <p14:creationId xmlns:p14="http://schemas.microsoft.com/office/powerpoint/2010/main" val="145295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additive="base">
                                        <p:cTn id="1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additive="base">
                                        <p:cTn id="2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A60FCE5-705F-4E4B-B2A5-039C449A1079}"/>
              </a:ext>
            </a:extLst>
          </p:cNvPr>
          <p:cNvSpPr txBox="1"/>
          <p:nvPr/>
        </p:nvSpPr>
        <p:spPr>
          <a:xfrm>
            <a:off x="0" y="70503"/>
            <a:ext cx="12192000" cy="550186"/>
          </a:xfrm>
          <a:prstGeom prst="rect">
            <a:avLst/>
          </a:prstGeom>
          <a:noFill/>
        </p:spPr>
        <p:txBody>
          <a:bodyPr wrap="square" rtlCol="0">
            <a:norm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UN CIELO NUEVO Y UNA TIERRA NUEVA</a:t>
            </a:r>
          </a:p>
        </p:txBody>
      </p:sp>
      <p:sp>
        <p:nvSpPr>
          <p:cNvPr id="3" name="CuadroTexto 2">
            <a:extLst>
              <a:ext uri="{FF2B5EF4-FFF2-40B4-BE49-F238E27FC236}">
                <a16:creationId xmlns:a16="http://schemas.microsoft.com/office/drawing/2014/main" id="{8FA79ECF-8C03-4172-A74C-1E6325E21E02}"/>
              </a:ext>
            </a:extLst>
          </p:cNvPr>
          <p:cNvSpPr txBox="1"/>
          <p:nvPr/>
        </p:nvSpPr>
        <p:spPr>
          <a:xfrm>
            <a:off x="335360" y="692696"/>
            <a:ext cx="8330736" cy="1323439"/>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“Porque como los cielos nuevos y la nueva tierra que yo hago permanecerán delante de mí, dice Jehová, así permanecerá vuestra descendencia y vuestro nombre”. (Isaías 66: 22) </a:t>
            </a:r>
          </a:p>
          <a:p>
            <a:pPr algn="just"/>
            <a:r>
              <a:rPr lang="es-MX" sz="1600" b="1" dirty="0">
                <a:latin typeface="Avenir Next LT Pro Demi" panose="020B0704020202020204" pitchFamily="34" charset="0"/>
                <a:cs typeface="Times New Roman" panose="02020603050405020304" pitchFamily="18" charset="0"/>
              </a:rPr>
              <a:t>Lee Isaías 65:17 al 25; 66:22 y 23; 2 Pedro 3:13; y Apocalipsis 21:1 al 5. ¿Cuál es el mensaje primordial de estos pasajes?</a:t>
            </a:r>
          </a:p>
        </p:txBody>
      </p:sp>
      <p:sp>
        <p:nvSpPr>
          <p:cNvPr id="4" name="CuadroTexto 3">
            <a:extLst>
              <a:ext uri="{FF2B5EF4-FFF2-40B4-BE49-F238E27FC236}">
                <a16:creationId xmlns:a16="http://schemas.microsoft.com/office/drawing/2014/main" id="{89BD9609-DA3E-492E-895A-A27A97EEBCFD}"/>
              </a:ext>
            </a:extLst>
          </p:cNvPr>
          <p:cNvSpPr txBox="1">
            <a:spLocks noChangeAspect="1"/>
          </p:cNvSpPr>
          <p:nvPr/>
        </p:nvSpPr>
        <p:spPr>
          <a:xfrm>
            <a:off x="335360" y="2016135"/>
            <a:ext cx="8330736" cy="4653225"/>
          </a:xfrm>
          <a:prstGeom prst="rect">
            <a:avLst/>
          </a:prstGeom>
          <a:noFill/>
        </p:spPr>
        <p:txBody>
          <a:bodyPr wrap="square" rtlCol="0">
            <a:normAutofit fontScale="92500" lnSpcReduction="1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sz="1700" dirty="0">
                <a:solidFill>
                  <a:srgbClr val="000000"/>
                </a:solidFill>
                <a:latin typeface="Avenir Next LT Pro" panose="020B0504020202020204" pitchFamily="34" charset="0"/>
              </a:rPr>
              <a:t>R:</a:t>
            </a:r>
            <a:r>
              <a:rPr lang="es-MX" sz="1700" dirty="0">
                <a:latin typeface="Avenir Next LT Pro" panose="020B0504020202020204" pitchFamily="34" charset="0"/>
              </a:rPr>
              <a:t> Que se creara un cielo nuevo y una tierra nueva. Como era al principio y antes de la entrada del pecado.</a:t>
            </a:r>
          </a:p>
          <a:p>
            <a:r>
              <a:rPr lang="es-MX" sz="1700" b="0" dirty="0">
                <a:solidFill>
                  <a:prstClr val="black"/>
                </a:solidFill>
                <a:latin typeface="Avenir Next LT Pro" panose="020B0504020202020204" pitchFamily="34" charset="0"/>
                <a:ea typeface="+mn-ea"/>
              </a:rPr>
              <a:t>Para que exista un cielo nuevo y una tierra nueva, primero habrá que destruir lo que hoy existe. La razón de hacer esto es porque el pecado mancho todo, </a:t>
            </a:r>
            <a:r>
              <a:rPr lang="es-MX" sz="1700" b="0" dirty="0" err="1">
                <a:solidFill>
                  <a:prstClr val="black"/>
                </a:solidFill>
                <a:latin typeface="Avenir Next LT Pro" panose="020B0504020202020204" pitchFamily="34" charset="0"/>
                <a:ea typeface="+mn-ea"/>
              </a:rPr>
              <a:t>lara</a:t>
            </a:r>
            <a:r>
              <a:rPr lang="es-MX" sz="1700" b="0" dirty="0">
                <a:solidFill>
                  <a:prstClr val="black"/>
                </a:solidFill>
                <a:latin typeface="Avenir Next LT Pro" panose="020B0504020202020204" pitchFamily="34" charset="0"/>
                <a:ea typeface="+mn-ea"/>
              </a:rPr>
              <a:t> que hay sitios hermosos, no todo es bueno como al principio. Ahora bien  con la segunda venida de Jesús hay un destrucción con el fuego que cae y que es un fuego purificador. Si ya todo queda desordenado y vacío, entonces hay que volver a crear, la misma creación que se hizo en el Genesis en siete días, la vamos a poder ver. Entonces vendrá la vida eterna, donde ya no hay muerte, ni dolor, ni enfermedad, y esta vida eterna es Dios quien la dará.</a:t>
            </a:r>
          </a:p>
          <a:p>
            <a:r>
              <a:rPr lang="es-MX" sz="1700" dirty="0">
                <a:solidFill>
                  <a:schemeClr val="tx1"/>
                </a:solidFill>
                <a:latin typeface="Avenir Next LT Pro" panose="020B0504020202020204" pitchFamily="34" charset="0"/>
                <a:ea typeface="+mn-ea"/>
              </a:rPr>
              <a:t>“El plan de Cristo es el único seguro. Él declara: “He aquí, yo hago nuevas todas las cosas”. Apocalipsis 21:5. “Si alguno está en Cristo, nueva criatura es”. 2 Corintios 5:17. El Señor no anima a nadie a pensar que él aceptará una religión de remiendos. Tal religión no tiene valor ante su vista. Al principio puede parecer que hay algo de yo y algo de Cristo; pero pronto se verá que no hay nada de Cristo. Los remiendos del egoísmo aumentan hasta que todo el vestido queda cubierto de ellos...” </a:t>
            </a:r>
            <a:r>
              <a:rPr lang="es-MX" sz="1700" b="0" i="1" dirty="0">
                <a:solidFill>
                  <a:schemeClr val="tx1"/>
                </a:solidFill>
                <a:latin typeface="Avenir Next LT Pro" panose="020B0504020202020204" pitchFamily="34" charset="0"/>
                <a:ea typeface="+mn-ea"/>
              </a:rPr>
              <a:t>(Nuestra elevada vocación, p. 344).</a:t>
            </a:r>
          </a:p>
          <a:p>
            <a:r>
              <a:rPr lang="es-MX" sz="1600" dirty="0">
                <a:solidFill>
                  <a:schemeClr val="tx1"/>
                </a:solidFill>
                <a:latin typeface="Avenir Next LT Pro" panose="020B0504020202020204" pitchFamily="34" charset="0"/>
              </a:rPr>
              <a:t>Reflexionando:  </a:t>
            </a:r>
            <a:r>
              <a:rPr lang="es-MX" sz="1600" dirty="0">
                <a:solidFill>
                  <a:srgbClr val="C00000"/>
                </a:solidFill>
                <a:latin typeface="Avenir Next LT Pro" panose="020B0504020202020204" pitchFamily="34" charset="0"/>
              </a:rPr>
              <a:t>Como puedes dar tus argumentos ante una persona que no tiene esperanza de la eternidad.</a:t>
            </a:r>
          </a:p>
        </p:txBody>
      </p:sp>
      <p:sp>
        <p:nvSpPr>
          <p:cNvPr id="7" name="Rectángulo 6">
            <a:extLst>
              <a:ext uri="{FF2B5EF4-FFF2-40B4-BE49-F238E27FC236}">
                <a16:creationId xmlns:a16="http://schemas.microsoft.com/office/drawing/2014/main" id="{7D894886-35AB-4DD7-B4C9-9E3B7DB15D1F}"/>
              </a:ext>
            </a:extLst>
          </p:cNvPr>
          <p:cNvSpPr/>
          <p:nvPr/>
        </p:nvSpPr>
        <p:spPr>
          <a:xfrm>
            <a:off x="8666096" y="1484784"/>
            <a:ext cx="3525904" cy="499151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455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126CC4B-19D4-4EFB-91C6-10C409E8AE4C}"/>
              </a:ext>
            </a:extLst>
          </p:cNvPr>
          <p:cNvSpPr txBox="1"/>
          <p:nvPr/>
        </p:nvSpPr>
        <p:spPr>
          <a:xfrm>
            <a:off x="0" y="97468"/>
            <a:ext cx="12192000" cy="523220"/>
          </a:xfrm>
          <a:prstGeom prst="rect">
            <a:avLst/>
          </a:prstGeom>
          <a:noFill/>
        </p:spPr>
        <p:txBody>
          <a:bodyPr wrap="square" rtlCol="0">
            <a:sp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EN EL TEMPLO DE DIOS</a:t>
            </a:r>
          </a:p>
        </p:txBody>
      </p:sp>
      <p:sp>
        <p:nvSpPr>
          <p:cNvPr id="3" name="CuadroTexto 2">
            <a:extLst>
              <a:ext uri="{FF2B5EF4-FFF2-40B4-BE49-F238E27FC236}">
                <a16:creationId xmlns:a16="http://schemas.microsoft.com/office/drawing/2014/main" id="{5FFD46A8-FA4E-4988-B200-B6C6AFEB7E7B}"/>
              </a:ext>
            </a:extLst>
          </p:cNvPr>
          <p:cNvSpPr txBox="1"/>
          <p:nvPr/>
        </p:nvSpPr>
        <p:spPr>
          <a:xfrm>
            <a:off x="335360" y="620688"/>
            <a:ext cx="8330736" cy="1569660"/>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“Y no vi en ella templo; porque el Señor Dios Todopoderoso es el templo de ella, y el Cordero”. </a:t>
            </a:r>
            <a:r>
              <a:rPr lang="es-MX" sz="1600" b="1" i="1" dirty="0">
                <a:latin typeface="Avenir Next LT Pro Demi" panose="020B0704020202020204" pitchFamily="34" charset="0"/>
                <a:cs typeface="Times New Roman" panose="02020603050405020304" pitchFamily="18" charset="0"/>
              </a:rPr>
              <a:t>(Daniel 7: 9, 13) </a:t>
            </a:r>
          </a:p>
          <a:p>
            <a:pPr algn="just"/>
            <a:r>
              <a:rPr lang="es-MX" sz="1600" b="1" dirty="0">
                <a:latin typeface="Avenir Next LT Pro Demi" panose="020B0704020202020204" pitchFamily="34" charset="0"/>
              </a:rPr>
              <a:t>Compara Apocalipsis 7:9 al 15 con 21:3 y 22. ¿Cómo podemos armonizar la descripción de la gran multitud de los redimidos que sirven a Dios "día y noche en su templo" (</a:t>
            </a:r>
            <a:r>
              <a:rPr lang="es-MX" sz="1600" b="1" dirty="0" err="1">
                <a:latin typeface="Avenir Next LT Pro Demi" panose="020B0704020202020204" pitchFamily="34" charset="0"/>
              </a:rPr>
              <a:t>Apoc</a:t>
            </a:r>
            <a:r>
              <a:rPr lang="es-MX" sz="1600" b="1" dirty="0">
                <a:latin typeface="Avenir Next LT Pro Demi" panose="020B0704020202020204" pitchFamily="34" charset="0"/>
              </a:rPr>
              <a:t>. 7:15) con la afirmación de que Juan "no vi[o] ningún templo" en la Nueva Jerusalén (</a:t>
            </a:r>
            <a:r>
              <a:rPr lang="es-MX" sz="1600" b="1" dirty="0" err="1">
                <a:latin typeface="Avenir Next LT Pro Demi" panose="020B0704020202020204" pitchFamily="34" charset="0"/>
              </a:rPr>
              <a:t>Apoc</a:t>
            </a:r>
            <a:r>
              <a:rPr lang="es-MX" sz="1600" b="1" dirty="0">
                <a:latin typeface="Avenir Next LT Pro Demi" panose="020B0704020202020204" pitchFamily="34" charset="0"/>
              </a:rPr>
              <a:t>. 21:22, NVI)?</a:t>
            </a:r>
          </a:p>
        </p:txBody>
      </p:sp>
      <p:sp>
        <p:nvSpPr>
          <p:cNvPr id="4" name="CuadroTexto 3">
            <a:extLst>
              <a:ext uri="{FF2B5EF4-FFF2-40B4-BE49-F238E27FC236}">
                <a16:creationId xmlns:a16="http://schemas.microsoft.com/office/drawing/2014/main" id="{4982B9E0-250B-4576-B4CC-67D7FE143C56}"/>
              </a:ext>
            </a:extLst>
          </p:cNvPr>
          <p:cNvSpPr txBox="1">
            <a:spLocks/>
          </p:cNvSpPr>
          <p:nvPr/>
        </p:nvSpPr>
        <p:spPr>
          <a:xfrm>
            <a:off x="376063" y="2060848"/>
            <a:ext cx="8240218" cy="4725143"/>
          </a:xfrm>
          <a:prstGeom prst="rect">
            <a:avLst/>
          </a:prstGeom>
          <a:noFill/>
        </p:spPr>
        <p:txBody>
          <a:bodyPr wrap="square" rtlCol="0">
            <a:normAutofit fontScale="85000" lnSpcReduction="2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solidFill>
                  <a:srgbClr val="000000"/>
                </a:solidFill>
                <a:latin typeface="Avenir Next LT Pro" panose="020B0504020202020204" pitchFamily="34" charset="0"/>
              </a:rPr>
              <a:t>R:</a:t>
            </a:r>
            <a:r>
              <a:rPr lang="es-MX" dirty="0">
                <a:latin typeface="Avenir Next LT Pro" panose="020B0504020202020204" pitchFamily="34" charset="0"/>
              </a:rPr>
              <a:t> En Apocalipsis 7: 9 al 15 cuando Juan ve la multitud que adora a Dios, es un momento donde el templo cumple la función para ofrecer la salvación. Y en Apocalipsis 21: 3 y 22, ya la tierra se ha purificado y el pecado se ha exterminado, y el santuario vuelve a su función original de adoración.</a:t>
            </a:r>
          </a:p>
          <a:p>
            <a:r>
              <a:rPr lang="es-MX" b="0" dirty="0">
                <a:solidFill>
                  <a:prstClr val="black"/>
                </a:solidFill>
                <a:latin typeface="Avenir Next LT Pro" panose="020B0504020202020204" pitchFamily="34" charset="0"/>
                <a:ea typeface="+mn-ea"/>
              </a:rPr>
              <a:t>Richard M. Davidson señala que (1) el santuario o templo celestial es el hogar de Dios, «un lugar donde él invita a sus criaturas a tener comunión con él»; (2) con la aparición misteriosa del pecado en el universo, se convierte en el lugar desde donde se ofrece la salvación a los pecadores (</a:t>
            </a:r>
            <a:r>
              <a:rPr lang="es-MX" b="0" dirty="0" err="1">
                <a:solidFill>
                  <a:prstClr val="black"/>
                </a:solidFill>
                <a:latin typeface="Avenir Next LT Pro" panose="020B0504020202020204" pitchFamily="34" charset="0"/>
                <a:ea typeface="+mn-ea"/>
              </a:rPr>
              <a:t>Heb</a:t>
            </a:r>
            <a:r>
              <a:rPr lang="es-MX" b="0" dirty="0">
                <a:solidFill>
                  <a:prstClr val="black"/>
                </a:solidFill>
                <a:latin typeface="Avenir Next LT Pro" panose="020B0504020202020204" pitchFamily="34" charset="0"/>
                <a:ea typeface="+mn-ea"/>
              </a:rPr>
              <a:t>. 4: 14-16); pero (3) «cuando el problema del pecado termine, el santuario celestial volverá una vez más a tener su función original». De esta forma, aunque la función soteriológica del santuario celestial cesará (</a:t>
            </a:r>
            <a:r>
              <a:rPr lang="es-MX" b="0" dirty="0" err="1">
                <a:solidFill>
                  <a:prstClr val="black"/>
                </a:solidFill>
                <a:latin typeface="Avenir Next LT Pro" panose="020B0504020202020204" pitchFamily="34" charset="0"/>
                <a:ea typeface="+mn-ea"/>
              </a:rPr>
              <a:t>Apoc</a:t>
            </a:r>
            <a:r>
              <a:rPr lang="es-MX" b="0" dirty="0">
                <a:solidFill>
                  <a:prstClr val="black"/>
                </a:solidFill>
                <a:latin typeface="Avenir Next LT Pro" panose="020B0504020202020204" pitchFamily="34" charset="0"/>
                <a:ea typeface="+mn-ea"/>
              </a:rPr>
              <a:t>. 21: 22), su función litúrgica continuará durante toda la eternidad (</a:t>
            </a:r>
            <a:r>
              <a:rPr lang="es-MX" b="0" dirty="0" err="1">
                <a:solidFill>
                  <a:prstClr val="black"/>
                </a:solidFill>
                <a:latin typeface="Avenir Next LT Pro" panose="020B0504020202020204" pitchFamily="34" charset="0"/>
                <a:ea typeface="+mn-ea"/>
              </a:rPr>
              <a:t>Apoc</a:t>
            </a:r>
            <a:r>
              <a:rPr lang="es-MX" b="0" dirty="0">
                <a:solidFill>
                  <a:prstClr val="black"/>
                </a:solidFill>
                <a:latin typeface="Avenir Next LT Pro" panose="020B0504020202020204" pitchFamily="34" charset="0"/>
                <a:ea typeface="+mn-ea"/>
              </a:rPr>
              <a:t>. 7: 15). </a:t>
            </a:r>
          </a:p>
          <a:p>
            <a:r>
              <a:rPr lang="es-MX" dirty="0">
                <a:solidFill>
                  <a:schemeClr val="tx1"/>
                </a:solidFill>
                <a:latin typeface="Avenir Next LT Pro" panose="020B0504020202020204" pitchFamily="34" charset="0"/>
                <a:ea typeface="+mn-ea"/>
              </a:rPr>
              <a:t>“Se acerca el día cuando habrá terminado la batalla y la victoria habrá sido ganada. La voluntad de Dios ha de cumplirse en la tierra como en el cielo. Las naciones de los salvados no conocerán otra ley que la del cielo. Todos constituirán una familia dichosa, unida, vestida con las prendas de alabanza y de acción de gracias: con el manto de la justicia de Cristo. Toda la naturaleza, en su incomparable belleza, ofrecerá a Dios tributo de alabanza y adoración. El mundo quedará bañado en luz celestial. La luz de la luna será como la del sol, y la luz del sol siete veces más intensa que ahora. Los años transcurrirán alegremente. Y sobre todo las estrellas de la mañana cantarán juntas, y los hijos de Dios clamarán de gozo, mientras que Dios y Cristo declararán a una voz que ‘ya no habrá más pecado, ya no habrá más muerte </a:t>
            </a:r>
            <a:r>
              <a:rPr lang="es-MX" b="0" i="1" dirty="0">
                <a:solidFill>
                  <a:schemeClr val="tx1"/>
                </a:solidFill>
                <a:latin typeface="Avenir Next LT Pro" panose="020B0504020202020204" pitchFamily="34" charset="0"/>
                <a:ea typeface="+mn-ea"/>
              </a:rPr>
              <a:t>(El ministerio de curación, pp. 405)</a:t>
            </a:r>
          </a:p>
          <a:p>
            <a:pPr>
              <a:lnSpc>
                <a:spcPct val="110000"/>
              </a:lnSpc>
            </a:pPr>
            <a:r>
              <a:rPr lang="es-MX" sz="1900" dirty="0">
                <a:solidFill>
                  <a:schemeClr val="tx1"/>
                </a:solidFill>
                <a:latin typeface="Avenir Next LT Pro" panose="020B0504020202020204" pitchFamily="34" charset="0"/>
              </a:rPr>
              <a:t>Reflexionando:</a:t>
            </a:r>
            <a:r>
              <a:rPr lang="es-MX" sz="1900" dirty="0">
                <a:latin typeface="Avenir Next LT Pro" panose="020B0504020202020204" pitchFamily="34" charset="0"/>
              </a:rPr>
              <a:t> </a:t>
            </a:r>
            <a:r>
              <a:rPr lang="es-MX" sz="1900" dirty="0">
                <a:solidFill>
                  <a:srgbClr val="C00000"/>
                </a:solidFill>
                <a:latin typeface="Avenir Next LT Pro" panose="020B0504020202020204" pitchFamily="34" charset="0"/>
              </a:rPr>
              <a:t>¿Qué significa para nosotros ahora, que todavía estamos en la Tierra, que Dios será nuestro Dios y nosotros seremos su pueblo? ¿Cómo vivimos esta asombrosa verdad ahora?</a:t>
            </a:r>
          </a:p>
        </p:txBody>
      </p:sp>
      <p:sp>
        <p:nvSpPr>
          <p:cNvPr id="7" name="Rectángulo 6">
            <a:extLst>
              <a:ext uri="{FF2B5EF4-FFF2-40B4-BE49-F238E27FC236}">
                <a16:creationId xmlns:a16="http://schemas.microsoft.com/office/drawing/2014/main" id="{29ECB11D-D089-4830-9D19-3A36501AD235}"/>
              </a:ext>
            </a:extLst>
          </p:cNvPr>
          <p:cNvSpPr/>
          <p:nvPr/>
        </p:nvSpPr>
        <p:spPr>
          <a:xfrm>
            <a:off x="8616281" y="1526975"/>
            <a:ext cx="3575719" cy="496855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25979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D51EE5B-2987-4924-9FEC-9A2FD12BAF85}"/>
              </a:ext>
            </a:extLst>
          </p:cNvPr>
          <p:cNvSpPr txBox="1"/>
          <p:nvPr/>
        </p:nvSpPr>
        <p:spPr>
          <a:xfrm>
            <a:off x="0" y="97469"/>
            <a:ext cx="12192000" cy="523219"/>
          </a:xfrm>
          <a:prstGeom prst="rect">
            <a:avLst/>
          </a:prstGeom>
          <a:noFill/>
        </p:spPr>
        <p:txBody>
          <a:bodyPr wrap="square" rtlCol="0" anchor="ctr" anchorCtr="0">
            <a:norm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EN LA PRESENCIA DE DIOS</a:t>
            </a:r>
          </a:p>
        </p:txBody>
      </p:sp>
      <p:sp>
        <p:nvSpPr>
          <p:cNvPr id="3" name="CuadroTexto 2">
            <a:extLst>
              <a:ext uri="{FF2B5EF4-FFF2-40B4-BE49-F238E27FC236}">
                <a16:creationId xmlns:a16="http://schemas.microsoft.com/office/drawing/2014/main" id="{6F911482-FA16-4796-8C5E-EB2C924F117C}"/>
              </a:ext>
            </a:extLst>
          </p:cNvPr>
          <p:cNvSpPr txBox="1"/>
          <p:nvPr/>
        </p:nvSpPr>
        <p:spPr>
          <a:xfrm>
            <a:off x="191344" y="620688"/>
            <a:ext cx="8484759" cy="830997"/>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Bienaventurados los de limpio corazón, porque ellos verán a Dios.” (Mateo 5: 8) </a:t>
            </a:r>
            <a:endParaRPr lang="es-MX" sz="1600" b="1" i="1" dirty="0">
              <a:latin typeface="Avenir Next LT Pro Demi" panose="020B0704020202020204" pitchFamily="34" charset="0"/>
              <a:cs typeface="Times New Roman" panose="02020603050405020304" pitchFamily="18" charset="0"/>
            </a:endParaRPr>
          </a:p>
          <a:p>
            <a:pPr algn="just"/>
            <a:r>
              <a:rPr lang="es-MX" sz="1600" b="1" dirty="0">
                <a:latin typeface="Avenir Next LT Pro Demi" panose="020B0704020202020204" pitchFamily="34" charset="0"/>
                <a:cs typeface="Times New Roman" panose="02020603050405020304" pitchFamily="18" charset="0"/>
              </a:rPr>
              <a:t>Lee Mateo 5:8; 1 Juan 3:2 y 3; y Apocalipsis 22:3 y 4. ¿Qué nos dicen estos pasajes acerca del privilegio supremo de ver a Dios?</a:t>
            </a:r>
          </a:p>
        </p:txBody>
      </p:sp>
      <p:sp>
        <p:nvSpPr>
          <p:cNvPr id="4" name="CuadroTexto 3">
            <a:extLst>
              <a:ext uri="{FF2B5EF4-FFF2-40B4-BE49-F238E27FC236}">
                <a16:creationId xmlns:a16="http://schemas.microsoft.com/office/drawing/2014/main" id="{A64C4A9C-2581-4A7A-87B7-14E620AB4C89}"/>
              </a:ext>
            </a:extLst>
          </p:cNvPr>
          <p:cNvSpPr txBox="1">
            <a:spLocks/>
          </p:cNvSpPr>
          <p:nvPr/>
        </p:nvSpPr>
        <p:spPr>
          <a:xfrm>
            <a:off x="191344" y="1412776"/>
            <a:ext cx="8424936" cy="5406315"/>
          </a:xfrm>
          <a:prstGeom prst="rect">
            <a:avLst/>
          </a:prstGeom>
          <a:noFill/>
        </p:spPr>
        <p:txBody>
          <a:bodyPr wrap="square" rtlCol="0">
            <a:normAutofit fontScale="92500" lnSpcReduction="2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lnSpc>
                <a:spcPct val="110000"/>
              </a:lnSpc>
              <a:spcAft>
                <a:spcPts val="300"/>
              </a:spcAft>
            </a:pPr>
            <a:r>
              <a:rPr lang="es-MX" b="1" dirty="0">
                <a:latin typeface="Avenir Next LT Pro" panose="020B0504020202020204" pitchFamily="34" charset="0"/>
                <a:cs typeface="Times New Roman" panose="02020603050405020304" pitchFamily="18" charset="0"/>
              </a:rPr>
              <a:t>R: </a:t>
            </a:r>
            <a:r>
              <a:rPr lang="es-MX" b="1" dirty="0">
                <a:solidFill>
                  <a:schemeClr val="accent1">
                    <a:lumMod val="75000"/>
                  </a:schemeClr>
                </a:solidFill>
                <a:latin typeface="Avenir Next LT Pro" panose="020B0504020202020204" pitchFamily="34" charset="0"/>
                <a:cs typeface="Times New Roman" panose="02020603050405020304" pitchFamily="18" charset="0"/>
              </a:rPr>
              <a:t>Para ver a Dios necesitamos pasar por un proceso de purificación, con la muerte de Cristo en la cruz obtenemos el acceso al cielo, pero el centro de purificación es la obediencia a su Palabra gracias a la obra del Espíritu Santo en nosotros.</a:t>
            </a:r>
          </a:p>
          <a:p>
            <a:pPr>
              <a:lnSpc>
                <a:spcPct val="110000"/>
              </a:lnSpc>
              <a:spcAft>
                <a:spcPts val="300"/>
              </a:spcAft>
            </a:pPr>
            <a:r>
              <a:rPr lang="es-MX" dirty="0">
                <a:solidFill>
                  <a:prstClr val="black"/>
                </a:solidFill>
                <a:latin typeface="Avenir Next LT Pro" panose="020B0504020202020204" pitchFamily="34" charset="0"/>
                <a:cs typeface="Times New Roman" panose="02020603050405020304" pitchFamily="18" charset="0"/>
              </a:rPr>
              <a:t>Hay un contraste en lo escrito en Juan 1: 18 y 1 Juan 3:2, donde la primera cita dice: </a:t>
            </a:r>
            <a:r>
              <a:rPr lang="es-MX" i="1" dirty="0">
                <a:solidFill>
                  <a:prstClr val="black"/>
                </a:solidFill>
                <a:latin typeface="Avenir Next LT Pro" panose="020B0504020202020204" pitchFamily="34" charset="0"/>
                <a:cs typeface="Times New Roman" panose="02020603050405020304" pitchFamily="18" charset="0"/>
              </a:rPr>
              <a:t>“A Dios nadie le vio jamás” </a:t>
            </a:r>
            <a:r>
              <a:rPr lang="es-MX" dirty="0">
                <a:solidFill>
                  <a:prstClr val="black"/>
                </a:solidFill>
                <a:latin typeface="Avenir Next LT Pro" panose="020B0504020202020204" pitchFamily="34" charset="0"/>
                <a:cs typeface="Times New Roman" panose="02020603050405020304" pitchFamily="18" charset="0"/>
              </a:rPr>
              <a:t>y la segunda </a:t>
            </a:r>
            <a:r>
              <a:rPr lang="es-MX" i="1" dirty="0">
                <a:solidFill>
                  <a:prstClr val="black"/>
                </a:solidFill>
                <a:latin typeface="Avenir Next LT Pro" panose="020B0504020202020204" pitchFamily="34" charset="0"/>
                <a:cs typeface="Times New Roman" panose="02020603050405020304" pitchFamily="18" charset="0"/>
              </a:rPr>
              <a:t>“porque le veremos tal como él es”. </a:t>
            </a:r>
            <a:r>
              <a:rPr lang="es-MX" dirty="0">
                <a:solidFill>
                  <a:prstClr val="black"/>
                </a:solidFill>
                <a:latin typeface="Avenir Next LT Pro" panose="020B0504020202020204" pitchFamily="34" charset="0"/>
                <a:cs typeface="Times New Roman" panose="02020603050405020304" pitchFamily="18" charset="0"/>
              </a:rPr>
              <a:t>El asunto nos complicado la santidad le pertenece a Dios, y para que estemos en la presencia de Dios es importante la santidad, hoy nosotros tenemos una naturaleza pecaminosa, si con esa naturaleza nos presentáramos delante de Dios seriamos exterminados. Por que él es fuego purificador, él es santidad, y nada pecaminoso puede estar delante de él.</a:t>
            </a:r>
            <a:endParaRPr lang="es-MX" i="1" dirty="0">
              <a:solidFill>
                <a:prstClr val="black"/>
              </a:solidFill>
              <a:latin typeface="Avenir Next LT Pro" panose="020B0504020202020204" pitchFamily="34" charset="0"/>
              <a:cs typeface="Times New Roman" panose="02020603050405020304" pitchFamily="18" charset="0"/>
            </a:endParaRPr>
          </a:p>
          <a:p>
            <a:pPr>
              <a:lnSpc>
                <a:spcPct val="110000"/>
              </a:lnSpc>
              <a:spcAft>
                <a:spcPts val="300"/>
              </a:spcAft>
            </a:pPr>
            <a:r>
              <a:rPr lang="es-MX" b="1" dirty="0">
                <a:solidFill>
                  <a:prstClr val="black"/>
                </a:solidFill>
                <a:latin typeface="Avenir Next LT Pro" panose="020B0504020202020204" pitchFamily="34" charset="0"/>
                <a:cs typeface="Times New Roman" panose="02020603050405020304" pitchFamily="18" charset="0"/>
              </a:rPr>
              <a:t>“Si queréis prestar atención a las instrucciones dadas en la Palabra de Dios, podréis salir con un desarrollo de la fuerza intelectual y moral que dará ocasión de regocijo aun a los ángeles, y Dios se gozará por vosotros con cántico. Bajo esta disciplina obtendréis el más pleno desarrollo de vuestras facultades... Día tras día, revestíos de Cristo; y durante el breve período de vuestra prueba aquí en la tierra, mantened vuestra dignidad en la fuerza de Dios, como colaboradores con los más altos agentes del ciclo” </a:t>
            </a:r>
            <a:r>
              <a:rPr lang="es-MX" i="1" dirty="0">
                <a:solidFill>
                  <a:prstClr val="black"/>
                </a:solidFill>
                <a:latin typeface="Avenir Next LT Pro" panose="020B0504020202020204" pitchFamily="34" charset="0"/>
                <a:cs typeface="Times New Roman" panose="02020603050405020304" pitchFamily="18" charset="0"/>
              </a:rPr>
              <a:t>(Consejos para los </a:t>
            </a:r>
            <a:r>
              <a:rPr lang="es-MX" i="1" dirty="0" err="1">
                <a:solidFill>
                  <a:prstClr val="black"/>
                </a:solidFill>
                <a:latin typeface="Avenir Next LT Pro" panose="020B0504020202020204" pitchFamily="34" charset="0"/>
                <a:cs typeface="Times New Roman" panose="02020603050405020304" pitchFamily="18" charset="0"/>
              </a:rPr>
              <a:t>zraestros</a:t>
            </a:r>
            <a:r>
              <a:rPr lang="es-MX" i="1" dirty="0">
                <a:solidFill>
                  <a:prstClr val="black"/>
                </a:solidFill>
                <a:latin typeface="Avenir Next LT Pro" panose="020B0504020202020204" pitchFamily="34" charset="0"/>
                <a:cs typeface="Times New Roman" panose="02020603050405020304" pitchFamily="18" charset="0"/>
              </a:rPr>
              <a:t>, pp. 100).</a:t>
            </a:r>
          </a:p>
          <a:p>
            <a:pPr>
              <a:lnSpc>
                <a:spcPct val="110000"/>
              </a:lnSpc>
              <a:spcAft>
                <a:spcPts val="300"/>
              </a:spcAft>
            </a:pPr>
            <a:r>
              <a:rPr lang="es-MX" sz="1900" b="1" dirty="0">
                <a:solidFill>
                  <a:prstClr val="black"/>
                </a:solidFill>
                <a:latin typeface="Avenir Next LT Pro" panose="020B0504020202020204" pitchFamily="34" charset="0"/>
                <a:cs typeface="Times New Roman" panose="02020603050405020304" pitchFamily="18" charset="0"/>
              </a:rPr>
              <a:t>Reflexionando: </a:t>
            </a:r>
            <a:r>
              <a:rPr lang="es-MX" sz="1900" b="1" dirty="0">
                <a:solidFill>
                  <a:srgbClr val="C00000"/>
                </a:solidFill>
                <a:latin typeface="Avenir Next LT Pro" panose="020B0504020202020204" pitchFamily="34" charset="0"/>
                <a:cs typeface="Times New Roman" panose="02020603050405020304" pitchFamily="18" charset="0"/>
              </a:rPr>
              <a:t>Como estas viviendo de purificación para poder estar en la presencia de Dios, estamos orando, estamos obedeciendo sus </a:t>
            </a:r>
            <a:r>
              <a:rPr lang="es-MX" sz="1900" b="1" dirty="0" err="1">
                <a:solidFill>
                  <a:srgbClr val="C00000"/>
                </a:solidFill>
                <a:latin typeface="Avenir Next LT Pro" panose="020B0504020202020204" pitchFamily="34" charset="0"/>
                <a:cs typeface="Times New Roman" panose="02020603050405020304" pitchFamily="18" charset="0"/>
              </a:rPr>
              <a:t>preseptor</a:t>
            </a:r>
            <a:r>
              <a:rPr lang="es-MX" sz="1900" b="1" dirty="0">
                <a:solidFill>
                  <a:srgbClr val="C00000"/>
                </a:solidFill>
                <a:latin typeface="Avenir Next LT Pro" panose="020B0504020202020204" pitchFamily="34" charset="0"/>
                <a:cs typeface="Times New Roman" panose="02020603050405020304" pitchFamily="18" charset="0"/>
              </a:rPr>
              <a:t> y mandamientos?</a:t>
            </a:r>
            <a:endParaRPr lang="es-MX" sz="1900" b="1" dirty="0">
              <a:solidFill>
                <a:srgbClr val="C00000"/>
              </a:solidFill>
              <a:latin typeface="Avenir Next LT Pro" panose="020B0504020202020204" pitchFamily="34" charset="0"/>
            </a:endParaRPr>
          </a:p>
        </p:txBody>
      </p:sp>
      <p:sp>
        <p:nvSpPr>
          <p:cNvPr id="7" name="Rectángulo 6">
            <a:extLst>
              <a:ext uri="{FF2B5EF4-FFF2-40B4-BE49-F238E27FC236}">
                <a16:creationId xmlns:a16="http://schemas.microsoft.com/office/drawing/2014/main" id="{454AA21A-21D9-4AEE-BE06-96B58D0EF196}"/>
              </a:ext>
            </a:extLst>
          </p:cNvPr>
          <p:cNvSpPr/>
          <p:nvPr/>
        </p:nvSpPr>
        <p:spPr>
          <a:xfrm>
            <a:off x="8616280" y="1472323"/>
            <a:ext cx="3575720" cy="501317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51210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29F711-9A78-4328-B780-DD13D406FB04}"/>
              </a:ext>
            </a:extLst>
          </p:cNvPr>
          <p:cNvSpPr txBox="1"/>
          <p:nvPr/>
        </p:nvSpPr>
        <p:spPr>
          <a:xfrm>
            <a:off x="0" y="116632"/>
            <a:ext cx="12192000" cy="523220"/>
          </a:xfrm>
          <a:prstGeom prst="rect">
            <a:avLst/>
          </a:prstGeom>
          <a:noFill/>
        </p:spPr>
        <p:txBody>
          <a:bodyPr wrap="square" rtlCol="0">
            <a:sp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NO MÁS MUERTE NI LÁGRIMAS</a:t>
            </a:r>
          </a:p>
        </p:txBody>
      </p:sp>
      <p:sp>
        <p:nvSpPr>
          <p:cNvPr id="3" name="CuadroTexto 2">
            <a:extLst>
              <a:ext uri="{FF2B5EF4-FFF2-40B4-BE49-F238E27FC236}">
                <a16:creationId xmlns:a16="http://schemas.microsoft.com/office/drawing/2014/main" id="{77056CE7-0198-4461-A0E8-3D9713B442E3}"/>
              </a:ext>
            </a:extLst>
          </p:cNvPr>
          <p:cNvSpPr txBox="1"/>
          <p:nvPr/>
        </p:nvSpPr>
        <p:spPr>
          <a:xfrm>
            <a:off x="335360" y="695598"/>
            <a:ext cx="8330736" cy="1077218"/>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“Enjugará Dios toda lágrima de los ojos de ellos; y ya no habrá muerte, ni habrá más llanto, ni clamor, ni dolor; porque las primeras cosas pasaron.” (Apocalipsis 21: 4)</a:t>
            </a:r>
          </a:p>
          <a:p>
            <a:pPr algn="just"/>
            <a:r>
              <a:rPr lang="es-MX" sz="1600" b="1" dirty="0">
                <a:latin typeface="Avenir Next LT Pro Demi" panose="020B0704020202020204" pitchFamily="34" charset="0"/>
                <a:cs typeface="Times New Roman" panose="02020603050405020304" pitchFamily="18" charset="0"/>
              </a:rPr>
              <a:t>Lee Isaías 25:8, y Apocalipsis 7:17 y 21:4. ¿Qué consuelo y esperanza pueden traernos estos pasajes en medio de las pruebas y el sufrimiento de este mundo actual?</a:t>
            </a:r>
          </a:p>
        </p:txBody>
      </p:sp>
      <p:sp>
        <p:nvSpPr>
          <p:cNvPr id="4" name="CuadroTexto 3">
            <a:extLst>
              <a:ext uri="{FF2B5EF4-FFF2-40B4-BE49-F238E27FC236}">
                <a16:creationId xmlns:a16="http://schemas.microsoft.com/office/drawing/2014/main" id="{383394F0-88F1-43E6-88DB-DE4FFEB17AC1}"/>
              </a:ext>
            </a:extLst>
          </p:cNvPr>
          <p:cNvSpPr txBox="1">
            <a:spLocks/>
          </p:cNvSpPr>
          <p:nvPr/>
        </p:nvSpPr>
        <p:spPr>
          <a:xfrm>
            <a:off x="300810" y="1772816"/>
            <a:ext cx="8296729" cy="4896544"/>
          </a:xfrm>
          <a:prstGeom prst="rect">
            <a:avLst/>
          </a:prstGeom>
          <a:noFill/>
        </p:spPr>
        <p:txBody>
          <a:bodyPr wrap="square" rtlCol="0">
            <a:normAutofit fontScale="85000" lnSpcReduction="1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300"/>
              </a:spcAft>
            </a:pPr>
            <a:r>
              <a:rPr lang="es-MX" b="1" dirty="0">
                <a:latin typeface="Avenir Next LT Pro" panose="020B0504020202020204" pitchFamily="34" charset="0"/>
                <a:cs typeface="Times New Roman" panose="02020603050405020304" pitchFamily="18" charset="0"/>
              </a:rPr>
              <a:t>R:</a:t>
            </a:r>
            <a:r>
              <a:rPr lang="es-MX" dirty="0">
                <a:latin typeface="Avenir Next LT Pro" panose="020B0504020202020204" pitchFamily="34" charset="0"/>
                <a:cs typeface="Times New Roman" panose="02020603050405020304" pitchFamily="18" charset="0"/>
              </a:rPr>
              <a:t> </a:t>
            </a:r>
            <a:r>
              <a:rPr lang="es-MX" b="1" dirty="0">
                <a:solidFill>
                  <a:schemeClr val="accent1">
                    <a:lumMod val="75000"/>
                  </a:schemeClr>
                </a:solidFill>
                <a:latin typeface="Avenir Next LT Pro" panose="020B0504020202020204" pitchFamily="34" charset="0"/>
                <a:cs typeface="Times New Roman" panose="02020603050405020304" pitchFamily="18" charset="0"/>
              </a:rPr>
              <a:t>Sin duda alguna esta citas bíblicas nos muestran el amor y la justicia de Dios, y lo principal que el dolor, sufrimiento y las lagrimas serán quitas para siempre. Ya no tendremos memoria del sufrimiento ni el dolor vivido en este mundo.</a:t>
            </a:r>
          </a:p>
          <a:p>
            <a:pPr>
              <a:spcAft>
                <a:spcPts val="300"/>
              </a:spcAft>
            </a:pPr>
            <a:r>
              <a:rPr lang="es-MX" dirty="0">
                <a:latin typeface="Avenir Next LT Pro" panose="020B0504020202020204" pitchFamily="34" charset="0"/>
                <a:cs typeface="Times New Roman" panose="02020603050405020304" pitchFamily="18" charset="0"/>
              </a:rPr>
              <a:t>Dios incluso prometió: «He aquí, yo hago nuevas todas las cosas» (</a:t>
            </a:r>
            <a:r>
              <a:rPr lang="es-MX" dirty="0" err="1">
                <a:latin typeface="Avenir Next LT Pro" panose="020B0504020202020204" pitchFamily="34" charset="0"/>
                <a:cs typeface="Times New Roman" panose="02020603050405020304" pitchFamily="18" charset="0"/>
              </a:rPr>
              <a:t>Apoc</a:t>
            </a:r>
            <a:r>
              <a:rPr lang="es-MX" dirty="0">
                <a:latin typeface="Avenir Next LT Pro" panose="020B0504020202020204" pitchFamily="34" charset="0"/>
                <a:cs typeface="Times New Roman" panose="02020603050405020304" pitchFamily="18" charset="0"/>
              </a:rPr>
              <a:t>. 21: 5). «Enjugará Dios toda lágrima de los ojos de ellos; y ya no habrá más muerte, ni habrá más llanto ni clamor ni dolor, porque las primeras cosas ya pasaron» (vers. 4; véase también </a:t>
            </a:r>
            <a:r>
              <a:rPr lang="es-MX" dirty="0" err="1">
                <a:latin typeface="Avenir Next LT Pro" panose="020B0504020202020204" pitchFamily="34" charset="0"/>
                <a:cs typeface="Times New Roman" panose="02020603050405020304" pitchFamily="18" charset="0"/>
              </a:rPr>
              <a:t>Apoc</a:t>
            </a:r>
            <a:r>
              <a:rPr lang="es-MX" dirty="0">
                <a:latin typeface="Avenir Next LT Pro" panose="020B0504020202020204" pitchFamily="34" charset="0"/>
                <a:cs typeface="Times New Roman" panose="02020603050405020304" pitchFamily="18" charset="0"/>
              </a:rPr>
              <a:t>. 7: 16, 17). El consuelo de Dios a su pueblo incluye a todos los habitantes redimidos de la Nueva Jerusalén. Ahora, ¿habría Dios prometido que haría «nuevas todas las cosas» si tenía planeando mantener un infierno que ardiera eternamente en algún lugar del universo? ¿Qué consuelo podrían tener los redimidos sabiendo que algunos de sus seres queridos sufrirían por toda la eternidad? Tal noción pagana del infierno es contraria al carácter amoroso de Dios y está en oposición directa a sus planes. </a:t>
            </a:r>
          </a:p>
          <a:p>
            <a:pPr>
              <a:spcAft>
                <a:spcPts val="300"/>
              </a:spcAft>
            </a:pPr>
            <a:r>
              <a:rPr lang="es-MX" b="1" dirty="0">
                <a:latin typeface="Avenir Next LT Pro" panose="020B0504020202020204" pitchFamily="34" charset="0"/>
                <a:cs typeface="Times New Roman" panose="02020603050405020304" pitchFamily="18" charset="0"/>
              </a:rPr>
              <a:t>“Jesús miró entonces a sus redimidos santos, cuyo semblante irradiaba gloria, y fijando en ellos sus ojos bondadosos les dijo con voz rica y musical: “Contemplo el trabajo de mi alma, y estoy satisfecho. Vuestra es esta excelsa gloria para que la disfrutéis eternamente. Terminaron vuestros pesares. No habrá más muerte ni llanto ni pesar ni dolor”. Vi que la hueste de los redimidos se postraba y echaba sus brillantes coronas a los pies de Jesús; y cuando su bondadosa mano los alzó del suelo, pulsaron sus áureas arpas y llenaron el cielo con su deleitosa música y cánticos al Cordero”. </a:t>
            </a:r>
            <a:r>
              <a:rPr lang="es-MX" i="1" dirty="0">
                <a:latin typeface="Avenir Next LT Pro" panose="020B0504020202020204" pitchFamily="34" charset="0"/>
                <a:cs typeface="Times New Roman" panose="02020603050405020304" pitchFamily="18" charset="0"/>
              </a:rPr>
              <a:t>(Primeros escritos, p. 288).  </a:t>
            </a:r>
          </a:p>
          <a:p>
            <a:pPr>
              <a:spcAft>
                <a:spcPts val="300"/>
              </a:spcAft>
            </a:pPr>
            <a:r>
              <a:rPr lang="es-MX" b="1" dirty="0">
                <a:latin typeface="Avenir Next LT Pro" panose="020B0504020202020204" pitchFamily="34" charset="0"/>
                <a:cs typeface="Times New Roman" panose="02020603050405020304" pitchFamily="18" charset="0"/>
              </a:rPr>
              <a:t>Reflexionando: </a:t>
            </a:r>
            <a:r>
              <a:rPr lang="es-MX" b="1" dirty="0">
                <a:solidFill>
                  <a:srgbClr val="C00000"/>
                </a:solidFill>
                <a:latin typeface="Avenir Next LT Pro" panose="020B0504020202020204" pitchFamily="34" charset="0"/>
                <a:cs typeface="Times New Roman" panose="02020603050405020304" pitchFamily="18" charset="0"/>
              </a:rPr>
              <a:t>Especialmente en esos malos momentos, ¿cómo podemos aprender a confiar y, en lo posible, regocijarnos en la bondad y el amor de Dios?</a:t>
            </a:r>
            <a:endParaRPr lang="es-MX" b="1" dirty="0">
              <a:solidFill>
                <a:srgbClr val="C00000"/>
              </a:solidFill>
              <a:latin typeface="Avenir Next LT Pro" panose="020B0504020202020204" pitchFamily="34" charset="0"/>
            </a:endParaRPr>
          </a:p>
        </p:txBody>
      </p:sp>
      <p:sp>
        <p:nvSpPr>
          <p:cNvPr id="5" name="Rectángulo 4">
            <a:extLst>
              <a:ext uri="{FF2B5EF4-FFF2-40B4-BE49-F238E27FC236}">
                <a16:creationId xmlns:a16="http://schemas.microsoft.com/office/drawing/2014/main" id="{B77F7DB8-AB9F-47B0-B8B3-B0B72DCCFF86}"/>
              </a:ext>
            </a:extLst>
          </p:cNvPr>
          <p:cNvSpPr/>
          <p:nvPr/>
        </p:nvSpPr>
        <p:spPr>
          <a:xfrm>
            <a:off x="8628978" y="1548178"/>
            <a:ext cx="3563022" cy="491436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Tree>
    <p:extLst>
      <p:ext uri="{BB962C8B-B14F-4D97-AF65-F5344CB8AC3E}">
        <p14:creationId xmlns:p14="http://schemas.microsoft.com/office/powerpoint/2010/main" val="94839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E7D9D1-010B-43C2-A2B5-787DCD4797EB}"/>
              </a:ext>
            </a:extLst>
          </p:cNvPr>
          <p:cNvSpPr txBox="1"/>
          <p:nvPr/>
        </p:nvSpPr>
        <p:spPr>
          <a:xfrm>
            <a:off x="0" y="97468"/>
            <a:ext cx="12192000" cy="523220"/>
          </a:xfrm>
          <a:prstGeom prst="rect">
            <a:avLst/>
          </a:prstGeom>
          <a:noFill/>
        </p:spPr>
        <p:txBody>
          <a:bodyPr wrap="square" rtlCol="0">
            <a:spAutoFit/>
          </a:bodyPr>
          <a:lstStyle/>
          <a:p>
            <a:pPr algn="ctr"/>
            <a:r>
              <a:rPr lang="es-MX" sz="2800" b="1" i="0" dirty="0">
                <a:solidFill>
                  <a:schemeClr val="bg1"/>
                </a:solidFill>
                <a:effectLst/>
                <a:latin typeface="Avenir LT Std 65 Medium" panose="020B0803020203020204" pitchFamily="34" charset="0"/>
              </a:rPr>
              <a:t>SU NOMBRE EN SUS FRENTES</a:t>
            </a:r>
            <a:endParaRPr lang="es-MX" sz="2800" b="1" dirty="0">
              <a:solidFill>
                <a:schemeClr val="bg1"/>
              </a:solidFill>
              <a:latin typeface="Avenir LT Std 65 Medium" panose="020B0803020203020204" pitchFamily="34" charset="0"/>
              <a:cs typeface="Lucida Sans Unicode" panose="020B0602030504020204" pitchFamily="34" charset="0"/>
            </a:endParaRPr>
          </a:p>
        </p:txBody>
      </p:sp>
      <p:sp>
        <p:nvSpPr>
          <p:cNvPr id="4" name="CuadroTexto 3">
            <a:extLst>
              <a:ext uri="{FF2B5EF4-FFF2-40B4-BE49-F238E27FC236}">
                <a16:creationId xmlns:a16="http://schemas.microsoft.com/office/drawing/2014/main" id="{7945C082-5F5A-4162-ABBF-29242DBFBADE}"/>
              </a:ext>
            </a:extLst>
          </p:cNvPr>
          <p:cNvSpPr txBox="1"/>
          <p:nvPr/>
        </p:nvSpPr>
        <p:spPr>
          <a:xfrm>
            <a:off x="335360" y="692696"/>
            <a:ext cx="8330736" cy="1569660"/>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“Y no habrá más maldición; y el trono de Dios y del Cordero estará en ella, y sus siervos le servirán, y verán su rostro, y su nombre estará en sus frentes” (Apocalipsis 22:3-4)</a:t>
            </a:r>
          </a:p>
          <a:p>
            <a:pPr algn="just"/>
            <a:r>
              <a:rPr lang="es-MX" sz="1600" b="1" dirty="0">
                <a:latin typeface="Avenir Next LT Pro Demi" panose="020B0704020202020204" pitchFamily="34" charset="0"/>
                <a:cs typeface="Times New Roman" panose="02020603050405020304" pitchFamily="18" charset="0"/>
              </a:rPr>
              <a:t>Lee Apocalipsis 22:3 al 5. ¿Cómo podemos tener la seguridad de que estaremos entre aquellos que tendrán el nombre de Dios escrito en la frente? Es decir, ¿podemos estar seguros?</a:t>
            </a:r>
          </a:p>
        </p:txBody>
      </p:sp>
      <p:sp>
        <p:nvSpPr>
          <p:cNvPr id="5" name="CuadroTexto 4">
            <a:extLst>
              <a:ext uri="{FF2B5EF4-FFF2-40B4-BE49-F238E27FC236}">
                <a16:creationId xmlns:a16="http://schemas.microsoft.com/office/drawing/2014/main" id="{E63A5537-798E-49B6-A59F-CBBBA1F00FC9}"/>
              </a:ext>
            </a:extLst>
          </p:cNvPr>
          <p:cNvSpPr txBox="1">
            <a:spLocks/>
          </p:cNvSpPr>
          <p:nvPr/>
        </p:nvSpPr>
        <p:spPr>
          <a:xfrm>
            <a:off x="335360" y="2223780"/>
            <a:ext cx="8330736" cy="4536752"/>
          </a:xfrm>
          <a:prstGeom prst="rect">
            <a:avLst/>
          </a:prstGeom>
          <a:noFill/>
        </p:spPr>
        <p:txBody>
          <a:bodyPr wrap="square" rtlCol="0">
            <a:normAutofit fontScale="70000" lnSpcReduction="20000"/>
          </a:bodyPr>
          <a:lstStyle>
            <a:defPPr>
              <a:defRPr lang="en-US"/>
            </a:defPPr>
            <a:lvl1pPr indent="0" algn="just">
              <a:spcAft>
                <a:spcPts val="300"/>
              </a:spcAft>
              <a:buFont typeface="Wingdings" panose="05000000000000000000" pitchFamily="2" charset="2"/>
              <a:buNone/>
              <a:defRPr b="1">
                <a:latin typeface="+mj-lt"/>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sz="2000" dirty="0">
                <a:solidFill>
                  <a:srgbClr val="000000"/>
                </a:solidFill>
                <a:latin typeface="Avenir Next LT Pro" panose="020B0504020202020204" pitchFamily="34" charset="0"/>
              </a:rPr>
              <a:t>R:</a:t>
            </a:r>
            <a:r>
              <a:rPr lang="es-MX" sz="2000" dirty="0">
                <a:solidFill>
                  <a:schemeClr val="accent1">
                    <a:lumMod val="75000"/>
                  </a:schemeClr>
                </a:solidFill>
                <a:latin typeface="Avenir Next LT Pro" panose="020B0504020202020204" pitchFamily="34" charset="0"/>
              </a:rPr>
              <a:t> Esa seguridad se obtiene por fe, confiando el promesa de vida eterna, sobre la base de los </a:t>
            </a:r>
            <a:r>
              <a:rPr lang="es-MX" sz="2000" dirty="0" err="1">
                <a:solidFill>
                  <a:schemeClr val="accent1">
                    <a:lumMod val="75000"/>
                  </a:schemeClr>
                </a:solidFill>
                <a:latin typeface="Avenir Next LT Pro" panose="020B0504020202020204" pitchFamily="34" charset="0"/>
              </a:rPr>
              <a:t>meritos</a:t>
            </a:r>
            <a:r>
              <a:rPr lang="es-MX" sz="2000" dirty="0">
                <a:solidFill>
                  <a:schemeClr val="accent1">
                    <a:lumMod val="75000"/>
                  </a:schemeClr>
                </a:solidFill>
                <a:latin typeface="Avenir Next LT Pro" panose="020B0504020202020204" pitchFamily="34" charset="0"/>
              </a:rPr>
              <a:t> de Jesús, para todos los que lo acepten. Y tendremos esa seguridad cuando nuestra fe sea como la semilla de una mostaza. </a:t>
            </a:r>
          </a:p>
          <a:p>
            <a:r>
              <a:rPr lang="es-MX" sz="2100" b="0" dirty="0">
                <a:latin typeface="Avenir Next LT Pro" panose="020B0504020202020204" pitchFamily="34" charset="0"/>
              </a:rPr>
              <a:t>Después de haber examinado la lucha de la humanidad con la muerte y la esperanza de la vida eterna, debemos estar agradecidos con Dios por la asombrosa manera en que ha lidiado con nosotros. Desde la perspectiva humana, Dios pudo haber destruido a Lucifer y sus ángeles poco después de su rebelión en el cielo, pero no lo hizo. ¡Él también pudo haber borrado el recuerdo del pecado! En cambio, «en su gran misericordia, Dios soportó por largo tiempo a Lucifer» 13 antes de expulsarlo del cielo. Él pudo haber aniquilado a Adán y Eva después de la caída; sin embargo, estableció un asombroso plan de redención para rescatar a tantos pecadores como fuera posible y otorgarles la vida eterna (</a:t>
            </a:r>
            <a:r>
              <a:rPr lang="es-MX" sz="2100" b="0" dirty="0" err="1">
                <a:latin typeface="Avenir Next LT Pro" panose="020B0504020202020204" pitchFamily="34" charset="0"/>
              </a:rPr>
              <a:t>Gén</a:t>
            </a:r>
            <a:r>
              <a:rPr lang="es-MX" sz="2100" b="0" dirty="0">
                <a:latin typeface="Avenir Next LT Pro" panose="020B0504020202020204" pitchFamily="34" charset="0"/>
              </a:rPr>
              <a:t>. 3: 15; Juan 3: 16)</a:t>
            </a:r>
          </a:p>
          <a:p>
            <a:r>
              <a:rPr lang="es-MX" sz="2000" dirty="0">
                <a:latin typeface="Avenir Next LT Pro" panose="020B0504020202020204" pitchFamily="34" charset="0"/>
              </a:rPr>
              <a:t>“Para entrar en el cielo, el hombre debe tener a Cristo en su interior, la esperanza de gloria, y llevar consigo </a:t>
            </a:r>
            <a:r>
              <a:rPr lang="es-MX" sz="2000" dirty="0" err="1">
                <a:latin typeface="Avenir Next LT Pro" panose="020B0504020202020204" pitchFamily="34" charset="0"/>
              </a:rPr>
              <a:t>cl</a:t>
            </a:r>
            <a:r>
              <a:rPr lang="es-MX" sz="2000" dirty="0">
                <a:latin typeface="Avenir Next LT Pro" panose="020B0504020202020204" pitchFamily="34" charset="0"/>
              </a:rPr>
              <a:t> ambiente del ciclo. Solo el Señor Jesús puede moldear y cambiar el carácter. Por falta de paciencia, bondad, tolerancia, abnegación y amor, las revelaciones de los rasgos surgen involuntariamente cuando se está desprevenido, y las palabras no cristianas, la falta de semejanza a Cristo de carácter estallan a veces para la ruina del alma. “No se regocija en la iniquidad”. Márcalo. El apóstol quiso decir que donde hay” un cultivo de amor genuino por las almas preciosas, será exhibido para aquellos más necesitados de esa paciencia que sufre mucho y es bondadosa, y no estará lista para convertir una pequeña indiscreción o un mal incuestionable en una ofensa grande e imperdonable, y no sacará provecho de las malas acciones de otros </a:t>
            </a:r>
            <a:r>
              <a:rPr lang="es-MX" sz="2000" b="0" i="1" dirty="0">
                <a:latin typeface="Avenir Next LT Pro" panose="020B0504020202020204" pitchFamily="34" charset="0"/>
              </a:rPr>
              <a:t>(Fundamentals </a:t>
            </a:r>
            <a:r>
              <a:rPr lang="es-MX" sz="2000" b="0" i="1" dirty="0" err="1">
                <a:latin typeface="Avenir Next LT Pro" panose="020B0504020202020204" pitchFamily="34" charset="0"/>
              </a:rPr>
              <a:t>of</a:t>
            </a:r>
            <a:r>
              <a:rPr lang="es-MX" sz="2000" b="0" i="1" dirty="0">
                <a:latin typeface="Avenir Next LT Pro" panose="020B0504020202020204" pitchFamily="34" charset="0"/>
              </a:rPr>
              <a:t> Christian </a:t>
            </a:r>
            <a:r>
              <a:rPr lang="es-MX" sz="2000" b="0" i="1" dirty="0" err="1">
                <a:latin typeface="Avenir Next LT Pro" panose="020B0504020202020204" pitchFamily="34" charset="0"/>
              </a:rPr>
              <a:t>Education</a:t>
            </a:r>
            <a:r>
              <a:rPr lang="es-MX" sz="2000" b="0" i="1" dirty="0">
                <a:latin typeface="Avenir Next LT Pro" panose="020B0504020202020204" pitchFamily="34" charset="0"/>
              </a:rPr>
              <a:t>, p. 279).</a:t>
            </a:r>
          </a:p>
          <a:p>
            <a:r>
              <a:rPr lang="es-MX" sz="2000" dirty="0">
                <a:latin typeface="Avenir Next LT Pro" panose="020B0504020202020204" pitchFamily="34" charset="0"/>
              </a:rPr>
              <a:t>Reflexionando: </a:t>
            </a:r>
            <a:r>
              <a:rPr lang="es-MX" sz="2000" dirty="0">
                <a:solidFill>
                  <a:srgbClr val="C00000"/>
                </a:solidFill>
                <a:latin typeface="Avenir Next LT Pro" panose="020B0504020202020204" pitchFamily="34" charset="0"/>
              </a:rPr>
              <a:t>Vale la pena que pensemos si es que tenemos el nombre de Cristo inscrito en nuestra frente, Si lo tenemos entonces tenemos el seguro acceso a la vida eterna y a la salvación.</a:t>
            </a:r>
          </a:p>
        </p:txBody>
      </p:sp>
      <p:sp>
        <p:nvSpPr>
          <p:cNvPr id="6" name="Rectángulo 5">
            <a:extLst>
              <a:ext uri="{FF2B5EF4-FFF2-40B4-BE49-F238E27FC236}">
                <a16:creationId xmlns:a16="http://schemas.microsoft.com/office/drawing/2014/main" id="{881A4D12-881E-4FE3-9002-69A2E560BDB9}"/>
              </a:ext>
            </a:extLst>
          </p:cNvPr>
          <p:cNvSpPr/>
          <p:nvPr/>
        </p:nvSpPr>
        <p:spPr>
          <a:xfrm>
            <a:off x="8666096" y="1556792"/>
            <a:ext cx="3525904" cy="4949637"/>
          </a:xfrm>
          <a:prstGeom prst="rect">
            <a:avLst/>
          </a:prstGeom>
          <a:blipFill dpi="0" rotWithShape="1">
            <a:blip r:embed="rId2">
              <a:extLst>
                <a:ext uri="{28A0092B-C50C-407E-A947-70E740481C1C}">
                  <a14:useLocalDpi xmlns:a14="http://schemas.microsoft.com/office/drawing/2010/main" val="0"/>
                </a:ext>
              </a:extLst>
            </a:blip>
            <a:srcRect/>
            <a:stretch>
              <a:fillRect/>
            </a:stretch>
          </a:blipFill>
          <a:scene3d>
            <a:camera prst="orthographicFront">
              <a:rot lat="0" lon="21594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40403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 ES" id="{0394C814-B0BB-4D2A-81E0-7ECCD3DA7AB2}" vid="{E1FA17C1-539D-4072-902D-5A1BCEFE71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174897</TotalTime>
  <Words>3007</Words>
  <Application>Microsoft Office PowerPoint</Application>
  <PresentationFormat>Panorámica</PresentationFormat>
  <Paragraphs>59</Paragraphs>
  <Slides>10</Slides>
  <Notes>9</Notes>
  <HiddenSlides>0</HiddenSlides>
  <MMClips>0</MMClips>
  <ScaleCrop>false</ScaleCrop>
  <HeadingPairs>
    <vt:vector size="6" baseType="variant">
      <vt:variant>
        <vt:lpstr>Fuentes usadas</vt:lpstr>
      </vt:variant>
      <vt:variant>
        <vt:i4>19</vt:i4>
      </vt:variant>
      <vt:variant>
        <vt:lpstr>Tema</vt:lpstr>
      </vt:variant>
      <vt:variant>
        <vt:i4>1</vt:i4>
      </vt:variant>
      <vt:variant>
        <vt:lpstr>Títulos de diapositiva</vt:lpstr>
      </vt:variant>
      <vt:variant>
        <vt:i4>10</vt:i4>
      </vt:variant>
    </vt:vector>
  </HeadingPairs>
  <TitlesOfParts>
    <vt:vector size="30" baseType="lpstr">
      <vt:lpstr>Abadi</vt:lpstr>
      <vt:lpstr>Adobe Garamond Pro Bold</vt:lpstr>
      <vt:lpstr>Arial</vt:lpstr>
      <vt:lpstr>Arial Rounded MT Bold</vt:lpstr>
      <vt:lpstr>Avenir LT Std 65 Medium</vt:lpstr>
      <vt:lpstr>Avenir Next LT Pro</vt:lpstr>
      <vt:lpstr>Avenir Next LT Pro Demi</vt:lpstr>
      <vt:lpstr>Bahnschrift SemiBold</vt:lpstr>
      <vt:lpstr>Bernard MT Condensed</vt:lpstr>
      <vt:lpstr>Calibri</vt:lpstr>
      <vt:lpstr>Calibri Light</vt:lpstr>
      <vt:lpstr>Eras Bold ITC</vt:lpstr>
      <vt:lpstr>Gisha</vt:lpstr>
      <vt:lpstr>Impact</vt:lpstr>
      <vt:lpstr>Lato</vt:lpstr>
      <vt:lpstr>Lucida Grande</vt:lpstr>
      <vt:lpstr>Lucida Sans Unicode</vt:lpstr>
      <vt:lpstr>Times New Roman</vt:lpstr>
      <vt:lpstr>Wingdings</vt:lpstr>
      <vt:lpstr>Tema de Office</vt:lpstr>
      <vt:lpstr>Presentación de PowerPoint</vt:lpstr>
      <vt:lpstr>Para memorizar:</vt:lpstr>
      <vt:lpstr>Enfoque del estudio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5661</cp:revision>
  <dcterms:created xsi:type="dcterms:W3CDTF">2019-04-09T00:55:26Z</dcterms:created>
  <dcterms:modified xsi:type="dcterms:W3CDTF">2022-12-27T19:38:43Z</dcterms:modified>
</cp:coreProperties>
</file>