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2"/>
  </p:notesMasterIdLst>
  <p:handoutMasterIdLst>
    <p:handoutMasterId r:id="rId13"/>
  </p:handoutMasterIdLst>
  <p:sldIdLst>
    <p:sldId id="256" r:id="rId2"/>
    <p:sldId id="266"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GE CRUZ" initials="JC" lastIdx="2" clrIdx="0">
    <p:extLst>
      <p:ext uri="{19B8F6BF-5375-455C-9EA6-DF929625EA0E}">
        <p15:presenceInfo xmlns:p15="http://schemas.microsoft.com/office/powerpoint/2012/main" userId="cf9ca4c8ef569e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1431"/>
    <a:srgbClr val="FD1634"/>
    <a:srgbClr val="250703"/>
    <a:srgbClr val="000000"/>
    <a:srgbClr val="41351D"/>
    <a:srgbClr val="FEC387"/>
    <a:srgbClr val="393117"/>
    <a:srgbClr val="7A2491"/>
    <a:srgbClr val="7B2991"/>
    <a:srgbClr val="6A14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1139" autoAdjust="0"/>
  </p:normalViewPr>
  <p:slideViewPr>
    <p:cSldViewPr showGuides="1">
      <p:cViewPr varScale="1">
        <p:scale>
          <a:sx n="77" d="100"/>
          <a:sy n="77" d="100"/>
        </p:scale>
        <p:origin x="744" y="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66" d="100"/>
          <a:sy n="66" d="100"/>
        </p:scale>
        <p:origin x="306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5F1A038-C882-4A29-92BF-44A4D109F7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655EFADA-9D39-4E05-9E93-70F7BDE398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150B08-7AA2-4F53-A7FF-462A0E570016}" type="datetimeFigureOut">
              <a:rPr lang="es-MX" smtClean="0"/>
              <a:t>25/10/2022</a:t>
            </a:fld>
            <a:endParaRPr lang="es-MX"/>
          </a:p>
        </p:txBody>
      </p:sp>
      <p:sp>
        <p:nvSpPr>
          <p:cNvPr id="4" name="Marcador de pie de página 3">
            <a:extLst>
              <a:ext uri="{FF2B5EF4-FFF2-40B4-BE49-F238E27FC236}">
                <a16:creationId xmlns:a16="http://schemas.microsoft.com/office/drawing/2014/main" id="{DB491E8D-6494-4C91-98A3-6B6D3A1D62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2BF41129-DE05-4165-BEFB-27C01AACBC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EE3689-A360-4BF5-B180-B19E22989DCD}" type="slidenum">
              <a:rPr lang="es-MX" smtClean="0"/>
              <a:t>‹Nº›</a:t>
            </a:fld>
            <a:endParaRPr lang="es-MX"/>
          </a:p>
        </p:txBody>
      </p:sp>
    </p:spTree>
    <p:extLst>
      <p:ext uri="{BB962C8B-B14F-4D97-AF65-F5344CB8AC3E}">
        <p14:creationId xmlns:p14="http://schemas.microsoft.com/office/powerpoint/2010/main" val="638800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3291F-A549-4BEA-ADC8-4D7EA4332E19}" type="datetimeFigureOut">
              <a:rPr lang="es-MX" smtClean="0"/>
              <a:t>25/10/2022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D4040-2FF7-4002-8F2E-1B7805CB9EA6}" type="slidenum">
              <a:rPr lang="es-MX" smtClean="0"/>
              <a:t>‹Nº›</a:t>
            </a:fld>
            <a:endParaRPr lang="es-MX"/>
          </a:p>
        </p:txBody>
      </p:sp>
    </p:spTree>
    <p:extLst>
      <p:ext uri="{BB962C8B-B14F-4D97-AF65-F5344CB8AC3E}">
        <p14:creationId xmlns:p14="http://schemas.microsoft.com/office/powerpoint/2010/main" val="2798021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1</a:t>
            </a:fld>
            <a:endParaRPr lang="es-MX"/>
          </a:p>
        </p:txBody>
      </p:sp>
    </p:spTree>
    <p:extLst>
      <p:ext uri="{BB962C8B-B14F-4D97-AF65-F5344CB8AC3E}">
        <p14:creationId xmlns:p14="http://schemas.microsoft.com/office/powerpoint/2010/main" val="3200946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2</a:t>
            </a:fld>
            <a:endParaRPr lang="es-MX"/>
          </a:p>
        </p:txBody>
      </p:sp>
    </p:spTree>
    <p:extLst>
      <p:ext uri="{BB962C8B-B14F-4D97-AF65-F5344CB8AC3E}">
        <p14:creationId xmlns:p14="http://schemas.microsoft.com/office/powerpoint/2010/main" val="252967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3</a:t>
            </a:fld>
            <a:endParaRPr lang="es-MX"/>
          </a:p>
        </p:txBody>
      </p:sp>
    </p:spTree>
    <p:extLst>
      <p:ext uri="{BB962C8B-B14F-4D97-AF65-F5344CB8AC3E}">
        <p14:creationId xmlns:p14="http://schemas.microsoft.com/office/powerpoint/2010/main" val="165750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800" i="1" baseline="0" dirty="0">
                <a:latin typeface="Avenir Next LT Pro" panose="020B0504020202020204" pitchFamily="34" charset="0"/>
              </a:rPr>
              <a:t>1 Séneca, </a:t>
            </a:r>
            <a:r>
              <a:rPr lang="es-MX" sz="800" i="1" baseline="0" dirty="0" err="1">
                <a:latin typeface="Avenir Next LT Pro" panose="020B0504020202020204" pitchFamily="34" charset="0"/>
              </a:rPr>
              <a:t>On</a:t>
            </a:r>
            <a:r>
              <a:rPr lang="es-MX" sz="800" i="1" baseline="0" dirty="0">
                <a:latin typeface="Avenir Next LT Pro" panose="020B0504020202020204" pitchFamily="34" charset="0"/>
              </a:rPr>
              <a:t> </a:t>
            </a:r>
            <a:r>
              <a:rPr lang="es-MX" sz="800" i="1" baseline="0" dirty="0" err="1">
                <a:latin typeface="Avenir Next LT Pro" panose="020B0504020202020204" pitchFamily="34" charset="0"/>
              </a:rPr>
              <a:t>the</a:t>
            </a:r>
            <a:r>
              <a:rPr lang="es-MX" sz="800" i="1" baseline="0" dirty="0">
                <a:latin typeface="Avenir Next LT Pro" panose="020B0504020202020204" pitchFamily="34" charset="0"/>
              </a:rPr>
              <a:t> </a:t>
            </a:r>
            <a:r>
              <a:rPr lang="es-MX" sz="800" i="1" baseline="0" dirty="0" err="1">
                <a:latin typeface="Avenir Next LT Pro" panose="020B0504020202020204" pitchFamily="34" charset="0"/>
              </a:rPr>
              <a:t>Shortness</a:t>
            </a:r>
            <a:r>
              <a:rPr lang="es-MX" sz="800" i="1" baseline="0" dirty="0">
                <a:latin typeface="Avenir Next LT Pro" panose="020B0504020202020204" pitchFamily="34" charset="0"/>
              </a:rPr>
              <a:t> </a:t>
            </a:r>
            <a:r>
              <a:rPr lang="es-MX" sz="800" i="1" baseline="0" dirty="0" err="1">
                <a:latin typeface="Avenir Next LT Pro" panose="020B0504020202020204" pitchFamily="34" charset="0"/>
              </a:rPr>
              <a:t>of</a:t>
            </a:r>
            <a:r>
              <a:rPr lang="es-MX" sz="800" i="1" baseline="0" dirty="0">
                <a:latin typeface="Avenir Next LT Pro" panose="020B0504020202020204" pitchFamily="34" charset="0"/>
              </a:rPr>
              <a:t> </a:t>
            </a:r>
            <a:r>
              <a:rPr lang="es-MX" sz="800" i="1" baseline="0" dirty="0" err="1">
                <a:latin typeface="Avenir Next LT Pro" panose="020B0504020202020204" pitchFamily="34" charset="0"/>
              </a:rPr>
              <a:t>Life</a:t>
            </a:r>
            <a:r>
              <a:rPr lang="es-MX" sz="800" i="1" baseline="0" dirty="0">
                <a:latin typeface="Avenir Next LT Pro" panose="020B0504020202020204" pitchFamily="34" charset="0"/>
              </a:rPr>
              <a:t> 1.1, trad. John W. </a:t>
            </a:r>
            <a:r>
              <a:rPr lang="es-MX" sz="800" i="1" baseline="0" dirty="0" err="1">
                <a:latin typeface="Avenir Next LT Pro" panose="020B0504020202020204" pitchFamily="34" charset="0"/>
              </a:rPr>
              <a:t>Basore</a:t>
            </a:r>
            <a:r>
              <a:rPr lang="es-MX" sz="800" i="1" baseline="0" dirty="0">
                <a:latin typeface="Avenir Next LT Pro" panose="020B0504020202020204" pitchFamily="34" charset="0"/>
              </a:rPr>
              <a:t> (Oxford: </a:t>
            </a:r>
            <a:r>
              <a:rPr lang="es-MX" sz="800" i="1" baseline="0" dirty="0" err="1">
                <a:latin typeface="Avenir Next LT Pro" panose="020B0504020202020204" pitchFamily="34" charset="0"/>
              </a:rPr>
              <a:t>Benediction</a:t>
            </a:r>
            <a:r>
              <a:rPr lang="es-MX" sz="800" i="1" baseline="0" dirty="0">
                <a:latin typeface="Avenir Next LT Pro" panose="020B0504020202020204" pitchFamily="34" charset="0"/>
              </a:rPr>
              <a:t> </a:t>
            </a:r>
            <a:r>
              <a:rPr lang="es-MX" sz="800" i="1" baseline="0" dirty="0" err="1">
                <a:latin typeface="Avenir Next LT Pro" panose="020B0504020202020204" pitchFamily="34" charset="0"/>
              </a:rPr>
              <a:t>Books</a:t>
            </a:r>
            <a:r>
              <a:rPr lang="es-MX" sz="800" i="1" baseline="0" dirty="0">
                <a:latin typeface="Avenir Next LT Pro" panose="020B0504020202020204" pitchFamily="34" charset="0"/>
              </a:rPr>
              <a:t>, 2018), p. 1.</a:t>
            </a:r>
          </a:p>
        </p:txBody>
      </p:sp>
      <p:sp>
        <p:nvSpPr>
          <p:cNvPr id="4" name="Marcador de número de diapositiva 3"/>
          <p:cNvSpPr>
            <a:spLocks noGrp="1"/>
          </p:cNvSpPr>
          <p:nvPr>
            <p:ph type="sldNum" sz="quarter" idx="5"/>
          </p:nvPr>
        </p:nvSpPr>
        <p:spPr/>
        <p:txBody>
          <a:bodyPr/>
          <a:lstStyle/>
          <a:p>
            <a:fld id="{E43D4040-2FF7-4002-8F2E-1B7805CB9EA6}" type="slidenum">
              <a:rPr lang="es-MX" smtClean="0"/>
              <a:t>4</a:t>
            </a:fld>
            <a:endParaRPr lang="es-MX"/>
          </a:p>
        </p:txBody>
      </p:sp>
    </p:spTree>
    <p:extLst>
      <p:ext uri="{BB962C8B-B14F-4D97-AF65-F5344CB8AC3E}">
        <p14:creationId xmlns:p14="http://schemas.microsoft.com/office/powerpoint/2010/main" val="82022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5</a:t>
            </a:fld>
            <a:endParaRPr lang="es-MX"/>
          </a:p>
        </p:txBody>
      </p:sp>
    </p:spTree>
    <p:extLst>
      <p:ext uri="{BB962C8B-B14F-4D97-AF65-F5344CB8AC3E}">
        <p14:creationId xmlns:p14="http://schemas.microsoft.com/office/powerpoint/2010/main" val="306339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800" i="1" baseline="30000" dirty="0">
                <a:latin typeface="Abadi" panose="020B0604020104020204" pitchFamily="34" charset="0"/>
              </a:rPr>
              <a:t>1</a:t>
            </a:r>
            <a:r>
              <a:rPr lang="es-MX" sz="800" i="1" baseline="0" dirty="0">
                <a:latin typeface="Abadi" panose="020B0604020104020204" pitchFamily="34" charset="0"/>
              </a:rPr>
              <a:t>Elena G. de White. La educación (Doral, Florida: IADPA, 2013). P, 139.</a:t>
            </a:r>
            <a:endParaRPr lang="es-MX" sz="800" i="1" baseline="30000" dirty="0">
              <a:latin typeface="Abadi" panose="020B0604020104020204" pitchFamily="34" charset="0"/>
            </a:endParaRPr>
          </a:p>
        </p:txBody>
      </p:sp>
      <p:sp>
        <p:nvSpPr>
          <p:cNvPr id="4" name="Marcador de número de diapositiva 3"/>
          <p:cNvSpPr>
            <a:spLocks noGrp="1"/>
          </p:cNvSpPr>
          <p:nvPr>
            <p:ph type="sldNum" sz="quarter" idx="5"/>
          </p:nvPr>
        </p:nvSpPr>
        <p:spPr/>
        <p:txBody>
          <a:bodyPr/>
          <a:lstStyle/>
          <a:p>
            <a:fld id="{E43D4040-2FF7-4002-8F2E-1B7805CB9EA6}" type="slidenum">
              <a:rPr lang="es-MX" smtClean="0"/>
              <a:t>6</a:t>
            </a:fld>
            <a:endParaRPr lang="es-MX"/>
          </a:p>
        </p:txBody>
      </p:sp>
    </p:spTree>
    <p:extLst>
      <p:ext uri="{BB962C8B-B14F-4D97-AF65-F5344CB8AC3E}">
        <p14:creationId xmlns:p14="http://schemas.microsoft.com/office/powerpoint/2010/main" val="68249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Arial" panose="020B0604020202020204" pitchFamily="34" charset="0"/>
              <a:buNone/>
            </a:pPr>
            <a:endParaRPr lang="es-MX" baseline="30000"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7</a:t>
            </a:fld>
            <a:endParaRPr lang="es-MX"/>
          </a:p>
        </p:txBody>
      </p:sp>
    </p:spTree>
    <p:extLst>
      <p:ext uri="{BB962C8B-B14F-4D97-AF65-F5344CB8AC3E}">
        <p14:creationId xmlns:p14="http://schemas.microsoft.com/office/powerpoint/2010/main" val="3155717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8</a:t>
            </a:fld>
            <a:endParaRPr lang="es-MX"/>
          </a:p>
        </p:txBody>
      </p:sp>
    </p:spTree>
    <p:extLst>
      <p:ext uri="{BB962C8B-B14F-4D97-AF65-F5344CB8AC3E}">
        <p14:creationId xmlns:p14="http://schemas.microsoft.com/office/powerpoint/2010/main" val="161319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aseline="30000" dirty="0"/>
              <a:t>.</a:t>
            </a:r>
          </a:p>
        </p:txBody>
      </p:sp>
      <p:sp>
        <p:nvSpPr>
          <p:cNvPr id="4" name="Marcador de número de diapositiva 3"/>
          <p:cNvSpPr>
            <a:spLocks noGrp="1"/>
          </p:cNvSpPr>
          <p:nvPr>
            <p:ph type="sldNum" sz="quarter" idx="5"/>
          </p:nvPr>
        </p:nvSpPr>
        <p:spPr/>
        <p:txBody>
          <a:bodyPr/>
          <a:lstStyle/>
          <a:p>
            <a:fld id="{E43D4040-2FF7-4002-8F2E-1B7805CB9EA6}" type="slidenum">
              <a:rPr lang="es-MX" smtClean="0"/>
              <a:t>10</a:t>
            </a:fld>
            <a:endParaRPr lang="es-MX"/>
          </a:p>
        </p:txBody>
      </p:sp>
    </p:spTree>
    <p:extLst>
      <p:ext uri="{BB962C8B-B14F-4D97-AF65-F5344CB8AC3E}">
        <p14:creationId xmlns:p14="http://schemas.microsoft.com/office/powerpoint/2010/main" val="357240877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07363191-81C2-490B-8B56-818EC03A4F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21011" y="1056443"/>
            <a:ext cx="8588559" cy="5828941"/>
          </a:xfrm>
          <a:prstGeom prst="rect">
            <a:avLst/>
          </a:prstGeom>
          <a:blipFill>
            <a:blip r:embed="rId3">
              <a:alphaModFix amt="18000"/>
            </a:blip>
            <a:stretch>
              <a:fillRect/>
            </a:stretch>
          </a:blipFill>
        </p:spPr>
      </p:pic>
      <p:sp>
        <p:nvSpPr>
          <p:cNvPr id="9" name="Rectángulo 8">
            <a:extLst>
              <a:ext uri="{FF2B5EF4-FFF2-40B4-BE49-F238E27FC236}">
                <a16:creationId xmlns:a16="http://schemas.microsoft.com/office/drawing/2014/main" id="{26E9E0B9-8769-4180-8CFA-E0F011E0026C}"/>
              </a:ext>
            </a:extLst>
          </p:cNvPr>
          <p:cNvSpPr/>
          <p:nvPr userDrawn="1"/>
        </p:nvSpPr>
        <p:spPr>
          <a:xfrm>
            <a:off x="10048" y="1049841"/>
            <a:ext cx="2259566" cy="5796453"/>
          </a:xfrm>
          <a:prstGeom prst="rect">
            <a:avLst/>
          </a:prstGeom>
          <a:solidFill>
            <a:srgbClr val="FE1431"/>
          </a:solidFill>
          <a:ln>
            <a:solidFill>
              <a:srgbClr val="7B299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dirty="0"/>
          </a:p>
        </p:txBody>
      </p:sp>
      <p:sp>
        <p:nvSpPr>
          <p:cNvPr id="7" name="Rectángulo 6">
            <a:extLst>
              <a:ext uri="{FF2B5EF4-FFF2-40B4-BE49-F238E27FC236}">
                <a16:creationId xmlns:a16="http://schemas.microsoft.com/office/drawing/2014/main" id="{DE5D6099-A003-400A-A47B-D1C1756E01B7}"/>
              </a:ext>
            </a:extLst>
          </p:cNvPr>
          <p:cNvSpPr/>
          <p:nvPr userDrawn="1"/>
        </p:nvSpPr>
        <p:spPr>
          <a:xfrm>
            <a:off x="-24680" y="-25239"/>
            <a:ext cx="11665296" cy="1106108"/>
          </a:xfrm>
          <a:prstGeom prst="rect">
            <a:avLst/>
          </a:prstGeom>
          <a:solidFill>
            <a:srgbClr val="250703"/>
          </a:solidFill>
          <a:ln>
            <a:noFill/>
          </a:ln>
          <a:effectLst>
            <a:outerShdw blurRad="44450" dist="27940" dir="5400000" algn="ctr">
              <a:srgbClr val="000000">
                <a:alpha val="32000"/>
              </a:srgb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marL="0" indent="0" algn="ctr">
              <a:tabLst>
                <a:tab pos="4038600" algn="l"/>
              </a:tabLst>
            </a:pPr>
            <a:r>
              <a:rPr lang="es-MX" sz="3200" b="1" cap="none" spc="50" dirty="0">
                <a:ln w="0"/>
                <a:solidFill>
                  <a:schemeClr val="bg1"/>
                </a:solidFill>
                <a:effectLst/>
                <a:latin typeface="Adobe Garamond Pro Bold" panose="02020702060506020403" pitchFamily="18" charset="0"/>
              </a:rPr>
              <a:t>LA MUERTE Y NUESTRA ESPERANZA</a:t>
            </a:r>
          </a:p>
        </p:txBody>
      </p:sp>
      <p:sp>
        <p:nvSpPr>
          <p:cNvPr id="11" name="CuadroTexto 10">
            <a:extLst>
              <a:ext uri="{FF2B5EF4-FFF2-40B4-BE49-F238E27FC236}">
                <a16:creationId xmlns:a16="http://schemas.microsoft.com/office/drawing/2014/main" id="{F4361DCD-ED50-4D94-8817-3A83A6B29BD2}"/>
              </a:ext>
            </a:extLst>
          </p:cNvPr>
          <p:cNvSpPr txBox="1"/>
          <p:nvPr userDrawn="1"/>
        </p:nvSpPr>
        <p:spPr>
          <a:xfrm>
            <a:off x="19925" y="1052736"/>
            <a:ext cx="2331659" cy="661720"/>
          </a:xfrm>
          <a:prstGeom prst="rect">
            <a:avLst/>
          </a:prstGeom>
          <a:noFill/>
        </p:spPr>
        <p:txBody>
          <a:bodyPr wrap="square" rtlCol="0">
            <a:spAutoFit/>
          </a:bodyPr>
          <a:lstStyle/>
          <a:p>
            <a:pPr algn="ctr"/>
            <a:r>
              <a:rPr lang="es-MX" sz="2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Escuela Sabática</a:t>
            </a:r>
          </a:p>
          <a:p>
            <a:pPr algn="ctr"/>
            <a:r>
              <a:rPr lang="es-MX" sz="1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Guía de Estudio de la Biblia</a:t>
            </a:r>
          </a:p>
        </p:txBody>
      </p:sp>
      <p:sp>
        <p:nvSpPr>
          <p:cNvPr id="12" name="CuadroTexto 11">
            <a:extLst>
              <a:ext uri="{FF2B5EF4-FFF2-40B4-BE49-F238E27FC236}">
                <a16:creationId xmlns:a16="http://schemas.microsoft.com/office/drawing/2014/main" id="{A3189337-61CE-4DEA-8C1F-773BAC50A0D5}"/>
              </a:ext>
            </a:extLst>
          </p:cNvPr>
          <p:cNvSpPr txBox="1"/>
          <p:nvPr userDrawn="1"/>
        </p:nvSpPr>
        <p:spPr>
          <a:xfrm>
            <a:off x="19925" y="4365103"/>
            <a:ext cx="2184400" cy="893983"/>
          </a:xfrm>
          <a:prstGeom prst="rect">
            <a:avLst/>
          </a:prstGeom>
          <a:noFill/>
        </p:spPr>
        <p:txBody>
          <a:bodyPr wrap="square" rtlCol="0">
            <a:noAutofit/>
          </a:bodyPr>
          <a:lstStyle/>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Resumen en </a:t>
            </a:r>
          </a:p>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PowerPoint</a:t>
            </a:r>
          </a:p>
        </p:txBody>
      </p:sp>
      <p:sp>
        <p:nvSpPr>
          <p:cNvPr id="19" name="CuadroTexto 18">
            <a:extLst>
              <a:ext uri="{FF2B5EF4-FFF2-40B4-BE49-F238E27FC236}">
                <a16:creationId xmlns:a16="http://schemas.microsoft.com/office/drawing/2014/main" id="{69904FDC-50E3-481E-A586-FBADC4B8E387}"/>
              </a:ext>
            </a:extLst>
          </p:cNvPr>
          <p:cNvSpPr txBox="1"/>
          <p:nvPr userDrawn="1"/>
        </p:nvSpPr>
        <p:spPr>
          <a:xfrm>
            <a:off x="-96687" y="1700808"/>
            <a:ext cx="2494656" cy="694338"/>
          </a:xfrm>
          <a:prstGeom prst="rect">
            <a:avLst/>
          </a:prstGeom>
          <a:noFill/>
        </p:spPr>
        <p:txBody>
          <a:bodyPr wrap="square" rtlCol="0">
            <a:normAutofit fontScale="32500" lnSpcReduction="20000"/>
          </a:bodyPr>
          <a:lstStyle/>
          <a:p>
            <a:pPr algn="ctr"/>
            <a:r>
              <a:rPr lang="es-MX" sz="60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4</a:t>
            </a:r>
            <a:r>
              <a:rPr lang="es-MX" sz="3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TRIMESTRE</a:t>
            </a:r>
          </a:p>
          <a:p>
            <a:pPr algn="ctr"/>
            <a:endParaRPr lang="es-MX" sz="1400" b="1" dirty="0">
              <a:ln>
                <a:solidFill>
                  <a:schemeClr val="bg1"/>
                </a:solidFill>
              </a:ln>
              <a:solidFill>
                <a:schemeClr val="bg1"/>
              </a:solidFill>
              <a:effectLst/>
              <a:latin typeface="Gisha" panose="020B0604020202020204" pitchFamily="34" charset="-79"/>
              <a:cs typeface="Gisha" panose="020B0604020202020204" pitchFamily="34" charset="-79"/>
            </a:endParaRPr>
          </a:p>
          <a:p>
            <a:pPr algn="ct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OCTUBRE – DICIEMBRE 2022</a:t>
            </a:r>
          </a:p>
        </p:txBody>
      </p:sp>
      <p:pic>
        <p:nvPicPr>
          <p:cNvPr id="13" name="Imagen 12">
            <a:extLst>
              <a:ext uri="{FF2B5EF4-FFF2-40B4-BE49-F238E27FC236}">
                <a16:creationId xmlns:a16="http://schemas.microsoft.com/office/drawing/2014/main" id="{745B0235-C6A5-4727-A030-92D2BE77CC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3592" y="6309320"/>
            <a:ext cx="365125" cy="365125"/>
          </a:xfrm>
          <a:prstGeom prst="rect">
            <a:avLst/>
          </a:prstGeom>
        </p:spPr>
      </p:pic>
      <p:sp>
        <p:nvSpPr>
          <p:cNvPr id="14" name="CuadroTexto 13">
            <a:extLst>
              <a:ext uri="{FF2B5EF4-FFF2-40B4-BE49-F238E27FC236}">
                <a16:creationId xmlns:a16="http://schemas.microsoft.com/office/drawing/2014/main" id="{B5EAC9F4-BDEB-40F4-8BC5-4B34EAB5B0B8}"/>
              </a:ext>
            </a:extLst>
          </p:cNvPr>
          <p:cNvSpPr txBox="1"/>
          <p:nvPr userDrawn="1"/>
        </p:nvSpPr>
        <p:spPr>
          <a:xfrm>
            <a:off x="2745177" y="6340091"/>
            <a:ext cx="2432937" cy="369332"/>
          </a:xfrm>
          <a:prstGeom prst="rect">
            <a:avLst/>
          </a:prstGeom>
          <a:noFill/>
        </p:spPr>
        <p:txBody>
          <a:bodyPr wrap="square" rtlCol="0">
            <a:spAutoFit/>
          </a:bodyPr>
          <a:lstStyle/>
          <a:p>
            <a:r>
              <a:rPr lang="es-MX" b="1" dirty="0">
                <a:solidFill>
                  <a:schemeClr val="bg1"/>
                </a:solidFill>
              </a:rPr>
              <a:t>@IglesiaElLlanoTulaHgo</a:t>
            </a:r>
          </a:p>
        </p:txBody>
      </p:sp>
      <p:pic>
        <p:nvPicPr>
          <p:cNvPr id="22" name="Imagen 21">
            <a:extLst>
              <a:ext uri="{FF2B5EF4-FFF2-40B4-BE49-F238E27FC236}">
                <a16:creationId xmlns:a16="http://schemas.microsoft.com/office/drawing/2014/main" id="{DFB04A1B-25FE-4133-B651-07E8A3697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31904" y="6333603"/>
            <a:ext cx="369332" cy="369332"/>
          </a:xfrm>
          <a:prstGeom prst="rect">
            <a:avLst/>
          </a:prstGeom>
          <a:solidFill>
            <a:schemeClr val="bg1"/>
          </a:solidFill>
        </p:spPr>
      </p:pic>
      <p:sp>
        <p:nvSpPr>
          <p:cNvPr id="25" name="CuadroTexto 24">
            <a:extLst>
              <a:ext uri="{FF2B5EF4-FFF2-40B4-BE49-F238E27FC236}">
                <a16:creationId xmlns:a16="http://schemas.microsoft.com/office/drawing/2014/main" id="{EC97752F-23FE-4C36-812A-797F5C7235C0}"/>
              </a:ext>
            </a:extLst>
          </p:cNvPr>
          <p:cNvSpPr txBox="1"/>
          <p:nvPr userDrawn="1"/>
        </p:nvSpPr>
        <p:spPr>
          <a:xfrm>
            <a:off x="5555658" y="6333603"/>
            <a:ext cx="1856872" cy="369332"/>
          </a:xfrm>
          <a:prstGeom prst="rect">
            <a:avLst/>
          </a:prstGeom>
          <a:noFill/>
        </p:spPr>
        <p:txBody>
          <a:bodyPr wrap="square" rtlCol="0">
            <a:spAutoFit/>
          </a:bodyPr>
          <a:lstStyle/>
          <a:p>
            <a:r>
              <a:rPr lang="es-MX" b="1" dirty="0">
                <a:solidFill>
                  <a:schemeClr val="bg1"/>
                </a:solidFill>
              </a:rPr>
              <a:t>@</a:t>
            </a:r>
            <a:r>
              <a:rPr lang="es-MX" b="1" dirty="0" err="1">
                <a:solidFill>
                  <a:schemeClr val="bg1"/>
                </a:solidFill>
              </a:rPr>
              <a:t>IASD_EL_Llano</a:t>
            </a:r>
            <a:endParaRPr lang="es-MX" b="1" dirty="0">
              <a:solidFill>
                <a:schemeClr val="bg1"/>
              </a:solidFill>
            </a:endParaRPr>
          </a:p>
        </p:txBody>
      </p:sp>
      <p:sp>
        <p:nvSpPr>
          <p:cNvPr id="23" name="CuadroTexto 22">
            <a:extLst>
              <a:ext uri="{FF2B5EF4-FFF2-40B4-BE49-F238E27FC236}">
                <a16:creationId xmlns:a16="http://schemas.microsoft.com/office/drawing/2014/main" id="{AC89A8F2-C144-4793-911F-8663F2DF6594}"/>
              </a:ext>
            </a:extLst>
          </p:cNvPr>
          <p:cNvSpPr txBox="1"/>
          <p:nvPr userDrawn="1"/>
        </p:nvSpPr>
        <p:spPr>
          <a:xfrm>
            <a:off x="-24680" y="2317602"/>
            <a:ext cx="2331660" cy="989818"/>
          </a:xfrm>
          <a:prstGeom prst="rect">
            <a:avLst/>
          </a:prstGeom>
          <a:noFill/>
        </p:spPr>
        <p:txBody>
          <a:bodyPr wrap="square" rtlCol="0">
            <a:normAutofit fontScale="77500" lnSpcReduction="20000"/>
          </a:bodyPr>
          <a:lstStyle/>
          <a:p>
            <a:pPr algn="ctr"/>
            <a:r>
              <a:rPr lang="es-MX" sz="3200" b="1" baseline="0" dirty="0">
                <a:ln>
                  <a:solidFill>
                    <a:schemeClr val="tx1"/>
                  </a:solidFill>
                </a:ln>
                <a:solidFill>
                  <a:schemeClr val="bg1"/>
                </a:solidFill>
                <a:effectLst/>
                <a:latin typeface="Bernard MT Condensed" panose="02050806060905020404" pitchFamily="18" charset="0"/>
                <a:ea typeface="Gungsuh" panose="02030600000101010101" pitchFamily="18" charset="-127"/>
                <a:cs typeface="Angsana New" panose="020B0502040204020203" pitchFamily="18" charset="-34"/>
              </a:rPr>
              <a:t>RESURRECCIONES ANTES DE LA CRUZ</a:t>
            </a:r>
            <a:endParaRPr lang="es-MX" sz="3100" b="1" kern="1200" baseline="0" dirty="0">
              <a:ln>
                <a:solidFill>
                  <a:schemeClr val="tx1"/>
                </a:solidFill>
              </a:ln>
              <a:solidFill>
                <a:schemeClr val="bg1"/>
              </a:solidFill>
              <a:effectLst/>
              <a:latin typeface="Bernard MT Condensed" panose="02050806060905020404" pitchFamily="18" charset="0"/>
              <a:ea typeface="Gungsuh" panose="02030600000101010101" pitchFamily="18" charset="-127"/>
              <a:cs typeface="Angsana New" panose="020B0502040204020203" pitchFamily="18" charset="-34"/>
            </a:endParaRPr>
          </a:p>
        </p:txBody>
      </p:sp>
      <p:sp>
        <p:nvSpPr>
          <p:cNvPr id="26" name="CuadroTexto 25">
            <a:extLst>
              <a:ext uri="{FF2B5EF4-FFF2-40B4-BE49-F238E27FC236}">
                <a16:creationId xmlns:a16="http://schemas.microsoft.com/office/drawing/2014/main" id="{41C00063-55F5-4B92-A7B9-A0842FAD87FD}"/>
              </a:ext>
            </a:extLst>
          </p:cNvPr>
          <p:cNvSpPr txBox="1"/>
          <p:nvPr userDrawn="1"/>
        </p:nvSpPr>
        <p:spPr>
          <a:xfrm>
            <a:off x="23168" y="3214717"/>
            <a:ext cx="2184400" cy="523220"/>
          </a:xfrm>
          <a:prstGeom prst="rect">
            <a:avLst/>
          </a:prstGeom>
          <a:noFill/>
        </p:spPr>
        <p:txBody>
          <a:bodyPr wrap="square" rtlCol="0">
            <a:spAutoFit/>
          </a:bodyPr>
          <a:lstStyle/>
          <a:p>
            <a:pPr algn="ctr"/>
            <a:r>
              <a:rPr lang="es-MX" sz="2800" b="1" dirty="0">
                <a:ln>
                  <a:solidFill>
                    <a:schemeClr val="tx1"/>
                  </a:solidFill>
                </a:ln>
                <a:solidFill>
                  <a:schemeClr val="bg1"/>
                </a:solidFill>
                <a:effectLst>
                  <a:innerShdw blurRad="63500" dist="50800" dir="18900000">
                    <a:prstClr val="black">
                      <a:alpha val="50000"/>
                    </a:prstClr>
                  </a:innerShdw>
                </a:effectLst>
                <a:latin typeface="Lato" panose="020F0502020204030203" pitchFamily="34" charset="0"/>
                <a:ea typeface="Adobe Fan Heiti Std B" panose="020B0700000000000000" pitchFamily="34" charset="-128"/>
                <a:cs typeface="Adobe Arabic" panose="02040503050201020203" pitchFamily="18" charset="-78"/>
              </a:rPr>
              <a:t>LECCIÓN</a:t>
            </a:r>
          </a:p>
        </p:txBody>
      </p:sp>
      <p:sp>
        <p:nvSpPr>
          <p:cNvPr id="27" name="CuadroTexto 26">
            <a:extLst>
              <a:ext uri="{FF2B5EF4-FFF2-40B4-BE49-F238E27FC236}">
                <a16:creationId xmlns:a16="http://schemas.microsoft.com/office/drawing/2014/main" id="{5A3A5932-79C2-4198-8769-C5918668CBF0}"/>
              </a:ext>
            </a:extLst>
          </p:cNvPr>
          <p:cNvSpPr txBox="1"/>
          <p:nvPr userDrawn="1"/>
        </p:nvSpPr>
        <p:spPr>
          <a:xfrm>
            <a:off x="22945" y="3388663"/>
            <a:ext cx="2243229" cy="1011413"/>
          </a:xfrm>
          <a:prstGeom prst="rect">
            <a:avLst/>
          </a:prstGeom>
          <a:noFill/>
        </p:spPr>
        <p:txBody>
          <a:bodyPr wrap="square" rtlCol="0">
            <a:spAutoFit/>
          </a:bodyPr>
          <a:lstStyle/>
          <a:p>
            <a:pPr algn="ctr"/>
            <a:r>
              <a:rPr lang="es-MX" sz="6000" b="1" dirty="0">
                <a:ln>
                  <a:solidFill>
                    <a:schemeClr val="tx1"/>
                  </a:solidFill>
                </a:ln>
                <a:solidFill>
                  <a:schemeClr val="bg1"/>
                </a:solidFill>
                <a:effectLst>
                  <a:outerShdw blurRad="38100" dist="38100" dir="2700000" algn="tl">
                    <a:schemeClr val="bg1">
                      <a:alpha val="43000"/>
                    </a:schemeClr>
                  </a:outerShdw>
                </a:effectLst>
                <a:latin typeface="+mn-lt"/>
                <a:ea typeface="Adobe Fan Heiti Std B" panose="020B0700000000000000" pitchFamily="34" charset="-128"/>
                <a:cs typeface="Adobe Arabic" panose="02040503050201020203" pitchFamily="18" charset="-78"/>
              </a:rPr>
              <a:t>05</a:t>
            </a:r>
          </a:p>
        </p:txBody>
      </p:sp>
      <p:sp>
        <p:nvSpPr>
          <p:cNvPr id="8" name="CuadroTexto 7">
            <a:extLst>
              <a:ext uri="{FF2B5EF4-FFF2-40B4-BE49-F238E27FC236}">
                <a16:creationId xmlns:a16="http://schemas.microsoft.com/office/drawing/2014/main" id="{74E9DE97-4752-4F97-AD6C-85B6C1D2C4F1}"/>
              </a:ext>
            </a:extLst>
          </p:cNvPr>
          <p:cNvSpPr txBox="1"/>
          <p:nvPr userDrawn="1"/>
        </p:nvSpPr>
        <p:spPr>
          <a:xfrm>
            <a:off x="-96688" y="4216003"/>
            <a:ext cx="2441498" cy="365125"/>
          </a:xfrm>
          <a:prstGeom prst="rect">
            <a:avLst/>
          </a:prstGeom>
          <a:noFill/>
        </p:spPr>
        <p:txBody>
          <a:bodyPr wrap="square" rtlCol="0">
            <a:normAutofit/>
          </a:bodyPr>
          <a:lstStyle/>
          <a:p>
            <a:pPr algn="ctr"/>
            <a:r>
              <a:rPr lang="es-MX" sz="1400" b="1" baseline="0" dirty="0">
                <a:ln>
                  <a:solidFill>
                    <a:srgbClr val="1A0606">
                      <a:alpha val="62000"/>
                    </a:srgbClr>
                  </a:solidFill>
                </a:ln>
                <a:solidFill>
                  <a:schemeClr val="bg1"/>
                </a:solidFill>
                <a:effectLst>
                  <a:outerShdw blurRad="50800" dist="38100" dir="2700000" algn="tl" rotWithShape="0">
                    <a:prstClr val="black">
                      <a:alpha val="40000"/>
                    </a:prstClr>
                  </a:outerShdw>
                </a:effectLst>
              </a:rPr>
              <a:t>Para el 29 de </a:t>
            </a:r>
            <a:r>
              <a:rPr lang="es-MX" sz="1400" b="1" baseline="0" dirty="0" err="1">
                <a:ln>
                  <a:solidFill>
                    <a:srgbClr val="1A0606">
                      <a:alpha val="62000"/>
                    </a:srgbClr>
                  </a:solidFill>
                </a:ln>
                <a:solidFill>
                  <a:schemeClr val="bg1"/>
                </a:solidFill>
                <a:effectLst>
                  <a:outerShdw blurRad="50800" dist="38100" dir="2700000" algn="tl" rotWithShape="0">
                    <a:prstClr val="black">
                      <a:alpha val="40000"/>
                    </a:prstClr>
                  </a:outerShdw>
                </a:effectLst>
              </a:rPr>
              <a:t>OCtubre</a:t>
            </a:r>
            <a:r>
              <a:rPr lang="es-MX" sz="1400" b="1" baseline="0" dirty="0">
                <a:ln>
                  <a:solidFill>
                    <a:srgbClr val="1A0606">
                      <a:alpha val="62000"/>
                    </a:srgbClr>
                  </a:solidFill>
                </a:ln>
                <a:solidFill>
                  <a:schemeClr val="bg1"/>
                </a:solidFill>
                <a:effectLst>
                  <a:outerShdw blurRad="50800" dist="38100" dir="2700000" algn="tl" rotWithShape="0">
                    <a:prstClr val="black">
                      <a:alpha val="40000"/>
                    </a:prstClr>
                  </a:outerShdw>
                </a:effectLst>
              </a:rPr>
              <a:t> de 2022</a:t>
            </a:r>
          </a:p>
        </p:txBody>
      </p:sp>
      <p:grpSp>
        <p:nvGrpSpPr>
          <p:cNvPr id="57" name="Grupo 56">
            <a:extLst>
              <a:ext uri="{FF2B5EF4-FFF2-40B4-BE49-F238E27FC236}">
                <a16:creationId xmlns:a16="http://schemas.microsoft.com/office/drawing/2014/main" id="{3B8C415B-5957-40A3-A78D-55A1181639F1}"/>
              </a:ext>
            </a:extLst>
          </p:cNvPr>
          <p:cNvGrpSpPr/>
          <p:nvPr userDrawn="1"/>
        </p:nvGrpSpPr>
        <p:grpSpPr>
          <a:xfrm>
            <a:off x="95176" y="5065034"/>
            <a:ext cx="2184400" cy="1510832"/>
            <a:chOff x="23168" y="5065034"/>
            <a:chExt cx="2184400" cy="1510832"/>
          </a:xfrm>
          <a:noFill/>
        </p:grpSpPr>
        <p:sp>
          <p:nvSpPr>
            <p:cNvPr id="16" name="CuadroTexto 15">
              <a:extLst>
                <a:ext uri="{FF2B5EF4-FFF2-40B4-BE49-F238E27FC236}">
                  <a16:creationId xmlns:a16="http://schemas.microsoft.com/office/drawing/2014/main" id="{254547A9-7714-495C-AAB1-BFAF89F82828}"/>
                </a:ext>
              </a:extLst>
            </p:cNvPr>
            <p:cNvSpPr txBox="1"/>
            <p:nvPr userDrawn="1"/>
          </p:nvSpPr>
          <p:spPr>
            <a:xfrm>
              <a:off x="23168" y="6237312"/>
              <a:ext cx="2184400" cy="338554"/>
            </a:xfrm>
            <a:prstGeom prst="rect">
              <a:avLst/>
            </a:prstGeom>
            <a:grpFill/>
          </p:spPr>
          <p:txBody>
            <a:bodyPr wrap="square" rtlCol="0">
              <a:spAutoFit/>
            </a:bodyPr>
            <a:lstStyle/>
            <a:p>
              <a:pPr algn="ctr"/>
              <a:r>
                <a:rPr lang="es-MX" sz="1600" dirty="0">
                  <a:solidFill>
                    <a:schemeClr val="bg1"/>
                  </a:solidFill>
                  <a:latin typeface="Avenir Next LT Pro"/>
                </a:rPr>
                <a:t>“El Llano”</a:t>
              </a:r>
            </a:p>
          </p:txBody>
        </p:sp>
        <p:pic>
          <p:nvPicPr>
            <p:cNvPr id="56" name="Imagen 55" descr="Imagen que contiene dibujo, camiseta&#10;&#10;Descripción generada automáticamente">
              <a:extLst>
                <a:ext uri="{FF2B5EF4-FFF2-40B4-BE49-F238E27FC236}">
                  <a16:creationId xmlns:a16="http://schemas.microsoft.com/office/drawing/2014/main" id="{822B866B-DB82-4A2F-985D-A64BAD45314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180" y="5065034"/>
              <a:ext cx="2042379" cy="1316294"/>
            </a:xfrm>
            <a:prstGeom prst="rect">
              <a:avLst/>
            </a:prstGeom>
            <a:grpFill/>
          </p:spPr>
        </p:pic>
      </p:grpSp>
      <p:sp>
        <p:nvSpPr>
          <p:cNvPr id="10" name="Rectángulo 9">
            <a:extLst>
              <a:ext uri="{FF2B5EF4-FFF2-40B4-BE49-F238E27FC236}">
                <a16:creationId xmlns:a16="http://schemas.microsoft.com/office/drawing/2014/main" id="{3C26FF54-4FA3-42CF-B99B-DF63E7852F07}"/>
              </a:ext>
            </a:extLst>
          </p:cNvPr>
          <p:cNvSpPr/>
          <p:nvPr userDrawn="1"/>
        </p:nvSpPr>
        <p:spPr>
          <a:xfrm>
            <a:off x="10382166" y="0"/>
            <a:ext cx="1816380" cy="6909246"/>
          </a:xfrm>
          <a:prstGeom prst="rect">
            <a:avLst/>
          </a:prstGeom>
          <a:solidFill>
            <a:srgbClr val="FE1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a:extLst>
              <a:ext uri="{FF2B5EF4-FFF2-40B4-BE49-F238E27FC236}">
                <a16:creationId xmlns:a16="http://schemas.microsoft.com/office/drawing/2014/main" id="{11FF85D7-AC5C-4296-83B3-8A34AF732A0D}"/>
              </a:ext>
            </a:extLst>
          </p:cNvPr>
          <p:cNvPicPr>
            <a:picLocks noChangeAspect="1"/>
          </p:cNvPicPr>
          <p:nvPr userDrawn="1"/>
        </p:nvPicPr>
        <p:blipFill>
          <a:blip r:embed="rId7">
            <a:extLst>
              <a:ext uri="{28A0092B-C50C-407E-A947-70E740481C1C}">
                <a14:useLocalDpi xmlns:a14="http://schemas.microsoft.com/office/drawing/2010/main" val="0"/>
              </a:ext>
            </a:extLst>
          </a:blip>
          <a:srcRect t="6741" b="6741"/>
          <a:stretch/>
        </p:blipFill>
        <p:spPr>
          <a:xfrm rot="20368409">
            <a:off x="9871796" y="188234"/>
            <a:ext cx="1180829" cy="1532455"/>
          </a:xfrm>
          <a:prstGeom prst="rect">
            <a:avLst/>
          </a:prstGeom>
        </p:spPr>
      </p:pic>
      <p:pic>
        <p:nvPicPr>
          <p:cNvPr id="54" name="Imagen 53">
            <a:extLst>
              <a:ext uri="{FF2B5EF4-FFF2-40B4-BE49-F238E27FC236}">
                <a16:creationId xmlns:a16="http://schemas.microsoft.com/office/drawing/2014/main" id="{0885E048-ECB1-430D-9253-852772EA6BDB}"/>
              </a:ext>
            </a:extLst>
          </p:cNvPr>
          <p:cNvPicPr>
            <a:picLocks noChangeAspect="1"/>
          </p:cNvPicPr>
          <p:nvPr userDrawn="1"/>
        </p:nvPicPr>
        <p:blipFill>
          <a:blip r:embed="rId8">
            <a:extLst>
              <a:ext uri="{BEBA8EAE-BF5A-486C-A8C5-ECC9F3942E4B}">
                <a14:imgProps xmlns:a14="http://schemas.microsoft.com/office/drawing/2010/main">
                  <a14:imgLayer r:embed="rId9">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52129" y="5293128"/>
            <a:ext cx="1596770" cy="1561021"/>
          </a:xfrm>
          <a:prstGeom prst="rect">
            <a:avLst/>
          </a:prstGeom>
        </p:spPr>
      </p:pic>
      <p:sp>
        <p:nvSpPr>
          <p:cNvPr id="32" name="CuadroTexto 31">
            <a:extLst>
              <a:ext uri="{FF2B5EF4-FFF2-40B4-BE49-F238E27FC236}">
                <a16:creationId xmlns:a16="http://schemas.microsoft.com/office/drawing/2014/main" id="{27CB90C2-2ABC-4D11-A713-81AB0DF603F7}"/>
              </a:ext>
            </a:extLst>
          </p:cNvPr>
          <p:cNvSpPr txBox="1"/>
          <p:nvPr userDrawn="1"/>
        </p:nvSpPr>
        <p:spPr>
          <a:xfrm>
            <a:off x="551384" y="1684014"/>
            <a:ext cx="416117" cy="395705"/>
          </a:xfrm>
          <a:prstGeom prst="rect">
            <a:avLst/>
          </a:prstGeom>
          <a:noFill/>
        </p:spPr>
        <p:txBody>
          <a:bodyPr wrap="square" rtlCol="0">
            <a:normAutofit fontScale="92500"/>
          </a:bodyPr>
          <a:lstStyle/>
          <a:p>
            <a:pPr algn="just"/>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1600" b="1" kern="1200" dirty="0" err="1">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to</a:t>
            </a:r>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a:t>
            </a:r>
          </a:p>
        </p:txBody>
      </p:sp>
      <p:pic>
        <p:nvPicPr>
          <p:cNvPr id="5" name="Imagen 4" descr="Icono&#10;&#10;Descripción generada automáticamente">
            <a:extLst>
              <a:ext uri="{FF2B5EF4-FFF2-40B4-BE49-F238E27FC236}">
                <a16:creationId xmlns:a16="http://schemas.microsoft.com/office/drawing/2014/main" id="{6B71861A-BCC3-8B66-3256-5BC274C912F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67174" y="6309320"/>
            <a:ext cx="400103" cy="400103"/>
          </a:xfrm>
          <a:prstGeom prst="rect">
            <a:avLst/>
          </a:prstGeom>
        </p:spPr>
      </p:pic>
      <p:sp>
        <p:nvSpPr>
          <p:cNvPr id="29" name="CuadroTexto 28">
            <a:extLst>
              <a:ext uri="{FF2B5EF4-FFF2-40B4-BE49-F238E27FC236}">
                <a16:creationId xmlns:a16="http://schemas.microsoft.com/office/drawing/2014/main" id="{59789BE4-6DD8-D1E6-450A-4C9C59C3C6A1}"/>
              </a:ext>
            </a:extLst>
          </p:cNvPr>
          <p:cNvSpPr txBox="1"/>
          <p:nvPr userDrawn="1"/>
        </p:nvSpPr>
        <p:spPr>
          <a:xfrm>
            <a:off x="7671784" y="6315354"/>
            <a:ext cx="1856872" cy="369332"/>
          </a:xfrm>
          <a:prstGeom prst="rect">
            <a:avLst/>
          </a:prstGeom>
          <a:noFill/>
        </p:spPr>
        <p:txBody>
          <a:bodyPr wrap="square" rtlCol="0">
            <a:spAutoFit/>
          </a:bodyPr>
          <a:lstStyle/>
          <a:p>
            <a:r>
              <a:rPr lang="es-MX" b="1" dirty="0">
                <a:solidFill>
                  <a:schemeClr val="bg1"/>
                </a:solidFill>
              </a:rPr>
              <a:t>@iasddistritotula</a:t>
            </a:r>
          </a:p>
        </p:txBody>
      </p:sp>
    </p:spTree>
    <p:extLst>
      <p:ext uri="{BB962C8B-B14F-4D97-AF65-F5344CB8AC3E}">
        <p14:creationId xmlns:p14="http://schemas.microsoft.com/office/powerpoint/2010/main" val="2060113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Encabezado de sección">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0F6A906D-97A9-4CDE-B7B4-821AF89773E8}"/>
              </a:ext>
            </a:extLst>
          </p:cNvPr>
          <p:cNvSpPr>
            <a:spLocks noGrp="1"/>
          </p:cNvSpPr>
          <p:nvPr>
            <p:ph type="body" sz="quarter" idx="10"/>
          </p:nvPr>
        </p:nvSpPr>
        <p:spPr>
          <a:xfrm>
            <a:off x="407368" y="1052736"/>
            <a:ext cx="11449272" cy="1274539"/>
          </a:xfrm>
        </p:spPr>
        <p:txBody>
          <a:bodyPr/>
          <a:lstStyle>
            <a:lvl1pPr>
              <a:defRPr>
                <a:latin typeface="Arial Rounded MT Bold" panose="020F0704030504030204" pitchFamily="34" charset="0"/>
              </a:defRPr>
            </a:lvl1pPr>
          </a:lstStyle>
          <a:p>
            <a:pPr lvl="0"/>
            <a:r>
              <a:rPr lang="es-ES"/>
              <a:t>Haga clic para modificar los estilos de texto del patrón</a:t>
            </a:r>
          </a:p>
        </p:txBody>
      </p:sp>
      <p:grpSp>
        <p:nvGrpSpPr>
          <p:cNvPr id="8" name="Grupo 7">
            <a:extLst>
              <a:ext uri="{FF2B5EF4-FFF2-40B4-BE49-F238E27FC236}">
                <a16:creationId xmlns:a16="http://schemas.microsoft.com/office/drawing/2014/main" id="{93082F60-C532-49DB-A67D-0A600D580FFE}"/>
              </a:ext>
            </a:extLst>
          </p:cNvPr>
          <p:cNvGrpSpPr/>
          <p:nvPr userDrawn="1"/>
        </p:nvGrpSpPr>
        <p:grpSpPr>
          <a:xfrm>
            <a:off x="407368" y="44624"/>
            <a:ext cx="11449272" cy="792088"/>
            <a:chOff x="407368" y="2924944"/>
            <a:chExt cx="11449272" cy="720080"/>
          </a:xfrm>
          <a:solidFill>
            <a:srgbClr val="7B2991"/>
          </a:solidFill>
        </p:grpSpPr>
        <p:sp>
          <p:nvSpPr>
            <p:cNvPr id="2" name="Rectángulo: esquinas redondeadas 1">
              <a:extLst>
                <a:ext uri="{FF2B5EF4-FFF2-40B4-BE49-F238E27FC236}">
                  <a16:creationId xmlns:a16="http://schemas.microsoft.com/office/drawing/2014/main" id="{65395420-A9FA-4043-A016-9CB89BA95122}"/>
                </a:ext>
              </a:extLst>
            </p:cNvPr>
            <p:cNvSpPr/>
            <p:nvPr userDrawn="1"/>
          </p:nvSpPr>
          <p:spPr>
            <a:xfrm>
              <a:off x="407368" y="2924944"/>
              <a:ext cx="11449272" cy="72008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a:solidFill>
                    <a:schemeClr val="bg1"/>
                  </a:solidFill>
                  <a:latin typeface="Lucida Sans Unicode" panose="020B0602030504020204" pitchFamily="34" charset="0"/>
                  <a:cs typeface="Lucida Sans Unicode" panose="020B0602030504020204" pitchFamily="34" charset="0"/>
                </a:rPr>
                <a:t>PARA ESTUDIAR Y MEDITAR</a:t>
              </a:r>
            </a:p>
          </p:txBody>
        </p:sp>
        <p:pic>
          <p:nvPicPr>
            <p:cNvPr id="4" name="Imagen 3">
              <a:extLst>
                <a:ext uri="{FF2B5EF4-FFF2-40B4-BE49-F238E27FC236}">
                  <a16:creationId xmlns:a16="http://schemas.microsoft.com/office/drawing/2014/main" id="{1E6995D9-C209-4BEC-806E-16ADECA49E5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50096" y1="22780" x2="50096" y2="22780"/>
                          <a14:foregroundMark x1="52987" y1="26641" x2="52987" y2="26641"/>
                          <a14:foregroundMark x1="53372" y1="34749" x2="53372" y2="34749"/>
                          <a14:foregroundMark x1="59538" y1="46911" x2="59538" y2="46911"/>
                          <a14:foregroundMark x1="62428" y1="51351" x2="62428" y2="51351"/>
                          <a14:foregroundMark x1="62813" y1="58880" x2="62813" y2="58880"/>
                          <a14:foregroundMark x1="71869" y1="74131" x2="71869" y2="74131"/>
                          <a14:foregroundMark x1="52023" y1="72008" x2="52023" y2="72008"/>
                        </a14:backgroundRemoval>
                      </a14:imgEffect>
                    </a14:imgLayer>
                  </a14:imgProps>
                </a:ext>
                <a:ext uri="{28A0092B-C50C-407E-A947-70E740481C1C}">
                  <a14:useLocalDpi xmlns:a14="http://schemas.microsoft.com/office/drawing/2010/main" val="0"/>
                </a:ext>
              </a:extLst>
            </a:blip>
            <a:stretch>
              <a:fillRect/>
            </a:stretch>
          </p:blipFill>
          <p:spPr>
            <a:xfrm>
              <a:off x="10992544" y="2924944"/>
              <a:ext cx="672278" cy="670983"/>
            </a:xfrm>
            <a:prstGeom prst="rect">
              <a:avLst/>
            </a:prstGeom>
            <a:grpFill/>
          </p:spPr>
        </p:pic>
      </p:grpSp>
    </p:spTree>
    <p:extLst>
      <p:ext uri="{BB962C8B-B14F-4D97-AF65-F5344CB8AC3E}">
        <p14:creationId xmlns:p14="http://schemas.microsoft.com/office/powerpoint/2010/main" val="114278164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alphaModFix amt="43000"/>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74F86-18BE-4452-B8BD-FB7420D4B553}"/>
              </a:ext>
            </a:extLst>
          </p:cNvPr>
          <p:cNvSpPr>
            <a:spLocks noGrp="1"/>
          </p:cNvSpPr>
          <p:nvPr>
            <p:ph type="title" hasCustomPrompt="1"/>
          </p:nvPr>
        </p:nvSpPr>
        <p:spPr>
          <a:xfrm>
            <a:off x="263352" y="365126"/>
            <a:ext cx="6552728" cy="1206500"/>
          </a:xfrm>
          <a:solidFill>
            <a:schemeClr val="bg1"/>
          </a:solidFill>
        </p:spPr>
        <p:txBody>
          <a:bodyPr/>
          <a:lstStyle>
            <a:lvl1pPr marL="0" indent="0" algn="ctr" defTabSz="895350">
              <a:defRPr>
                <a:solidFill>
                  <a:schemeClr val="tx1"/>
                </a:solidFill>
                <a:latin typeface="Arial Rounded MT Bold" panose="020F0704030504030204" pitchFamily="34" charset="0"/>
              </a:defRPr>
            </a:lvl1pPr>
          </a:lstStyle>
          <a:p>
            <a:r>
              <a:rPr lang="es-ES" dirty="0">
                <a:solidFill>
                  <a:srgbClr val="FF0000"/>
                </a:solidFill>
              </a:rPr>
              <a:t>Para memorizar</a:t>
            </a:r>
            <a:endParaRPr lang="es-MX" dirty="0"/>
          </a:p>
        </p:txBody>
      </p:sp>
      <p:sp>
        <p:nvSpPr>
          <p:cNvPr id="10" name="Rectángulo 9">
            <a:extLst>
              <a:ext uri="{FF2B5EF4-FFF2-40B4-BE49-F238E27FC236}">
                <a16:creationId xmlns:a16="http://schemas.microsoft.com/office/drawing/2014/main" id="{B1ABF945-0BFA-4146-A229-6FA278D56EB4}"/>
              </a:ext>
            </a:extLst>
          </p:cNvPr>
          <p:cNvSpPr/>
          <p:nvPr userDrawn="1"/>
        </p:nvSpPr>
        <p:spPr>
          <a:xfrm>
            <a:off x="263352" y="1772816"/>
            <a:ext cx="6552728" cy="4968552"/>
          </a:xfrm>
          <a:prstGeom prst="rect">
            <a:avLst/>
          </a:prstGeom>
        </p:spPr>
        <p:txBody>
          <a:bodyPr wrap="square">
            <a:normAutofit fontScale="62500" lnSpcReduction="20000"/>
          </a:bodyPr>
          <a:lstStyle/>
          <a:p>
            <a:pPr algn="ctr"/>
            <a:r>
              <a:rPr lang="es-MX" sz="3600" b="1" i="0" dirty="0">
                <a:solidFill>
                  <a:srgbClr val="FE9F41"/>
                </a:solidFill>
                <a:effectLst/>
                <a:latin typeface="Lucida Grande"/>
              </a:rPr>
              <a:t> </a:t>
            </a:r>
            <a:r>
              <a:rPr lang="es-MX" sz="7100" b="1" kern="1200" dirty="0">
                <a:solidFill>
                  <a:schemeClr val="tx1"/>
                </a:solidFill>
                <a:latin typeface="Arial Rounded MT Bold" panose="020F0704030504030204" pitchFamily="34" charset="0"/>
                <a:ea typeface="+mj-ea"/>
                <a:cs typeface="+mj-cs"/>
              </a:rPr>
              <a:t>"Le dijo Jesús: Yo soy la resurrección y la vida; el que cree en mí, aunque esté muerto, vivirá. Y todo aquel que vive y cree en mí, no morirá eternamente. ¿Crees esto?“</a:t>
            </a:r>
          </a:p>
          <a:p>
            <a:pPr algn="ctr"/>
            <a:r>
              <a:rPr lang="es-MX" sz="7100" b="1" kern="1200" dirty="0">
                <a:solidFill>
                  <a:schemeClr val="tx1"/>
                </a:solidFill>
                <a:latin typeface="Arial Rounded MT Bold" panose="020F0704030504030204" pitchFamily="34" charset="0"/>
                <a:ea typeface="+mj-ea"/>
                <a:cs typeface="+mj-cs"/>
              </a:rPr>
              <a:t>(Juan 11:25, 26).</a:t>
            </a:r>
          </a:p>
        </p:txBody>
      </p:sp>
      <p:sp>
        <p:nvSpPr>
          <p:cNvPr id="18" name="Rectángulo 17">
            <a:extLst>
              <a:ext uri="{FF2B5EF4-FFF2-40B4-BE49-F238E27FC236}">
                <a16:creationId xmlns:a16="http://schemas.microsoft.com/office/drawing/2014/main" id="{E333BF84-1192-4899-AA77-A68B74979C61}"/>
              </a:ext>
            </a:extLst>
          </p:cNvPr>
          <p:cNvSpPr/>
          <p:nvPr userDrawn="1"/>
        </p:nvSpPr>
        <p:spPr>
          <a:xfrm>
            <a:off x="10495632" y="1"/>
            <a:ext cx="1735793" cy="6865654"/>
          </a:xfrm>
          <a:prstGeom prst="rect">
            <a:avLst/>
          </a:prstGeom>
          <a:solidFill>
            <a:srgbClr val="FD1634"/>
          </a:solidFill>
          <a:ln>
            <a:solidFill>
              <a:srgbClr val="F2C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 name="Imagen 18">
            <a:extLst>
              <a:ext uri="{FF2B5EF4-FFF2-40B4-BE49-F238E27FC236}">
                <a16:creationId xmlns:a16="http://schemas.microsoft.com/office/drawing/2014/main" id="{5B0CA18A-9C54-4131-A5DA-FF26E3DDD82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00898" y="5290541"/>
            <a:ext cx="1691102" cy="1594843"/>
          </a:xfrm>
          <a:prstGeom prst="rect">
            <a:avLst/>
          </a:prstGeom>
        </p:spPr>
      </p:pic>
    </p:spTree>
    <p:extLst>
      <p:ext uri="{BB962C8B-B14F-4D97-AF65-F5344CB8AC3E}">
        <p14:creationId xmlns:p14="http://schemas.microsoft.com/office/powerpoint/2010/main" val="247942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A0D82C-9B1D-481F-A2E7-393CCFE147F0}"/>
              </a:ext>
            </a:extLst>
          </p:cNvPr>
          <p:cNvSpPr>
            <a:spLocks noGrp="1"/>
          </p:cNvSpPr>
          <p:nvPr>
            <p:ph type="title" hasCustomPrompt="1"/>
          </p:nvPr>
        </p:nvSpPr>
        <p:spPr>
          <a:xfrm>
            <a:off x="479376" y="365125"/>
            <a:ext cx="9506272" cy="831627"/>
          </a:xfrm>
          <a:solidFill>
            <a:srgbClr val="FD1634"/>
          </a:solidFill>
          <a:ln>
            <a:solidFill>
              <a:srgbClr val="31ADB5"/>
            </a:solidFill>
          </a:ln>
          <a:effectLst>
            <a:outerShdw blurRad="76200" dist="27940" dir="5400000" algn="ctr">
              <a:srgbClr val="31ADB5">
                <a:alpha val="32000"/>
              </a:srgbClr>
            </a:outerShdw>
          </a:effectLst>
          <a:scene3d>
            <a:camera prst="orthographicFront">
              <a:rot lat="0" lon="0" rev="0"/>
            </a:camera>
            <a:lightRig rig="balanced" dir="t">
              <a:rot lat="0" lon="0" rev="8700000"/>
            </a:lightRig>
          </a:scene3d>
          <a:sp3d contourW="12700">
            <a:bevelT w="190500" h="38100"/>
            <a:contourClr>
              <a:srgbClr val="31ADB5"/>
            </a:contourClr>
          </a:sp3d>
        </p:spPr>
        <p:txBody>
          <a:bodyPr>
            <a:normAutofit/>
          </a:bodyPr>
          <a:lstStyle>
            <a:lvl1pPr algn="ctr">
              <a:defRPr lang="es-MX" sz="4800" kern="1200" dirty="0">
                <a:ln>
                  <a:solidFill>
                    <a:schemeClr val="tx1"/>
                  </a:solidFill>
                </a:ln>
                <a:solidFill>
                  <a:schemeClr val="tx1"/>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MX" dirty="0"/>
              <a:t>Enfoque del estudio</a:t>
            </a:r>
          </a:p>
        </p:txBody>
      </p:sp>
      <p:sp>
        <p:nvSpPr>
          <p:cNvPr id="3" name="Rectángulo 2">
            <a:extLst>
              <a:ext uri="{FF2B5EF4-FFF2-40B4-BE49-F238E27FC236}">
                <a16:creationId xmlns:a16="http://schemas.microsoft.com/office/drawing/2014/main" id="{C688665C-6185-4BD2-9EA1-FD2D58DBAB1B}"/>
              </a:ext>
            </a:extLst>
          </p:cNvPr>
          <p:cNvSpPr/>
          <p:nvPr userDrawn="1"/>
        </p:nvSpPr>
        <p:spPr>
          <a:xfrm>
            <a:off x="10452089" y="0"/>
            <a:ext cx="1735793" cy="6865655"/>
          </a:xfrm>
          <a:prstGeom prst="rect">
            <a:avLst/>
          </a:prstGeom>
          <a:solidFill>
            <a:srgbClr val="FE1431"/>
          </a:solidFill>
          <a:ln>
            <a:solidFill>
              <a:srgbClr val="F2C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4683BC68-2AD2-47DF-9809-1E88825E78D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00898" y="5290541"/>
            <a:ext cx="1686984" cy="1594843"/>
          </a:xfrm>
          <a:prstGeom prst="rect">
            <a:avLst/>
          </a:prstGeom>
        </p:spPr>
      </p:pic>
    </p:spTree>
    <p:extLst>
      <p:ext uri="{BB962C8B-B14F-4D97-AF65-F5344CB8AC3E}">
        <p14:creationId xmlns:p14="http://schemas.microsoft.com/office/powerpoint/2010/main" val="2113206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0"/>
            <a:ext cx="11201400" cy="664119"/>
            <a:chOff x="733425" y="38100"/>
            <a:chExt cx="8401050" cy="447675"/>
          </a:xfrm>
          <a:gradFill flip="none" rotWithShape="1">
            <a:gsLst>
              <a:gs pos="0">
                <a:srgbClr val="FFC000"/>
              </a:gs>
              <a:gs pos="50000">
                <a:srgbClr val="FFC000"/>
              </a:gs>
              <a:gs pos="100000">
                <a:srgbClr val="FFC000"/>
              </a:gs>
            </a:gsLst>
            <a:lin ang="2700000" scaled="1"/>
            <a:tileRect/>
          </a:gra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88900"/>
                <a:bevelB w="38100" h="25400"/>
              </a:sp3d>
            </a:bodyPr>
            <a:lstStyle/>
            <a:p>
              <a:pPr algn="ctr"/>
              <a:endParaRPr lang="es-MX" sz="1800">
                <a:effectLst>
                  <a:outerShdw blurRad="50800" dir="5400000" algn="ctr" rotWithShape="0">
                    <a:schemeClr val="accent4">
                      <a:lumMod val="60000"/>
                      <a:lumOff val="40000"/>
                    </a:schemeClr>
                  </a:outerShdw>
                </a:effectLst>
              </a:endParaRPr>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88900"/>
                <a:bevelB w="38100" h="25400"/>
              </a:sp3d>
            </a:bodyPr>
            <a:lstStyle/>
            <a:p>
              <a:pPr algn="ctr"/>
              <a:endParaRPr lang="es-MX" sz="1800">
                <a:effectLst>
                  <a:outerShdw blurRad="50800" dir="5400000" algn="ctr" rotWithShape="0">
                    <a:schemeClr val="accent4">
                      <a:lumMod val="60000"/>
                      <a:lumOff val="40000"/>
                    </a:schemeClr>
                  </a:outerShdw>
                </a:effectLst>
              </a:endParaRPr>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16280" y="6523434"/>
            <a:ext cx="3563936" cy="361950"/>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11783" y="6767012"/>
            <a:ext cx="8628063" cy="118372"/>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8" name="CuadroTexto 17">
            <a:extLst>
              <a:ext uri="{FF2B5EF4-FFF2-40B4-BE49-F238E27FC236}">
                <a16:creationId xmlns:a16="http://schemas.microsoft.com/office/drawing/2014/main" id="{1EC75721-423D-421B-A732-C9122905495E}"/>
              </a:ext>
            </a:extLst>
          </p:cNvPr>
          <p:cNvSpPr txBox="1"/>
          <p:nvPr userDrawn="1"/>
        </p:nvSpPr>
        <p:spPr>
          <a:xfrm>
            <a:off x="8616280" y="643335"/>
            <a:ext cx="3563936" cy="769441"/>
          </a:xfrm>
          <a:prstGeom prst="rect">
            <a:avLst/>
          </a:prstGeom>
          <a:noFill/>
          <a:ln>
            <a:noFill/>
          </a:ln>
        </p:spPr>
        <p:txBody>
          <a:bodyPr wrap="square" rtlCol="0">
            <a:spAutoFit/>
            <a:scene3d>
              <a:camera prst="obliqueTopRight"/>
              <a:lightRig rig="balanced" dir="t"/>
            </a:scene3d>
            <a:sp3d extrusionH="88900" prstMaterial="dkEdge">
              <a:bevelT w="0" h="127000"/>
              <a:bevelB w="38100" h="38100"/>
              <a:extrusionClr>
                <a:schemeClr val="accent6">
                  <a:lumMod val="60000"/>
                  <a:lumOff val="40000"/>
                </a:schemeClr>
              </a:extrusionClr>
            </a:sp3d>
          </a:bodyPr>
          <a:lstStyle>
            <a:defPPr>
              <a:defRPr lang="en-US"/>
            </a:defPPr>
            <a:lvl1pPr algn="ctr">
              <a:defRPr sz="4400">
                <a:ln>
                  <a:solidFill>
                    <a:schemeClr val="accent6">
                      <a:lumMod val="60000"/>
                      <a:lumOff val="40000"/>
                    </a:schemeClr>
                  </a:solidFill>
                </a:ln>
                <a:solidFill>
                  <a:srgbClr val="548235"/>
                </a:solidFill>
                <a:effectLst>
                  <a:outerShdw blurRad="50800" dir="5400000" algn="ctr" rotWithShape="0">
                    <a:srgbClr val="548235"/>
                  </a:outerShdw>
                </a:effectLst>
                <a:latin typeface="Abadi" panose="020B0604020202020204" pitchFamily="34" charset="0"/>
              </a:defRPr>
            </a:lvl1pPr>
          </a:lstStyle>
          <a:p>
            <a:pPr lvl="0"/>
            <a:r>
              <a:rPr lang="es-MX" dirty="0">
                <a:ln>
                  <a:solidFill>
                    <a:schemeClr val="accent4">
                      <a:lumMod val="60000"/>
                      <a:lumOff val="40000"/>
                    </a:schemeClr>
                  </a:solidFill>
                </a:ln>
                <a:solidFill>
                  <a:srgbClr val="FFFF00"/>
                </a:solidFill>
                <a:effectLst/>
                <a:latin typeface="Eras Bold ITC" panose="020B0907030504020204" pitchFamily="34" charset="0"/>
              </a:rPr>
              <a:t>Sábado</a:t>
            </a:r>
          </a:p>
        </p:txBody>
      </p:sp>
      <p:sp>
        <p:nvSpPr>
          <p:cNvPr id="11" name="Rectángulo 10">
            <a:extLst>
              <a:ext uri="{FF2B5EF4-FFF2-40B4-BE49-F238E27FC236}">
                <a16:creationId xmlns:a16="http://schemas.microsoft.com/office/drawing/2014/main" id="{C8514502-1155-4B3D-8F4D-4E71C876B1D0}"/>
              </a:ext>
            </a:extLst>
          </p:cNvPr>
          <p:cNvSpPr/>
          <p:nvPr userDrawn="1"/>
        </p:nvSpPr>
        <p:spPr>
          <a:xfrm>
            <a:off x="8616280" y="1430505"/>
            <a:ext cx="3563936" cy="118372"/>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209746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1015280" y="0"/>
            <a:ext cx="11201400" cy="664116"/>
            <a:chOff x="733425" y="38100"/>
            <a:chExt cx="8401050" cy="447675"/>
          </a:xfrm>
          <a:solidFill>
            <a:srgbClr val="E19A43"/>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81762"/>
            <a:ext cx="3563936" cy="361950"/>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19887"/>
            <a:ext cx="8628063" cy="123825"/>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2" y="620688"/>
            <a:ext cx="3563935" cy="769441"/>
          </a:xfrm>
          <a:prstGeom prst="rect">
            <a:avLst/>
          </a:prstGeom>
          <a:noFill/>
          <a:ln>
            <a:noFill/>
          </a:ln>
        </p:spPr>
        <p:txBody>
          <a:bodyPr wrap="square" rtlCol="0">
            <a:spAutoFit/>
            <a:scene3d>
              <a:camera prst="obliqueTopRight"/>
              <a:lightRig rig="balanced" dir="t"/>
            </a:scene3d>
            <a:sp3d extrusionH="88900" prstMaterial="dkEdge">
              <a:bevelT w="0" h="127000"/>
              <a:bevelB w="38100" h="38100"/>
              <a:extrusionClr>
                <a:schemeClr val="accent6">
                  <a:lumMod val="60000"/>
                  <a:lumOff val="40000"/>
                </a:schemeClr>
              </a:extrusionClr>
            </a:sp3d>
          </a:bodyPr>
          <a:lstStyle/>
          <a:p>
            <a:pPr algn="ctr"/>
            <a:r>
              <a:rPr lang="es-MX" sz="4400" baseline="0" dirty="0">
                <a:ln>
                  <a:solidFill>
                    <a:schemeClr val="accent6">
                      <a:lumMod val="75000"/>
                    </a:schemeClr>
                  </a:solidFill>
                </a:ln>
                <a:solidFill>
                  <a:srgbClr val="FFC000"/>
                </a:solidFill>
                <a:effectLst>
                  <a:outerShdw blurRad="88900" dir="5400000" algn="ctr" rotWithShape="0">
                    <a:schemeClr val="accent2">
                      <a:lumMod val="60000"/>
                      <a:lumOff val="40000"/>
                    </a:schemeClr>
                  </a:outerShdw>
                </a:effectLst>
                <a:latin typeface="Eras Bold ITC" panose="020B0907030504020204" pitchFamily="34" charset="0"/>
              </a:rPr>
              <a:t>Domingo</a:t>
            </a:r>
          </a:p>
        </p:txBody>
      </p:sp>
      <p:sp>
        <p:nvSpPr>
          <p:cNvPr id="11" name="Rectángulo 10">
            <a:extLst>
              <a:ext uri="{FF2B5EF4-FFF2-40B4-BE49-F238E27FC236}">
                <a16:creationId xmlns:a16="http://schemas.microsoft.com/office/drawing/2014/main" id="{25676727-9345-463B-8ECA-EB680D14F607}"/>
              </a:ext>
            </a:extLst>
          </p:cNvPr>
          <p:cNvSpPr/>
          <p:nvPr userDrawn="1"/>
        </p:nvSpPr>
        <p:spPr>
          <a:xfrm>
            <a:off x="8628062" y="1360413"/>
            <a:ext cx="3563935" cy="123825"/>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Tree>
    <p:extLst>
      <p:ext uri="{BB962C8B-B14F-4D97-AF65-F5344CB8AC3E}">
        <p14:creationId xmlns:p14="http://schemas.microsoft.com/office/powerpoint/2010/main" val="48149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3096"/>
            <a:ext cx="11201400" cy="664117"/>
            <a:chOff x="733425" y="38100"/>
            <a:chExt cx="8401050" cy="447675"/>
          </a:xfrm>
          <a:solidFill>
            <a:srgbClr val="856253"/>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96050"/>
            <a:ext cx="3563936" cy="361950"/>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2" y="643335"/>
            <a:ext cx="3563935" cy="769441"/>
          </a:xfrm>
          <a:prstGeom prst="rect">
            <a:avLst/>
          </a:prstGeom>
          <a:noFill/>
        </p:spPr>
        <p:txBody>
          <a:bodyPr wrap="square" rtlCol="0">
            <a:spAutoFit/>
            <a:scene3d>
              <a:camera prst="obliqueTopRight"/>
              <a:lightRig rig="balanced" dir="t"/>
            </a:scene3d>
            <a:sp3d extrusionH="88900" prstMaterial="dkEdge">
              <a:bevelT w="0" h="127000"/>
              <a:bevelB w="38100" h="38100"/>
              <a:extrusionClr>
                <a:srgbClr val="2F5597"/>
              </a:extrusionClr>
              <a:contourClr>
                <a:schemeClr val="accent1">
                  <a:lumMod val="60000"/>
                  <a:lumOff val="40000"/>
                </a:schemeClr>
              </a:contourClr>
            </a:sp3d>
          </a:bodyPr>
          <a:lstStyle/>
          <a:p>
            <a:pPr algn="ctr"/>
            <a:r>
              <a:rPr lang="es-MX" sz="4400" dirty="0">
                <a:ln>
                  <a:solidFill>
                    <a:srgbClr val="69727B"/>
                  </a:solidFill>
                </a:ln>
                <a:solidFill>
                  <a:srgbClr val="856050"/>
                </a:solidFill>
                <a:effectLst>
                  <a:innerShdw blurRad="63500" dist="50800" dir="18900000">
                    <a:prstClr val="black">
                      <a:alpha val="50000"/>
                    </a:prstClr>
                  </a:innerShdw>
                </a:effectLst>
                <a:latin typeface="Eras Bold ITC" panose="020B0907030504020204" pitchFamily="34" charset="0"/>
              </a:rPr>
              <a:t>Lunes</a:t>
            </a:r>
          </a:p>
        </p:txBody>
      </p:sp>
      <p:cxnSp>
        <p:nvCxnSpPr>
          <p:cNvPr id="8" name="Conector recto 7">
            <a:extLst>
              <a:ext uri="{FF2B5EF4-FFF2-40B4-BE49-F238E27FC236}">
                <a16:creationId xmlns:a16="http://schemas.microsoft.com/office/drawing/2014/main" id="{44EA761E-8895-4B7F-A0D2-5637A17499D0}"/>
              </a:ext>
            </a:extLst>
          </p:cNvPr>
          <p:cNvCxnSpPr>
            <a:cxnSpLocks/>
          </p:cNvCxnSpPr>
          <p:nvPr userDrawn="1"/>
        </p:nvCxnSpPr>
        <p:spPr>
          <a:xfrm>
            <a:off x="8628063" y="1223205"/>
            <a:ext cx="3563936"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7E138AC-C985-4B6B-A54C-00F6E8E20E59}"/>
              </a:ext>
            </a:extLst>
          </p:cNvPr>
          <p:cNvSpPr/>
          <p:nvPr userDrawn="1"/>
        </p:nvSpPr>
        <p:spPr>
          <a:xfrm flipV="1">
            <a:off x="8628058" y="1423956"/>
            <a:ext cx="3563939" cy="120563"/>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14915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41"/>
            <a:ext cx="11201400" cy="664117"/>
            <a:chOff x="733425" y="38100"/>
            <a:chExt cx="8401050" cy="447675"/>
          </a:xfrm>
          <a:solidFill>
            <a:srgbClr val="373C3E"/>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1214103" y="38100"/>
              <a:ext cx="7920372" cy="447675"/>
            </a:xfrm>
            <a:prstGeom prst="rect">
              <a:avLst/>
            </a:prstGeom>
            <a:solidFill>
              <a:srgbClr val="07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solidFill>
              <a:srgbClr val="07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3" y="6496050"/>
            <a:ext cx="3563936" cy="361950"/>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16280" y="692696"/>
            <a:ext cx="3563936" cy="769441"/>
          </a:xfrm>
          <a:prstGeom prst="rect">
            <a:avLst/>
          </a:prstGeom>
          <a:noFill/>
        </p:spPr>
        <p:txBody>
          <a:bodyPr wrap="square" rtlCol="0">
            <a:spAutoFit/>
            <a:scene3d>
              <a:camera prst="obliqueTopRight"/>
              <a:lightRig rig="threePt" dir="t"/>
            </a:scene3d>
            <a:sp3d extrusionH="88900">
              <a:bevelT w="0" h="127000"/>
              <a:bevelB w="38100" h="38100"/>
              <a:extrusionClr>
                <a:srgbClr val="7030A0"/>
              </a:extrusionClr>
            </a:sp3d>
          </a:bodyPr>
          <a:lstStyle/>
          <a:p>
            <a:pPr algn="ctr"/>
            <a:r>
              <a:rPr lang="es-MX" sz="4400" dirty="0">
                <a:ln>
                  <a:solidFill>
                    <a:srgbClr val="077FBA"/>
                  </a:solidFill>
                </a:ln>
                <a:solidFill>
                  <a:srgbClr val="077FBA"/>
                </a:solidFill>
                <a:effectLst>
                  <a:innerShdw blurRad="63500" dist="50800" dir="18900000">
                    <a:prstClr val="black">
                      <a:alpha val="50000"/>
                    </a:prstClr>
                  </a:innerShdw>
                </a:effectLst>
                <a:latin typeface="Eras Bold ITC" panose="020B0907030504020204" pitchFamily="34" charset="0"/>
              </a:rPr>
              <a:t>Martes</a:t>
            </a:r>
          </a:p>
        </p:txBody>
      </p:sp>
      <p:sp>
        <p:nvSpPr>
          <p:cNvPr id="13" name="Rectángulo 12">
            <a:extLst>
              <a:ext uri="{FF2B5EF4-FFF2-40B4-BE49-F238E27FC236}">
                <a16:creationId xmlns:a16="http://schemas.microsoft.com/office/drawing/2014/main" id="{8DCE7C6C-E8C3-4E6F-AE3B-0618B032DE27}"/>
              </a:ext>
            </a:extLst>
          </p:cNvPr>
          <p:cNvSpPr/>
          <p:nvPr userDrawn="1"/>
        </p:nvSpPr>
        <p:spPr>
          <a:xfrm>
            <a:off x="8616280" y="1390129"/>
            <a:ext cx="3563936" cy="123825"/>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266918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38"/>
            <a:ext cx="11201400" cy="664117"/>
            <a:chOff x="733425" y="38100"/>
            <a:chExt cx="8401050" cy="447675"/>
          </a:xfrm>
          <a:solidFill>
            <a:srgbClr val="5CB9BF"/>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3" y="6496050"/>
            <a:ext cx="3563936" cy="361950"/>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3" y="704666"/>
            <a:ext cx="3575133" cy="769441"/>
          </a:xfrm>
          <a:prstGeom prst="rect">
            <a:avLst/>
          </a:prstGeom>
          <a:noFill/>
        </p:spPr>
        <p:txBody>
          <a:bodyPr wrap="square" rtlCol="0">
            <a:spAutoFit/>
            <a:scene3d>
              <a:camera prst="obliqueTopRight"/>
              <a:lightRig rig="threePt" dir="t"/>
            </a:scene3d>
            <a:sp3d extrusionH="107950" contourW="12700" prstMaterial="dkEdge">
              <a:bevelT w="19050" h="82550"/>
              <a:bevelB w="12700"/>
              <a:extrusionClr>
                <a:srgbClr val="5CB9BF"/>
              </a:extrusionClr>
              <a:contourClr>
                <a:srgbClr val="5CB9BF"/>
              </a:contourClr>
            </a:sp3d>
          </a:bodyPr>
          <a:lstStyle/>
          <a:p>
            <a:pPr algn="ctr"/>
            <a:r>
              <a:rPr lang="es-MX" sz="4400" dirty="0">
                <a:ln>
                  <a:solidFill>
                    <a:srgbClr val="5CB9BF"/>
                  </a:solidFill>
                </a:ln>
                <a:solidFill>
                  <a:srgbClr val="5CB9BF"/>
                </a:solidFill>
                <a:effectLst>
                  <a:innerShdw blurRad="63500" dist="50800">
                    <a:prstClr val="black">
                      <a:alpha val="50000"/>
                    </a:prstClr>
                  </a:innerShdw>
                </a:effectLst>
                <a:latin typeface="Eras Bold ITC" panose="020B0907030504020204" pitchFamily="34" charset="0"/>
              </a:rPr>
              <a:t>Miércoles</a:t>
            </a:r>
          </a:p>
        </p:txBody>
      </p:sp>
      <p:sp>
        <p:nvSpPr>
          <p:cNvPr id="11" name="Rectángulo 10">
            <a:extLst>
              <a:ext uri="{FF2B5EF4-FFF2-40B4-BE49-F238E27FC236}">
                <a16:creationId xmlns:a16="http://schemas.microsoft.com/office/drawing/2014/main" id="{9B825BBA-0797-48D3-BC2C-AC70CB47B958}"/>
              </a:ext>
            </a:extLst>
          </p:cNvPr>
          <p:cNvSpPr/>
          <p:nvPr userDrawn="1"/>
        </p:nvSpPr>
        <p:spPr>
          <a:xfrm>
            <a:off x="8616280" y="1390129"/>
            <a:ext cx="3563936" cy="123825"/>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solidFill>
                <a:srgbClr val="385723"/>
              </a:solidFill>
            </a:endParaRPr>
          </a:p>
        </p:txBody>
      </p:sp>
      <p:sp>
        <p:nvSpPr>
          <p:cNvPr id="12" name="Rectángulo 11">
            <a:extLst>
              <a:ext uri="{FF2B5EF4-FFF2-40B4-BE49-F238E27FC236}">
                <a16:creationId xmlns:a16="http://schemas.microsoft.com/office/drawing/2014/main" id="{699194B3-4FDB-4BDE-9B8A-8A2B1B6E2861}"/>
              </a:ext>
            </a:extLst>
          </p:cNvPr>
          <p:cNvSpPr/>
          <p:nvPr userDrawn="1"/>
        </p:nvSpPr>
        <p:spPr>
          <a:xfrm>
            <a:off x="0" y="6734175"/>
            <a:ext cx="8628063" cy="123825"/>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6237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57"/>
            <a:ext cx="11201400" cy="664117"/>
            <a:chOff x="733425" y="38100"/>
            <a:chExt cx="8401050" cy="447675"/>
          </a:xfrm>
          <a:solidFill>
            <a:srgbClr val="ECC088"/>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96050"/>
            <a:ext cx="3563936" cy="361950"/>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3" y="692693"/>
            <a:ext cx="3563935" cy="769441"/>
          </a:xfrm>
          <a:prstGeom prst="rect">
            <a:avLst/>
          </a:prstGeom>
          <a:noFill/>
          <a:effectLst>
            <a:outerShdw blurRad="50800" dist="50800" dir="5400000" algn="ctr" rotWithShape="0">
              <a:srgbClr val="C00000"/>
            </a:outerShdw>
          </a:effectLst>
        </p:spPr>
        <p:txBody>
          <a:bodyPr wrap="square" rtlCol="0">
            <a:spAutoFit/>
            <a:scene3d>
              <a:camera prst="obliqueTopRight"/>
              <a:lightRig rig="twoPt" dir="t"/>
            </a:scene3d>
            <a:sp3d extrusionH="88900" contourW="19050" prstMaterial="metal">
              <a:extrusionClr>
                <a:schemeClr val="bg1"/>
              </a:extrusionClr>
              <a:contourClr>
                <a:srgbClr val="856253"/>
              </a:contourClr>
            </a:sp3d>
          </a:bodyPr>
          <a:lstStyle/>
          <a:p>
            <a:pPr algn="ctr"/>
            <a:r>
              <a:rPr lang="es-MX" sz="4400" dirty="0">
                <a:ln>
                  <a:solidFill>
                    <a:srgbClr val="131818">
                      <a:alpha val="98000"/>
                    </a:srgbClr>
                  </a:solidFill>
                </a:ln>
                <a:solidFill>
                  <a:srgbClr val="ECC088"/>
                </a:solidFill>
                <a:effectLst>
                  <a:innerShdw blurRad="63500" dist="50800" dir="18900000">
                    <a:prstClr val="black">
                      <a:alpha val="50000"/>
                    </a:prstClr>
                  </a:innerShdw>
                </a:effectLst>
                <a:latin typeface="Eras Bold ITC" panose="020B0907030504020204" pitchFamily="34" charset="0"/>
              </a:rPr>
              <a:t>Jueves</a:t>
            </a:r>
          </a:p>
        </p:txBody>
      </p:sp>
      <p:sp>
        <p:nvSpPr>
          <p:cNvPr id="11" name="Rectángulo 10">
            <a:extLst>
              <a:ext uri="{FF2B5EF4-FFF2-40B4-BE49-F238E27FC236}">
                <a16:creationId xmlns:a16="http://schemas.microsoft.com/office/drawing/2014/main" id="{DF26A9CF-54DF-415E-92E8-D99EDF116806}"/>
              </a:ext>
            </a:extLst>
          </p:cNvPr>
          <p:cNvSpPr/>
          <p:nvPr userDrawn="1"/>
        </p:nvSpPr>
        <p:spPr>
          <a:xfrm>
            <a:off x="8628060" y="1400221"/>
            <a:ext cx="3563939" cy="123825"/>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31489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4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DEF44-DEF2-4D8A-BFAD-8C38AFA99A77}" type="datetime1">
              <a:rPr lang="es-MX" smtClean="0"/>
              <a:t>25/10/2022</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4321C-B956-46ED-8AE0-A323D2C352ED}" type="slidenum">
              <a:rPr lang="es-MX" smtClean="0"/>
              <a:t>‹Nº›</a:t>
            </a:fld>
            <a:endParaRPr lang="es-MX"/>
          </a:p>
        </p:txBody>
      </p:sp>
    </p:spTree>
    <p:extLst>
      <p:ext uri="{BB962C8B-B14F-4D97-AF65-F5344CB8AC3E}">
        <p14:creationId xmlns:p14="http://schemas.microsoft.com/office/powerpoint/2010/main" val="166000612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72" r:id="rId3"/>
    <p:sldLayoutId id="2147483663" r:id="rId4"/>
    <p:sldLayoutId id="2147483686" r:id="rId5"/>
    <p:sldLayoutId id="2147483688" r:id="rId6"/>
    <p:sldLayoutId id="2147483689" r:id="rId7"/>
    <p:sldLayoutId id="2147483690" r:id="rId8"/>
    <p:sldLayoutId id="2147483691" r:id="rId9"/>
    <p:sldLayoutId id="2147483692" r:id="rId10"/>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s-ES" sz="2400" kern="1200" dirty="0">
          <a:ln>
            <a:solidFill>
              <a:schemeClr val="accent1">
                <a:lumMod val="50000"/>
              </a:schemeClr>
            </a:solidFill>
          </a:ln>
          <a:solidFill>
            <a:schemeClr val="tx1"/>
          </a:solidFill>
          <a:effectLst/>
          <a:latin typeface="Arial Rounded MT Bold" panose="020F070403050403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120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282D843-F76C-4A24-B20A-0C2B992E5A2B}"/>
              </a:ext>
            </a:extLst>
          </p:cNvPr>
          <p:cNvSpPr>
            <a:spLocks noGrp="1"/>
          </p:cNvSpPr>
          <p:nvPr>
            <p:ph type="body" sz="quarter" idx="10"/>
          </p:nvPr>
        </p:nvSpPr>
        <p:spPr>
          <a:xfrm>
            <a:off x="443372" y="1340768"/>
            <a:ext cx="11305256" cy="5040560"/>
          </a:xfrm>
          <a:blipFill>
            <a:blip r:embed="rId3">
              <a:alphaModFix amt="0"/>
            </a:blip>
            <a:tile tx="0" ty="0" sx="100000" sy="100000" flip="none" algn="tl"/>
          </a:blipFill>
        </p:spPr>
        <p:txBody>
          <a:bodyPr>
            <a:normAutofit fontScale="62500" lnSpcReduction="20000"/>
          </a:bodyPr>
          <a:lstStyle/>
          <a:p>
            <a:pPr marL="0" indent="0" algn="just">
              <a:lnSpc>
                <a:spcPct val="120000"/>
              </a:lnSpc>
              <a:spcBef>
                <a:spcPts val="0"/>
              </a:spcBef>
              <a:spcAft>
                <a:spcPts val="600"/>
              </a:spcAft>
              <a:buNone/>
            </a:pPr>
            <a:r>
              <a:rPr lang="es-MX" dirty="0">
                <a:latin typeface="Avenir Next LT Pro Demi" panose="020B0704020202020204" pitchFamily="34" charset="0"/>
              </a:rPr>
              <a:t>Las narraciones bíblicas que hemos mencionado conducen a algunas conclusiones importantes. Primero, cada uno de estos casos resalta el poder vivificador de la palabra de Dios. En efecto, «La vida de Cristo, que da vida al mundo, está en su palabra. Fue por su palabra como Jesús sanó la enfermedad y echó los demonios; por su palabra calmó el mar y resucitó los muertos; y la gente dio testimonio de que su palabra era con autoridad» (</a:t>
            </a:r>
            <a:r>
              <a:rPr lang="es-MX" i="1" dirty="0"/>
              <a:t>El Deseado de todas las gentes, cap. 41, p. 360)</a:t>
            </a:r>
            <a:r>
              <a:rPr lang="es-MX" i="1" dirty="0">
                <a:latin typeface="Avenir Next LT Pro Demi" panose="020B0704020202020204" pitchFamily="34" charset="0"/>
              </a:rPr>
              <a:t>.</a:t>
            </a:r>
            <a:r>
              <a:rPr lang="es-MX" dirty="0">
                <a:latin typeface="Avenir Next LT Pro Demi" panose="020B0704020202020204" pitchFamily="34" charset="0"/>
              </a:rPr>
              <a:t> Segundo, la resurrección corporal es la única forma en que los muertos pueden volver a vivir y aparecerse a los vivos. Esto significa que todas las apariciones a través de médiums de supuestos fallecidos son falsificaciones malignas. Y tercero, ninguno de los resucitados de entre los muertos en los tiempos bíblicos dio testimonio de su experiencia en el más allá mientras estaba en la tumba. Este hecho es un serio desafío al supuesto origen «divino» de las modernas experiencias cercanas a la muerte. En vez de tratar de forzar nuestras experiencias personales a la Biblia, por muy impresionantes que sean, debemos permitir que la Biblia juzgue la validez de esas experiencias.</a:t>
            </a:r>
            <a:endParaRPr lang="es-MX" baseline="30000" dirty="0">
              <a:latin typeface="Avenir Next LT Pro Demi" panose="020B0704020202020204" pitchFamily="34" charset="0"/>
            </a:endParaRPr>
          </a:p>
          <a:p>
            <a:pPr marL="0" indent="0" algn="just">
              <a:lnSpc>
                <a:spcPct val="120000"/>
              </a:lnSpc>
              <a:spcBef>
                <a:spcPts val="0"/>
              </a:spcBef>
              <a:spcAft>
                <a:spcPts val="600"/>
              </a:spcAft>
              <a:buNone/>
            </a:pPr>
            <a:r>
              <a:rPr lang="es-MX" dirty="0">
                <a:latin typeface="Avenir Next LT Pro Demi" panose="020B0704020202020204" pitchFamily="34" charset="0"/>
              </a:rPr>
              <a:t>Esta semana reflexionaremos sobre las resurrecciones que tuvieron lugar antes de la muerte y la resurrección de Cristo: 1) Moisés, 2) Los hijos de la viuda de Sarepta y de la Sunamita, 3) El hijo de la viuda de </a:t>
            </a:r>
            <a:r>
              <a:rPr lang="es-MX" dirty="0" err="1">
                <a:latin typeface="Avenir Next LT Pro Demi" panose="020B0704020202020204" pitchFamily="34" charset="0"/>
              </a:rPr>
              <a:t>Nain</a:t>
            </a:r>
            <a:r>
              <a:rPr lang="es-MX" dirty="0">
                <a:latin typeface="Avenir Next LT Pro Demi" panose="020B0704020202020204" pitchFamily="34" charset="0"/>
              </a:rPr>
              <a:t>, 4) La hija de Jairo, y 5) Lázaro. .</a:t>
            </a:r>
          </a:p>
          <a:p>
            <a:pPr marL="0" indent="0" algn="just">
              <a:lnSpc>
                <a:spcPct val="120000"/>
              </a:lnSpc>
              <a:spcBef>
                <a:spcPts val="0"/>
              </a:spcBef>
              <a:spcAft>
                <a:spcPts val="600"/>
              </a:spcAft>
              <a:buNone/>
            </a:pPr>
            <a:r>
              <a:rPr lang="es-MX" dirty="0">
                <a:latin typeface="Avenir Next LT Pro Demi" panose="020B0704020202020204" pitchFamily="34" charset="0"/>
              </a:rPr>
              <a:t>"En Cristo hay vida original, no prestada ni derivada de otra. 'El que tiene al Hijo, tiene la vida' (1 Juan 5:12). La divinidad de Cristo es la garantía que el creyente tiene de la vida eterna. Jesús dijo: 'El que cree en mí, aunque esté muerto, vivirá. Y todo aquel que vive y cree en mí, no morirá eternamente. ¿Crees esto?’ Cristo [en Juan 11:25, 26] miraba hacia adelante, a su segunda venida. Entonces los justos muertos serán resucitados incorruptibles, y los justos vivos serán trasladados al cielo sin ver la muerte. El milagro que Cristo estaba por realizar, al resucitar a Lázaro de los muertos, representaría la resurrección de todos los justos muertos. Por medio de sus palabras y sus obras se declaró el Autor de la resurrección. El que pronto iba a morir en la Cruz estaba allí con las llaves de la muerte, vencedor del sepulcro, y afirmaba su derecho y su poder para dar vida eterna" (DTG 489).</a:t>
            </a:r>
            <a:endParaRPr lang="es-MX" b="1" i="1" dirty="0">
              <a:latin typeface="Avenir Next LT Pro Demi" panose="020B0704020202020204" pitchFamily="34" charset="0"/>
            </a:endParaRPr>
          </a:p>
        </p:txBody>
      </p:sp>
    </p:spTree>
    <p:extLst>
      <p:ext uri="{BB962C8B-B14F-4D97-AF65-F5344CB8AC3E}">
        <p14:creationId xmlns:p14="http://schemas.microsoft.com/office/powerpoint/2010/main" val="7475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5B18E2E-EA7D-4701-A7E9-A6D2F537435F}"/>
              </a:ext>
            </a:extLst>
          </p:cNvPr>
          <p:cNvSpPr/>
          <p:nvPr/>
        </p:nvSpPr>
        <p:spPr>
          <a:xfrm>
            <a:off x="7104112" y="2708920"/>
            <a:ext cx="3096344" cy="1800200"/>
          </a:xfrm>
          <a:prstGeom prst="rect">
            <a:avLst/>
          </a:prstGeom>
          <a:solidFill>
            <a:srgbClr val="FD1634"/>
          </a:solid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Título 1">
            <a:extLst>
              <a:ext uri="{FF2B5EF4-FFF2-40B4-BE49-F238E27FC236}">
                <a16:creationId xmlns:a16="http://schemas.microsoft.com/office/drawing/2014/main" id="{78C32ED3-45C3-4EA8-B01D-0642AFFCE857}"/>
              </a:ext>
            </a:extLst>
          </p:cNvPr>
          <p:cNvSpPr>
            <a:spLocks noGrp="1"/>
          </p:cNvSpPr>
          <p:nvPr>
            <p:ph type="title" hasCustomPrompt="1"/>
          </p:nvPr>
        </p:nvSpPr>
        <p:spPr>
          <a:xfrm>
            <a:off x="263352" y="365126"/>
            <a:ext cx="6048672" cy="1206500"/>
          </a:xfrm>
          <a:solidFill>
            <a:srgbClr val="C00000"/>
          </a:solidFill>
          <a:ln>
            <a:solidFill>
              <a:srgbClr val="00255B"/>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marL="0" indent="0" algn="ctr" defTabSz="895350">
              <a:defRPr>
                <a:solidFill>
                  <a:schemeClr val="bg1"/>
                </a:solidFill>
                <a:latin typeface="Arial Rounded MT Bold" panose="020F0704030504030204" pitchFamily="34" charset="0"/>
              </a:defRPr>
            </a:lvl1pPr>
          </a:lstStyle>
          <a:p>
            <a:r>
              <a:rPr lang="es-ES" dirty="0"/>
              <a:t>Para memorizar:</a:t>
            </a:r>
            <a:endParaRPr lang="es-MX" dirty="0"/>
          </a:p>
        </p:txBody>
      </p:sp>
      <p:pic>
        <p:nvPicPr>
          <p:cNvPr id="4" name="Imagen 3">
            <a:extLst>
              <a:ext uri="{FF2B5EF4-FFF2-40B4-BE49-F238E27FC236}">
                <a16:creationId xmlns:a16="http://schemas.microsoft.com/office/drawing/2014/main" id="{AA878FB5-5D11-488E-86E1-6D8BD210D3E9}"/>
              </a:ext>
            </a:extLst>
          </p:cNvPr>
          <p:cNvPicPr>
            <a:picLocks noChangeAspect="1"/>
          </p:cNvPicPr>
          <p:nvPr/>
        </p:nvPicPr>
        <p:blipFill>
          <a:blip r:embed="rId3">
            <a:extLst>
              <a:ext uri="{28A0092B-C50C-407E-A947-70E740481C1C}">
                <a14:useLocalDpi xmlns:a14="http://schemas.microsoft.com/office/drawing/2010/main" val="0"/>
              </a:ext>
            </a:extLst>
          </a:blip>
          <a:srcRect t="4815" b="4815"/>
          <a:stretch/>
        </p:blipFill>
        <p:spPr>
          <a:xfrm flipH="1">
            <a:off x="7248128" y="2852936"/>
            <a:ext cx="3096344" cy="1800200"/>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10558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BA48B19-AC6B-4AB8-8DCB-55B8CCF59481}"/>
              </a:ext>
            </a:extLst>
          </p:cNvPr>
          <p:cNvSpPr/>
          <p:nvPr/>
        </p:nvSpPr>
        <p:spPr>
          <a:xfrm>
            <a:off x="7573182" y="2123980"/>
            <a:ext cx="2371306" cy="3600400"/>
          </a:xfrm>
          <a:prstGeom prst="rect">
            <a:avLst/>
          </a:prstGeom>
          <a:solidFill>
            <a:srgbClr val="FE1431"/>
          </a:solid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ángulo 1">
            <a:extLst>
              <a:ext uri="{FF2B5EF4-FFF2-40B4-BE49-F238E27FC236}">
                <a16:creationId xmlns:a16="http://schemas.microsoft.com/office/drawing/2014/main" id="{A5DC6A4E-9C88-4063-9C74-E83E1F449282}"/>
              </a:ext>
            </a:extLst>
          </p:cNvPr>
          <p:cNvSpPr>
            <a:spLocks/>
          </p:cNvSpPr>
          <p:nvPr/>
        </p:nvSpPr>
        <p:spPr>
          <a:xfrm>
            <a:off x="335360" y="1556792"/>
            <a:ext cx="7056784" cy="5184576"/>
          </a:xfrm>
          <a:prstGeom prst="rect">
            <a:avLst/>
          </a:prstGeom>
        </p:spPr>
        <p:txBody>
          <a:bodyPr wrap="square">
            <a:normAutofit fontScale="70000" lnSpcReduction="20000"/>
          </a:bodyPr>
          <a:lstStyle/>
          <a:p>
            <a:pPr algn="just">
              <a:spcAft>
                <a:spcPts val="600"/>
              </a:spcAft>
            </a:pPr>
            <a:r>
              <a:rPr lang="es-MX" sz="2100" dirty="0">
                <a:ln>
                  <a:solidFill>
                    <a:schemeClr val="tx1"/>
                  </a:solidFill>
                </a:ln>
                <a:latin typeface="Avenir Next LT Pro Demi" panose="020B0704020202020204" pitchFamily="34" charset="0"/>
                <a:ea typeface="+mj-ea"/>
                <a:cs typeface="+mj-cs"/>
              </a:rPr>
              <a:t>En esta lección analizaremos casos específicos de personas que resucitaron antes de la crucifixión de Cristo. Como Moisés, el hijo de la viuda de Sarepta, el hijo de la sunamita, el hijo de la viuda de </a:t>
            </a:r>
            <a:r>
              <a:rPr lang="es-MX" sz="2100" dirty="0" err="1">
                <a:ln>
                  <a:solidFill>
                    <a:schemeClr val="tx1"/>
                  </a:solidFill>
                </a:ln>
                <a:latin typeface="Avenir Next LT Pro Demi" panose="020B0704020202020204" pitchFamily="34" charset="0"/>
                <a:ea typeface="+mj-ea"/>
                <a:cs typeface="+mj-cs"/>
              </a:rPr>
              <a:t>Nain</a:t>
            </a:r>
            <a:r>
              <a:rPr lang="es-MX" sz="2100" dirty="0">
                <a:ln>
                  <a:solidFill>
                    <a:schemeClr val="tx1"/>
                  </a:solidFill>
                </a:ln>
                <a:latin typeface="Avenir Next LT Pro Demi" panose="020B0704020202020204" pitchFamily="34" charset="0"/>
                <a:ea typeface="+mj-ea"/>
                <a:cs typeface="+mj-cs"/>
              </a:rPr>
              <a:t>, La hija de Jairo, Lázaro. De todas estas personas que murieron, solo Moisés fue al cielo; todos los demás volvieron a vivir aquí, en la Tierra. Demostrando estos relatos que no hay vida (“alma”) ni existencia después de la muerte. Como dato curioso ninguno de los que resucitaron mencionó alguna experiencia en el más allá. Una experiencia de este tipo ¿no sería lo suficientemente memorable como para documentarla o al menos mencionarla? Los hijos de las tres viudas deberían haber dicho: “¡Oh, mamá, no vas a creer lo que vi!”, y la noticia de su experiencia en el cielo se habría extendido por todas partes de la Tierra. Además, como algunos han cuestionado, ¿por qué alguien querría volver a la Tierra después de haber estado en el cielo?</a:t>
            </a:r>
          </a:p>
          <a:p>
            <a:pPr algn="just">
              <a:spcAft>
                <a:spcPts val="600"/>
              </a:spcAft>
            </a:pPr>
            <a:r>
              <a:rPr lang="es-MX" sz="2100" b="1" dirty="0">
                <a:ln>
                  <a:solidFill>
                    <a:schemeClr val="tx1"/>
                  </a:solidFill>
                </a:ln>
                <a:latin typeface="Avenir Next LT Pro Demi" panose="020B0704020202020204" pitchFamily="34" charset="0"/>
                <a:ea typeface="+mj-ea"/>
                <a:cs typeface="+mj-cs"/>
              </a:rPr>
              <a:t>Moisés, quien fue llevado al cielo, no era un “espíritu” o un “alma” incorpórea porque resucitó en el cuerpo, como lo indica la naturaleza de la disputa entre Cristo y Satanás, que fue “por el cuerpo de Moisés” (</a:t>
            </a:r>
            <a:r>
              <a:rPr lang="es-MX" sz="2100" b="1" dirty="0" err="1">
                <a:ln>
                  <a:solidFill>
                    <a:schemeClr val="tx1"/>
                  </a:solidFill>
                </a:ln>
                <a:latin typeface="Avenir Next LT Pro Demi" panose="020B0704020202020204" pitchFamily="34" charset="0"/>
                <a:ea typeface="+mj-ea"/>
                <a:cs typeface="+mj-cs"/>
              </a:rPr>
              <a:t>Jud</a:t>
            </a:r>
            <a:r>
              <a:rPr lang="es-MX" sz="2100" b="1" dirty="0">
                <a:ln>
                  <a:solidFill>
                    <a:schemeClr val="tx1"/>
                  </a:solidFill>
                </a:ln>
                <a:latin typeface="Avenir Next LT Pro Demi" panose="020B0704020202020204" pitchFamily="34" charset="0"/>
                <a:ea typeface="+mj-ea"/>
                <a:cs typeface="+mj-cs"/>
              </a:rPr>
              <a:t>. 9). Ni Satanás ni Jesús mencionan ningún alma viviente en la disputa. ¿Para qué se necesitaría un cuerpo si existiera un alma? El cuerpo no era necesario para albergar un alma porque el cuerpo ERA Moisés. Posteriormente, Moisés se aparece a Jesús en el Monte de la Transfiguración, junto con Elías (Luc. 9), quien fue llevado al cielo y nunca murió. Estos relatos demuestran una vez más que la mejor explicación para la muerte es el sueño, y no una existencia sin cuerpo. </a:t>
            </a:r>
          </a:p>
          <a:p>
            <a:pPr algn="just">
              <a:spcAft>
                <a:spcPts val="600"/>
              </a:spcAft>
            </a:pPr>
            <a:r>
              <a:rPr lang="es-MX" sz="2100" b="1" dirty="0">
                <a:ln>
                  <a:solidFill>
                    <a:schemeClr val="tx1"/>
                  </a:solidFill>
                </a:ln>
                <a:latin typeface="Avenir Next LT Pro Demi" panose="020B0704020202020204" pitchFamily="34" charset="0"/>
                <a:ea typeface="+mj-ea"/>
                <a:cs typeface="+mj-cs"/>
              </a:rPr>
              <a:t>En lección de esta semana reflexionaremos sobre las resurrecciones que tuvieron lugar antes de la muerte y la resurrección de Cristo: 1) Moisés, 2) Los hijos de la viuda de Sarepta y de la Sunamita, 3) El hijo de la viuda de </a:t>
            </a:r>
            <a:r>
              <a:rPr lang="es-MX" sz="2100" b="1" dirty="0" err="1">
                <a:ln>
                  <a:solidFill>
                    <a:schemeClr val="tx1"/>
                  </a:solidFill>
                </a:ln>
                <a:latin typeface="Avenir Next LT Pro Demi" panose="020B0704020202020204" pitchFamily="34" charset="0"/>
                <a:ea typeface="+mj-ea"/>
                <a:cs typeface="+mj-cs"/>
              </a:rPr>
              <a:t>Nain</a:t>
            </a:r>
            <a:r>
              <a:rPr lang="es-MX" sz="2100" b="1" dirty="0">
                <a:ln>
                  <a:solidFill>
                    <a:schemeClr val="tx1"/>
                  </a:solidFill>
                </a:ln>
                <a:latin typeface="Avenir Next LT Pro Demi" panose="020B0704020202020204" pitchFamily="34" charset="0"/>
                <a:ea typeface="+mj-ea"/>
                <a:cs typeface="+mj-cs"/>
              </a:rPr>
              <a:t>, 4) La hija de Jairo, y 5) </a:t>
            </a:r>
            <a:r>
              <a:rPr lang="es-MX" sz="2100" b="1" dirty="0" err="1">
                <a:ln>
                  <a:solidFill>
                    <a:schemeClr val="tx1"/>
                  </a:solidFill>
                </a:ln>
                <a:latin typeface="Avenir Next LT Pro Demi" panose="020B0704020202020204" pitchFamily="34" charset="0"/>
                <a:ea typeface="+mj-ea"/>
                <a:cs typeface="+mj-cs"/>
              </a:rPr>
              <a:t>Lazaro</a:t>
            </a:r>
            <a:r>
              <a:rPr lang="es-MX" sz="2100" b="1" dirty="0">
                <a:ln>
                  <a:solidFill>
                    <a:schemeClr val="tx1"/>
                  </a:solidFill>
                </a:ln>
                <a:latin typeface="Avenir Next LT Pro Demi" panose="020B0704020202020204" pitchFamily="34" charset="0"/>
                <a:ea typeface="+mj-ea"/>
                <a:cs typeface="+mj-cs"/>
              </a:rPr>
              <a:t>.</a:t>
            </a:r>
          </a:p>
          <a:p>
            <a:pPr algn="just">
              <a:spcAft>
                <a:spcPts val="600"/>
              </a:spcAft>
            </a:pPr>
            <a:endParaRPr lang="es-MX" sz="2100" b="1" dirty="0">
              <a:ln>
                <a:solidFill>
                  <a:schemeClr val="tx1"/>
                </a:solidFill>
              </a:ln>
              <a:latin typeface="Avenir Next LT Pro Demi" panose="020B0704020202020204" pitchFamily="34" charset="0"/>
              <a:ea typeface="+mj-ea"/>
              <a:cs typeface="+mj-cs"/>
            </a:endParaRPr>
          </a:p>
        </p:txBody>
      </p:sp>
      <p:sp>
        <p:nvSpPr>
          <p:cNvPr id="9" name="Título 1">
            <a:extLst>
              <a:ext uri="{FF2B5EF4-FFF2-40B4-BE49-F238E27FC236}">
                <a16:creationId xmlns:a16="http://schemas.microsoft.com/office/drawing/2014/main" id="{E96C4159-831F-452F-8EB3-EC13083F24A4}"/>
              </a:ext>
            </a:extLst>
          </p:cNvPr>
          <p:cNvSpPr>
            <a:spLocks noGrp="1"/>
          </p:cNvSpPr>
          <p:nvPr>
            <p:ph type="title" hasCustomPrompt="1"/>
          </p:nvPr>
        </p:nvSpPr>
        <p:spPr>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p:spPr>
        <p:txBody>
          <a:bodyPr>
            <a:normAutofit/>
          </a:bodyPr>
          <a:lstStyle>
            <a:lvl1pPr algn="ctr">
              <a:defRPr lang="es-MX" sz="4800" kern="1200" dirty="0">
                <a:ln>
                  <a:solidFill>
                    <a:schemeClr val="bg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MX" dirty="0">
                <a:effectLst>
                  <a:innerShdw blurRad="63500" dist="50800" dir="18900000">
                    <a:schemeClr val="bg1">
                      <a:alpha val="50000"/>
                    </a:schemeClr>
                  </a:innerShdw>
                </a:effectLst>
              </a:rPr>
              <a:t>Enfoque del estudio</a:t>
            </a:r>
          </a:p>
        </p:txBody>
      </p:sp>
      <p:pic>
        <p:nvPicPr>
          <p:cNvPr id="5" name="Imagen 4">
            <a:extLst>
              <a:ext uri="{FF2B5EF4-FFF2-40B4-BE49-F238E27FC236}">
                <a16:creationId xmlns:a16="http://schemas.microsoft.com/office/drawing/2014/main" id="{A9FBA81D-BD41-DFFB-5CBB-6CF5D423FC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52184" y="2276872"/>
            <a:ext cx="2371306" cy="3600400"/>
          </a:xfrm>
          <a:prstGeom prst="rect">
            <a:avLst/>
          </a:prstGeom>
        </p:spPr>
      </p:pic>
    </p:spTree>
    <p:extLst>
      <p:ext uri="{BB962C8B-B14F-4D97-AF65-F5344CB8AC3E}">
        <p14:creationId xmlns:p14="http://schemas.microsoft.com/office/powerpoint/2010/main" val="436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0430BA-7DAD-4F36-A1DE-EB55E3315629}"/>
              </a:ext>
            </a:extLst>
          </p:cNvPr>
          <p:cNvSpPr txBox="1"/>
          <p:nvPr/>
        </p:nvSpPr>
        <p:spPr>
          <a:xfrm>
            <a:off x="0" y="107921"/>
            <a:ext cx="12214315" cy="461665"/>
          </a:xfrm>
          <a:prstGeom prst="rect">
            <a:avLst/>
          </a:prstGeom>
          <a:noFill/>
        </p:spPr>
        <p:txBody>
          <a:bodyPr wrap="square" rtlCol="0">
            <a:spAutoFit/>
          </a:bodyPr>
          <a:lstStyle/>
          <a:p>
            <a:pPr algn="ctr"/>
            <a:r>
              <a:rPr lang="es-MX" sz="2400" b="1" dirty="0">
                <a:solidFill>
                  <a:schemeClr val="bg1"/>
                </a:solidFill>
                <a:latin typeface="Avenir LT Std 65 Medium" panose="020B0803020203020204" pitchFamily="34" charset="0"/>
                <a:cs typeface="Lucida Sans Unicode" panose="020B0602030504020204" pitchFamily="34" charset="0"/>
              </a:rPr>
              <a:t>RESURRECCIONES ANTES DE LA CRUZ (Introducción)</a:t>
            </a:r>
          </a:p>
        </p:txBody>
      </p:sp>
      <p:sp>
        <p:nvSpPr>
          <p:cNvPr id="4" name="Rectángulo 3">
            <a:extLst>
              <a:ext uri="{FF2B5EF4-FFF2-40B4-BE49-F238E27FC236}">
                <a16:creationId xmlns:a16="http://schemas.microsoft.com/office/drawing/2014/main" id="{B0711CB5-CB09-4F4D-AFFB-D26800B4D015}"/>
              </a:ext>
            </a:extLst>
          </p:cNvPr>
          <p:cNvSpPr>
            <a:spLocks/>
          </p:cNvSpPr>
          <p:nvPr/>
        </p:nvSpPr>
        <p:spPr>
          <a:xfrm>
            <a:off x="443741" y="1124744"/>
            <a:ext cx="8173419" cy="5688633"/>
          </a:xfrm>
          <a:prstGeom prst="rect">
            <a:avLst/>
          </a:prstGeom>
          <a:noFill/>
        </p:spPr>
        <p:txBody>
          <a:bodyPr wrap="square" rtlCol="0">
            <a:normAutofit lnSpcReduction="10000"/>
          </a:bodyPr>
          <a:lstStyle/>
          <a:p>
            <a:pPr indent="896938" algn="just">
              <a:spcAft>
                <a:spcPts val="600"/>
              </a:spcAft>
              <a:tabLst>
                <a:tab pos="896938" algn="l"/>
              </a:tabLst>
            </a:pPr>
            <a:r>
              <a:rPr lang="es-MX" dirty="0">
                <a:latin typeface="Avenir Next LT Pro" panose="020B0504020202020204" pitchFamily="34" charset="0"/>
                <a:cs typeface="Times New Roman" panose="02020603050405020304" pitchFamily="18" charset="0"/>
              </a:rPr>
              <a:t>a enseñanza bíblica de la resurrección corporal de los muertos es 	inaceptable para la mente escéptica que niega la intervención 	sobrenatural de Dios en los asuntos humanos. Esta enseñanza 	tampoco se ajusta a la teoría popular de la inmortalidad del alma y no tiene mucho sentido para aquellos fascinados con las «experiencias cercanas a la muerte» de algunas personas declaradas físicamente muertas pero que reviven, describiendo luego sus supuestas visiones del más allá. (se vera en la lección11)</a:t>
            </a:r>
          </a:p>
          <a:p>
            <a:pPr algn="just">
              <a:spcAft>
                <a:spcPts val="600"/>
              </a:spcAft>
              <a:tabLst>
                <a:tab pos="896938" algn="l"/>
              </a:tabLst>
            </a:pPr>
            <a:r>
              <a:rPr lang="es-MX" dirty="0">
                <a:latin typeface="Avenir Next LT Pro" panose="020B0504020202020204" pitchFamily="34" charset="0"/>
                <a:cs typeface="Times New Roman" panose="02020603050405020304" pitchFamily="18" charset="0"/>
              </a:rPr>
              <a:t>En el Antiguo Testamento y en los cuatro Evangelios, la resurrección de los muertos no se presenta como mera ilusión utópica, destinada a consolar a las personas por la perdida de sus seres querido y ayudarlas a superar el miedo a su propia muerte cercana. De hecho, la resurrección era la seguridad bendita aceptada por la fe en la palabra vivificadora de Dios y confirmada por algunas resurrecciones individuales.</a:t>
            </a:r>
            <a:endParaRPr lang="es-MX" baseline="30000" dirty="0">
              <a:latin typeface="Avenir Next LT Pro" panose="020B0504020202020204" pitchFamily="34" charset="0"/>
              <a:cs typeface="Times New Roman" panose="02020603050405020304" pitchFamily="18" charset="0"/>
            </a:endParaRPr>
          </a:p>
          <a:p>
            <a:pPr algn="just">
              <a:spcAft>
                <a:spcPts val="300"/>
              </a:spcAft>
              <a:tabLst>
                <a:tab pos="808038" algn="l"/>
              </a:tabLst>
            </a:pPr>
            <a:r>
              <a:rPr lang="es-MX" b="1" dirty="0">
                <a:latin typeface="Avenir Next LT Pro" panose="020B0504020202020204" pitchFamily="34" charset="0"/>
                <a:cs typeface="Times New Roman" panose="02020603050405020304" pitchFamily="18" charset="0"/>
              </a:rPr>
              <a:t>"Todos los seres creados viven por la voluntad y el poder de Dios. Son recipientes de la vida del Hijo de Dios. No importa cuán capaces y talentosos sean, no importa cuán amplias sean sus capacidades, son provistos con la vida que procede de la Fuente de toda vida. Él es el manantial, la fuente de vida. Solo el único que tiene inmortalidad, que mora en luz y vida, podía decir: “Tengo poder para ponerla [mi vida], y tengo poder para volverla a tomar” Juan 10:18 </a:t>
            </a:r>
            <a:r>
              <a:rPr lang="es-MX" i="1" dirty="0">
                <a:latin typeface="Avenir Next LT Pro" panose="020B0504020202020204" pitchFamily="34" charset="0"/>
                <a:cs typeface="Times New Roman" panose="02020603050405020304" pitchFamily="18" charset="0"/>
              </a:rPr>
              <a:t>(Mensajes selectos, t. 1, p. 354).</a:t>
            </a:r>
            <a:endParaRPr lang="es-MX" sz="1900" i="1" dirty="0">
              <a:latin typeface="Avenir Next LT Pro" panose="020B050402020202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F827ED35-E9B2-43CE-B5CF-6EAC3AF9EE0B}"/>
              </a:ext>
            </a:extLst>
          </p:cNvPr>
          <p:cNvPicPr>
            <a:picLocks noChangeAspect="1"/>
          </p:cNvPicPr>
          <p:nvPr/>
        </p:nvPicPr>
        <p:blipFill>
          <a:blip r:embed="rId3">
            <a:extLst>
              <a:ext uri="{28A0092B-C50C-407E-A947-70E740481C1C}">
                <a14:useLocalDpi xmlns:a14="http://schemas.microsoft.com/office/drawing/2010/main" val="0"/>
              </a:ext>
            </a:extLst>
          </a:blip>
          <a:srcRect l="1976" r="1976"/>
          <a:stretch/>
        </p:blipFill>
        <p:spPr>
          <a:xfrm>
            <a:off x="8617160" y="1556792"/>
            <a:ext cx="3574839" cy="4968552"/>
          </a:xfrm>
          <a:prstGeom prst="rect">
            <a:avLst/>
          </a:prstGeom>
        </p:spPr>
      </p:pic>
      <p:sp>
        <p:nvSpPr>
          <p:cNvPr id="2" name="CuadroTexto 1">
            <a:extLst>
              <a:ext uri="{FF2B5EF4-FFF2-40B4-BE49-F238E27FC236}">
                <a16:creationId xmlns:a16="http://schemas.microsoft.com/office/drawing/2014/main" id="{D9428FD1-4FBA-4869-A514-9E6E1888C930}"/>
              </a:ext>
            </a:extLst>
          </p:cNvPr>
          <p:cNvSpPr txBox="1"/>
          <p:nvPr/>
        </p:nvSpPr>
        <p:spPr>
          <a:xfrm>
            <a:off x="443741" y="836712"/>
            <a:ext cx="1080120" cy="1596197"/>
          </a:xfrm>
          <a:prstGeom prst="rect">
            <a:avLst/>
          </a:prstGeom>
          <a:noFill/>
        </p:spPr>
        <p:txBody>
          <a:bodyPr wrap="square" tIns="72000" rtlCol="0" anchor="ctr">
            <a:spAutoFit/>
          </a:bodyPr>
          <a:lstStyle/>
          <a:p>
            <a:pPr algn="ctr"/>
            <a:r>
              <a:rPr lang="es-MX" sz="9600" dirty="0">
                <a:solidFill>
                  <a:srgbClr val="C00000"/>
                </a:solidFill>
                <a:latin typeface="Adobe Garamond Pro Bold" panose="02020702060506020403" pitchFamily="18" charset="0"/>
              </a:rPr>
              <a:t>L</a:t>
            </a:r>
          </a:p>
        </p:txBody>
      </p:sp>
    </p:spTree>
    <p:extLst>
      <p:ext uri="{BB962C8B-B14F-4D97-AF65-F5344CB8AC3E}">
        <p14:creationId xmlns:p14="http://schemas.microsoft.com/office/powerpoint/2010/main" val="14529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60FCE5-705F-4E4B-B2A5-039C449A1079}"/>
              </a:ext>
            </a:extLst>
          </p:cNvPr>
          <p:cNvSpPr txBox="1"/>
          <p:nvPr/>
        </p:nvSpPr>
        <p:spPr>
          <a:xfrm>
            <a:off x="0" y="70503"/>
            <a:ext cx="12192000" cy="550186"/>
          </a:xfrm>
          <a:prstGeom prst="rect">
            <a:avLst/>
          </a:prstGeom>
          <a:noFill/>
        </p:spPr>
        <p:txBody>
          <a:bodyPr wrap="square" rtlCol="0">
            <a:norm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LA RESURRECCIÓN DE MOISÉS</a:t>
            </a:r>
          </a:p>
        </p:txBody>
      </p:sp>
      <p:sp>
        <p:nvSpPr>
          <p:cNvPr id="3" name="CuadroTexto 2">
            <a:extLst>
              <a:ext uri="{FF2B5EF4-FFF2-40B4-BE49-F238E27FC236}">
                <a16:creationId xmlns:a16="http://schemas.microsoft.com/office/drawing/2014/main" id="{8FA79ECF-8C03-4172-A74C-1E6325E21E02}"/>
              </a:ext>
            </a:extLst>
          </p:cNvPr>
          <p:cNvSpPr txBox="1"/>
          <p:nvPr/>
        </p:nvSpPr>
        <p:spPr>
          <a:xfrm>
            <a:off x="335360" y="692696"/>
            <a:ext cx="8330736" cy="1323439"/>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“Pero cuando el arcángel Miguel contendía con el diablo, disputando con él por el cuerpo de Moisés, no se atrevió a proferir juicio de maldición contra él, sino que dijo: El Señor te reprenda” (Judas 1:9) </a:t>
            </a:r>
          </a:p>
          <a:p>
            <a:pPr algn="just"/>
            <a:r>
              <a:rPr lang="es-MX" sz="1600" b="1" dirty="0">
                <a:latin typeface="Avenir Next LT Pro Demi" panose="020B0704020202020204" pitchFamily="34" charset="0"/>
                <a:cs typeface="Times New Roman" panose="02020603050405020304" pitchFamily="18" charset="0"/>
              </a:rPr>
              <a:t>Lee Judas 9 y Lucas 9:28 al 36. ¿Qué evidencias encuentras de la resurrección corporal de Moisés en estos pasajes?</a:t>
            </a:r>
          </a:p>
        </p:txBody>
      </p:sp>
      <p:sp>
        <p:nvSpPr>
          <p:cNvPr id="4" name="CuadroTexto 3">
            <a:extLst>
              <a:ext uri="{FF2B5EF4-FFF2-40B4-BE49-F238E27FC236}">
                <a16:creationId xmlns:a16="http://schemas.microsoft.com/office/drawing/2014/main" id="{89BD9609-DA3E-492E-895A-A27A97EEBCFD}"/>
              </a:ext>
            </a:extLst>
          </p:cNvPr>
          <p:cNvSpPr txBox="1">
            <a:spLocks noChangeAspect="1"/>
          </p:cNvSpPr>
          <p:nvPr/>
        </p:nvSpPr>
        <p:spPr>
          <a:xfrm>
            <a:off x="335360" y="1916833"/>
            <a:ext cx="8330736" cy="4870664"/>
          </a:xfrm>
          <a:prstGeom prst="rect">
            <a:avLst/>
          </a:prstGeom>
          <a:noFill/>
        </p:spPr>
        <p:txBody>
          <a:bodyPr wrap="square" rtlCol="0">
            <a:normAutofit fontScale="92500" lnSpcReduction="10000"/>
          </a:bodyPr>
          <a:lstStyle>
            <a:defPPr>
              <a:defRPr lang="en-US"/>
            </a:defPPr>
            <a:lvl1pPr indent="0" algn="just">
              <a:spcAft>
                <a:spcPts val="300"/>
              </a:spcAft>
              <a:buFont typeface="Wingdings" panose="05000000000000000000" pitchFamily="2" charset="2"/>
              <a:buNone/>
              <a:defRPr b="1">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sz="1700" dirty="0">
                <a:solidFill>
                  <a:srgbClr val="000000"/>
                </a:solidFill>
                <a:latin typeface="Avenir Next LT Pro" panose="020B0504020202020204" pitchFamily="34" charset="0"/>
              </a:rPr>
              <a:t>R:</a:t>
            </a:r>
            <a:r>
              <a:rPr lang="es-MX" sz="1700" dirty="0">
                <a:latin typeface="Avenir Next LT Pro" panose="020B0504020202020204" pitchFamily="34" charset="0"/>
              </a:rPr>
              <a:t> El texto Bíblico de Judas 9 dice claramente, de la resurrección de “el cuerpo de Moisés” y no sobre ninguna alma sobreviviente. </a:t>
            </a:r>
          </a:p>
          <a:p>
            <a:r>
              <a:rPr lang="es-MX" sz="1700" b="0" dirty="0">
                <a:solidFill>
                  <a:prstClr val="black"/>
                </a:solidFill>
                <a:latin typeface="Avenir Next LT Pro" panose="020B0504020202020204" pitchFamily="34" charset="0"/>
                <a:ea typeface="+mn-ea"/>
              </a:rPr>
              <a:t>La resurrección corporal es la única forma en que el pueblo fiel de Dios que murió podrá disfrutar de la vida eterna. Sin embargo la Biblia menciona dos profetas del Antiguo Testamento que fueron llevados al cielo sin experimentar la muerte. El primero fue Enoc (Gen. 5: 22, 24, </a:t>
            </a:r>
            <a:r>
              <a:rPr lang="es-MX" sz="1700" b="0" dirty="0" err="1">
                <a:solidFill>
                  <a:prstClr val="black"/>
                </a:solidFill>
                <a:latin typeface="Avenir Next LT Pro" panose="020B0504020202020204" pitchFamily="34" charset="0"/>
                <a:ea typeface="+mn-ea"/>
              </a:rPr>
              <a:t>Heb</a:t>
            </a:r>
            <a:r>
              <a:rPr lang="es-MX" sz="1700" b="0" dirty="0">
                <a:solidFill>
                  <a:prstClr val="black"/>
                </a:solidFill>
                <a:latin typeface="Avenir Next LT Pro" panose="020B0504020202020204" pitchFamily="34" charset="0"/>
                <a:ea typeface="+mn-ea"/>
              </a:rPr>
              <a:t>. 11: 5) y el otro Elías 2 Reyes 2; 3, 5, 9, 10).  La primera persona que resucito a la vida eterna fue Moisés, aunque algunas fuentes extrabíblicas judías antiguas y cristianas primitivas afirman que Moisés nunca murió. Sin embargo la Biblia nos dice en términos inequívocos que «Allí murió Moisés, siervo de Jehová en la tierra de </a:t>
            </a:r>
            <a:r>
              <a:rPr lang="es-MX" sz="1700" b="0" dirty="0" err="1">
                <a:solidFill>
                  <a:prstClr val="black"/>
                </a:solidFill>
                <a:latin typeface="Avenir Next LT Pro" panose="020B0504020202020204" pitchFamily="34" charset="0"/>
                <a:ea typeface="+mn-ea"/>
              </a:rPr>
              <a:t>Moab</a:t>
            </a:r>
            <a:r>
              <a:rPr lang="es-MX" sz="1700" b="0" dirty="0">
                <a:solidFill>
                  <a:prstClr val="black"/>
                </a:solidFill>
                <a:latin typeface="Avenir Next LT Pro" panose="020B0504020202020204" pitchFamily="34" charset="0"/>
                <a:ea typeface="+mn-ea"/>
              </a:rPr>
              <a:t>, conforme al dicho de Jehová…» (</a:t>
            </a:r>
            <a:r>
              <a:rPr lang="es-MX" sz="1700" b="0" dirty="0" err="1">
                <a:solidFill>
                  <a:prstClr val="black"/>
                </a:solidFill>
                <a:latin typeface="Avenir Next LT Pro" panose="020B0504020202020204" pitchFamily="34" charset="0"/>
                <a:ea typeface="+mn-ea"/>
              </a:rPr>
              <a:t>Deut</a:t>
            </a:r>
            <a:r>
              <a:rPr lang="es-MX" sz="1700" b="0" dirty="0">
                <a:solidFill>
                  <a:prstClr val="black"/>
                </a:solidFill>
                <a:latin typeface="Avenir Next LT Pro" panose="020B0504020202020204" pitchFamily="34" charset="0"/>
                <a:ea typeface="+mn-ea"/>
              </a:rPr>
              <a:t>. 34: 5, 6). Y en Judas 9, se nos dice de la disputa entre Miguel y el diablo «acerca del cuerpo de Moisés»</a:t>
            </a:r>
          </a:p>
          <a:p>
            <a:r>
              <a:rPr lang="es-MX" sz="1700" dirty="0">
                <a:solidFill>
                  <a:schemeClr val="tx1"/>
                </a:solidFill>
                <a:latin typeface="Avenir Next LT Pro" panose="020B0504020202020204" pitchFamily="34" charset="0"/>
                <a:ea typeface="+mn-ea"/>
              </a:rPr>
              <a:t>En el monte de la transfiguración, Moisés atestiguaba la victoria de Cristo sobre el pecado y la muerte. Representaba a aquellos que saldrán del sepulcro en la resurrección de los justos. Elías, que había sido trasladado al cielo sin ver la muerte, representaba a aquellos que estarán viviendo en la tierra cuando venga Cristo por segunda vez, aquellos que serán “transformados, en un momento, en un abrir de ojo, a la final trompeta”; cuando “esto mortal sea vestido de inmortalidad”, y “esto corruptible fuere vestido de incorrupción”, 1 Corintios 15:51-53 </a:t>
            </a:r>
            <a:r>
              <a:rPr lang="es-MX" sz="1700" b="0" i="1" dirty="0">
                <a:solidFill>
                  <a:schemeClr val="tx1"/>
                </a:solidFill>
                <a:latin typeface="Avenir Next LT Pro" panose="020B0504020202020204" pitchFamily="34" charset="0"/>
                <a:ea typeface="+mn-ea"/>
              </a:rPr>
              <a:t>(El Deseado de todas las gentes, p. 390).</a:t>
            </a:r>
            <a:r>
              <a:rPr lang="es-MX" sz="1600" b="0" i="1" dirty="0">
                <a:solidFill>
                  <a:schemeClr val="tx1"/>
                </a:solidFill>
                <a:latin typeface="Avenir Next LT Pro" panose="020B0504020202020204" pitchFamily="34" charset="0"/>
                <a:ea typeface="+mn-ea"/>
              </a:rPr>
              <a:t> </a:t>
            </a:r>
          </a:p>
          <a:p>
            <a:r>
              <a:rPr lang="es-MX" sz="1600" dirty="0">
                <a:solidFill>
                  <a:schemeClr val="tx1"/>
                </a:solidFill>
                <a:latin typeface="Avenir Next LT Pro" panose="020B0504020202020204" pitchFamily="34" charset="0"/>
              </a:rPr>
              <a:t>Reflexionando:  </a:t>
            </a:r>
            <a:r>
              <a:rPr lang="es-MX" sz="1600" dirty="0">
                <a:solidFill>
                  <a:srgbClr val="C00000"/>
                </a:solidFill>
                <a:latin typeface="Avenir Next LT Pro" panose="020B0504020202020204" pitchFamily="34" charset="0"/>
              </a:rPr>
              <a:t>A Moisés no se le permitió entrar en la Canaán terrenal (</a:t>
            </a:r>
            <a:r>
              <a:rPr lang="es-MX" sz="1600" dirty="0" err="1">
                <a:solidFill>
                  <a:srgbClr val="C00000"/>
                </a:solidFill>
                <a:latin typeface="Avenir Next LT Pro" panose="020B0504020202020204" pitchFamily="34" charset="0"/>
              </a:rPr>
              <a:t>Deut</a:t>
            </a:r>
            <a:r>
              <a:rPr lang="es-MX" sz="1600" dirty="0">
                <a:solidFill>
                  <a:srgbClr val="C00000"/>
                </a:solidFill>
                <a:latin typeface="Avenir Next LT Pro" panose="020B0504020202020204" pitchFamily="34" charset="0"/>
              </a:rPr>
              <a:t>. 34:1-4), pero fue llevado a la Canaán celestial. ¿Qué enseña esto del poder de Dios?</a:t>
            </a:r>
          </a:p>
        </p:txBody>
      </p:sp>
      <p:sp>
        <p:nvSpPr>
          <p:cNvPr id="7" name="Rectángulo 6">
            <a:extLst>
              <a:ext uri="{FF2B5EF4-FFF2-40B4-BE49-F238E27FC236}">
                <a16:creationId xmlns:a16="http://schemas.microsoft.com/office/drawing/2014/main" id="{7D894886-35AB-4DD7-B4C9-9E3B7DB15D1F}"/>
              </a:ext>
            </a:extLst>
          </p:cNvPr>
          <p:cNvSpPr/>
          <p:nvPr/>
        </p:nvSpPr>
        <p:spPr>
          <a:xfrm>
            <a:off x="8666096" y="1484784"/>
            <a:ext cx="3525904" cy="499151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1455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126CC4B-19D4-4EFB-91C6-10C409E8AE4C}"/>
              </a:ext>
            </a:extLst>
          </p:cNvPr>
          <p:cNvSpPr txBox="1"/>
          <p:nvPr/>
        </p:nvSpPr>
        <p:spPr>
          <a:xfrm>
            <a:off x="0" y="97468"/>
            <a:ext cx="12192000" cy="523220"/>
          </a:xfrm>
          <a:prstGeom prst="rect">
            <a:avLst/>
          </a:prstGeom>
          <a:noFill/>
        </p:spPr>
        <p:txBody>
          <a:bodyPr wrap="square" rtlCol="0">
            <a:sp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DOS CASOS DEL ANTIGUO TESTAMENTO</a:t>
            </a:r>
          </a:p>
        </p:txBody>
      </p:sp>
      <p:sp>
        <p:nvSpPr>
          <p:cNvPr id="3" name="CuadroTexto 2">
            <a:extLst>
              <a:ext uri="{FF2B5EF4-FFF2-40B4-BE49-F238E27FC236}">
                <a16:creationId xmlns:a16="http://schemas.microsoft.com/office/drawing/2014/main" id="{5FFD46A8-FA4E-4988-B200-B6C6AFEB7E7B}"/>
              </a:ext>
            </a:extLst>
          </p:cNvPr>
          <p:cNvSpPr txBox="1"/>
          <p:nvPr/>
        </p:nvSpPr>
        <p:spPr>
          <a:xfrm>
            <a:off x="335360" y="620688"/>
            <a:ext cx="8330736" cy="830997"/>
          </a:xfrm>
          <a:prstGeom prst="rect">
            <a:avLst/>
          </a:prstGeom>
          <a:noFill/>
        </p:spPr>
        <p:txBody>
          <a:bodyPr wrap="square" rtlCol="0">
            <a:spAutoFit/>
          </a:bodyPr>
          <a:lstStyle/>
          <a:p>
            <a:pPr algn="just"/>
            <a:r>
              <a:rPr lang="es-MX" sz="1600" b="1" i="1" dirty="0">
                <a:latin typeface="Avenir Next LT Pro Demi" panose="020B0704020202020204" pitchFamily="34" charset="0"/>
                <a:cs typeface="Times New Roman" panose="02020603050405020304" pitchFamily="18" charset="0"/>
              </a:rPr>
              <a:t>“Las mujeres recibieron sus muertos mediante resurrección” (Hebreos 11:35)</a:t>
            </a:r>
            <a:endParaRPr lang="es-MX" sz="1600" b="1" dirty="0">
              <a:latin typeface="Avenir Next LT Pro Demi" panose="020B0704020202020204" pitchFamily="34" charset="0"/>
              <a:cs typeface="Times New Roman" panose="02020603050405020304" pitchFamily="18" charset="0"/>
            </a:endParaRPr>
          </a:p>
          <a:p>
            <a:pPr algn="just"/>
            <a:r>
              <a:rPr lang="es-MX" sz="1600" b="1" dirty="0">
                <a:latin typeface="Avenir Next LT Pro Demi" panose="020B0704020202020204" pitchFamily="34" charset="0"/>
              </a:rPr>
              <a:t> Lee I Reyes 17:8 al 24 y 2 Reyes 4:18 al 37. ¿Qué similitudes y diferencias ves en estas dos resurrecciones?</a:t>
            </a:r>
          </a:p>
        </p:txBody>
      </p:sp>
      <p:sp>
        <p:nvSpPr>
          <p:cNvPr id="4" name="CuadroTexto 3">
            <a:extLst>
              <a:ext uri="{FF2B5EF4-FFF2-40B4-BE49-F238E27FC236}">
                <a16:creationId xmlns:a16="http://schemas.microsoft.com/office/drawing/2014/main" id="{4982B9E0-250B-4576-B4CC-67D7FE143C56}"/>
              </a:ext>
            </a:extLst>
          </p:cNvPr>
          <p:cNvSpPr txBox="1">
            <a:spLocks/>
          </p:cNvSpPr>
          <p:nvPr/>
        </p:nvSpPr>
        <p:spPr>
          <a:xfrm>
            <a:off x="376063" y="1451685"/>
            <a:ext cx="8240218" cy="5217676"/>
          </a:xfrm>
          <a:prstGeom prst="rect">
            <a:avLst/>
          </a:prstGeom>
          <a:noFill/>
        </p:spPr>
        <p:txBody>
          <a:bodyPr wrap="square" rtlCol="0">
            <a:normAutofit fontScale="85000" lnSpcReduction="20000"/>
          </a:bodyPr>
          <a:lstStyle>
            <a:defPPr>
              <a:defRPr lang="en-US"/>
            </a:defPPr>
            <a:lvl1pPr indent="0" algn="just">
              <a:spcAft>
                <a:spcPts val="300"/>
              </a:spcAft>
              <a:buFont typeface="Wingdings" panose="05000000000000000000" pitchFamily="2" charset="2"/>
              <a:buNone/>
              <a:defRPr b="1">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solidFill>
                  <a:srgbClr val="000000"/>
                </a:solidFill>
                <a:latin typeface="Avenir Next LT Pro" panose="020B0504020202020204" pitchFamily="34" charset="0"/>
              </a:rPr>
              <a:t>R:</a:t>
            </a:r>
            <a:r>
              <a:rPr lang="es-MX" dirty="0">
                <a:latin typeface="Avenir Next LT Pro" panose="020B0504020202020204" pitchFamily="34" charset="0"/>
              </a:rPr>
              <a:t> Fue la fe de sus madres lo que permitió ambos milagros de resurrección de sus hijos, En ambos casos hospedaron a los profetas y se involucraron personalmente con ellos, también hay diferencias una era pobre y viuda y la otra casada y rica, sin embargo Dios manifestó su misericordia a ambas.</a:t>
            </a:r>
          </a:p>
          <a:p>
            <a:r>
              <a:rPr lang="es-MX" b="0" dirty="0">
                <a:solidFill>
                  <a:prstClr val="black"/>
                </a:solidFill>
                <a:latin typeface="Avenir Next LT Pro" panose="020B0504020202020204" pitchFamily="34" charset="0"/>
                <a:ea typeface="+mn-ea"/>
              </a:rPr>
              <a:t>Dos niños fueron devueltos a la presente vida mortal durante los ministerios proféticos de Elías y Eliseo. El primero era hijo de una viuda pobre en Sidón (1 Rey. 17: 8-24). El registro bíblico explica que el niño se enfermó y murió. Entonces el profeta Elías lo llevó a su habitación, oró al Señor y el niño revivió. El segundo caso de resurrección es el del hijo de una destacada mujer en </a:t>
            </a:r>
            <a:r>
              <a:rPr lang="es-MX" b="0" dirty="0" err="1">
                <a:solidFill>
                  <a:prstClr val="black"/>
                </a:solidFill>
                <a:latin typeface="Avenir Next LT Pro" panose="020B0504020202020204" pitchFamily="34" charset="0"/>
                <a:ea typeface="+mn-ea"/>
              </a:rPr>
              <a:t>Sunem</a:t>
            </a:r>
            <a:r>
              <a:rPr lang="es-MX" b="0" dirty="0">
                <a:solidFill>
                  <a:prstClr val="black"/>
                </a:solidFill>
                <a:latin typeface="Avenir Next LT Pro" panose="020B0504020202020204" pitchFamily="34" charset="0"/>
                <a:ea typeface="+mn-ea"/>
              </a:rPr>
              <a:t>, un pueblo que estaba cerca del valle de Jezreel. El pasaje nos dice que el niño tenía un fuerte dolor de cabeza y murió. Su madre buscó al profeta Eliseo en el Monte Carmelo y le rogó que fuera con ella a ver a su hijo. El profeta honró su pedido y cuando vio al niño muerto en la cama, cerró la puerta y oró al Señor. Después de un rato, «el niño estornudó siete veces y abrió sus ojos»</a:t>
            </a:r>
          </a:p>
          <a:p>
            <a:pPr>
              <a:lnSpc>
                <a:spcPct val="110000"/>
              </a:lnSpc>
            </a:pPr>
            <a:r>
              <a:rPr lang="es-MX" dirty="0">
                <a:solidFill>
                  <a:schemeClr val="tx1"/>
                </a:solidFill>
                <a:latin typeface="Avenir Next LT Pro" panose="020B0504020202020204" pitchFamily="34" charset="0"/>
                <a:ea typeface="+mn-ea"/>
              </a:rPr>
              <a:t>Así fue recompensada la fe de esta mujer. Cristo, el gran Dador de la vida le devolvió a su hijo. Así también serán recompensados sus fieles cuando, en ocasión de su venida, la muerte pierda su aguijón, y el sepulcro sea despojado de su victoria. Entonces devolverá el Señor a sus siervos los hijos que les fueron arrebatados por la muerte. “Así ha dicho Jehová: Voz fue oída en Ramá, llanto y lloro amargo: Rachel que lamenta por sus hijos, no quiso ser consolada acerca de sus hijos, porque perecieron. Así ha dicho Jehová: Reprime tu voz del llanto, y tus ojos de las lágrimas; porque salario hay para tu obra, ... y volverán de la tierra del enemigo. Esperanza también hay para tu fin, dice Jehová, y los hijos volverán a su término”. Jeremías 31:15-17 </a:t>
            </a:r>
            <a:r>
              <a:rPr lang="es-MX" b="0" i="1" dirty="0">
                <a:solidFill>
                  <a:schemeClr val="tx1"/>
                </a:solidFill>
                <a:latin typeface="Avenir Next LT Pro" panose="020B0504020202020204" pitchFamily="34" charset="0"/>
                <a:ea typeface="+mn-ea"/>
              </a:rPr>
              <a:t>(Profetas y reyes, pp. 180).</a:t>
            </a:r>
          </a:p>
          <a:p>
            <a:pPr>
              <a:lnSpc>
                <a:spcPct val="110000"/>
              </a:lnSpc>
            </a:pPr>
            <a:r>
              <a:rPr lang="es-MX" sz="1900" dirty="0">
                <a:solidFill>
                  <a:schemeClr val="tx1"/>
                </a:solidFill>
                <a:latin typeface="Avenir Next LT Pro" panose="020B0504020202020204" pitchFamily="34" charset="0"/>
              </a:rPr>
              <a:t>Reflexionando:</a:t>
            </a:r>
            <a:r>
              <a:rPr lang="es-MX" sz="1900" dirty="0">
                <a:latin typeface="Avenir Next LT Pro" panose="020B0504020202020204" pitchFamily="34" charset="0"/>
              </a:rPr>
              <a:t> </a:t>
            </a:r>
            <a:r>
              <a:rPr lang="es-MX" sz="1900" dirty="0">
                <a:solidFill>
                  <a:srgbClr val="FF0000"/>
                </a:solidFill>
                <a:latin typeface="Avenir Next LT Pro" panose="020B0504020202020204" pitchFamily="34" charset="0"/>
              </a:rPr>
              <a:t>Estas dos historias son maravillosas, pero por cada una de ellas, ¿cuántos otros relatos desconocidos habrá que no tuvieron sucesos milagrosos?</a:t>
            </a:r>
          </a:p>
        </p:txBody>
      </p:sp>
      <p:sp>
        <p:nvSpPr>
          <p:cNvPr id="7" name="Rectángulo 6">
            <a:extLst>
              <a:ext uri="{FF2B5EF4-FFF2-40B4-BE49-F238E27FC236}">
                <a16:creationId xmlns:a16="http://schemas.microsoft.com/office/drawing/2014/main" id="{29ECB11D-D089-4830-9D19-3A36501AD235}"/>
              </a:ext>
            </a:extLst>
          </p:cNvPr>
          <p:cNvSpPr/>
          <p:nvPr/>
        </p:nvSpPr>
        <p:spPr>
          <a:xfrm>
            <a:off x="8616281" y="1526975"/>
            <a:ext cx="3575719" cy="496855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597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51EE5B-2987-4924-9FEC-9A2FD12BAF85}"/>
              </a:ext>
            </a:extLst>
          </p:cNvPr>
          <p:cNvSpPr txBox="1"/>
          <p:nvPr/>
        </p:nvSpPr>
        <p:spPr>
          <a:xfrm>
            <a:off x="0" y="97469"/>
            <a:ext cx="12192000" cy="523219"/>
          </a:xfrm>
          <a:prstGeom prst="rect">
            <a:avLst/>
          </a:prstGeom>
          <a:noFill/>
        </p:spPr>
        <p:txBody>
          <a:bodyPr wrap="square" rtlCol="0" anchor="ctr" anchorCtr="0">
            <a:norm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EL HIJO DE LA VIUDA DE NAÍN</a:t>
            </a:r>
          </a:p>
        </p:txBody>
      </p:sp>
      <p:sp>
        <p:nvSpPr>
          <p:cNvPr id="3" name="CuadroTexto 2">
            <a:extLst>
              <a:ext uri="{FF2B5EF4-FFF2-40B4-BE49-F238E27FC236}">
                <a16:creationId xmlns:a16="http://schemas.microsoft.com/office/drawing/2014/main" id="{6F911482-FA16-4796-8C5E-EB2C924F117C}"/>
              </a:ext>
            </a:extLst>
          </p:cNvPr>
          <p:cNvSpPr txBox="1"/>
          <p:nvPr/>
        </p:nvSpPr>
        <p:spPr>
          <a:xfrm>
            <a:off x="191344" y="620688"/>
            <a:ext cx="8484759" cy="1077218"/>
          </a:xfrm>
          <a:prstGeom prst="rect">
            <a:avLst/>
          </a:prstGeom>
          <a:noFill/>
        </p:spPr>
        <p:txBody>
          <a:bodyPr wrap="square" rtlCol="0">
            <a:spAutoFit/>
          </a:bodyPr>
          <a:lstStyle/>
          <a:p>
            <a:pPr algn="just"/>
            <a:r>
              <a:rPr lang="es-MX" sz="1600" b="1" i="1" dirty="0">
                <a:latin typeface="Avenir Next LT Pro Demi" panose="020B0704020202020204" pitchFamily="34" charset="0"/>
                <a:cs typeface="Times New Roman" panose="02020603050405020304" pitchFamily="18" charset="0"/>
              </a:rPr>
              <a:t>“Y acercándose, tocó el féretro; y los que lo llevaban se detuvieron. Y dijo: Joven, a ti te digo, levántate” (Lucas 7:14)</a:t>
            </a:r>
          </a:p>
          <a:p>
            <a:pPr algn="just"/>
            <a:r>
              <a:rPr lang="es-MX" sz="1600" b="1" dirty="0">
                <a:latin typeface="Avenir Next LT Pro Demi" panose="020B0704020202020204" pitchFamily="34" charset="0"/>
                <a:cs typeface="Times New Roman" panose="02020603050405020304" pitchFamily="18" charset="0"/>
              </a:rPr>
              <a:t>Lee Lucas 7:11 al 17. ¿Qué diferencia importante hay entre lo que sucedió en esta resurrección y los casos que vimos ayer?</a:t>
            </a:r>
          </a:p>
        </p:txBody>
      </p:sp>
      <p:sp>
        <p:nvSpPr>
          <p:cNvPr id="4" name="CuadroTexto 3">
            <a:extLst>
              <a:ext uri="{FF2B5EF4-FFF2-40B4-BE49-F238E27FC236}">
                <a16:creationId xmlns:a16="http://schemas.microsoft.com/office/drawing/2014/main" id="{A64C4A9C-2581-4A7A-87B7-14E620AB4C89}"/>
              </a:ext>
            </a:extLst>
          </p:cNvPr>
          <p:cNvSpPr txBox="1">
            <a:spLocks/>
          </p:cNvSpPr>
          <p:nvPr/>
        </p:nvSpPr>
        <p:spPr>
          <a:xfrm>
            <a:off x="191344" y="1681645"/>
            <a:ext cx="8424936" cy="5131731"/>
          </a:xfrm>
          <a:prstGeom prst="rect">
            <a:avLst/>
          </a:prstGeom>
          <a:noFill/>
        </p:spPr>
        <p:txBody>
          <a:bodyPr wrap="square" rtlCol="0">
            <a:normAutofit fontScale="85000" lnSpcReduction="10000"/>
          </a:bodyPr>
          <a:lstStyle>
            <a:defPPr>
              <a:defRPr lang="en-US"/>
            </a:defPPr>
            <a:lvl1pPr indent="0" algn="just">
              <a:spcAft>
                <a:spcPts val="1200"/>
              </a:spcAft>
              <a:buFont typeface="Wingdings" panose="05000000000000000000" pitchFamily="2" charset="2"/>
              <a:buNone/>
              <a:defRPr>
                <a:latin typeface="Lucida Fax" panose="020606020505050202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pPr>
              <a:spcAft>
                <a:spcPts val="600"/>
              </a:spcAft>
            </a:pPr>
            <a:r>
              <a:rPr lang="es-MX" b="1" dirty="0">
                <a:latin typeface="Avenir Next LT Pro" panose="020B0504020202020204" pitchFamily="34" charset="0"/>
                <a:cs typeface="Times New Roman" panose="02020603050405020304" pitchFamily="18" charset="0"/>
              </a:rPr>
              <a:t>R: </a:t>
            </a:r>
            <a:r>
              <a:rPr lang="es-MX" b="1" dirty="0">
                <a:solidFill>
                  <a:schemeClr val="accent1">
                    <a:lumMod val="75000"/>
                  </a:schemeClr>
                </a:solidFill>
                <a:latin typeface="Avenir Next LT Pro" panose="020B0504020202020204" pitchFamily="34" charset="0"/>
                <a:cs typeface="Times New Roman" panose="02020603050405020304" pitchFamily="18" charset="0"/>
              </a:rPr>
              <a:t>La viuda fenicia (1 Rey. 17:8-24), como la sunamita (2 Rey. 4:18-37), habían pedido ayuda a Elías y a Elíseo respectivamente. Pero la viuda de Naín recibió ayuda sin que ella la pidiera.</a:t>
            </a:r>
          </a:p>
          <a:p>
            <a:pPr>
              <a:spcAft>
                <a:spcPts val="600"/>
              </a:spcAft>
            </a:pPr>
            <a:r>
              <a:rPr lang="es-MX" dirty="0">
                <a:solidFill>
                  <a:prstClr val="black"/>
                </a:solidFill>
                <a:latin typeface="Avenir Next LT Pro" panose="020B0504020202020204" pitchFamily="34" charset="0"/>
                <a:cs typeface="Times New Roman" panose="02020603050405020304" pitchFamily="18" charset="0"/>
              </a:rPr>
              <a:t>Se nos dice que «Jesús hizo muchas otras señales en presencia de sus discípulos», las cuales no están registradas en los evangelios canónicos (Juan 20: 30; cf. Juan 21: 25). Esto significa que no sabemos con certeza a cuántos enfermos sanó y cuántos muertos resucitó. Durante su ministerio terrenal, Jesús resucitó al menos a tres personas. Uno fue el hijo de una viuda de Naín (Lucas 7: 11-17), un pueblo ubicado en Galilea. El joven fallecido era «hijo único de su madre» (vers. 12) y como viuda, ciertamente dependía de él para su sustento. Ella no le pidió nada a Jesús. Mientras llevaban a su hijo sin vida a la sepultura, Jesús se llenó de compasión, tocó el ataúd abierto y dijo: «Joven, a ti te digo, levántate» (vers. 14). Inmediatamente, esas palabras vivificadoras hicieron que su corazón latiera de nuevo. </a:t>
            </a:r>
          </a:p>
          <a:p>
            <a:pPr>
              <a:spcAft>
                <a:spcPts val="600"/>
              </a:spcAft>
            </a:pPr>
            <a:r>
              <a:rPr lang="es-MX" b="1" dirty="0">
                <a:solidFill>
                  <a:prstClr val="black"/>
                </a:solidFill>
                <a:latin typeface="Avenir Next LT Pro" panose="020B0504020202020204" pitchFamily="34" charset="0"/>
                <a:cs typeface="Times New Roman" panose="02020603050405020304" pitchFamily="18" charset="0"/>
              </a:rPr>
              <a:t>“El que estuvo al lado de la apesadumbrada madre cerca de la puerta de Naín, vela con toda persona que llora junto a un ataúd. Se conmueve de simpatía por nuestro pesar. Su corazón, que amó y se compadeció, es un corazón de invariable ternura. Su palabra, que resucitó a los muertos, no es menos eficaz ahora que cuando se dirigió al joven de Naín. Él dice: “Toda potestad me es dada en el cielo y en la tierra”. Mateo 28:18. Ese poder no ha sido disminuido por el transcurso de los años, ni agotado por la incesante actividad de su rebosante gracia. Para todos los que creen en él, es todavía un Salvador viviente” </a:t>
            </a:r>
            <a:r>
              <a:rPr lang="es-MX" i="1" dirty="0">
                <a:solidFill>
                  <a:prstClr val="black"/>
                </a:solidFill>
                <a:latin typeface="Avenir Next LT Pro" panose="020B0504020202020204" pitchFamily="34" charset="0"/>
                <a:cs typeface="Times New Roman" panose="02020603050405020304" pitchFamily="18" charset="0"/>
              </a:rPr>
              <a:t>(El Deseado de todas las gentes, p. 286).</a:t>
            </a:r>
          </a:p>
          <a:p>
            <a:pPr>
              <a:spcAft>
                <a:spcPts val="600"/>
              </a:spcAft>
            </a:pPr>
            <a:r>
              <a:rPr lang="es-MX" sz="1900" b="1" dirty="0">
                <a:solidFill>
                  <a:prstClr val="black"/>
                </a:solidFill>
                <a:latin typeface="Avenir Next LT Pro" panose="020B0504020202020204" pitchFamily="34" charset="0"/>
                <a:cs typeface="Times New Roman" panose="02020603050405020304" pitchFamily="18" charset="0"/>
              </a:rPr>
              <a:t>Reflexionando: </a:t>
            </a:r>
            <a:r>
              <a:rPr lang="es-MX" sz="1900" b="1" dirty="0">
                <a:solidFill>
                  <a:srgbClr val="FF0000"/>
                </a:solidFill>
                <a:latin typeface="Avenir Next LT Pro" panose="020B0504020202020204" pitchFamily="34" charset="0"/>
                <a:cs typeface="Times New Roman" panose="02020603050405020304" pitchFamily="18" charset="0"/>
              </a:rPr>
              <a:t>La verdadera religión implica cuidar de los huérfanos y las viudas que nos rodean (Sant. 1:27). ¿Qué podemos hacer para servir a quienes sufren a nuestro alrededor?</a:t>
            </a:r>
            <a:endParaRPr lang="es-MX" sz="1900" b="1" dirty="0">
              <a:solidFill>
                <a:srgbClr val="FF0000"/>
              </a:solidFill>
              <a:latin typeface="Avenir Next LT Pro" panose="020B0504020202020204" pitchFamily="34" charset="0"/>
            </a:endParaRPr>
          </a:p>
        </p:txBody>
      </p:sp>
      <p:sp>
        <p:nvSpPr>
          <p:cNvPr id="7" name="Rectángulo 6">
            <a:extLst>
              <a:ext uri="{FF2B5EF4-FFF2-40B4-BE49-F238E27FC236}">
                <a16:creationId xmlns:a16="http://schemas.microsoft.com/office/drawing/2014/main" id="{454AA21A-21D9-4AEE-BE06-96B58D0EF196}"/>
              </a:ext>
            </a:extLst>
          </p:cNvPr>
          <p:cNvSpPr/>
          <p:nvPr/>
        </p:nvSpPr>
        <p:spPr>
          <a:xfrm>
            <a:off x="8616280" y="1512168"/>
            <a:ext cx="3575720" cy="5013176"/>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121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29F711-9A78-4328-B780-DD13D406FB04}"/>
              </a:ext>
            </a:extLst>
          </p:cNvPr>
          <p:cNvSpPr txBox="1"/>
          <p:nvPr/>
        </p:nvSpPr>
        <p:spPr>
          <a:xfrm>
            <a:off x="0" y="116632"/>
            <a:ext cx="12192000" cy="523220"/>
          </a:xfrm>
          <a:prstGeom prst="rect">
            <a:avLst/>
          </a:prstGeom>
          <a:noFill/>
        </p:spPr>
        <p:txBody>
          <a:bodyPr wrap="square" rtlCol="0">
            <a:sp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LA HIJA DE JAIRO</a:t>
            </a:r>
          </a:p>
        </p:txBody>
      </p:sp>
      <p:sp>
        <p:nvSpPr>
          <p:cNvPr id="3" name="CuadroTexto 2">
            <a:extLst>
              <a:ext uri="{FF2B5EF4-FFF2-40B4-BE49-F238E27FC236}">
                <a16:creationId xmlns:a16="http://schemas.microsoft.com/office/drawing/2014/main" id="{77056CE7-0198-4461-A0E8-3D9713B442E3}"/>
              </a:ext>
            </a:extLst>
          </p:cNvPr>
          <p:cNvSpPr txBox="1"/>
          <p:nvPr/>
        </p:nvSpPr>
        <p:spPr>
          <a:xfrm>
            <a:off x="335360" y="695598"/>
            <a:ext cx="8330736" cy="1077218"/>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“Y entrando, les dijo: ¿Por qué alborotáis y lloráis? La niña no está muerta, sino duerme” (Marcos 5:39)</a:t>
            </a:r>
          </a:p>
          <a:p>
            <a:pPr algn="just"/>
            <a:r>
              <a:rPr lang="es-MX" sz="1600" b="1" dirty="0">
                <a:latin typeface="Avenir Next LT Pro Demi" panose="020B0704020202020204" pitchFamily="34" charset="0"/>
                <a:cs typeface="Times New Roman" panose="02020603050405020304" pitchFamily="18" charset="0"/>
              </a:rPr>
              <a:t>Lee Marcos 5:21 al 24 y 35 al 43. ¿Qué podemos aprender de la muerte a partir de las palabras de Cristo "La niña no está muerta, sino duerme"? (Mar. 5:39).</a:t>
            </a:r>
          </a:p>
        </p:txBody>
      </p:sp>
      <p:sp>
        <p:nvSpPr>
          <p:cNvPr id="4" name="CuadroTexto 3">
            <a:extLst>
              <a:ext uri="{FF2B5EF4-FFF2-40B4-BE49-F238E27FC236}">
                <a16:creationId xmlns:a16="http://schemas.microsoft.com/office/drawing/2014/main" id="{383394F0-88F1-43E6-88DB-DE4FFEB17AC1}"/>
              </a:ext>
            </a:extLst>
          </p:cNvPr>
          <p:cNvSpPr txBox="1">
            <a:spLocks/>
          </p:cNvSpPr>
          <p:nvPr/>
        </p:nvSpPr>
        <p:spPr>
          <a:xfrm>
            <a:off x="335360" y="1844824"/>
            <a:ext cx="8296729" cy="4896544"/>
          </a:xfrm>
          <a:prstGeom prst="rect">
            <a:avLst/>
          </a:prstGeom>
          <a:noFill/>
        </p:spPr>
        <p:txBody>
          <a:bodyPr wrap="square" rtlCol="0">
            <a:normAutofit fontScale="92500" lnSpcReduction="20000"/>
          </a:bodyPr>
          <a:lstStyle>
            <a:defPPr>
              <a:defRPr lang="en-US"/>
            </a:defPPr>
            <a:lvl1pPr indent="0" algn="just">
              <a:spcAft>
                <a:spcPts val="1200"/>
              </a:spcAft>
              <a:buFont typeface="Wingdings" panose="05000000000000000000" pitchFamily="2" charset="2"/>
              <a:buNone/>
              <a:defRPr>
                <a:latin typeface="Lucida Fax" panose="020606020505050202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pPr>
              <a:spcAft>
                <a:spcPts val="300"/>
              </a:spcAft>
            </a:pPr>
            <a:r>
              <a:rPr lang="es-MX" b="1" dirty="0">
                <a:latin typeface="Avenir Next LT Pro" panose="020B0504020202020204" pitchFamily="34" charset="0"/>
                <a:cs typeface="Times New Roman" panose="02020603050405020304" pitchFamily="18" charset="0"/>
              </a:rPr>
              <a:t>R:</a:t>
            </a:r>
            <a:r>
              <a:rPr lang="es-MX" dirty="0">
                <a:latin typeface="Avenir Next LT Pro" panose="020B0504020202020204" pitchFamily="34" charset="0"/>
                <a:cs typeface="Times New Roman" panose="02020603050405020304" pitchFamily="18" charset="0"/>
              </a:rPr>
              <a:t> </a:t>
            </a:r>
            <a:r>
              <a:rPr lang="es-MX" b="1" dirty="0">
                <a:solidFill>
                  <a:schemeClr val="accent1">
                    <a:lumMod val="75000"/>
                  </a:schemeClr>
                </a:solidFill>
                <a:latin typeface="Avenir Next LT Pro" panose="020B0504020202020204" pitchFamily="34" charset="0"/>
                <a:cs typeface="Times New Roman" panose="02020603050405020304" pitchFamily="18" charset="0"/>
              </a:rPr>
              <a:t>La muerte es un sueño, pero es un sueño profundo del cual solo el gran Dador de la vida puede despertarnos, porque solo él tiene las llaves del sepulcro.</a:t>
            </a:r>
          </a:p>
          <a:p>
            <a:pPr>
              <a:spcAft>
                <a:spcPts val="300"/>
              </a:spcAft>
            </a:pPr>
            <a:r>
              <a:rPr lang="es-MX" dirty="0">
                <a:latin typeface="Avenir Next LT Pro" panose="020B0504020202020204" pitchFamily="34" charset="0"/>
                <a:cs typeface="Times New Roman" panose="02020603050405020304" pitchFamily="18" charset="0"/>
              </a:rPr>
              <a:t>Otra persona que resucitó de entre los muertos fue la hija de Jairo, una niña de doce años (Mar. 5: 21-24, 35-43; Luc. 8: 40-42, 49-56). Jairo era uno de los ancianos de la sinagoga local, presumiblemente en Capernaúm. Jairo se acercó a Jesús y le rogó que se apresurara a su casa para que curara a su hija moribunda. Antes de que llegaran, llegó la terrible noticia de que la niña ya había muerto. Al entrar en la casa, Jesús dijo: «No lloren, que no está muerta, sino dormida» Luego, tomando la mano de la niña muerta, ordenó: «Niña, ¡levántate!» Una vez más, la poderosa palabra de Jesús venció a la muerte. </a:t>
            </a:r>
          </a:p>
          <a:p>
            <a:pPr>
              <a:spcAft>
                <a:spcPts val="300"/>
              </a:spcAft>
            </a:pPr>
            <a:r>
              <a:rPr lang="es-MX" b="1" dirty="0">
                <a:latin typeface="Avenir Next LT Pro" panose="020B0504020202020204" pitchFamily="34" charset="0"/>
                <a:cs typeface="Times New Roman" panose="02020603050405020304" pitchFamily="18" charset="0"/>
              </a:rPr>
              <a:t>Se oye su voz que dice: “Con amor eterno te he amado”. Jeremías 31:3. “Con misericordia eterna tendré compasión de ti”. Isaías 54:8. Cuán asombroso es este amor, que Dios condescienda a quitar toda causa de duda e incertidumbre del temor y la flaqueza humanos, y tome la mano temblorosa que se levanta hacia él con fe; y nos ayude a confiar mediante renovados motivos de seguridad... ¿Qué más pudiera hacer nuestro Señor para fortalecer nuestra fe en sus promesas? </a:t>
            </a:r>
            <a:r>
              <a:rPr lang="es-MX" i="1" dirty="0">
                <a:latin typeface="Avenir Next LT Pro" panose="020B0504020202020204" pitchFamily="34" charset="0"/>
                <a:cs typeface="Times New Roman" panose="02020603050405020304" pitchFamily="18" charset="0"/>
              </a:rPr>
              <a:t>(</a:t>
            </a:r>
            <a:r>
              <a:rPr lang="es-MX" i="1" dirty="0" err="1">
                <a:latin typeface="Avenir Next LT Pro" panose="020B0504020202020204" pitchFamily="34" charset="0"/>
                <a:cs typeface="Times New Roman" panose="02020603050405020304" pitchFamily="18" charset="0"/>
              </a:rPr>
              <a:t>That</a:t>
            </a:r>
            <a:r>
              <a:rPr lang="es-MX" i="1" dirty="0">
                <a:latin typeface="Avenir Next LT Pro" panose="020B0504020202020204" pitchFamily="34" charset="0"/>
                <a:cs typeface="Times New Roman" panose="02020603050405020304" pitchFamily="18" charset="0"/>
              </a:rPr>
              <a:t> 1 May </a:t>
            </a:r>
            <a:r>
              <a:rPr lang="es-MX" i="1" dirty="0" err="1">
                <a:latin typeface="Avenir Next LT Pro" panose="020B0504020202020204" pitchFamily="34" charset="0"/>
                <a:cs typeface="Times New Roman" panose="02020603050405020304" pitchFamily="18" charset="0"/>
              </a:rPr>
              <a:t>Know</a:t>
            </a:r>
            <a:r>
              <a:rPr lang="es-MX" i="1" dirty="0">
                <a:latin typeface="Avenir Next LT Pro" panose="020B0504020202020204" pitchFamily="34" charset="0"/>
                <a:cs typeface="Times New Roman" panose="02020603050405020304" pitchFamily="18" charset="0"/>
              </a:rPr>
              <a:t> </a:t>
            </a:r>
            <a:r>
              <a:rPr lang="es-MX" i="1" dirty="0" err="1">
                <a:latin typeface="Avenir Next LT Pro" panose="020B0504020202020204" pitchFamily="34" charset="0"/>
                <a:cs typeface="Times New Roman" panose="02020603050405020304" pitchFamily="18" charset="0"/>
              </a:rPr>
              <a:t>Him</a:t>
            </a:r>
            <a:r>
              <a:rPr lang="es-MX" i="1" dirty="0">
                <a:latin typeface="Avenir Next LT Pro" panose="020B0504020202020204" pitchFamily="34" charset="0"/>
                <a:cs typeface="Times New Roman" panose="02020603050405020304" pitchFamily="18" charset="0"/>
              </a:rPr>
              <a:t>, p. 262; parcialmente en 4 </a:t>
            </a:r>
            <a:r>
              <a:rPr lang="es-MX" i="1" dirty="0" err="1">
                <a:latin typeface="Avenir Next LT Pro" panose="020B0504020202020204" pitchFamily="34" charset="0"/>
                <a:cs typeface="Times New Roman" panose="02020603050405020304" pitchFamily="18" charset="0"/>
              </a:rPr>
              <a:t>fín</a:t>
            </a:r>
            <a:r>
              <a:rPr lang="es-MX" i="1" dirty="0">
                <a:latin typeface="Avenir Next LT Pro" panose="020B0504020202020204" pitchFamily="34" charset="0"/>
                <a:cs typeface="Times New Roman" panose="02020603050405020304" pitchFamily="18" charset="0"/>
              </a:rPr>
              <a:t> de conocerle, p. 261).  </a:t>
            </a:r>
          </a:p>
          <a:p>
            <a:pPr>
              <a:spcAft>
                <a:spcPts val="300"/>
              </a:spcAft>
            </a:pPr>
            <a:r>
              <a:rPr lang="es-MX" b="1" dirty="0">
                <a:latin typeface="Avenir Next LT Pro" panose="020B0504020202020204" pitchFamily="34" charset="0"/>
                <a:cs typeface="Times New Roman" panose="02020603050405020304" pitchFamily="18" charset="0"/>
              </a:rPr>
              <a:t>Reflexionando: </a:t>
            </a:r>
            <a:r>
              <a:rPr lang="es-MX" b="1" dirty="0">
                <a:solidFill>
                  <a:srgbClr val="FF0000"/>
                </a:solidFill>
                <a:latin typeface="Avenir Next LT Pro" panose="020B0504020202020204" pitchFamily="34" charset="0"/>
                <a:cs typeface="Times New Roman" panose="02020603050405020304" pitchFamily="18" charset="0"/>
              </a:rPr>
              <a:t>Las palabras de Jesús: "No temas, cree solamente" (Mar. 5:36) todavía son valiosas para nosotros hoy.</a:t>
            </a:r>
            <a:endParaRPr lang="es-MX" b="1" dirty="0">
              <a:solidFill>
                <a:srgbClr val="FF0000"/>
              </a:solidFill>
              <a:latin typeface="Avenir Next LT Pro" panose="020B0504020202020204" pitchFamily="34" charset="0"/>
            </a:endParaRPr>
          </a:p>
        </p:txBody>
      </p:sp>
      <p:sp>
        <p:nvSpPr>
          <p:cNvPr id="5" name="Rectángulo 4">
            <a:extLst>
              <a:ext uri="{FF2B5EF4-FFF2-40B4-BE49-F238E27FC236}">
                <a16:creationId xmlns:a16="http://schemas.microsoft.com/office/drawing/2014/main" id="{B77F7DB8-AB9F-47B0-B8B3-B0B72DCCFF86}"/>
              </a:ext>
            </a:extLst>
          </p:cNvPr>
          <p:cNvSpPr/>
          <p:nvPr/>
        </p:nvSpPr>
        <p:spPr>
          <a:xfrm>
            <a:off x="8628978" y="1548178"/>
            <a:ext cx="3563022" cy="4914366"/>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a:t>
            </a:r>
          </a:p>
        </p:txBody>
      </p:sp>
    </p:spTree>
    <p:extLst>
      <p:ext uri="{BB962C8B-B14F-4D97-AF65-F5344CB8AC3E}">
        <p14:creationId xmlns:p14="http://schemas.microsoft.com/office/powerpoint/2010/main" val="94839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E7D9D1-010B-43C2-A2B5-787DCD4797EB}"/>
              </a:ext>
            </a:extLst>
          </p:cNvPr>
          <p:cNvSpPr txBox="1"/>
          <p:nvPr/>
        </p:nvSpPr>
        <p:spPr>
          <a:xfrm>
            <a:off x="0" y="97468"/>
            <a:ext cx="12192000" cy="523220"/>
          </a:xfrm>
          <a:prstGeom prst="rect">
            <a:avLst/>
          </a:prstGeom>
          <a:noFill/>
        </p:spPr>
        <p:txBody>
          <a:bodyPr wrap="square" rtlCol="0">
            <a:spAutoFit/>
          </a:bodyPr>
          <a:lstStyle/>
          <a:p>
            <a:pPr algn="ctr"/>
            <a:r>
              <a:rPr lang="es-MX" sz="2800" b="1" i="0" dirty="0">
                <a:solidFill>
                  <a:schemeClr val="bg1"/>
                </a:solidFill>
                <a:effectLst/>
                <a:latin typeface="Avenir LT Std 65 Medium" panose="020B0803020203020204" pitchFamily="34" charset="0"/>
              </a:rPr>
              <a:t>LÁZARO</a:t>
            </a:r>
            <a:endParaRPr lang="es-MX" sz="2800" b="1" dirty="0">
              <a:solidFill>
                <a:schemeClr val="bg1"/>
              </a:solidFill>
              <a:latin typeface="Avenir LT Std 65 Medium" panose="020B0803020203020204" pitchFamily="34" charset="0"/>
              <a:cs typeface="Lucida Sans Unicode" panose="020B0602030504020204" pitchFamily="34" charset="0"/>
            </a:endParaRPr>
          </a:p>
        </p:txBody>
      </p:sp>
      <p:sp>
        <p:nvSpPr>
          <p:cNvPr id="4" name="CuadroTexto 3">
            <a:extLst>
              <a:ext uri="{FF2B5EF4-FFF2-40B4-BE49-F238E27FC236}">
                <a16:creationId xmlns:a16="http://schemas.microsoft.com/office/drawing/2014/main" id="{7945C082-5F5A-4162-ABBF-29242DBFBADE}"/>
              </a:ext>
            </a:extLst>
          </p:cNvPr>
          <p:cNvSpPr txBox="1"/>
          <p:nvPr/>
        </p:nvSpPr>
        <p:spPr>
          <a:xfrm>
            <a:off x="335360" y="692696"/>
            <a:ext cx="8330736" cy="1077218"/>
          </a:xfrm>
          <a:prstGeom prst="rect">
            <a:avLst/>
          </a:prstGeom>
          <a:noFill/>
        </p:spPr>
        <p:txBody>
          <a:bodyPr wrap="square" rtlCol="0">
            <a:spAutoFit/>
          </a:bodyPr>
          <a:lstStyle/>
          <a:p>
            <a:pPr algn="just"/>
            <a:r>
              <a:rPr lang="es-MX" sz="1600" b="1" i="1" dirty="0">
                <a:latin typeface="Avenir Next LT Pro Demi" panose="020B0704020202020204" pitchFamily="34" charset="0"/>
                <a:cs typeface="Times New Roman" panose="02020603050405020304" pitchFamily="18" charset="0"/>
              </a:rPr>
              <a:t>“Y muchos de los que duermen en el polvo de la tierra serán despertados, unos para vida eterna, y otros para vergüenza y confusión perpetua” (Daniel 12:2)</a:t>
            </a:r>
          </a:p>
          <a:p>
            <a:pPr algn="just"/>
            <a:r>
              <a:rPr lang="es-MX" sz="1600" b="1" dirty="0">
                <a:latin typeface="Avenir Next LT Pro Demi" panose="020B0704020202020204" pitchFamily="34" charset="0"/>
                <a:cs typeface="Times New Roman" panose="02020603050405020304" pitchFamily="18" charset="0"/>
              </a:rPr>
              <a:t>Lee Juan 11:1 al 44. ¿En qué sentido Jesús fue "glorificado" por la enfermedad y la muerte de Lázaro (Juan 11:4)?</a:t>
            </a:r>
          </a:p>
        </p:txBody>
      </p:sp>
      <p:sp>
        <p:nvSpPr>
          <p:cNvPr id="5" name="CuadroTexto 4">
            <a:extLst>
              <a:ext uri="{FF2B5EF4-FFF2-40B4-BE49-F238E27FC236}">
                <a16:creationId xmlns:a16="http://schemas.microsoft.com/office/drawing/2014/main" id="{E63A5537-798E-49B6-A59F-CBBBA1F00FC9}"/>
              </a:ext>
            </a:extLst>
          </p:cNvPr>
          <p:cNvSpPr txBox="1">
            <a:spLocks/>
          </p:cNvSpPr>
          <p:nvPr/>
        </p:nvSpPr>
        <p:spPr>
          <a:xfrm>
            <a:off x="335360" y="1656184"/>
            <a:ext cx="8330736" cy="5229200"/>
          </a:xfrm>
          <a:prstGeom prst="rect">
            <a:avLst/>
          </a:prstGeom>
          <a:noFill/>
        </p:spPr>
        <p:txBody>
          <a:bodyPr wrap="square" rtlCol="0">
            <a:normAutofit fontScale="77500" lnSpcReduction="20000"/>
          </a:bodyPr>
          <a:lstStyle>
            <a:defPPr>
              <a:defRPr lang="en-US"/>
            </a:defPPr>
            <a:lvl1pPr indent="0" algn="just">
              <a:spcAft>
                <a:spcPts val="300"/>
              </a:spcAft>
              <a:buFont typeface="Wingdings" panose="05000000000000000000" pitchFamily="2" charset="2"/>
              <a:buNone/>
              <a:defRPr b="1">
                <a:latin typeface="+mj-lt"/>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sz="2000" dirty="0">
                <a:solidFill>
                  <a:srgbClr val="000000"/>
                </a:solidFill>
                <a:latin typeface="Avenir Next LT Pro" panose="020B0504020202020204" pitchFamily="34" charset="0"/>
              </a:rPr>
              <a:t>R:</a:t>
            </a:r>
            <a:r>
              <a:rPr lang="es-MX" sz="2000" dirty="0">
                <a:solidFill>
                  <a:schemeClr val="accent1">
                    <a:lumMod val="75000"/>
                  </a:schemeClr>
                </a:solidFill>
                <a:latin typeface="Avenir Next LT Pro" panose="020B0504020202020204" pitchFamily="34" charset="0"/>
              </a:rPr>
              <a:t> Fue glorificado por que demostró que tenía el poder para vencer la muerte, de volver a recrear la vida, ya que el dice que “es la resurrección y la vida” y si creemos esto veremos la gloria de Dios cuando nos resucite en su segunda venida</a:t>
            </a:r>
          </a:p>
          <a:p>
            <a:r>
              <a:rPr lang="es-MX" sz="2100" b="0" dirty="0">
                <a:latin typeface="Avenir Next LT Pro" panose="020B0504020202020204" pitchFamily="34" charset="0"/>
              </a:rPr>
              <a:t>La tercera persona que Cristo resucitó de los muertos durante su ministerio terrenal fue Lázaro, que vivía en Betania un pequeño pueblo cerca de Jerusalén. Esta resurrección fue de hecho «el mayor de los milagros de Cristo» y «el último y culminante milagro de Cristo». El relato evangélico nos dice que Lázaro enfermó y murió. Una vez más, Jesús se refirió a la muerte como un sueño: «Nuestro amigo Lázaro duerme, pero voy para despertarlo» Como los discípulos no entendieron la metáfora, Jesús les dijo claramente: «Lázaro ha muerto» Jesús llegó a la tumba cuando Lázaro ya tenía cuatro días fallecido. Su cuerpo había comenzado a descomponerse y olía mal. Después de una breve oración, Jesús ordenó: «¡Lázaro, ven fuera!», y el cadáver frío y envuelto revivió y comenzó a caminar ante el asombro de todos.</a:t>
            </a:r>
          </a:p>
          <a:p>
            <a:r>
              <a:rPr lang="es-MX" sz="2000" dirty="0">
                <a:latin typeface="Avenir Next LT Pro" panose="020B0504020202020204" pitchFamily="34" charset="0"/>
              </a:rPr>
              <a:t>Si Cristo hubiera estado en la pieza del enfermo, Lázaro no habría muerto; porque Satanás no hubiera tenido poder sobre él. En presencia del Dador de la vida, la muerte no hubiera lanzado su dardo contra Lázaro... Cristo permitió que Lázaro pasara al dominio de la muerte, y las doloridas hermanas vieron cómo su hermano yacía en la tumba. Cristo sabía que al contemplar el rostro de su querido hermano, su fe en el Redentor sería duramente probada. De este modo estaba podando las ramas, para que dieran más fruto. Sabía que debido a la lucha por la cual estaban pasando, su fe resplandecería con un mayor </a:t>
            </a:r>
            <a:r>
              <a:rPr lang="es-MX" sz="2000" b="0" i="1" dirty="0">
                <a:latin typeface="Avenir Next LT Pro" panose="020B0504020202020204" pitchFamily="34" charset="0"/>
              </a:rPr>
              <a:t>poder (Hijos e hijas de Dios, p. 94).</a:t>
            </a:r>
            <a:endParaRPr lang="es-MX" b="0" i="1" dirty="0">
              <a:latin typeface="Avenir Next LT Pro Light" panose="020B0304020202020204" pitchFamily="34" charset="0"/>
            </a:endParaRPr>
          </a:p>
          <a:p>
            <a:r>
              <a:rPr lang="es-MX" sz="2000" dirty="0">
                <a:latin typeface="Avenir Next LT Pro" panose="020B0504020202020204" pitchFamily="34" charset="0"/>
              </a:rPr>
              <a:t>Reflexionando: </a:t>
            </a:r>
            <a:r>
              <a:rPr lang="es-MX" sz="2000" dirty="0">
                <a:solidFill>
                  <a:srgbClr val="C00000"/>
                </a:solidFill>
                <a:latin typeface="Avenir Next LT Pro" panose="020B0504020202020204" pitchFamily="34" charset="0"/>
              </a:rPr>
              <a:t>Lee Juan 11:25 y 26. En un renglón, Jesús habla de los creyentes que mueren, y en el siguiente dice que los creyentes nunca morirán. ¿Qué nos esta enseñando Jesús aquí, por que esta importante entender que la muerte es un sueño inconsciente, para comprender las palabras de Cristo?</a:t>
            </a:r>
          </a:p>
        </p:txBody>
      </p:sp>
      <p:sp>
        <p:nvSpPr>
          <p:cNvPr id="6" name="Rectángulo 5">
            <a:extLst>
              <a:ext uri="{FF2B5EF4-FFF2-40B4-BE49-F238E27FC236}">
                <a16:creationId xmlns:a16="http://schemas.microsoft.com/office/drawing/2014/main" id="{881A4D12-881E-4FE3-9002-69A2E560BDB9}"/>
              </a:ext>
            </a:extLst>
          </p:cNvPr>
          <p:cNvSpPr/>
          <p:nvPr/>
        </p:nvSpPr>
        <p:spPr>
          <a:xfrm>
            <a:off x="8666096" y="1556792"/>
            <a:ext cx="3525904" cy="4949637"/>
          </a:xfrm>
          <a:prstGeom prst="rect">
            <a:avLst/>
          </a:prstGeom>
          <a:blipFill dpi="0" rotWithShape="1">
            <a:blip r:embed="rId2">
              <a:extLst>
                <a:ext uri="{28A0092B-C50C-407E-A947-70E740481C1C}">
                  <a14:useLocalDpi xmlns:a14="http://schemas.microsoft.com/office/drawing/2010/main" val="0"/>
                </a:ext>
              </a:extLst>
            </a:blip>
            <a:srcRect/>
            <a:stretch>
              <a:fillRect/>
            </a:stretch>
          </a:blipFill>
          <a:scene3d>
            <a:camera prst="orthographicFront">
              <a:rot lat="0" lon="21594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4040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cion ES" id="{0394C814-B0BB-4D2A-81E0-7ECCD3DA7AB2}" vid="{E1FA17C1-539D-4072-902D-5A1BCEFE71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168159</TotalTime>
  <Words>3427</Words>
  <Application>Microsoft Office PowerPoint</Application>
  <PresentationFormat>Panorámica</PresentationFormat>
  <Paragraphs>61</Paragraphs>
  <Slides>10</Slides>
  <Notes>9</Notes>
  <HiddenSlides>0</HiddenSlides>
  <MMClips>0</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10</vt:i4>
      </vt:variant>
    </vt:vector>
  </HeadingPairs>
  <TitlesOfParts>
    <vt:vector size="29" baseType="lpstr">
      <vt:lpstr>Abadi</vt:lpstr>
      <vt:lpstr>Adobe Garamond Pro Bold</vt:lpstr>
      <vt:lpstr>Arial</vt:lpstr>
      <vt:lpstr>Arial Rounded MT Bold</vt:lpstr>
      <vt:lpstr>Avenir LT Std 65 Medium</vt:lpstr>
      <vt:lpstr>Avenir Next LT Pro</vt:lpstr>
      <vt:lpstr>Avenir Next LT Pro Demi</vt:lpstr>
      <vt:lpstr>Avenir Next LT Pro Light</vt:lpstr>
      <vt:lpstr>Bernard MT Condensed</vt:lpstr>
      <vt:lpstr>Calibri</vt:lpstr>
      <vt:lpstr>Calibri Light</vt:lpstr>
      <vt:lpstr>Eras Bold ITC</vt:lpstr>
      <vt:lpstr>Gisha</vt:lpstr>
      <vt:lpstr>Impact</vt:lpstr>
      <vt:lpstr>Lato</vt:lpstr>
      <vt:lpstr>Lucida Grande</vt:lpstr>
      <vt:lpstr>Lucida Sans Unicode</vt:lpstr>
      <vt:lpstr>Wingdings</vt:lpstr>
      <vt:lpstr>Tema de Office</vt:lpstr>
      <vt:lpstr>Presentación de PowerPoint</vt:lpstr>
      <vt:lpstr>Para memorizar:</vt:lpstr>
      <vt:lpstr>Enfoque del estudio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CRUZ</dc:creator>
  <cp:lastModifiedBy>JORGE CRUZ</cp:lastModifiedBy>
  <cp:revision>5450</cp:revision>
  <dcterms:created xsi:type="dcterms:W3CDTF">2019-04-09T00:55:26Z</dcterms:created>
  <dcterms:modified xsi:type="dcterms:W3CDTF">2022-10-25T18:07:57Z</dcterms:modified>
</cp:coreProperties>
</file>