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82"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08/12/2021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08/12/2021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58105" y="1114425"/>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625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DEUTERONOMIO EN EL RESTO DEL ANTIGUO TESTAMENTO</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11 de Diciembre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7567130" y="1694404"/>
            <a:ext cx="2836969" cy="1670733"/>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“Solamente de tus padres se agradó Jehová para amarlos, y escogió su descendencia después de ellos, a vosotros, de entre todos los pueblos, como en este día”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10:15). </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08/12/2021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85000" lnSpcReduction="20000"/>
          </a:bodyPr>
          <a:lstStyle/>
          <a:p>
            <a:pPr marL="0" indent="0" algn="just">
              <a:buNone/>
            </a:pPr>
            <a:r>
              <a:rPr lang="es-MX" dirty="0"/>
              <a:t>Desde los tiempos de Moisés, todos los profetas han sido comparados con él para ver si su vida y sus enseñanzas están en armonía con el estándar que estableció Moisés. Pero Jesucristo, el Profeta con P mayúscula, es el único Profeta que superó a Moisés y no tiene comparación ni paralelo. Moisés fue un tipo del Señor Jesucristo porque comunicó fielmente la Palabra de Dios, intercedió por los pecadores y condujo al pueblo de Dios a través de muchas dificultades hasta la Tierra Prometida. Pero la gente no debía mirarlo a él, sino esperar a un Profeta como Moisés y obedecerlo. Deuteronomio 18:15 señala esta esperanza mesiánica: "Yahveh tu Dios te suscitará un profeta como yo de entre vosotros, de entre tus compañeros israelitas. Debes escucharlo".</a:t>
            </a:r>
          </a:p>
          <a:p>
            <a:pPr marL="0" indent="0" algn="just">
              <a:buNone/>
            </a:pPr>
            <a:r>
              <a:rPr lang="es-MX" dirty="0"/>
              <a:t>Hemos estudiado cuarto temas del libro de Deuteronomio que impactaron a los escritores posteriores del Antiguo Testamento: 1) La reforma de Josías; 2) La oración de Nehemías; 3) La oración de Daniel; y 4) La religión de Miqueas. </a:t>
            </a:r>
          </a:p>
          <a:p>
            <a:pPr marL="0" indent="0" algn="just">
              <a:buNone/>
            </a:pPr>
            <a:r>
              <a:rPr lang="es-MX" dirty="0"/>
              <a:t>“Este [</a:t>
            </a:r>
            <a:r>
              <a:rPr lang="es-MX" dirty="0" err="1"/>
              <a:t>Miq</a:t>
            </a:r>
            <a:r>
              <a:rPr lang="es-MX" dirty="0"/>
              <a:t>. 6:1–8] es uno de los grandes pasajes del AT. Este, como Amós 5:24 y Ose. 6:6, es el epítome de los profetas del siglo VIII. El pasaje abre con un hermoso ejemplo de una demanda de pacto en la que el profeta convoca al pueblo a escuchar la acusación que Jehová tiene contra ellos. Los montes y los collados son el jurado porque han existido por mucho tiempo y han sido testigos del trato de Dios con Israel. En lugar de acusar directamente a Israel de quebrantar el Pacto, Dios le pregunta a Israel si tiene alguna acusación contra él. ‘¿Qué te he hecho, o en qué te he molestado?’ Frente a la injusticia, algunos de los pobres pudieron haberse ‘</a:t>
            </a:r>
            <a:r>
              <a:rPr lang="es-MX" dirty="0" err="1"/>
              <a:t>cans</a:t>
            </a:r>
            <a:r>
              <a:rPr lang="es-MX" dirty="0"/>
              <a:t>[</a:t>
            </a:r>
            <a:r>
              <a:rPr lang="es-MX" dirty="0" err="1"/>
              <a:t>ado</a:t>
            </a:r>
            <a:r>
              <a:rPr lang="es-MX" dirty="0"/>
              <a:t> ...] de hacer bien’. Frente a las oportunidades de enriquecerse rápidamente, algunos de los terratenientes pudieron haberse cansado de cumplir las leyes del Pacto” </a:t>
            </a:r>
            <a:r>
              <a:rPr lang="es-MX" i="1" dirty="0"/>
              <a:t>(R. L. Smith, Word </a:t>
            </a:r>
            <a:r>
              <a:rPr lang="es-MX" i="1" dirty="0" err="1"/>
              <a:t>Biblical</a:t>
            </a:r>
            <a:r>
              <a:rPr lang="es-MX" i="1" dirty="0"/>
              <a:t> </a:t>
            </a:r>
            <a:r>
              <a:rPr lang="es-MX" i="1" dirty="0" err="1"/>
              <a:t>Commentary</a:t>
            </a:r>
            <a:r>
              <a:rPr lang="es-MX" i="1" dirty="0"/>
              <a:t>, </a:t>
            </a:r>
            <a:r>
              <a:rPr lang="es-MX" i="1" dirty="0" err="1"/>
              <a:t>Micah-Malachi</a:t>
            </a:r>
            <a:r>
              <a:rPr lang="es-MX" i="1" dirty="0"/>
              <a:t>, t. 32, p. 50).</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3124487" cy="182523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248128" y="2780928"/>
            <a:ext cx="3124488" cy="1825238"/>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4"/>
            <a:ext cx="2537282" cy="20077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72816"/>
            <a:ext cx="7056784" cy="4968552"/>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Al ser la primera parte de la revelación bíblica, se espera que la Torá, es decir, los cinco libros de Moisés (el Pentateuco), sea la parte de la Biblia más aludida en los escritos bíblicos posteriores. El libro de Génesis, con su informe de los sucesos de la creación de los cielos y la Tierra, la historia de la torre de Babel, y especialmente las historias de los patriarcas y de José, permanecerá vivo en la memoria del pueblo de Israel, los profetas y los Salmos. Asimismo, los otros libros del Pentateuco (Éxodo, Levítico y Números) estarán presentes en el culto e inspirarán la meditación de los sacerdotes, los reyes y los profetas. </a:t>
            </a:r>
          </a:p>
          <a:p>
            <a:pPr algn="just">
              <a:spcAft>
                <a:spcPts val="600"/>
              </a:spcAft>
            </a:pPr>
            <a:r>
              <a:rPr lang="es-MX" sz="2100" b="1" dirty="0">
                <a:ln>
                  <a:solidFill>
                    <a:schemeClr val="tx1"/>
                  </a:solidFill>
                </a:ln>
                <a:latin typeface="+mj-lt"/>
                <a:ea typeface="+mj-ea"/>
                <a:cs typeface="+mj-cs"/>
              </a:rPr>
              <a:t>En el transcurso de esta semana, nos centraremos en el libro de Deuteronomio, que más que ningún otro tuvo un impacto en el destino espiritual del pueblo de Israel. Debido a que el libro de Deuteronomio era el libro que le recordaba la Ley a Israel, seguía siendo la referencia favorita para iniciar reformas o reprender a los que se habían desviado de los mandatos de la Ley.</a:t>
            </a:r>
          </a:p>
          <a:p>
            <a:pPr algn="just">
              <a:spcAft>
                <a:spcPts val="600"/>
              </a:spcAft>
            </a:pPr>
            <a:r>
              <a:rPr lang="es-MX" sz="2100" b="1" dirty="0">
                <a:ln>
                  <a:solidFill>
                    <a:schemeClr val="tx1"/>
                  </a:solidFill>
                </a:ln>
                <a:latin typeface="+mj-lt"/>
                <a:ea typeface="+mj-ea"/>
                <a:cs typeface="+mj-cs"/>
              </a:rPr>
              <a:t>Esta semana estudiaremos cuatro temas de cuatro personajes Bíblicos que usan el material de Deuteronomio: 1) La reforma de Josías; 2) La oración de Nehemías; 3) La oración de Daniel; y 4) La religión de Miqueas.</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7485" y="3297177"/>
            <a:ext cx="2559773" cy="191983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DEUTERONOMIO EN EL RESTO DEL ANTIGUO TESTAMENTO</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77272"/>
          </a:xfrm>
          <a:prstGeom prst="rect">
            <a:avLst/>
          </a:prstGeom>
          <a:noFill/>
        </p:spPr>
        <p:txBody>
          <a:bodyPr wrap="square" rtlCol="0">
            <a:normAutofit fontScale="92500" lnSpcReduction="20000"/>
          </a:bodyPr>
          <a:lstStyle/>
          <a:p>
            <a:pPr indent="1163638" algn="just">
              <a:spcAft>
                <a:spcPts val="600"/>
              </a:spcAft>
              <a:tabLst>
                <a:tab pos="1163638" algn="l"/>
              </a:tabLst>
            </a:pPr>
            <a:r>
              <a:rPr lang="es-MX" dirty="0" err="1">
                <a:latin typeface="+mj-lt"/>
                <a:cs typeface="Times New Roman" panose="02020603050405020304" pitchFamily="18" charset="0"/>
              </a:rPr>
              <a:t>uchas</a:t>
            </a:r>
            <a:r>
              <a:rPr lang="es-MX" dirty="0">
                <a:latin typeface="+mj-lt"/>
                <a:cs typeface="Times New Roman" panose="02020603050405020304" pitchFamily="18" charset="0"/>
              </a:rPr>
              <a:t> veces los escritores posteriores al Pentateuco usaron el libro 	Deuteronomio. Durante esta semana nos centraremos en el libro 	Deuteronomio, que más que ningún otro, tuvo un impacto en el destino 	espiritual del pueblo de Israel. Este libro les recordaba la ley a Israel, y era la referencia favorita para iniciar reformas o responder a los que se habían desviado de los mandatos de la Ley.</a:t>
            </a:r>
          </a:p>
          <a:p>
            <a:pPr algn="just">
              <a:spcAft>
                <a:spcPts val="600"/>
              </a:spcAft>
            </a:pPr>
            <a:r>
              <a:rPr lang="es-MX" dirty="0">
                <a:latin typeface="+mj-lt"/>
                <a:cs typeface="Times New Roman" panose="02020603050405020304" pitchFamily="18" charset="0"/>
              </a:rPr>
              <a:t>La Torá es una antología de las instrucciones de Dios y sus enseñanzas. La palabra hebrea </a:t>
            </a:r>
            <a:r>
              <a:rPr lang="es-MX" i="1" dirty="0" err="1">
                <a:latin typeface="+mj-lt"/>
                <a:cs typeface="Times New Roman" panose="02020603050405020304" pitchFamily="18" charset="0"/>
              </a:rPr>
              <a:t>torah</a:t>
            </a:r>
            <a:r>
              <a:rPr lang="es-MX" dirty="0">
                <a:latin typeface="+mj-lt"/>
                <a:cs typeface="Times New Roman" panose="02020603050405020304" pitchFamily="18" charset="0"/>
              </a:rPr>
              <a:t> se deriva de la raíz </a:t>
            </a:r>
            <a:r>
              <a:rPr lang="es-MX" i="1" dirty="0" err="1">
                <a:latin typeface="+mj-lt"/>
                <a:cs typeface="Times New Roman" panose="02020603050405020304" pitchFamily="18" charset="0"/>
              </a:rPr>
              <a:t>yarah</a:t>
            </a:r>
            <a:r>
              <a:rPr lang="es-MX" dirty="0">
                <a:latin typeface="+mj-lt"/>
                <a:cs typeface="Times New Roman" panose="02020603050405020304" pitchFamily="18" charset="0"/>
              </a:rPr>
              <a:t>, que significa señalar con un dedo el camino correcto o la dirección en la que se debe caminar. (Es significativo que el término hebreo para pecado sea </a:t>
            </a:r>
            <a:r>
              <a:rPr lang="es-MX" i="1" dirty="0" err="1">
                <a:latin typeface="+mj-lt"/>
                <a:cs typeface="Times New Roman" panose="02020603050405020304" pitchFamily="18" charset="0"/>
              </a:rPr>
              <a:t>khatah</a:t>
            </a:r>
            <a:r>
              <a:rPr lang="es-MX" dirty="0">
                <a:latin typeface="+mj-lt"/>
                <a:cs typeface="Times New Roman" panose="02020603050405020304" pitchFamily="18" charset="0"/>
              </a:rPr>
              <a:t>, que significa desviarse del camino, alejarse de las indicaciones de Dios o errar el blanco. La palabra griega </a:t>
            </a:r>
            <a:r>
              <a:rPr lang="es-MX" i="1" dirty="0" err="1">
                <a:latin typeface="+mj-lt"/>
                <a:cs typeface="Times New Roman" panose="02020603050405020304" pitchFamily="18" charset="0"/>
              </a:rPr>
              <a:t>hamartia</a:t>
            </a:r>
            <a:r>
              <a:rPr lang="es-MX" dirty="0">
                <a:latin typeface="+mj-lt"/>
                <a:cs typeface="Times New Roman" panose="02020603050405020304" pitchFamily="18" charset="0"/>
              </a:rPr>
              <a:t> tiene el mismo significado para pecado). Otra palabra estrechamente relacionada con </a:t>
            </a:r>
            <a:r>
              <a:rPr lang="es-MX" i="1" dirty="0" err="1">
                <a:latin typeface="+mj-lt"/>
                <a:cs typeface="Times New Roman" panose="02020603050405020304" pitchFamily="18" charset="0"/>
              </a:rPr>
              <a:t>torah</a:t>
            </a:r>
            <a:r>
              <a:rPr lang="es-MX" dirty="0">
                <a:latin typeface="+mj-lt"/>
                <a:cs typeface="Times New Roman" panose="02020603050405020304" pitchFamily="18" charset="0"/>
              </a:rPr>
              <a:t> es el verbo hebreo </a:t>
            </a:r>
            <a:r>
              <a:rPr lang="es-MX" i="1" dirty="0" err="1">
                <a:latin typeface="+mj-lt"/>
                <a:cs typeface="Times New Roman" panose="02020603050405020304" pitchFamily="18" charset="0"/>
              </a:rPr>
              <a:t>horah</a:t>
            </a:r>
            <a:r>
              <a:rPr lang="es-MX" dirty="0">
                <a:latin typeface="+mj-lt"/>
                <a:cs typeface="Times New Roman" panose="02020603050405020304" pitchFamily="18" charset="0"/>
              </a:rPr>
              <a:t>, "enseñar", "instruir". Cuando alguien sigue la Palabra de Dios, sus consejos y sus enseñanzas, esa persona camina en obediencia porque camina por el camino recomendado por Dios. Esta filosofía de vida fue presentada por Moisés, y más tarde, fue adoptada por otros autores bíblicos, que animaron a la gente a obedecer y a caminar en el camino de Dios.</a:t>
            </a:r>
          </a:p>
          <a:p>
            <a:pPr algn="just">
              <a:spcAft>
                <a:spcPts val="600"/>
              </a:spcAft>
            </a:pPr>
            <a:r>
              <a:rPr lang="es-MX" b="1" dirty="0">
                <a:cs typeface="Times New Roman" panose="02020603050405020304" pitchFamily="18" charset="0"/>
              </a:rPr>
              <a:t>La Biblia es del más alto valor porque es la palabra del Dios viviente. De todos los libros del mundo, es el que merece más estudio y atención; porque es sabiduría eterna. La Biblia es una historia que nos relata la creación del mundo, y nos revela los siglos pasados. Sin ella quedaríamos reducidos a hilvanar meras conjeturas y fábulas acerca de lo que ocurrió en el remoto pasado. Nos revela la Creador de los cielos y de la tierra, así como el universo que él trajo a la existencia; y derrama una luz gloriosa sobre el mundo venidero. La Biblia es un campo en el cual están escondidos tesoros celestiales, que permanecerán ocultos hasta que por diligente trabajo de minero, sean descubiertos y sacados a la luz. La Biblia es un estuche que contiene joyas de inestimable valor, que deben </a:t>
            </a:r>
            <a:r>
              <a:rPr lang="es-MX" b="1">
                <a:cs typeface="Times New Roman" panose="02020603050405020304" pitchFamily="18" charset="0"/>
              </a:rPr>
              <a:t>ser presentadas </a:t>
            </a:r>
            <a:r>
              <a:rPr lang="es-MX" b="1" dirty="0">
                <a:cs typeface="Times New Roman" panose="02020603050405020304" pitchFamily="18" charset="0"/>
              </a:rPr>
              <a:t>en forma tal que se vean con su brillo intrínseco </a:t>
            </a:r>
            <a:r>
              <a:rPr lang="es-MX" i="1" dirty="0">
                <a:cs typeface="Times New Roman" panose="02020603050405020304" pitchFamily="18" charset="0"/>
              </a:rPr>
              <a:t>(Consejos para los maestros, p. 407).</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7480" r="7480"/>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1008112"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LIBRO DE LA LEY</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Asimismo el escriba </a:t>
            </a:r>
            <a:r>
              <a:rPr lang="es-MX" sz="1600" b="1" i="1" dirty="0" err="1">
                <a:cs typeface="Times New Roman" panose="02020603050405020304" pitchFamily="18" charset="0"/>
              </a:rPr>
              <a:t>Safán</a:t>
            </a:r>
            <a:r>
              <a:rPr lang="es-MX" sz="1600" b="1" i="1" dirty="0">
                <a:cs typeface="Times New Roman" panose="02020603050405020304" pitchFamily="18" charset="0"/>
              </a:rPr>
              <a:t> declaró al rey, diciendo: El sacerdote Hilcías me ha dado un libro. Y lo leyó </a:t>
            </a:r>
            <a:r>
              <a:rPr lang="es-MX" sz="1600" b="1" i="1" dirty="0" err="1">
                <a:cs typeface="Times New Roman" panose="02020603050405020304" pitchFamily="18" charset="0"/>
              </a:rPr>
              <a:t>Safán</a:t>
            </a:r>
            <a:r>
              <a:rPr lang="es-MX" sz="1600" b="1" i="1" dirty="0">
                <a:cs typeface="Times New Roman" panose="02020603050405020304" pitchFamily="18" charset="0"/>
              </a:rPr>
              <a:t> delante del rey. Y cuando el rey hubo oído las palabras del libro de la ley, rasgó sus vestid (2 de Reyes 22: 10,11) </a:t>
            </a:r>
          </a:p>
          <a:p>
            <a:pPr algn="just"/>
            <a:r>
              <a:rPr lang="es-MX" sz="1600" b="1" dirty="0">
                <a:cs typeface="Times New Roman" panose="02020603050405020304" pitchFamily="18" charset="0"/>
              </a:rPr>
              <a:t>Lee 2 Reyes 22. ¿Qué lecciones podemos aprender de este incidente?</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893872"/>
            <a:ext cx="8330736" cy="499151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Primero debemos leer la Palabra de Dios, para mirar donde estamos faltando, si no tomas la referencia de la Palabra de Dios, como nos damos cuenta que necesitamos un reavivamiento y reforma en nuestra vida, pero lo más importante hacer esos cambios.</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En el año 622 a.C., una nueva lectura del libro del Deuteronomio provocó una reforma en Judea durante el reinado de Josías, que fue su último rey piadoso. Este joven gobernante aplicó esta enseñanza en la vida práctica y se deshizo de los ídolos en Judá, aunque ya había iniciado una reforma anteriormente (2 Crónicas 34:3-13). Dos pasajes bíblicos -2 Reyes 22:3-23:25 y 2 Crónicas 34:14-33- describen cómo los sacerdotes descubrieron el libro olvidado, el "Libro de la Alianza" (2 Reyes 23:2, NVI) en el templo de Jerusalén. Su lectura trajo consigo un mayor renacimiento y reforma. Es sorprendente cómo un líder piadoso, en estrecha colaboración con los sacerdotes y otros líderes, puede influir en muchos para bien y ayudarles a seguir el camino correcto de Dios.</a:t>
            </a:r>
          </a:p>
          <a:p>
            <a:pPr>
              <a:spcAft>
                <a:spcPts val="600"/>
              </a:spcAft>
            </a:pPr>
            <a:r>
              <a:rPr lang="es-MX" b="1" dirty="0">
                <a:latin typeface="+mn-lt"/>
                <a:cs typeface="Times New Roman" panose="02020603050405020304" pitchFamily="18" charset="0"/>
              </a:rPr>
              <a:t>La confesión no es aceptable para Dios si no va acompañada por un arrepentimiento sincero y una reforma. Debe haber cambios decididos en la vida; todo lo que ofende a Dios debe dejarse. Tal será el resultado de una verdadera tristeza por el pecado. Se nos presenta claramente lo que tenemos que hacer de nuestra parte: “¡Lavaos, limpiaos; apartad la maldad de vuestras obras de delante de mis ojos; cesad de hacer lo malo; aprended a hacer lo bueno; buscad los justo; socorred al oprimido; mantened el derecho del huérfano, defended la causa de la viuda” Isaías 1: 16, 17 </a:t>
            </a:r>
            <a:r>
              <a:rPr lang="es-MX" i="1" dirty="0">
                <a:latin typeface="+mn-lt"/>
                <a:cs typeface="Times New Roman" panose="02020603050405020304" pitchFamily="18" charset="0"/>
              </a:rPr>
              <a:t>(El camino a Cristo, p. 39).</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Necesitamos purgar a fondo nuestra casa o nuestra iglesia para poder servir verdaderamente al Señor con todo nuestro corazón.</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“LOS CIELOS DE LOS CIELOS”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“He aquí, de Jehová tu Dios son los cielos, y los cielos de los cielos, la tierra, y todas las cosas que hay en ella.” (Deuteronomio 10: 14).</a:t>
            </a:r>
          </a:p>
          <a:p>
            <a:pPr algn="just"/>
            <a:r>
              <a:rPr lang="es-MX" sz="1700" b="1" dirty="0"/>
              <a:t>Lee Deuteronomio 10:12 al 15, donde se enfatiza esta idea de la Ley y el estatus de “escogido” de Israel. Sin embargo, ¿qué quiere decir la Biblia con la frase “los cielos de los cielos”? ¿Qué quiere enfatizar Moisés con esa frase?</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16832"/>
            <a:ext cx="8330736" cy="501442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La Biblia en esta frase de los cielos, quiere decir que Dios es el creador de todo el universo, de un universo perfecto, no solo de la tierra sino de todos los cielos. Y Moisés enfatiza la majestad, </a:t>
            </a:r>
            <a:r>
              <a:rPr lang="es-MX" dirty="0" err="1"/>
              <a:t>elpoder</a:t>
            </a:r>
            <a:r>
              <a:rPr lang="es-MX" dirty="0"/>
              <a:t> y la grandeza de Dios, ya que todo le pertenece.</a:t>
            </a:r>
          </a:p>
          <a:p>
            <a:r>
              <a:rPr lang="es-MX" dirty="0">
                <a:solidFill>
                  <a:schemeClr val="tx1"/>
                </a:solidFill>
              </a:rPr>
              <a:t>Al igual que la reforma de Josías, la reforma de Nehemías se inicia por la lectura de la Palabra de Dios. El pueblo aquí también lee del mismo “libro de la ley” (</a:t>
            </a:r>
            <a:r>
              <a:rPr lang="es-MX" dirty="0" err="1">
                <a:solidFill>
                  <a:schemeClr val="tx1"/>
                </a:solidFill>
              </a:rPr>
              <a:t>Neh</a:t>
            </a:r>
            <a:r>
              <a:rPr lang="es-MX" dirty="0">
                <a:solidFill>
                  <a:schemeClr val="tx1"/>
                </a:solidFill>
              </a:rPr>
              <a:t>. 9:3), dentro del mismo contexto espiritual de una intensa necesidad de arrepentimiento (</a:t>
            </a:r>
            <a:r>
              <a:rPr lang="es-MX" dirty="0" err="1">
                <a:solidFill>
                  <a:schemeClr val="tx1"/>
                </a:solidFill>
              </a:rPr>
              <a:t>Neh</a:t>
            </a:r>
            <a:r>
              <a:rPr lang="es-MX" dirty="0">
                <a:solidFill>
                  <a:schemeClr val="tx1"/>
                </a:solidFill>
              </a:rPr>
              <a:t>. 9:1, 2). La ocasión de esta reunión y ayuno especiales tiene lugar “el día veinticuatro del [séptimo] mes” (</a:t>
            </a:r>
            <a:r>
              <a:rPr lang="es-MX" dirty="0" err="1">
                <a:solidFill>
                  <a:schemeClr val="tx1"/>
                </a:solidFill>
              </a:rPr>
              <a:t>Neh</a:t>
            </a:r>
            <a:r>
              <a:rPr lang="es-MX" dirty="0">
                <a:solidFill>
                  <a:schemeClr val="tx1"/>
                </a:solidFill>
              </a:rPr>
              <a:t>. 9:1; comparar con </a:t>
            </a:r>
            <a:r>
              <a:rPr lang="es-MX" dirty="0" err="1">
                <a:solidFill>
                  <a:schemeClr val="tx1"/>
                </a:solidFill>
              </a:rPr>
              <a:t>Neh</a:t>
            </a:r>
            <a:r>
              <a:rPr lang="es-MX" dirty="0">
                <a:solidFill>
                  <a:schemeClr val="tx1"/>
                </a:solidFill>
              </a:rPr>
              <a:t>. 8:14). Esto es durante el período sombrío del Día de la Expiación, seguido inmediatamente por todo el período festivo de la Fiesta de los Tabernáculos, incluido el “octavo día” de la fiesta (el día 23), que era la asamblea prescrita que ponía fin a la fiesta (comparar con </a:t>
            </a:r>
            <a:r>
              <a:rPr lang="es-MX" dirty="0" err="1">
                <a:solidFill>
                  <a:schemeClr val="tx1"/>
                </a:solidFill>
              </a:rPr>
              <a:t>Neh</a:t>
            </a:r>
            <a:r>
              <a:rPr lang="es-MX" dirty="0">
                <a:solidFill>
                  <a:schemeClr val="tx1"/>
                </a:solidFill>
              </a:rPr>
              <a:t>. 8:18; Lev. 23:39).</a:t>
            </a:r>
          </a:p>
          <a:p>
            <a:r>
              <a:rPr lang="es-MX" dirty="0">
                <a:solidFill>
                  <a:schemeClr val="tx1"/>
                </a:solidFill>
                <a:latin typeface="+mn-lt"/>
                <a:ea typeface="+mn-ea"/>
              </a:rPr>
              <a:t>Dios es el fundamento de todas las cosas. Toda verdadera ciencia está en armonía con sus obras; toda verdadera educación nos induce a obedecer a su gobierno. La ciencia abre nuevas maravillas ante nuestra vista, se remonta alto, y explora nuevas profundidades; pero de su búsqueda no trae nada que esté en conflicto con divina revelación. La ignorancia puede tratar de respaldar puntos de vista falsos con respecto a Dios valiéndose para ello de la ciencia; pero el libro de la naturaleza y la Palabra escrita se iluminan mutuamente. De esa manera somos inducidos a adorar al Creador, y confiar con inteligencia en su Palabra inducidos a adorar al Creador, y confiar con inteligencia en su Palabra </a:t>
            </a:r>
            <a:r>
              <a:rPr lang="es-MX" b="0" i="1" dirty="0">
                <a:solidFill>
                  <a:schemeClr val="tx1"/>
                </a:solidFill>
                <a:latin typeface="+mn-lt"/>
                <a:ea typeface="+mn-ea"/>
              </a:rPr>
              <a:t>(Historia de los patriarcas y profetas, p. 108).</a:t>
            </a:r>
          </a:p>
          <a:p>
            <a:r>
              <a:rPr lang="es-MX" dirty="0">
                <a:solidFill>
                  <a:schemeClr val="tx1"/>
                </a:solidFill>
              </a:rPr>
              <a:t>Reflexionando:</a:t>
            </a:r>
            <a:r>
              <a:rPr lang="es-MX" dirty="0"/>
              <a:t> </a:t>
            </a:r>
            <a:r>
              <a:rPr lang="es-MX" dirty="0">
                <a:solidFill>
                  <a:srgbClr val="FF0000"/>
                </a:solidFill>
              </a:rPr>
              <a:t>Dios es el Creador, no solo de la Tierra, sino también de “los cielos de los cielos”. ¡Y pensar que este mismo Dios iría a la Cruz, estas adorando apropiadamente a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DEUTERONOMIO EN JEREMÍAS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“Entonces me invocaréis, y vendréis y oraréis a mí, y yo os oiré; 13y me buscaréis y me hallaréis, porque me buscaréis de todo vuestro corazón.” (Jeremías 29: 12, 13)</a:t>
            </a:r>
          </a:p>
          <a:p>
            <a:pPr algn="just"/>
            <a:r>
              <a:rPr lang="es-MX" sz="1600" b="1" dirty="0">
                <a:cs typeface="Times New Roman" panose="02020603050405020304" pitchFamily="18" charset="0"/>
              </a:rPr>
              <a:t>Lee Jeremías 7:1 al 7. ¿Qué le dice Jeremías al pueblo que haga, y qué relación tiene con lo que estaba escrito en el libro de Deuteronomio?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728192"/>
            <a:ext cx="8280920" cy="522920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Que debían obedecer a Dios, y que permanecerían en la tierra que el les había dado para siempre. Pero esta promesa es condicional y depende de la decisión del pueblo y de su obediencia.</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Los autores posteriores utilizaron la frase de Moisés "andar en obediencia", que significa literalmente "andar en Sus [de Dios] caminos" (Deuteronomio 5:33; 8:6; 10:12; 11:22; 19:9; 26:17; 28:9; 30:16, NVI). Se pueden encontrar frases similares en Josué 22:5; 1 Reyes 2:3; 3:14; 8:58; 11:33, 38; 2 Reyes 21:22; 2 Crónicas 6:31; 31:21; Salmo 128:1; Jeremías 7:23; y Zacarías 3:7, NVI. El Señor requiere que sus seguidores, por amor a él, presten atención a sus instrucciones y caminen por la senda que él ha señalado. Al hacer esto, serán conducidos a la prosperidad y al éxito. </a:t>
            </a:r>
          </a:p>
          <a:p>
            <a:pPr>
              <a:spcAft>
                <a:spcPts val="300"/>
              </a:spcAft>
            </a:pPr>
            <a:r>
              <a:rPr lang="es-MX" b="1" dirty="0">
                <a:solidFill>
                  <a:prstClr val="black"/>
                </a:solidFill>
                <a:latin typeface="Calibri" panose="020F0502020204030204"/>
                <a:cs typeface="Times New Roman" panose="02020603050405020304" pitchFamily="18" charset="0"/>
              </a:rPr>
              <a:t>“Después del reconocimiento de los requerimiento divinos, nada hay que diferencie tanto las leyes dadas por Moisés de cualesquiera otras como el espíritu generoso y hospitalario que ordenaban hacia los pobres. Aunque Dios había prometido bendecir grandemente a su pueblo, no se proponía que la pobreza fuese totalmente desconocida entre ellos. Declaró que los pobres no dejaría de existir en la tierra. Siempre habría entre su pueblo algunos que le darían oportunidad de ejercer la simpatía, la ternura y la benevolencia. En aquel entonces, como ahora las personas estaban expuestas al infortunio, la enfermedad y la pérdida de sus propiedades; pero mientas se siguieran estrictamente las instrucciones dadas por Dios, no habría mendigos en Israel ni quien sufriera por falta de alimentos”</a:t>
            </a:r>
            <a:r>
              <a:rPr lang="es-MX" i="1" dirty="0">
                <a:solidFill>
                  <a:prstClr val="black"/>
                </a:solidFill>
                <a:latin typeface="Calibri" panose="020F0502020204030204"/>
                <a:cs typeface="Times New Roman" panose="02020603050405020304" pitchFamily="18" charset="0"/>
              </a:rPr>
              <a:t> (Historia de los patriarcas y profetas, p. 571).</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Ya circuncidamos nuestro corazón, para evitar la ira de Jehová sobre nosotros, o aun seguimos acariciando el pecado</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“QUÉ PIDE JEHOVÁ DE TI”</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338828"/>
          </a:xfrm>
          <a:prstGeom prst="rect">
            <a:avLst/>
          </a:prstGeom>
          <a:noFill/>
        </p:spPr>
        <p:txBody>
          <a:bodyPr wrap="square" rtlCol="0">
            <a:spAutoFit/>
          </a:bodyPr>
          <a:lstStyle/>
          <a:p>
            <a:pPr algn="just"/>
            <a:r>
              <a:rPr lang="es-MX" sz="1600" b="1" i="1" dirty="0">
                <a:cs typeface="Times New Roman" panose="02020603050405020304" pitchFamily="18" charset="0"/>
              </a:rPr>
              <a:t>“Oíd ahora lo que dice Jehová: Levántate, contiende contra los montes, y oigan los collados tu voz. Oíd, montes, y fuertes cimientos de la tierra, el pleito de Jehová; porque Jehová tiene pleito con su pueblo, y altercará con Israel.” (Miqueas 6:1, 2)</a:t>
            </a:r>
          </a:p>
          <a:p>
            <a:pPr algn="just"/>
            <a:r>
              <a:rPr lang="es-MX" sz="1600" b="1" i="1" dirty="0">
                <a:cs typeface="Times New Roman" panose="02020603050405020304" pitchFamily="18" charset="0"/>
              </a:rPr>
              <a:t>Lee Miqueas 6:1 al 8. ¿Qué le está diciendo el Señor al pueblo, y qué relación tiene con el libro de Deuteronomio? (Ver, además, Amós 5:24; Ose. 6:6.)</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72816"/>
            <a:ext cx="8296729" cy="5256584"/>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Dios les esta diciendo que tiene pleito con ellos por no guardar su pacto por romperlo, y esto se relaciona con Deuteronomio ya que Miques toma prestadas el lenguaje de Deuteronomio 10: 12, 13 y lo modifica cambiando “la letra de la ley” por el “espíritu de la ley” que implica ser justo y misericordioso.</a:t>
            </a:r>
          </a:p>
          <a:p>
            <a:pPr>
              <a:lnSpc>
                <a:spcPct val="120000"/>
              </a:lnSpc>
              <a:spcAft>
                <a:spcPts val="300"/>
              </a:spcAft>
            </a:pPr>
            <a:r>
              <a:rPr lang="es-MX" sz="1900" dirty="0">
                <a:latin typeface="+mj-lt"/>
                <a:cs typeface="Times New Roman" panose="02020603050405020304" pitchFamily="18" charset="0"/>
              </a:rPr>
              <a:t>Lo que supuestamente está sucediendo aquí es que, por más que tengan apariencias externas de religión y de piedad (muchos sacrificios de animales, es decir, “millares de carneros”), eso no es lo que constituye la relación de pacto de Israel con Dios. ¿De qué sirve toda esta piedad externa si, por ejemplo, “codician las heredades, y las roban; y casas, y las toman; oprimen al hombre y a su casa, al hombre y a su heredad” (</a:t>
            </a:r>
            <a:r>
              <a:rPr lang="es-MX" sz="1900" dirty="0" err="1">
                <a:latin typeface="+mj-lt"/>
                <a:cs typeface="Times New Roman" panose="02020603050405020304" pitchFamily="18" charset="0"/>
              </a:rPr>
              <a:t>Miq</a:t>
            </a:r>
            <a:r>
              <a:rPr lang="es-MX" sz="1900" dirty="0">
                <a:latin typeface="+mj-lt"/>
                <a:cs typeface="Times New Roman" panose="02020603050405020304" pitchFamily="18" charset="0"/>
              </a:rPr>
              <a:t>. 2:2)? Se suponía que Israel era una luz para el mundo, acerca de la cual las naciones dirían con asombro: “Ciertamente pueblo sabio y entendido, nación grande es esta” (</a:t>
            </a:r>
            <a:r>
              <a:rPr lang="es-MX" sz="1900" dirty="0" err="1">
                <a:latin typeface="+mj-lt"/>
                <a:cs typeface="Times New Roman" panose="02020603050405020304" pitchFamily="18" charset="0"/>
              </a:rPr>
              <a:t>Deut</a:t>
            </a:r>
            <a:r>
              <a:rPr lang="es-MX" sz="1900" dirty="0">
                <a:latin typeface="+mj-lt"/>
                <a:cs typeface="Times New Roman" panose="02020603050405020304" pitchFamily="18" charset="0"/>
              </a:rPr>
              <a:t>. 4:6). Por lo tanto, debían actuar con sabiduría y entendimiento, lo que incluía tratar a la gente con justicia y misericordia.</a:t>
            </a:r>
          </a:p>
          <a:p>
            <a:pPr>
              <a:lnSpc>
                <a:spcPct val="120000"/>
              </a:lnSpc>
              <a:spcAft>
                <a:spcPts val="300"/>
              </a:spcAft>
            </a:pPr>
            <a:r>
              <a:rPr lang="es-MX" sz="1900" b="1" dirty="0">
                <a:latin typeface="+mn-lt"/>
                <a:cs typeface="Times New Roman" panose="02020603050405020304" pitchFamily="18" charset="0"/>
              </a:rPr>
              <a:t>Las ofrendas costosa y una apariencia de santidad no pueden ganar el favor de Dios. Él exige por sus misericordias un espíritu contrito, un corazón abierto a la luz de la verdad, amor y compasión por nuestros semejantes y un espíritu que se niegue a ser seducido por la avaricia o el egoísmo. Los sacerdotes y gobernantes carecías de esos elementos esenciales para recibir el favor de Dios, y sus ofrendas más preciosas y sus vistosa ceremonias eran una abominación a la vista del Señor </a:t>
            </a:r>
            <a:r>
              <a:rPr lang="es-MX" sz="1900" i="1" dirty="0">
                <a:latin typeface="+mn-lt"/>
                <a:cs typeface="Times New Roman" panose="02020603050405020304" pitchFamily="18" charset="0"/>
              </a:rPr>
              <a:t>(Comentario Bíblico adventista del séptimo día, t. 4, p. 1196).</a:t>
            </a: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Estamos personal y como iglesia haciendo lo que pide Dios?</a:t>
            </a: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ORACIÓN DE DANIEL</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“en el año primero de su reinado, yo Daniel miré atentamente en los libros el número de los años de que habló Jehová al profeta Jeremías, que habían de cumplirse las desolaciones de Jerusalén en setenta años.” (Daniel 9: 2)</a:t>
            </a:r>
          </a:p>
          <a:p>
            <a:pPr algn="just"/>
            <a:r>
              <a:rPr lang="es-MX" sz="1600" b="1" dirty="0">
                <a:cs typeface="Times New Roman" panose="02020603050405020304" pitchFamily="18" charset="0"/>
              </a:rPr>
              <a:t>Lee Daniel 9:1 al 19. ¿Qué temas puedes encontrar que se relacionan directamente con el libro de Deuteronomio?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6832"/>
            <a:ext cx="8330736" cy="482453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La oración de Daniel es un resumen exacto de lo que se le había advertido a la nación en Deuteronomio con respecto a los frutos de no cumplir con su parte del Pacto. Daniel se refirió dos veces a “la ley de Moisés” (Dan. 9:11, 13), que sin duda incluía Deuteronomio y, en este caso, bien podría estar refiriéndose específicamente a este libro.</a:t>
            </a:r>
          </a:p>
          <a:p>
            <a:r>
              <a:rPr lang="es-MX" b="0" dirty="0"/>
              <a:t>En su oración, Daniel cita dos veces “la ley de Moisés” (</a:t>
            </a:r>
            <a:r>
              <a:rPr lang="es-MX" b="0" dirty="0" err="1"/>
              <a:t>Dn</a:t>
            </a:r>
            <a:r>
              <a:rPr lang="es-MX" b="0" dirty="0"/>
              <a:t>. 9:11, 13). La primera le ayuda a Daniel a reconocer las causas por las cuales Israel fue deportado. La segunda, le ayuda a entender la justicia de Dios y su misericordia. Sí, Dios había castigado a su pueblo por su rebelión, tal como lo había anunciado. Sin embargo, hay esperanza: si imploran a Dios y se convierten de sus maldades, Dios los restaurará (tal como lo había anunciado por Moisés en Deuteronomio 4:30-31). Hoy, podemos acercarnos a Dios con la misma confianza que Daniel tenía “en [Sus] muchas misericordias” (</a:t>
            </a:r>
            <a:r>
              <a:rPr lang="es-MX" b="0" dirty="0" err="1"/>
              <a:t>Dn</a:t>
            </a:r>
            <a:r>
              <a:rPr lang="es-MX" b="0" dirty="0"/>
              <a:t>. 9:18).</a:t>
            </a:r>
          </a:p>
          <a:p>
            <a:r>
              <a:rPr lang="es-MX" dirty="0"/>
              <a:t>La sabiduría que Dios le había impartido [a Daniel] era tan superior a la sabiduría de los grandes hombres del mundo, como la luz del sol que brilla en los cielos al mediodía es más brillante que la más débil estrella. Y sin embargo, ponderad la oración que sale de los labios de este hombre tan altamente favorecido del cielo. Con profunda humillación, con lágrimas y una entrega de corazón, ruega por sí mismo y por su pueblo. Abre su alma delante de Dios, confesando su propia falta de mérito y reconociendo la grandeza de la majestad del Señor. </a:t>
            </a:r>
            <a:r>
              <a:rPr lang="es-MX" b="0" i="1" dirty="0"/>
              <a:t>(La edificación del carácter, p. 44).</a:t>
            </a:r>
          </a:p>
          <a:p>
            <a:r>
              <a:rPr lang="es-MX" dirty="0">
                <a:latin typeface="Calibri Light (Cuerpo)"/>
              </a:rPr>
              <a:t>Reflexionando: </a:t>
            </a:r>
            <a:r>
              <a:rPr lang="es-MX" dirty="0">
                <a:solidFill>
                  <a:srgbClr val="FF0000"/>
                </a:solidFill>
                <a:latin typeface="Calibri Light (Cuerpo)"/>
              </a:rPr>
              <a:t>Lee Daniel 9:24 al 27, la profecía acerca de Jesús y su muerte en la Cruz. ¿Por qué esta profecía le fue dada a Daniel (y al resto de nosotros) en el contexto del exilio de Israel y la promesa del retorno? </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135848</TotalTime>
  <Words>3271</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4758</cp:revision>
  <dcterms:created xsi:type="dcterms:W3CDTF">2019-04-09T00:55:26Z</dcterms:created>
  <dcterms:modified xsi:type="dcterms:W3CDTF">2021-12-09T04:08:14Z</dcterms:modified>
</cp:coreProperties>
</file>