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04B"/>
    <a:srgbClr val="F3AE36"/>
    <a:srgbClr val="F7E2A1"/>
    <a:srgbClr val="145C8D"/>
    <a:srgbClr val="145C8F"/>
    <a:srgbClr val="135A8E"/>
    <a:srgbClr val="CD3C00"/>
    <a:srgbClr val="072A5E"/>
    <a:srgbClr val="0037C1"/>
    <a:srgbClr val="033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90769" autoAdjust="0"/>
  </p:normalViewPr>
  <p:slideViewPr>
    <p:cSldViewPr showGuides="1">
      <p:cViewPr varScale="1">
        <p:scale>
          <a:sx n="73" d="100"/>
          <a:sy n="73" d="100"/>
        </p:scale>
        <p:origin x="91" y="42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23/11/2021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23/11/2021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7E404B"/>
        </a:solidFill>
        <a:effectLst/>
      </p:bgPr>
    </p:bg>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9F9D6A9-F893-4360-A192-0BBEBB33B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677" y="1088232"/>
            <a:ext cx="8146961" cy="5734447"/>
          </a:xfrm>
          <a:prstGeom prst="rect">
            <a:avLst/>
          </a:prstGeom>
          <a:scene3d>
            <a:camera prst="orthographicFront">
              <a:rot lat="0" lon="0" rev="0"/>
            </a:camera>
            <a:lightRig rig="threePt" dir="t"/>
          </a:scene3d>
        </p:spPr>
      </p:pic>
      <p:sp>
        <p:nvSpPr>
          <p:cNvPr id="7" name="Rectángulo 6">
            <a:extLst>
              <a:ext uri="{FF2B5EF4-FFF2-40B4-BE49-F238E27FC236}">
                <a16:creationId xmlns:a16="http://schemas.microsoft.com/office/drawing/2014/main" id="{DE5D6099-A003-400A-A47B-D1C1756E01B7}"/>
              </a:ext>
            </a:extLst>
          </p:cNvPr>
          <p:cNvSpPr/>
          <p:nvPr userDrawn="1"/>
        </p:nvSpPr>
        <p:spPr>
          <a:xfrm>
            <a:off x="9858" y="3850"/>
            <a:ext cx="10472954" cy="1087977"/>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2500" lnSpcReduction="10000"/>
          </a:bodyPr>
          <a:lstStyle/>
          <a:p>
            <a:pPr marL="3770313" indent="0" algn="l">
              <a:tabLst>
                <a:tab pos="4038600" algn="l"/>
              </a:tabLst>
            </a:pPr>
            <a:r>
              <a:rPr lang="es-MX" sz="2600" b="1" cap="none" spc="0" dirty="0">
                <a:ln w="0"/>
                <a:solidFill>
                  <a:schemeClr val="tx1"/>
                </a:solidFill>
                <a:effectLst/>
                <a:latin typeface="Arial Nova Light" panose="020B0304020202020204" pitchFamily="34" charset="0"/>
              </a:rPr>
              <a:t>LA VERDAD PRESENTE, EN</a:t>
            </a:r>
          </a:p>
          <a:p>
            <a:pPr marL="3770313" indent="0" algn="l">
              <a:tabLst>
                <a:tab pos="4038600" algn="l"/>
              </a:tabLst>
            </a:pPr>
            <a:r>
              <a:rPr lang="es-MX" sz="4800" b="1" cap="none" spc="50" dirty="0">
                <a:ln w="0"/>
                <a:solidFill>
                  <a:schemeClr val="tx1"/>
                </a:solidFill>
                <a:effectLst/>
                <a:latin typeface="TradeGothic" panose="020B0500000000000000" pitchFamily="34" charset="0"/>
              </a:rPr>
              <a:t>DEUTERONOMIO</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9367" y="1114425"/>
            <a:ext cx="2367473" cy="5770959"/>
          </a:xfrm>
          <a:prstGeom prst="rect">
            <a:avLst/>
          </a:prstGeom>
          <a:solidFill>
            <a:srgbClr val="7E40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584775"/>
          </a:xfrm>
          <a:prstGeom prst="rect">
            <a:avLst/>
          </a:prstGeom>
          <a:noFill/>
        </p:spPr>
        <p:txBody>
          <a:bodyPr wrap="square" rtlCol="0">
            <a:spAutoFit/>
          </a:bodyPr>
          <a:lstStyle/>
          <a:p>
            <a:pPr algn="ctr"/>
            <a:r>
              <a:rPr lang="es-MX" sz="1800" b="1" baseline="0" dirty="0">
                <a:solidFill>
                  <a:schemeClr val="bg1"/>
                </a:solidFill>
                <a:effectLst>
                  <a:outerShdw blurRad="38100" dist="38100" dir="2700000" algn="tl">
                    <a:schemeClr val="bg1">
                      <a:alpha val="43000"/>
                    </a:schemeClr>
                  </a:outerShdw>
                </a:effectLst>
                <a:latin typeface="Dosis" panose="02010703020202060003" pitchFamily="2" charset="0"/>
                <a:cs typeface="Arial" panose="020B0604020202020204" pitchFamily="34" charset="0"/>
              </a:rPr>
              <a:t>Escuela Sabática</a:t>
            </a:r>
          </a:p>
          <a:p>
            <a:pPr algn="ctr"/>
            <a:r>
              <a:rPr lang="es-MX" sz="1400" b="1" dirty="0">
                <a:solidFill>
                  <a:schemeClr val="bg1"/>
                </a:solidFill>
                <a:effectLst>
                  <a:outerShdw blurRad="38100" dist="38100" dir="2700000" algn="tl">
                    <a:srgbClr val="000000">
                      <a:alpha val="43137"/>
                    </a:srgbClr>
                  </a:outerShdw>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4"/>
            <a:ext cx="2184400" cy="546450"/>
          </a:xfrm>
          <a:prstGeom prst="rect">
            <a:avLst/>
          </a:prstGeom>
          <a:noFill/>
        </p:spPr>
        <p:txBody>
          <a:bodyPr wrap="square" rtlCol="0">
            <a:noAutofit/>
          </a:bodyPr>
          <a:lstStyle/>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PowerPoint</a:t>
            </a:r>
          </a:p>
        </p:txBody>
      </p:sp>
      <p:sp>
        <p:nvSpPr>
          <p:cNvPr id="3" name="CuadroTexto 2">
            <a:extLst>
              <a:ext uri="{FF2B5EF4-FFF2-40B4-BE49-F238E27FC236}">
                <a16:creationId xmlns:a16="http://schemas.microsoft.com/office/drawing/2014/main" id="{FA765BCB-869E-41D6-B520-FB8023C1C6D5}"/>
              </a:ext>
            </a:extLst>
          </p:cNvPr>
          <p:cNvSpPr txBox="1"/>
          <p:nvPr userDrawn="1"/>
        </p:nvSpPr>
        <p:spPr>
          <a:xfrm>
            <a:off x="47328" y="1556792"/>
            <a:ext cx="432048" cy="538799"/>
          </a:xfrm>
          <a:prstGeom prst="rect">
            <a:avLst/>
          </a:prstGeom>
          <a:noFill/>
        </p:spPr>
        <p:txBody>
          <a:bodyPr wrap="square" rtlCol="0">
            <a:normAutofit fontScale="92500" lnSpcReduction="20000"/>
          </a:bodyPr>
          <a:lstStyle/>
          <a:p>
            <a:r>
              <a:rPr lang="es-MX" sz="3600" b="1" dirty="0">
                <a:ln>
                  <a:solidFill>
                    <a:schemeClr val="bg1"/>
                  </a:solidFill>
                </a:ln>
                <a:solidFill>
                  <a:schemeClr val="bg1"/>
                </a:solidFill>
                <a:effectLst>
                  <a:innerShdw blurRad="63500" dist="50800" dir="18900000">
                    <a:prstClr val="black">
                      <a:alpha val="50000"/>
                    </a:prstClr>
                  </a:innerShdw>
                </a:effectLst>
                <a:latin typeface="+mj-lt"/>
              </a:rPr>
              <a:t>4</a:t>
            </a:r>
            <a:endParaRPr lang="es-MX" sz="1000" b="1" baseline="30000" dirty="0">
              <a:ln>
                <a:solidFill>
                  <a:schemeClr val="bg1"/>
                </a:solidFill>
              </a:ln>
              <a:solidFill>
                <a:schemeClr val="bg1"/>
              </a:solidFill>
              <a:effectLst>
                <a:innerShdw blurRad="63500" dist="50800" dir="18900000">
                  <a:prstClr val="black">
                    <a:alpha val="50000"/>
                  </a:prstClr>
                </a:innerShdw>
              </a:effectLst>
              <a:latin typeface="+mj-lt"/>
              <a:cs typeface="Arial" panose="020B0604020202020204" pitchFamily="34" charset="0"/>
            </a:endParaRP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3143" y="1598683"/>
            <a:ext cx="2287610" cy="638297"/>
          </a:xfrm>
          <a:prstGeom prst="rect">
            <a:avLst/>
          </a:prstGeom>
          <a:noFill/>
        </p:spPr>
        <p:txBody>
          <a:bodyPr wrap="square" rtlCol="0">
            <a:normAutofit fontScale="85000" lnSpcReduction="20000"/>
          </a:bodyPr>
          <a:lstStyle/>
          <a:p>
            <a:pPr algn="ctr"/>
            <a:r>
              <a:rPr lang="es-MX" sz="2400" b="1" dirty="0">
                <a:ln>
                  <a:solidFill>
                    <a:schemeClr val="bg1"/>
                  </a:solidFill>
                </a:ln>
                <a:solidFill>
                  <a:schemeClr val="bg1"/>
                </a:solidFill>
                <a:effectLst>
                  <a:innerShdw blurRad="63500" dist="50800" dir="18900000">
                    <a:schemeClr val="tx1">
                      <a:alpha val="1000"/>
                    </a:schemeClr>
                  </a:innerShdw>
                </a:effectLst>
              </a:rPr>
              <a:t>  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1400" b="1" dirty="0">
                <a:ln>
                  <a:solidFill>
                    <a:schemeClr val="bg1"/>
                  </a:solidFill>
                </a:ln>
                <a:solidFill>
                  <a:schemeClr val="bg1"/>
                </a:solidFill>
                <a:effectLst/>
                <a:latin typeface="Gisha" panose="020B0604020202020204" pitchFamily="34" charset="-79"/>
                <a:cs typeface="Gisha" panose="020B0604020202020204" pitchFamily="34" charset="-79"/>
              </a:rPr>
              <a:t>OCTUBRE – DICIEMBRE 2021</a:t>
            </a:r>
          </a:p>
        </p:txBody>
      </p:sp>
      <p:sp>
        <p:nvSpPr>
          <p:cNvPr id="15" name="CuadroTexto 14">
            <a:extLst>
              <a:ext uri="{FF2B5EF4-FFF2-40B4-BE49-F238E27FC236}">
                <a16:creationId xmlns:a16="http://schemas.microsoft.com/office/drawing/2014/main" id="{8D606694-3759-4B9B-8BEE-A30A6AA34CC9}"/>
              </a:ext>
            </a:extLst>
          </p:cNvPr>
          <p:cNvSpPr txBox="1"/>
          <p:nvPr userDrawn="1"/>
        </p:nvSpPr>
        <p:spPr>
          <a:xfrm>
            <a:off x="263352" y="1543984"/>
            <a:ext cx="492753" cy="300840"/>
          </a:xfrm>
          <a:prstGeom prst="rect">
            <a:avLst/>
          </a:prstGeom>
          <a:noFill/>
        </p:spPr>
        <p:txBody>
          <a:bodyPr wrap="square" rtlCol="0">
            <a:noAutofit/>
          </a:bodyPr>
          <a:lstStyle/>
          <a:p>
            <a:pPr algn="l"/>
            <a:r>
              <a:rPr lang="es-MX" sz="1800" b="1" dirty="0" err="1">
                <a:ln>
                  <a:solidFill>
                    <a:schemeClr val="bg1"/>
                  </a:solidFill>
                </a:ln>
                <a:solidFill>
                  <a:schemeClr val="bg1"/>
                </a:solidFill>
                <a:effectLst/>
                <a:latin typeface="Arial" panose="020B0604020202020204" pitchFamily="34" charset="0"/>
                <a:cs typeface="Arial" panose="020B0604020202020204" pitchFamily="34" charset="0"/>
              </a:rPr>
              <a:t>to</a:t>
            </a:r>
            <a:r>
              <a:rPr lang="es-MX" sz="1800" b="1" dirty="0">
                <a:ln>
                  <a:solidFill>
                    <a:schemeClr val="bg1"/>
                  </a:solidFill>
                </a:ln>
                <a:solidFill>
                  <a:schemeClr val="bg1"/>
                </a:solidFill>
                <a:effectLst/>
                <a:latin typeface="Arial" panose="020B0604020202020204" pitchFamily="34" charset="0"/>
                <a:cs typeface="Arial" panose="020B0604020202020204" pitchFamily="34" charset="0"/>
              </a:rPr>
              <a:t>.</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rgbClr val="60D1F6"/>
                </a:solidFill>
              </a:rPr>
              <a:t>@</a:t>
            </a:r>
            <a:r>
              <a:rPr lang="es-MX" b="1" dirty="0" err="1">
                <a:solidFill>
                  <a:srgbClr val="60D1F6"/>
                </a:solidFill>
              </a:rPr>
              <a:t>IASD_EL_Llano</a:t>
            </a:r>
            <a:endParaRPr lang="es-MX" b="1" dirty="0">
              <a:solidFill>
                <a:srgbClr val="60D1F6"/>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19924" y="2326445"/>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“CUANDO TE CONVIERTES CON TODO TU CORAZÓN”</a:t>
            </a: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47328"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3532"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Para el 27 de Noviembre de 2021</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89333" y="0"/>
            <a:ext cx="1692809" cy="6858000"/>
          </a:xfrm>
          <a:prstGeom prst="rect">
            <a:avLst/>
          </a:prstGeom>
          <a:solidFill>
            <a:srgbClr val="7E404B"/>
          </a:solidFill>
          <a:ln>
            <a:solidFill>
              <a:srgbClr val="CD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843" y="5840293"/>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20383113">
            <a:off x="9612219" y="-29542"/>
            <a:ext cx="1363199" cy="2044800"/>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7740494" y="1684579"/>
            <a:ext cx="2399551" cy="1655691"/>
          </a:xfrm>
          <a:prstGeom prst="rect">
            <a:avLst/>
          </a:prstGeom>
          <a:ln>
            <a:noFill/>
          </a:ln>
          <a:effectLst>
            <a:softEdge rad="112500"/>
          </a:effectLst>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3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“Mas si desde allí buscares a Jehová tu Dios, lo hallarás, si lo buscares de todo tu corazón y de toda tu alma”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Deut</a:t>
            </a:r>
            <a:r>
              <a:rPr lang="es-MX" sz="7100" b="1" kern="1200" dirty="0">
                <a:solidFill>
                  <a:schemeClr val="tx1"/>
                </a:solidFill>
                <a:latin typeface="Arial Rounded MT Bold" panose="020F0704030504030204" pitchFamily="34" charset="0"/>
                <a:ea typeface="+mj-ea"/>
                <a:cs typeface="+mj-cs"/>
              </a:rPr>
              <a:t>. 4:29). </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23/11/2021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8000" b="-38000"/>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4">
              <a:alphaModFix amt="0"/>
            </a:blip>
            <a:tile tx="0" ty="0" sx="100000" sy="100000" flip="none" algn="tl"/>
          </a:blipFill>
        </p:spPr>
        <p:txBody>
          <a:bodyPr>
            <a:normAutofit fontScale="85000" lnSpcReduction="20000"/>
          </a:bodyPr>
          <a:lstStyle/>
          <a:p>
            <a:pPr marL="0" indent="0" algn="just">
              <a:buNone/>
            </a:pPr>
            <a:r>
              <a:rPr lang="es-MX" dirty="0"/>
              <a:t>El énfasis en Ezequiel 36: 27 está en la obra de Dios. La traducción literal afirma: «Te daré mi Espíritu, y haré que andes en mis estatutos y guardes mis leyes, y harás». Por lo tanto, Dios promete: «¡Yo haré que tú hagas! Haré lo necesario para que obedezcas». En otras palabras, Dios nos manda a obedecer, pero también nos ayuda a hacerlo. El nos dará su Espíritu para cumplir su voluntad porque la obediencia solo es posible a través de la obra del Espíritu Santo. De este modo, en última instancia, Dios produce la obediencia. El provee para sus requerimientos, y nos ayuda a cumplir lo que nos pide.</a:t>
            </a:r>
          </a:p>
          <a:p>
            <a:pPr marL="0" indent="0" algn="just">
              <a:buNone/>
            </a:pPr>
            <a:r>
              <a:rPr lang="es-MX" dirty="0"/>
              <a:t>Hemos estudiado cuatro temas muy importantes sobre estructura del arrepentimiento: 1) La búsqueda de Dios; 2) El perdón de Dios; 3) El regreso; y 4) El cumplimiento de la profecía. </a:t>
            </a:r>
          </a:p>
          <a:p>
            <a:pPr marL="0" indent="0" algn="just">
              <a:buNone/>
            </a:pPr>
            <a:r>
              <a:rPr lang="es-MX" dirty="0"/>
              <a:t>“En cada paso que demos en la experiencia cristiana se profundizará nuestro arrepentimiento. A aquellos a quienes el Señor ha perdonado, a aquellos a quienes reconoce como su pueblo, </a:t>
            </a:r>
            <a:r>
              <a:rPr lang="es-MX" dirty="0" err="1"/>
              <a:t>él</a:t>
            </a:r>
            <a:r>
              <a:rPr lang="es-MX" dirty="0"/>
              <a:t> les dice: ‘Ustedes se acordarán de su mal proceder y de sus malas acciones, y se avergonzarán de ustedes mismos y de las iniquidades y de los actos repugnantes que cometieron’ (</a:t>
            </a:r>
            <a:r>
              <a:rPr lang="es-MX" dirty="0" err="1"/>
              <a:t>Eze</a:t>
            </a:r>
            <a:r>
              <a:rPr lang="es-MX" dirty="0"/>
              <a:t>. 36:31). Y otra vez dice: ‘Mi pacto lo confirmaré contigo. Así́ sabrás que yo soy el Señor. Cuando yo te perdone por todo lo que hiciste, tú te </a:t>
            </a:r>
            <a:r>
              <a:rPr lang="es-MX" dirty="0" err="1"/>
              <a:t>acordarás</a:t>
            </a:r>
            <a:r>
              <a:rPr lang="es-MX" dirty="0"/>
              <a:t> y te avergonzarás, y tal será́ tu vergüenza que nunca más volverás a abrir la boca’ (</a:t>
            </a:r>
            <a:r>
              <a:rPr lang="es-MX" dirty="0" err="1"/>
              <a:t>Eze</a:t>
            </a:r>
            <a:r>
              <a:rPr lang="es-MX" dirty="0"/>
              <a:t>. 16:62, 63). Entonces nuestros labios no se abrirán para autoglorificarnos. Sabremos que nuestra suficiencia está únicamente en Cristo. Haremos nuestra la confesión del apóstol: ‘Yo sé que en mí, esto es, en mi naturaleza humana, no habita el bien’ (Rom. 7:18). ‘Yo solo me gloriaré en la cruz de nuestro Señor Jesucristo, por quien el mundo está crucificado para mí, como yo lo estoy para el mundo” (</a:t>
            </a:r>
            <a:r>
              <a:rPr lang="es-MX" dirty="0" err="1"/>
              <a:t>Gál</a:t>
            </a:r>
            <a:r>
              <a:rPr lang="es-MX" dirty="0"/>
              <a:t>. 6:14)’ ” (PVGM 125).</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083439" y="2636913"/>
            <a:ext cx="3124487" cy="2232248"/>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E404B"/>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8128" y="2780928"/>
            <a:ext cx="3124487" cy="2232248"/>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08168" y="3114064"/>
            <a:ext cx="2537282" cy="2007745"/>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72816"/>
            <a:ext cx="7056784" cy="4968552"/>
          </a:xfrm>
          <a:prstGeom prst="rect">
            <a:avLst/>
          </a:prstGeom>
        </p:spPr>
        <p:txBody>
          <a:bodyPr wrap="square">
            <a:normAutofit fontScale="92500" lnSpcReduction="20000"/>
          </a:bodyPr>
          <a:lstStyle/>
          <a:p>
            <a:pPr algn="just">
              <a:spcAft>
                <a:spcPts val="600"/>
              </a:spcAft>
            </a:pPr>
            <a:r>
              <a:rPr lang="es-MX" sz="2100" b="1" dirty="0">
                <a:ln>
                  <a:solidFill>
                    <a:schemeClr val="tx1"/>
                  </a:solidFill>
                </a:ln>
                <a:latin typeface="+mj-lt"/>
                <a:ea typeface="+mj-ea"/>
                <a:cs typeface="+mj-cs"/>
              </a:rPr>
              <a:t>Cuando los israelitas están a punto de entrar en la Tierra Prometida, Moisés profetiza que un día, debido a su infidelidad, serán “vomitados” de la tierra (comparar con Lev. 18:25, 28). La imagen sugiere, o enseña, que el pueblo de Dios tiene una necesidad constante de arrepentimiento. Así como la tierra se arrepiente y devuelve a sus habitantes, ellos tendrán que arrepentirse para poder regresar a la tierra. La tentación de Israel al establecerse en la tierra es pensar que ha llegado a destino y que ya no necesita tener cuidado.</a:t>
            </a:r>
          </a:p>
          <a:p>
            <a:pPr algn="just">
              <a:spcAft>
                <a:spcPts val="600"/>
              </a:spcAft>
            </a:pPr>
            <a:r>
              <a:rPr lang="es-MX" sz="2100" b="1" dirty="0">
                <a:ln>
                  <a:solidFill>
                    <a:schemeClr val="tx1"/>
                  </a:solidFill>
                </a:ln>
                <a:latin typeface="+mj-lt"/>
                <a:ea typeface="+mj-ea"/>
                <a:cs typeface="+mj-cs"/>
              </a:rPr>
              <a:t>Por consiguiente, al pensar que llegaron a destino, se aventurarán a salirse de las sendas antiguas. Esto es precisamente lo que le pasará a Israel, engañado por sus falsos profetas. Estos profetas le darán la ilusión de paz, diciendo: “paz, paz; y no hay paz” (</a:t>
            </a:r>
            <a:r>
              <a:rPr lang="es-MX" sz="2100" b="1" dirty="0" err="1">
                <a:ln>
                  <a:solidFill>
                    <a:schemeClr val="tx1"/>
                  </a:solidFill>
                </a:ln>
                <a:latin typeface="+mj-lt"/>
                <a:ea typeface="+mj-ea"/>
                <a:cs typeface="+mj-cs"/>
              </a:rPr>
              <a:t>Jer</a:t>
            </a:r>
            <a:r>
              <a:rPr lang="es-MX" sz="2100" b="1" dirty="0">
                <a:ln>
                  <a:solidFill>
                    <a:schemeClr val="tx1"/>
                  </a:solidFill>
                </a:ln>
                <a:latin typeface="+mj-lt"/>
                <a:ea typeface="+mj-ea"/>
                <a:cs typeface="+mj-cs"/>
              </a:rPr>
              <a:t>. 6:14). Por ende, el profeta Jeremías los instará a que se despierten y se arrepientan: “Preguntad por las sendas antiguas” (</a:t>
            </a:r>
            <a:r>
              <a:rPr lang="es-MX" sz="2100" b="1" dirty="0" err="1">
                <a:ln>
                  <a:solidFill>
                    <a:schemeClr val="tx1"/>
                  </a:solidFill>
                </a:ln>
                <a:latin typeface="+mj-lt"/>
                <a:ea typeface="+mj-ea"/>
                <a:cs typeface="+mj-cs"/>
              </a:rPr>
              <a:t>Jer</a:t>
            </a:r>
            <a:r>
              <a:rPr lang="es-MX" sz="2100" b="1" dirty="0">
                <a:ln>
                  <a:solidFill>
                    <a:schemeClr val="tx1"/>
                  </a:solidFill>
                </a:ln>
                <a:latin typeface="+mj-lt"/>
                <a:ea typeface="+mj-ea"/>
                <a:cs typeface="+mj-cs"/>
              </a:rPr>
              <a:t>. 6:16). Hay una ironía en la idea bíblica del arrepentimiento: el progreso significa desandar.</a:t>
            </a:r>
          </a:p>
          <a:p>
            <a:pPr algn="just">
              <a:spcAft>
                <a:spcPts val="600"/>
              </a:spcAft>
            </a:pPr>
            <a:r>
              <a:rPr lang="es-MX" sz="2100" b="1" dirty="0">
                <a:ln>
                  <a:solidFill>
                    <a:schemeClr val="tx1"/>
                  </a:solidFill>
                </a:ln>
                <a:latin typeface="+mj-lt"/>
                <a:ea typeface="+mj-ea"/>
                <a:cs typeface="+mj-cs"/>
              </a:rPr>
              <a:t>Esta semana, estudiaremos cuatro temas sobre la estructura del arrepentimiento, o sea la forma de “regresar a Dios”: 1) La búsqueda de Dios; 2) El perdón de Dios; 3) El regreso; y 4) El cumplimiento de la </a:t>
            </a:r>
            <a:r>
              <a:rPr lang="es-MX" sz="2100" b="1" dirty="0" err="1">
                <a:ln>
                  <a:solidFill>
                    <a:schemeClr val="tx1"/>
                  </a:solidFill>
                </a:ln>
                <a:latin typeface="+mj-lt"/>
                <a:ea typeface="+mj-ea"/>
                <a:cs typeface="+mj-cs"/>
              </a:rPr>
              <a:t>profecíaque</a:t>
            </a:r>
            <a:r>
              <a:rPr lang="es-MX" sz="2100" b="1" dirty="0">
                <a:ln>
                  <a:solidFill>
                    <a:schemeClr val="tx1"/>
                  </a:solidFill>
                </a:ln>
                <a:latin typeface="+mj-lt"/>
                <a:ea typeface="+mj-ea"/>
                <a:cs typeface="+mj-cs"/>
              </a:rPr>
              <a:t> Dios, el Dador y Sustentador de la vida, nos ha ofrecido en su misericordia.</a:t>
            </a: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E40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36047" y="3284984"/>
            <a:ext cx="2562650" cy="194421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“CUANDO TE CONVERTIERES CON TODO TU CORAZÓN”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80728"/>
            <a:ext cx="8173419" cy="5832648"/>
          </a:xfrm>
          <a:prstGeom prst="rect">
            <a:avLst/>
          </a:prstGeom>
          <a:noFill/>
        </p:spPr>
        <p:txBody>
          <a:bodyPr wrap="square" rtlCol="0">
            <a:normAutofit/>
          </a:bodyPr>
          <a:lstStyle/>
          <a:p>
            <a:pPr indent="808038" algn="just">
              <a:spcAft>
                <a:spcPts val="600"/>
              </a:spcAft>
              <a:tabLst>
                <a:tab pos="808038" algn="l"/>
              </a:tabLst>
            </a:pPr>
            <a:r>
              <a:rPr lang="es-MX" dirty="0">
                <a:latin typeface="+mj-lt"/>
                <a:cs typeface="Times New Roman" panose="02020603050405020304" pitchFamily="18" charset="0"/>
              </a:rPr>
              <a:t>n su último sermón, Moisés hace un enérgico llamado al pueblo para que elija 	la vida, permanezca en el camino correcto y sea fiel a Dios y a su pacto. 	Después, pasa la antorcha del liderazgo a Josué. Según las instrucciones de 	Dios, Moisés escoge a Josué para que sea el nuevo líder de Israel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31: 1-8, 14). Luego Moisés enseña a los israelitas un cantico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32) y bendice a las doce tribus de Israel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33).</a:t>
            </a:r>
          </a:p>
          <a:p>
            <a:pPr algn="just">
              <a:spcAft>
                <a:spcPts val="600"/>
              </a:spcAft>
            </a:pPr>
            <a:r>
              <a:rPr lang="es-MX" dirty="0">
                <a:latin typeface="+mj-lt"/>
                <a:cs typeface="Times New Roman" panose="02020603050405020304" pitchFamily="18" charset="0"/>
              </a:rPr>
              <a:t>A lo largo del libro, Moisés utiliza un lenguaje vivido, combinando relatos con material jurídico y canticos con historia. El material legislativo se coloca muy cerca de las narraciones y las exhortaciones. Las bendiciones se presentan junto con muchas maldiciones. Los castigos están asociados a la ley. Esto es comprensible porque la ley es tan fuerte como las consecuencias de infringirla. Esta mezcla de bendiciones y maldiciones arroja diferentes acciones de Dios y demuestra que el Dios de Israel es un Dios amoroso, misericordioso y justo.</a:t>
            </a:r>
          </a:p>
          <a:p>
            <a:pPr algn="just">
              <a:spcAft>
                <a:spcPts val="600"/>
              </a:spcAft>
            </a:pPr>
            <a:r>
              <a:rPr lang="es-MX" b="1" dirty="0">
                <a:cs typeface="Times New Roman" panose="02020603050405020304" pitchFamily="18" charset="0"/>
              </a:rPr>
              <a:t>La gracia de Cristo es esencial cada día, cada hora. A menos que esté con nosotros continuamente, aparecerán las inconsecuencias del corazón natural, y la vida rendirá un servicio dividido. El carácter debe estar lleno de gracia y de verdad. Donde quiera que actúe la religión de Cristo, iluminará y dulcificará cada detalle de la vida con un gozo que es más que terrenal, y con una paz más elevada que la terrenal </a:t>
            </a:r>
            <a:r>
              <a:rPr lang="es-MX" i="1" dirty="0">
                <a:cs typeface="Times New Roman" panose="02020603050405020304" pitchFamily="18" charset="0"/>
              </a:rPr>
              <a:t>(Comentario bíblico adventista del séptimo día, t. 6, p. 117).</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3683" b="3683"/>
          <a:stretch/>
        </p:blipFill>
        <p:spPr>
          <a:xfrm>
            <a:off x="8638595"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692696"/>
            <a:ext cx="936104" cy="1596197"/>
          </a:xfrm>
          <a:prstGeom prst="rect">
            <a:avLst/>
          </a:prstGeom>
          <a:noFill/>
        </p:spPr>
        <p:txBody>
          <a:bodyPr wrap="square" tIns="72000" rtlCol="0" anchor="ctr">
            <a:spAutoFit/>
          </a:bodyPr>
          <a:lstStyle/>
          <a:p>
            <a:r>
              <a:rPr lang="es-MX" sz="9600" dirty="0">
                <a:solidFill>
                  <a:schemeClr val="bg1">
                    <a:lumMod val="50000"/>
                  </a:schemeClr>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MI-YITTEN</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“¡Quién diera que tuviesen tal corazón, que me temiesen y guardasen todos los días todos mis mandamientos, para que a ellos y a sus hijos les fuese bien para siempre!”. (</a:t>
            </a:r>
            <a:r>
              <a:rPr lang="es-MX" sz="1600" b="1" i="1" dirty="0" err="1">
                <a:cs typeface="Times New Roman" panose="02020603050405020304" pitchFamily="18" charset="0"/>
              </a:rPr>
              <a:t>Deut</a:t>
            </a:r>
            <a:r>
              <a:rPr lang="es-MX" sz="1600" b="1" i="1" dirty="0">
                <a:cs typeface="Times New Roman" panose="02020603050405020304" pitchFamily="18" charset="0"/>
              </a:rPr>
              <a:t>. 5: 29)</a:t>
            </a:r>
            <a:r>
              <a:rPr lang="es-MX" sz="1600" b="1" dirty="0">
                <a:cs typeface="Times New Roman" panose="02020603050405020304" pitchFamily="18" charset="0"/>
              </a:rPr>
              <a:t>. </a:t>
            </a:r>
          </a:p>
          <a:p>
            <a:pPr algn="just"/>
            <a:r>
              <a:rPr lang="es-MX" sz="1600" b="1" dirty="0">
                <a:cs typeface="Times New Roman" panose="02020603050405020304" pitchFamily="18" charset="0"/>
              </a:rPr>
              <a:t>Lee Deuteronomio 5:22 al 29, y concéntrate especialmente en el versículo 29. ¿Qué significa que la frase traducida como “quién diera” provenga de “mi-</a:t>
            </a:r>
            <a:r>
              <a:rPr lang="es-MX" sz="1600" b="1" dirty="0" err="1">
                <a:cs typeface="Times New Roman" panose="02020603050405020304" pitchFamily="18" charset="0"/>
              </a:rPr>
              <a:t>yitten</a:t>
            </a:r>
            <a:r>
              <a:rPr lang="es-MX" sz="1600" b="1" dirty="0">
                <a:cs typeface="Times New Roman" panose="02020603050405020304" pitchFamily="18" charset="0"/>
              </a:rPr>
              <a:t>”?</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749856"/>
            <a:ext cx="8330736" cy="4991512"/>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Quiere decir que es deseo de Dios que le obedezcamos y guardemos siempre su mandamientos, porque es deseo de Dios que nos vaya bien y nuestros hijos también. Pero sin transgredir el libro albedrío que el ser humano tiene.</a:t>
            </a:r>
          </a:p>
          <a:p>
            <a:pPr>
              <a:spcAft>
                <a:spcPts val="6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El hebreo bíblico, como la mayoría de los idiomas, está salpicado de modismos: cuando se utilizan palabras específicas para indicar algo diferente de lo que realmente dicen. Una frase insignia del Antiguo Testamento es “mi-</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yitten</a:t>
            </a:r>
            <a:r>
              <a:rPr lang="es-MX" dirty="0">
                <a:latin typeface="Calibri Light" panose="020F0302020204030204" pitchFamily="34" charset="0"/>
                <a:ea typeface="Adobe Heiti Std R" panose="020B0400000000000000" pitchFamily="34" charset="-128"/>
                <a:cs typeface="Times New Roman" panose="02020603050405020304" pitchFamily="18" charset="0"/>
              </a:rPr>
              <a:t>”. En hebreo, mi representa la pregunta “¿quién?”; y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yitten</a:t>
            </a:r>
            <a:r>
              <a:rPr lang="es-MX" dirty="0">
                <a:latin typeface="Calibri Light" panose="020F0302020204030204" pitchFamily="34" charset="0"/>
                <a:ea typeface="Adobe Heiti Std R" panose="020B0400000000000000" pitchFamily="34" charset="-128"/>
                <a:cs typeface="Times New Roman" panose="02020603050405020304" pitchFamily="18" charset="0"/>
              </a:rPr>
              <a:t> significa “dará”. Entonces, literalmente, mi-</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yitten</a:t>
            </a:r>
            <a:r>
              <a:rPr lang="es-MX" dirty="0">
                <a:latin typeface="Calibri Light" panose="020F0302020204030204" pitchFamily="34" charset="0"/>
                <a:ea typeface="Adobe Heiti Std R" panose="020B0400000000000000" pitchFamily="34" charset="-128"/>
                <a:cs typeface="Times New Roman" panose="02020603050405020304" pitchFamily="18" charset="0"/>
              </a:rPr>
              <a:t> equivale a “¿quién dará?”. Sin embargo, en el Antiguo Testamento, la frase expresa la idea de un deseo, de un anhelo, de alguien que quiere algo con todas sus fuerzas.</a:t>
            </a:r>
          </a:p>
          <a:p>
            <a:pPr>
              <a:spcAft>
                <a:spcPts val="600"/>
              </a:spcAft>
            </a:pPr>
            <a:r>
              <a:rPr lang="es-MX" b="1" dirty="0">
                <a:latin typeface="+mn-lt"/>
                <a:cs typeface="Times New Roman" panose="02020603050405020304" pitchFamily="18" charset="0"/>
              </a:rPr>
              <a:t>El fruto del árbol de la vida en el jardín del Edén poseía virtudes sobrenaturales. Comer de él equivalía a vivir para siempre. Su fruto era el antídoto de la muerte. Sus hojas servían para mantener la vida y la inmortalidad. Pero debido a la desobediencia del hombre, la muerte entró en el mundo. Adán comió del árbol del conocimiento del bien y del mal, cuyo fruto aun le había sido prohibido que tocara. Su transgresión abrió las compuertas de la maldición sobre la raza humana. </a:t>
            </a:r>
            <a:r>
              <a:rPr lang="es-MX" i="1" dirty="0">
                <a:latin typeface="+mn-lt"/>
                <a:cs typeface="Times New Roman" panose="02020603050405020304" pitchFamily="18" charset="0"/>
              </a:rPr>
              <a:t>(La segunda venida y el cielo, p. 164).</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¡Quién diera que tuviesen tal corazón, que me temiesen y guardasen todos los días todos mis mandamientos, para que a ellos y a sus hijos les fuese bien para siempre!</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“ME BUSCARÉIS Y ME HALLARÉIS”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“Mas si desde allí buscares a Jehová tu Dios, lo hallarás, si lo buscares de todo tu corazón y de toda tu alma.” (Deuteronomio 4: 25).</a:t>
            </a:r>
          </a:p>
          <a:p>
            <a:pPr algn="just"/>
            <a:r>
              <a:rPr lang="es-MX" sz="1700" b="1" dirty="0"/>
              <a:t>Lee Deuteronomio 4:29 al 31. ¿Qué dice el Señor que hará por ellos en esta situación específica?</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25660"/>
            <a:ext cx="8330736" cy="5131732"/>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Dice que si e vuelven al Señor, él los perdonará y los restaurará. En resumen, si deciden arrepentirse libremente, él aceptará su arrepentimiento.</a:t>
            </a:r>
          </a:p>
          <a:p>
            <a:r>
              <a:rPr lang="es-MX" dirty="0">
                <a:solidFill>
                  <a:schemeClr val="tx1"/>
                </a:solidFill>
              </a:rPr>
              <a:t>El Dios eterno también es celoso y se enoja con la idolatría. Él dispersa, hiere, destruye, paga y esconde su rostro cuando el ser humano sigue obstinadamente sus malos caminos. El protege, cuida, guarda, crea, alimenta, nutre, juzga, castiga, cura, da vida libera, perdona y hace expiación. Pero sobre todo, es un Dios bondadoso que ama a su pueblo (</a:t>
            </a:r>
            <a:r>
              <a:rPr lang="es-MX" dirty="0" err="1">
                <a:solidFill>
                  <a:schemeClr val="tx1"/>
                </a:solidFill>
              </a:rPr>
              <a:t>Deut</a:t>
            </a:r>
            <a:r>
              <a:rPr lang="es-MX" dirty="0">
                <a:solidFill>
                  <a:schemeClr val="tx1"/>
                </a:solidFill>
              </a:rPr>
              <a:t>. 33: 3), y por eso lo disciplina (</a:t>
            </a:r>
            <a:r>
              <a:rPr lang="es-MX" dirty="0" err="1">
                <a:solidFill>
                  <a:schemeClr val="tx1"/>
                </a:solidFill>
              </a:rPr>
              <a:t>Deut</a:t>
            </a:r>
            <a:r>
              <a:rPr lang="es-MX" dirty="0">
                <a:solidFill>
                  <a:schemeClr val="tx1"/>
                </a:solidFill>
              </a:rPr>
              <a:t>. 4: 36; compárese con Éxodo 20: 20).</a:t>
            </a:r>
          </a:p>
          <a:p>
            <a:r>
              <a:rPr lang="es-MX" dirty="0">
                <a:solidFill>
                  <a:schemeClr val="tx1"/>
                </a:solidFill>
                <a:latin typeface="+mn-lt"/>
                <a:ea typeface="+mn-ea"/>
              </a:rPr>
              <a:t>A las almas que se vuelven a él en procura de refugio, Jesús las eleva por encima de las acusaciones y contiendas de las lenguas. Ningún hombre ni ángel malo puede acusar a estas almas. Cristo las une a su propia naturaleza divino-humana. Ellas están de pie junto al gran </a:t>
            </a:r>
            <a:r>
              <a:rPr lang="es-MX" dirty="0" err="1">
                <a:solidFill>
                  <a:schemeClr val="tx1"/>
                </a:solidFill>
                <a:latin typeface="+mn-lt"/>
                <a:ea typeface="+mn-ea"/>
              </a:rPr>
              <a:t>Expiador</a:t>
            </a:r>
            <a:r>
              <a:rPr lang="es-MX" dirty="0">
                <a:solidFill>
                  <a:schemeClr val="tx1"/>
                </a:solidFill>
                <a:latin typeface="+mn-lt"/>
                <a:ea typeface="+mn-ea"/>
              </a:rPr>
              <a:t> del pecado, en la luz que procede del trono de Dios. “¿Quién acusará a los escogidos de Dios? Dios es el que justifica. ¿Quién es el que condenará? Cristo es el que murió; más aún, el que también resucitó, quien además está a la diestra de Dios, el que también intercede por nosotros”. Romanos 8:33, 34</a:t>
            </a:r>
            <a:r>
              <a:rPr lang="es-MX" dirty="0">
                <a:solidFill>
                  <a:schemeClr val="tx1"/>
                </a:solidFill>
              </a:rPr>
              <a:t> </a:t>
            </a:r>
            <a:r>
              <a:rPr lang="es-MX" b="0" i="1" dirty="0">
                <a:solidFill>
                  <a:schemeClr val="tx1"/>
                </a:solidFill>
                <a:latin typeface="+mn-lt"/>
                <a:ea typeface="+mn-ea"/>
              </a:rPr>
              <a:t>(El Deseado de todas </a:t>
            </a:r>
            <a:r>
              <a:rPr lang="es-MX" b="0" i="1" dirty="0" err="1">
                <a:solidFill>
                  <a:schemeClr val="tx1"/>
                </a:solidFill>
                <a:latin typeface="+mn-lt"/>
                <a:ea typeface="+mn-ea"/>
              </a:rPr>
              <a:t>kas</a:t>
            </a:r>
            <a:r>
              <a:rPr lang="es-MX" b="0" i="1" dirty="0">
                <a:solidFill>
                  <a:schemeClr val="tx1"/>
                </a:solidFill>
                <a:latin typeface="+mn-lt"/>
                <a:ea typeface="+mn-ea"/>
              </a:rPr>
              <a:t> gentes, p. 522).</a:t>
            </a:r>
          </a:p>
          <a:p>
            <a:r>
              <a:rPr lang="es-MX" dirty="0">
                <a:solidFill>
                  <a:schemeClr val="tx1"/>
                </a:solidFill>
              </a:rPr>
              <a:t>Reflexionando:</a:t>
            </a:r>
            <a:r>
              <a:rPr lang="es-MX" dirty="0"/>
              <a:t> </a:t>
            </a:r>
            <a:r>
              <a:rPr lang="es-MX" dirty="0">
                <a:solidFill>
                  <a:srgbClr val="FF0000"/>
                </a:solidFill>
              </a:rPr>
              <a:t>Debiéramos preguntarnos días tras día si realmente ya nos volvimos a Dios, si hemos dejado nuestro ídolos o seguimos adorándolos.</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169477"/>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TESHUVÁ</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815882"/>
          </a:xfrm>
          <a:prstGeom prst="rect">
            <a:avLst/>
          </a:prstGeom>
          <a:noFill/>
        </p:spPr>
        <p:txBody>
          <a:bodyPr wrap="square" rtlCol="0">
            <a:spAutoFit/>
          </a:bodyPr>
          <a:lstStyle/>
          <a:p>
            <a:pPr algn="just"/>
            <a:r>
              <a:rPr lang="es-MX" sz="1600" b="1" i="1" dirty="0">
                <a:cs typeface="Times New Roman" panose="02020603050405020304" pitchFamily="18" charset="0"/>
              </a:rPr>
              <a:t>“y te convirtieres a Jehová tu Dios, y obedecieres a su voz conforme a todo lo que yo te mando hoy, tú y tus hijos, con todo tu corazón y con toda tu alma, entonces Jehová hará volver a tus cautivos, y tendrá misericordia de ti, y volverá a recogerte de entre todos los pueblos adonde te hubiere esparcido Jehová tu Dios” (Deuteronomio 30: 16-17)</a:t>
            </a:r>
          </a:p>
          <a:p>
            <a:pPr algn="just"/>
            <a:r>
              <a:rPr lang="es-MX" sz="1600" b="1" dirty="0">
                <a:cs typeface="Times New Roman" panose="02020603050405020304" pitchFamily="18" charset="0"/>
              </a:rPr>
              <a:t>Lee nuevamente Deuteronomio 30:1 al 10. ¿Qué dice el Señor que hará por su pueblo, a pesar de todo el mal que hizo? No obstante, ¿cuál era la condición sobre la que descansaban estas maravillosas promesas?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29092" y="2348880"/>
            <a:ext cx="8280920" cy="4509120"/>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La idea es sencilla y al punto: si te equivocas, habrá consecuencias terribles para ti y tu familia. Eso es lo que hace el pecado. Sin embargo, aún así puedes arrepentirte, y el Señor te recibirá de vuelta y te bendecirá. La condición es el arrepentimiento y el obedecer a Dios.</a:t>
            </a:r>
            <a:endParaRPr lang="es-MX" b="1" i="1" dirty="0">
              <a:solidFill>
                <a:schemeClr val="accent1">
                  <a:lumMod val="75000"/>
                </a:schemeClr>
              </a:solidFill>
              <a:latin typeface="+mj-lt"/>
              <a:cs typeface="Times New Roman" panose="02020603050405020304" pitchFamily="18" charset="0"/>
            </a:endParaRPr>
          </a:p>
          <a:p>
            <a:pPr>
              <a:spcAft>
                <a:spcPts val="300"/>
              </a:spcAft>
            </a:pPr>
            <a:r>
              <a:rPr lang="es-MX" dirty="0">
                <a:solidFill>
                  <a:prstClr val="black"/>
                </a:solidFill>
                <a:latin typeface="Calibri Light" panose="020F0302020204030204"/>
                <a:cs typeface="Times New Roman" panose="02020603050405020304" pitchFamily="18" charset="0"/>
              </a:rPr>
              <a:t>Fíjate que el movimiento de regreso comienza solo después de que Israel encontró a Dios o, más bien, después que Dios le respondió. El verbo hebreo </a:t>
            </a:r>
            <a:r>
              <a:rPr lang="es-MX" dirty="0" err="1">
                <a:solidFill>
                  <a:prstClr val="black"/>
                </a:solidFill>
                <a:latin typeface="Calibri Light" panose="020F0302020204030204"/>
                <a:cs typeface="Times New Roman" panose="02020603050405020304" pitchFamily="18" charset="0"/>
              </a:rPr>
              <a:t>shuv</a:t>
            </a:r>
            <a:r>
              <a:rPr lang="es-MX" dirty="0">
                <a:solidFill>
                  <a:prstClr val="black"/>
                </a:solidFill>
                <a:latin typeface="Calibri Light" panose="020F0302020204030204"/>
                <a:cs typeface="Times New Roman" panose="02020603050405020304" pitchFamily="18" charset="0"/>
              </a:rPr>
              <a:t>, “volver”, consiste en prestar atención a la voz de Dios y obedecer sus mandamientos (</a:t>
            </a:r>
            <a:r>
              <a:rPr lang="es-MX" dirty="0" err="1">
                <a:solidFill>
                  <a:prstClr val="black"/>
                </a:solidFill>
                <a:latin typeface="Calibri Light" panose="020F0302020204030204"/>
                <a:cs typeface="Times New Roman" panose="02020603050405020304" pitchFamily="18" charset="0"/>
              </a:rPr>
              <a:t>Deut</a:t>
            </a:r>
            <a:r>
              <a:rPr lang="es-MX" dirty="0">
                <a:solidFill>
                  <a:prstClr val="black"/>
                </a:solidFill>
                <a:latin typeface="Calibri Light" panose="020F0302020204030204"/>
                <a:cs typeface="Times New Roman" panose="02020603050405020304" pitchFamily="18" charset="0"/>
              </a:rPr>
              <a:t>. 30:2, 8) y en “circuncidar”, o cambiar, su corazón (</a:t>
            </a:r>
            <a:r>
              <a:rPr lang="es-MX" dirty="0" err="1">
                <a:solidFill>
                  <a:prstClr val="black"/>
                </a:solidFill>
                <a:latin typeface="Calibri Light" panose="020F0302020204030204"/>
                <a:cs typeface="Times New Roman" panose="02020603050405020304" pitchFamily="18" charset="0"/>
              </a:rPr>
              <a:t>Deut</a:t>
            </a:r>
            <a:r>
              <a:rPr lang="es-MX" dirty="0">
                <a:solidFill>
                  <a:prstClr val="black"/>
                </a:solidFill>
                <a:latin typeface="Calibri Light" panose="020F0302020204030204"/>
                <a:cs typeface="Times New Roman" panose="02020603050405020304" pitchFamily="18" charset="0"/>
              </a:rPr>
              <a:t>. 10:16). Curiosamente, la raíz </a:t>
            </a:r>
            <a:r>
              <a:rPr lang="es-MX" dirty="0" err="1">
                <a:solidFill>
                  <a:prstClr val="black"/>
                </a:solidFill>
                <a:latin typeface="Calibri Light" panose="020F0302020204030204"/>
                <a:cs typeface="Times New Roman" panose="02020603050405020304" pitchFamily="18" charset="0"/>
              </a:rPr>
              <a:t>shuv</a:t>
            </a:r>
            <a:r>
              <a:rPr lang="es-MX" dirty="0">
                <a:solidFill>
                  <a:prstClr val="black"/>
                </a:solidFill>
                <a:latin typeface="Calibri Light" panose="020F0302020204030204"/>
                <a:cs typeface="Times New Roman" panose="02020603050405020304" pitchFamily="18" charset="0"/>
              </a:rPr>
              <a:t> combina ambos requisitos: alejarse del mal y volver a Dios, a quien encontrarán nuevamente en “las sendas antiguas”.</a:t>
            </a:r>
          </a:p>
          <a:p>
            <a:pPr>
              <a:spcAft>
                <a:spcPts val="300"/>
              </a:spcAft>
            </a:pPr>
            <a:r>
              <a:rPr lang="es-MX" b="1" dirty="0">
                <a:solidFill>
                  <a:prstClr val="black"/>
                </a:solidFill>
                <a:latin typeface="Calibri" panose="020F0502020204030204"/>
                <a:cs typeface="Times New Roman" panose="02020603050405020304" pitchFamily="18" charset="0"/>
              </a:rPr>
              <a:t>“Dios no será burlado. El alejamiento de él ha producido y siempre producirá inexorables resultados. La realización de actos que desagradan a Dios conducirá al impenitente paso a paso al engaño y al pecado abierto, a menos que decididamente se arrepienta y los abandone, en vez de procurar justificarlos. Todos los que </a:t>
            </a:r>
            <a:r>
              <a:rPr lang="es-MX" b="1" dirty="0" err="1">
                <a:solidFill>
                  <a:prstClr val="black"/>
                </a:solidFill>
                <a:latin typeface="Calibri" panose="020F0502020204030204"/>
                <a:cs typeface="Times New Roman" panose="02020603050405020304" pitchFamily="18" charset="0"/>
              </a:rPr>
              <a:t>euieran</a:t>
            </a:r>
            <a:r>
              <a:rPr lang="es-MX" b="1" dirty="0">
                <a:solidFill>
                  <a:prstClr val="black"/>
                </a:solidFill>
                <a:latin typeface="Calibri" panose="020F0502020204030204"/>
                <a:cs typeface="Times New Roman" panose="02020603050405020304" pitchFamily="18" charset="0"/>
              </a:rPr>
              <a:t> poseer un carácter que los haga obreros juntamente con el Altísimo y quieran recibir su encomio, deben separarse de los enemigos de Dios, y sostener la verdad que Cristo mostró a Juan [el Revelador] para que la diera al mundo</a:t>
            </a:r>
            <a:r>
              <a:rPr lang="es-MX" i="1" dirty="0">
                <a:solidFill>
                  <a:prstClr val="black"/>
                </a:solidFill>
                <a:latin typeface="Calibri" panose="020F0502020204030204"/>
                <a:cs typeface="Times New Roman" panose="02020603050405020304" pitchFamily="18" charset="0"/>
              </a:rPr>
              <a:t> (Alza tus ojos, p. 308).</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¿Cómo reflejan estos versículos cuán primordial es el verdadero arrepentimiento para nosotros como creyentes que, a veces, también violamos el pacto que hicimos con Dios?</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0012" y="1538548"/>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“DE TODO VUESTRO CORAZÓN”</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64201"/>
            <a:ext cx="8330736" cy="1585049"/>
          </a:xfrm>
          <a:prstGeom prst="rect">
            <a:avLst/>
          </a:prstGeom>
          <a:noFill/>
        </p:spPr>
        <p:txBody>
          <a:bodyPr wrap="square" rtlCol="0">
            <a:spAutoFit/>
          </a:bodyPr>
          <a:lstStyle/>
          <a:p>
            <a:pPr algn="just"/>
            <a:r>
              <a:rPr lang="es-MX" sz="1700" b="1" i="1" dirty="0">
                <a:cs typeface="Times New Roman" panose="02020603050405020304" pitchFamily="18" charset="0"/>
              </a:rPr>
              <a:t>“</a:t>
            </a:r>
            <a:r>
              <a:rPr lang="es-MX" sz="1600" b="1" i="1" dirty="0">
                <a:cs typeface="Times New Roman" panose="02020603050405020304" pitchFamily="18" charset="0"/>
              </a:rPr>
              <a:t>Cuando obedecieres a la voz de Jehová tu Dios, para guardar sus mandamientos y sus estatutos escritos en este libro de la ley; cuando te convirtieres a Jehová tu Dios con todo tu corazón y con toda tu alma.” (Deuteronomio 30:11) </a:t>
            </a:r>
          </a:p>
          <a:p>
            <a:pPr algn="just"/>
            <a:r>
              <a:rPr lang="es-MX" sz="1600" b="1" i="1" dirty="0">
                <a:cs typeface="Times New Roman" panose="02020603050405020304" pitchFamily="18" charset="0"/>
              </a:rPr>
              <a:t>En Deuteronomio 30:1 al 10, concéntrate en lo que implicaba el arrepentimiento para su regreso (</a:t>
            </a:r>
            <a:r>
              <a:rPr lang="es-MX" sz="1600" b="1" i="1" dirty="0" err="1">
                <a:cs typeface="Times New Roman" panose="02020603050405020304" pitchFamily="18" charset="0"/>
              </a:rPr>
              <a:t>teshuvá</a:t>
            </a:r>
            <a:r>
              <a:rPr lang="es-MX" sz="1600" b="1" i="1" dirty="0">
                <a:cs typeface="Times New Roman" panose="02020603050405020304" pitchFamily="18" charset="0"/>
              </a:rPr>
              <a:t>) a Dios. ¿Qué se requería, y qué debería enseñarnos esto sobre lo que significa el verdadero arrepentimiento?</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2132856"/>
            <a:ext cx="8296729" cy="4725144"/>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Cuando te arrepientes de corazón, sinceramente, el pecado te duele y la obediencia te da la fortaleza para que tu corazón sea circuncidado por completo y no volver al pecado.</a:t>
            </a:r>
          </a:p>
          <a:p>
            <a:pPr>
              <a:lnSpc>
                <a:spcPct val="110000"/>
              </a:lnSpc>
              <a:spcAft>
                <a:spcPts val="300"/>
              </a:spcAft>
            </a:pPr>
            <a:r>
              <a:rPr lang="es-MX" dirty="0">
                <a:latin typeface="+mj-lt"/>
                <a:cs typeface="Times New Roman" panose="02020603050405020304" pitchFamily="18" charset="0"/>
              </a:rPr>
              <a:t>Estos versículos de Deuteronomio delinean perfectamente los pasos a seguir por nuestra parte: Arrepentimiento, Sentir profunda tristeza por haber pecado convertirnos y obedecer. Convertirnos, Literalmente, “volvernos”, dejar de alejarnos de Dios y acercarnos a Él. Obedecer, Abandonar el pecado y actuar de acuerdo a la voluntad divina. Aunque ninguno de estos pasos tiene poder para perdonar nuestros pecados, o para restaurar nuestra relación con Dios, con ellos le damos a Dios la oportunidad de perdonarnos, transformar nuestras vidas y ser aceptados como sus hijos e hijas.</a:t>
            </a:r>
          </a:p>
          <a:p>
            <a:pPr>
              <a:lnSpc>
                <a:spcPct val="110000"/>
              </a:lnSpc>
              <a:spcAft>
                <a:spcPts val="300"/>
              </a:spcAft>
            </a:pPr>
            <a:r>
              <a:rPr lang="es-MX" b="1" dirty="0">
                <a:latin typeface="+mn-lt"/>
                <a:cs typeface="Times New Roman" panose="02020603050405020304" pitchFamily="18" charset="0"/>
              </a:rPr>
              <a:t>Jesús dijo: “Yo, si fuere levantado en alto de sobre la tierra, a todos los atraerá a mí mismo”. Juan 12: 32. Cristo debe ser revelado al pecador como el Salvador que murió por los pecados del mundo; y mientras contemplamos al Cordero de Dios sobre la cruz del Calvario, el ministerio de la redención comienza a revelarse a nuestra mente y la bondad de Dios nos guía al arrepentimiento. Al morir por los pecadores, Cristo manifestó un amor incomprensible; y a medida que el pecador lo contempla, este amor enternece el corazón, impresiona la mente e inspira contrición al alma </a:t>
            </a:r>
            <a:r>
              <a:rPr lang="es-MX" i="1" dirty="0">
                <a:latin typeface="+mn-lt"/>
                <a:cs typeface="Times New Roman" panose="02020603050405020304" pitchFamily="18" charset="0"/>
              </a:rPr>
              <a:t>(El camino a Cristo, p. 27).</a:t>
            </a:r>
          </a:p>
          <a:p>
            <a:pPr>
              <a:lnSpc>
                <a:spcPct val="11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¿Cómo podemos distinguir la diferencia entre lamentar las consecuencias de nuestros pecados, cosa que cualquiera puede hacer, y lamentarnos por los pecados en sí? ¿Por qué es tan importante esta distinción?</a:t>
            </a:r>
            <a:endParaRPr lang="es-MX" b="1" dirty="0">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“ARREPENTÍOS Y CONVERTÍOS”</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“En aquellos días vino Juan el Bautista predicando en el desierto de Judea, y diciendo: Arrepentíos, porque el reino de los cielos a se ha acercado.” (Mateo 3: 1-2)</a:t>
            </a:r>
          </a:p>
          <a:p>
            <a:pPr algn="just"/>
            <a:r>
              <a:rPr lang="es-MX" sz="1600" b="1" dirty="0">
                <a:cs typeface="Times New Roman" panose="02020603050405020304" pitchFamily="18" charset="0"/>
              </a:rPr>
              <a:t>Lee Mateo 3:1 al 8. ¿Cómo se presenta la idea de “regresar” en estos versículos? En otras palabras, ¿qué les dice Juan que hagan que refleja lo que encontramos en Deuteronomio? ¿Por qué sus palabras tendrían especial relevancia para los fariseos y los saduceos también?</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78504"/>
            <a:ext cx="8330736" cy="5006880"/>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La mejor manera de regresar al Señor es arrepintiéndonos de los que hemos hecho mal delante del Señor en otras palabras, arrepentimiento de nuestros pecados. Y esto impactaba a los fariseos porque según ellos hacían lo bueno, sabiendo que estaban en lo incorrectos por eso, Juan los llama al arrepentimiento y hacer buenos frutos.</a:t>
            </a:r>
          </a:p>
          <a:p>
            <a:r>
              <a:rPr lang="es-MX" b="0" dirty="0"/>
              <a:t>Solo Dios puede cambiar el corazón del ser humano, solo él puede transformarnos extirpando nuestro corazón de piedra y sustituyéndolo por un corazón de carne, sensible. En palabras de Josué al  pueblo de Israel: «Ustedes son incapaces de servir al Señor» (Jos. 24: 19, MVI). Solo podemos decidir por él y por lo que es correcto, esa es nuestra decisión. En nuestra fragilidad y debilidad, necesitamos ayuda externa. Pero Dios no nos deja sucumbir en la desesperación, ya que, cuando le entregamos nuestras debilidades, él proporciona la voluntad y el poder para obedecer (Fil. 2: 13).</a:t>
            </a:r>
          </a:p>
          <a:p>
            <a:r>
              <a:rPr lang="es-MX" dirty="0"/>
              <a:t>Pero cuando el corazón cede a la influencia del Espíritu de Dios, la conciencia se vivifica… La convicción se posesiona de la mente y del corazón. El pecador reconoce entonces la justicia de Jehová, y siente terror de aparecer en su iniquidad e impureza delante del que escudriña los corazones. Ve el amor de Dios, la belleza de la santidad y el gozo de la pureza. Ansía ser purificado y restituido a la comunidad del cielo </a:t>
            </a:r>
            <a:r>
              <a:rPr lang="es-MX" b="0" i="1" dirty="0"/>
              <a:t>(El camino a Cristo, p. 24).</a:t>
            </a:r>
          </a:p>
          <a:p>
            <a:r>
              <a:rPr lang="es-MX" dirty="0">
                <a:latin typeface="Calibri Light (Cuerpo)"/>
              </a:rPr>
              <a:t>Reflexionando: </a:t>
            </a:r>
            <a:r>
              <a:rPr lang="es-MX" dirty="0">
                <a:solidFill>
                  <a:srgbClr val="FF0000"/>
                </a:solidFill>
                <a:latin typeface="Calibri Light (Cuerpo)"/>
              </a:rPr>
              <a:t>Lee Hechos 2:38. ¿Cómo respondió Pedro a su pregunta y cómo revela este episodio el principio que está detrás del verdadero arrepentimiento?</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134666</TotalTime>
  <Words>2901</Words>
  <Application>Microsoft Office PowerPoint</Application>
  <PresentationFormat>Panorámica</PresentationFormat>
  <Paragraphs>56</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4730</cp:revision>
  <dcterms:created xsi:type="dcterms:W3CDTF">2019-04-09T00:55:26Z</dcterms:created>
  <dcterms:modified xsi:type="dcterms:W3CDTF">2021-11-24T03:06:58Z</dcterms:modified>
</cp:coreProperties>
</file>