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4" r:id="rId4"/>
    <p:sldId id="257" r:id="rId5"/>
    <p:sldId id="258" r:id="rId6"/>
    <p:sldId id="259" r:id="rId7"/>
    <p:sldId id="260" r:id="rId8"/>
    <p:sldId id="261" r:id="rId9"/>
    <p:sldId id="262"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290"/>
    <a:srgbClr val="F9C595"/>
    <a:srgbClr val="6B524B"/>
    <a:srgbClr val="04BE66"/>
    <a:srgbClr val="7D7C7F"/>
    <a:srgbClr val="B5B9D2"/>
    <a:srgbClr val="434669"/>
    <a:srgbClr val="B8BED4"/>
    <a:srgbClr val="44476A"/>
    <a:srgbClr val="5B0A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78" autoAdjust="0"/>
  </p:normalViewPr>
  <p:slideViewPr>
    <p:cSldViewPr snapToGrid="0">
      <p:cViewPr varScale="1">
        <p:scale>
          <a:sx n="92" d="100"/>
          <a:sy n="92" d="100"/>
        </p:scale>
        <p:origin x="67" y="168"/>
      </p:cViewPr>
      <p:guideLst>
        <p:guide orient="horz" pos="2205"/>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85254-74DC-4BFD-8036-326AD9CD5383}" type="datetimeFigureOut">
              <a:rPr lang="es-MX" smtClean="0"/>
              <a:t>18/08/2026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6DF53-FE41-4145-8C09-04488577F769}" type="slidenum">
              <a:rPr lang="es-MX" smtClean="0"/>
              <a:t>‹Nº›</a:t>
            </a:fld>
            <a:endParaRPr lang="es-MX"/>
          </a:p>
        </p:txBody>
      </p:sp>
    </p:spTree>
    <p:extLst>
      <p:ext uri="{BB962C8B-B14F-4D97-AF65-F5344CB8AC3E}">
        <p14:creationId xmlns:p14="http://schemas.microsoft.com/office/powerpoint/2010/main" val="32721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dirty="0"/>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DE6DF53-FE41-4145-8C09-04488577F769}" type="slidenum">
              <a:rPr lang="es-MX" smtClean="0"/>
              <a:t>1</a:t>
            </a:fld>
            <a:endParaRPr lang="es-MX" dirty="0"/>
          </a:p>
        </p:txBody>
      </p:sp>
    </p:spTree>
    <p:extLst>
      <p:ext uri="{BB962C8B-B14F-4D97-AF65-F5344CB8AC3E}">
        <p14:creationId xmlns:p14="http://schemas.microsoft.com/office/powerpoint/2010/main" val="22892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3</a:t>
            </a:fld>
            <a:endParaRPr lang="es-MX"/>
          </a:p>
        </p:txBody>
      </p:sp>
    </p:spTree>
    <p:extLst>
      <p:ext uri="{BB962C8B-B14F-4D97-AF65-F5344CB8AC3E}">
        <p14:creationId xmlns:p14="http://schemas.microsoft.com/office/powerpoint/2010/main" val="428708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5</a:t>
            </a:fld>
            <a:endParaRPr lang="es-MX"/>
          </a:p>
        </p:txBody>
      </p:sp>
    </p:spTree>
    <p:extLst>
      <p:ext uri="{BB962C8B-B14F-4D97-AF65-F5344CB8AC3E}">
        <p14:creationId xmlns:p14="http://schemas.microsoft.com/office/powerpoint/2010/main" val="143285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7</a:t>
            </a:fld>
            <a:endParaRPr lang="es-MX"/>
          </a:p>
        </p:txBody>
      </p:sp>
    </p:spTree>
    <p:extLst>
      <p:ext uri="{BB962C8B-B14F-4D97-AF65-F5344CB8AC3E}">
        <p14:creationId xmlns:p14="http://schemas.microsoft.com/office/powerpoint/2010/main" val="22818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8</a:t>
            </a:fld>
            <a:endParaRPr lang="es-MX"/>
          </a:p>
        </p:txBody>
      </p:sp>
    </p:spTree>
    <p:extLst>
      <p:ext uri="{BB962C8B-B14F-4D97-AF65-F5344CB8AC3E}">
        <p14:creationId xmlns:p14="http://schemas.microsoft.com/office/powerpoint/2010/main" val="14539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9</a:t>
            </a:fld>
            <a:endParaRPr lang="es-MX"/>
          </a:p>
        </p:txBody>
      </p:sp>
    </p:spTree>
    <p:extLst>
      <p:ext uri="{BB962C8B-B14F-4D97-AF65-F5344CB8AC3E}">
        <p14:creationId xmlns:p14="http://schemas.microsoft.com/office/powerpoint/2010/main" val="308679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5C93EEE-43D6-22CD-08BA-AB86D0C45D1D}"/>
              </a:ext>
            </a:extLst>
          </p:cNvPr>
          <p:cNvSpPr/>
          <p:nvPr userDrawn="1"/>
        </p:nvSpPr>
        <p:spPr>
          <a:xfrm>
            <a:off x="19925" y="-22594"/>
            <a:ext cx="10432773" cy="1010754"/>
          </a:xfrm>
          <a:prstGeom prst="rect">
            <a:avLst/>
          </a:prstGeom>
          <a:solidFill>
            <a:srgbClr val="6B524B"/>
          </a:solidFill>
          <a:ln>
            <a:solidFill>
              <a:srgbClr val="7D7C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4000"/>
              </a:lnSpc>
            </a:pPr>
            <a:endParaRPr lang="es-MX" sz="3600" dirty="0">
              <a:latin typeface="Haettenschweiler" panose="020B0706040902060204" pitchFamily="34" charset="0"/>
            </a:endParaRPr>
          </a:p>
        </p:txBody>
      </p:sp>
      <p:sp>
        <p:nvSpPr>
          <p:cNvPr id="18" name="Rectángulo 17">
            <a:extLst>
              <a:ext uri="{FF2B5EF4-FFF2-40B4-BE49-F238E27FC236}">
                <a16:creationId xmlns:a16="http://schemas.microsoft.com/office/drawing/2014/main" id="{7136F143-38F5-6138-E2BA-81CD00471189}"/>
              </a:ext>
            </a:extLst>
          </p:cNvPr>
          <p:cNvSpPr/>
          <p:nvPr userDrawn="1"/>
        </p:nvSpPr>
        <p:spPr>
          <a:xfrm>
            <a:off x="-7080" y="-22594"/>
            <a:ext cx="2276694" cy="6887244"/>
          </a:xfrm>
          <a:prstGeom prst="rect">
            <a:avLst/>
          </a:prstGeom>
          <a:solidFill>
            <a:srgbClr val="6B524B"/>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0" dirty="0"/>
          </a:p>
        </p:txBody>
      </p:sp>
      <p:sp>
        <p:nvSpPr>
          <p:cNvPr id="20" name="CuadroTexto 19">
            <a:extLst>
              <a:ext uri="{FF2B5EF4-FFF2-40B4-BE49-F238E27FC236}">
                <a16:creationId xmlns:a16="http://schemas.microsoft.com/office/drawing/2014/main" id="{054428B6-9E8E-1B76-884D-446C54D7F3B1}"/>
              </a:ext>
            </a:extLst>
          </p:cNvPr>
          <p:cNvSpPr txBox="1"/>
          <p:nvPr userDrawn="1"/>
        </p:nvSpPr>
        <p:spPr>
          <a:xfrm>
            <a:off x="19925" y="4659997"/>
            <a:ext cx="2184400" cy="723281"/>
          </a:xfrm>
          <a:prstGeom prst="rect">
            <a:avLst/>
          </a:prstGeom>
          <a:noFill/>
        </p:spPr>
        <p:txBody>
          <a:bodyPr wrap="square" rtlCol="0">
            <a:noAutofit/>
          </a:bodyPr>
          <a:lstStyle/>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Resumen en </a:t>
            </a:r>
          </a:p>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PowerPoint</a:t>
            </a:r>
          </a:p>
        </p:txBody>
      </p:sp>
      <p:sp>
        <p:nvSpPr>
          <p:cNvPr id="21" name="CuadroTexto 20">
            <a:extLst>
              <a:ext uri="{FF2B5EF4-FFF2-40B4-BE49-F238E27FC236}">
                <a16:creationId xmlns:a16="http://schemas.microsoft.com/office/drawing/2014/main" id="{438004BE-1FB9-496E-1A53-22E90E1B4D3D}"/>
              </a:ext>
            </a:extLst>
          </p:cNvPr>
          <p:cNvSpPr txBox="1"/>
          <p:nvPr userDrawn="1"/>
        </p:nvSpPr>
        <p:spPr>
          <a:xfrm>
            <a:off x="-96687" y="1760486"/>
            <a:ext cx="2494656" cy="694338"/>
          </a:xfrm>
          <a:prstGeom prst="rect">
            <a:avLst/>
          </a:prstGeom>
          <a:noFill/>
        </p:spPr>
        <p:txBody>
          <a:bodyPr wrap="square" rtlCol="0">
            <a:normAutofit fontScale="32500" lnSpcReduction="20000"/>
          </a:bodyPr>
          <a:lstStyle/>
          <a:p>
            <a:pPr algn="ctr"/>
            <a:r>
              <a:rPr lang="es-MX" sz="8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3</a:t>
            </a:r>
            <a:r>
              <a:rPr lang="es-MX" sz="3200" b="1" kern="1200" dirty="0">
                <a:ln>
                  <a:solidFill>
                    <a:schemeClr val="tx1"/>
                  </a:solidFill>
                </a:ln>
                <a:solidFill>
                  <a:schemeClr val="tx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3200" b="1" kern="1200" dirty="0">
                <a:ln>
                  <a:solidFill>
                    <a:schemeClr val="tx1"/>
                  </a:solidFill>
                </a:ln>
                <a:solidFill>
                  <a:schemeClr val="bg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4500" b="1" kern="1200" dirty="0">
                <a:ln>
                  <a:solidFill>
                    <a:schemeClr val="tx1"/>
                  </a:solidFill>
                </a:ln>
                <a:solidFill>
                  <a:schemeClr val="bg1">
                    <a:lumMod val="95000"/>
                  </a:schemeClr>
                </a:solidFill>
                <a:effectLst/>
                <a:latin typeface="Impact" panose="020B0806030902050204" pitchFamily="34" charset="0"/>
                <a:ea typeface="+mn-ea"/>
                <a:cs typeface="Arial" panose="020B0604020202020204" pitchFamily="34" charset="0"/>
              </a:rPr>
              <a:t>TRIMESTRE</a:t>
            </a:r>
          </a:p>
          <a:p>
            <a:pPr algn="ctr"/>
            <a:endParaRPr lang="es-MX" sz="1400" b="1" dirty="0">
              <a:ln>
                <a:solidFill>
                  <a:schemeClr val="tx1"/>
                </a:solidFill>
              </a:ln>
              <a:solidFill>
                <a:schemeClr val="bg1">
                  <a:lumMod val="95000"/>
                </a:schemeClr>
              </a:solidFill>
              <a:effectLst/>
              <a:latin typeface="Gisha" panose="020B0604020202020204" pitchFamily="34" charset="-79"/>
              <a:cs typeface="Gisha" panose="020B0604020202020204" pitchFamily="34" charset="-79"/>
            </a:endParaRPr>
          </a:p>
          <a:p>
            <a:pPr algn="ctr"/>
            <a:r>
              <a:rPr lang="es-MX" sz="45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Julio – Septiembre 2026</a:t>
            </a:r>
          </a:p>
        </p:txBody>
      </p:sp>
      <p:sp>
        <p:nvSpPr>
          <p:cNvPr id="22" name="CuadroTexto 21">
            <a:extLst>
              <a:ext uri="{FF2B5EF4-FFF2-40B4-BE49-F238E27FC236}">
                <a16:creationId xmlns:a16="http://schemas.microsoft.com/office/drawing/2014/main" id="{4D4946DB-1295-E0A0-98C0-FD3E07F96757}"/>
              </a:ext>
            </a:extLst>
          </p:cNvPr>
          <p:cNvSpPr txBox="1">
            <a:spLocks noChangeAspect="1"/>
          </p:cNvSpPr>
          <p:nvPr userDrawn="1"/>
        </p:nvSpPr>
        <p:spPr>
          <a:xfrm>
            <a:off x="-17021" y="2411181"/>
            <a:ext cx="2296576" cy="1173719"/>
          </a:xfrm>
          <a:prstGeom prst="rect">
            <a:avLst/>
          </a:prstGeom>
          <a:noFill/>
          <a:effectLst/>
        </p:spPr>
        <p:txBody>
          <a:bodyPr wrap="square" rtlCol="0" anchor="ctr">
            <a:normAutofit/>
          </a:bodyPr>
          <a:lstStyle/>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EL PODER DE LA</a:t>
            </a:r>
          </a:p>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RESURRECCIÓN DE CRISTO</a:t>
            </a:r>
          </a:p>
        </p:txBody>
      </p:sp>
      <p:sp>
        <p:nvSpPr>
          <p:cNvPr id="23" name="CuadroTexto 22">
            <a:extLst>
              <a:ext uri="{FF2B5EF4-FFF2-40B4-BE49-F238E27FC236}">
                <a16:creationId xmlns:a16="http://schemas.microsoft.com/office/drawing/2014/main" id="{45EC3A53-86C5-901F-73D4-AD344F35D6DA}"/>
              </a:ext>
            </a:extLst>
          </p:cNvPr>
          <p:cNvSpPr txBox="1"/>
          <p:nvPr userDrawn="1"/>
        </p:nvSpPr>
        <p:spPr>
          <a:xfrm>
            <a:off x="23168" y="3421933"/>
            <a:ext cx="2184400" cy="461665"/>
          </a:xfrm>
          <a:prstGeom prst="rect">
            <a:avLst/>
          </a:prstGeom>
          <a:noFill/>
        </p:spPr>
        <p:txBody>
          <a:bodyPr wrap="square" rtlCol="0">
            <a:spAutoFit/>
          </a:bodyPr>
          <a:lstStyle/>
          <a:p>
            <a:pPr algn="ctr"/>
            <a:r>
              <a:rPr lang="es-MX" sz="2400" b="1" dirty="0">
                <a:ln>
                  <a:solidFill>
                    <a:schemeClr val="tx1"/>
                  </a:solidFill>
                </a:ln>
                <a:solidFill>
                  <a:schemeClr val="bg1">
                    <a:lumMod val="95000"/>
                  </a:schemeClr>
                </a:solidFill>
                <a:effectLst>
                  <a:innerShdw blurRad="63500" dist="50800" dir="18900000">
                    <a:prstClr val="black">
                      <a:alpha val="50000"/>
                    </a:prstClr>
                  </a:innerShdw>
                </a:effectLst>
                <a:latin typeface="Lato" panose="020F0502020204030203" pitchFamily="34" charset="0"/>
                <a:ea typeface="Adobe Fan Heiti Std B" panose="020B0700000000000000" pitchFamily="34" charset="-128"/>
                <a:cs typeface="Adobe Arabic" panose="02040503050201020203" pitchFamily="18" charset="-78"/>
              </a:rPr>
              <a:t>LECCIÓN</a:t>
            </a:r>
          </a:p>
        </p:txBody>
      </p:sp>
      <p:sp>
        <p:nvSpPr>
          <p:cNvPr id="25" name="CuadroTexto 24">
            <a:extLst>
              <a:ext uri="{FF2B5EF4-FFF2-40B4-BE49-F238E27FC236}">
                <a16:creationId xmlns:a16="http://schemas.microsoft.com/office/drawing/2014/main" id="{6F8D5B16-C793-0AC3-F87C-33BEDB485A53}"/>
              </a:ext>
            </a:extLst>
          </p:cNvPr>
          <p:cNvSpPr txBox="1"/>
          <p:nvPr userDrawn="1"/>
        </p:nvSpPr>
        <p:spPr>
          <a:xfrm>
            <a:off x="-46835" y="4340267"/>
            <a:ext cx="2431348" cy="365125"/>
          </a:xfrm>
          <a:prstGeom prst="rect">
            <a:avLst/>
          </a:prstGeom>
          <a:noFill/>
        </p:spPr>
        <p:txBody>
          <a:bodyPr wrap="square" rtlCol="0">
            <a:normAutofit fontScale="92500"/>
          </a:bodyPr>
          <a:lstStyle/>
          <a:p>
            <a:pPr algn="ctr"/>
            <a:r>
              <a:rPr lang="es-MX" sz="1800" b="1" baseline="0" dirty="0">
                <a:ln>
                  <a:solidFill>
                    <a:schemeClr val="bg1">
                      <a:lumMod val="95000"/>
                      <a:alpha val="62000"/>
                    </a:schemeClr>
                  </a:solidFill>
                </a:ln>
                <a:solidFill>
                  <a:schemeClr val="bg1"/>
                </a:solidFill>
                <a:effectLst/>
                <a:latin typeface="Gill Sans Nova Cond" panose="020F0502020204030204" pitchFamily="34" charset="0"/>
              </a:rPr>
              <a:t>Para el 22 de Agosto de 2026</a:t>
            </a:r>
          </a:p>
        </p:txBody>
      </p:sp>
      <p:grpSp>
        <p:nvGrpSpPr>
          <p:cNvPr id="26" name="Grupo 25">
            <a:extLst>
              <a:ext uri="{FF2B5EF4-FFF2-40B4-BE49-F238E27FC236}">
                <a16:creationId xmlns:a16="http://schemas.microsoft.com/office/drawing/2014/main" id="{5C454177-BC84-892D-CEEB-8F21831409CE}"/>
              </a:ext>
            </a:extLst>
          </p:cNvPr>
          <p:cNvGrpSpPr/>
          <p:nvPr userDrawn="1"/>
        </p:nvGrpSpPr>
        <p:grpSpPr>
          <a:xfrm>
            <a:off x="-7080" y="5238894"/>
            <a:ext cx="2184400" cy="1552295"/>
            <a:chOff x="23168" y="5023571"/>
            <a:chExt cx="2184400" cy="1552295"/>
          </a:xfrm>
          <a:noFill/>
        </p:grpSpPr>
        <p:sp>
          <p:nvSpPr>
            <p:cNvPr id="27" name="CuadroTexto 26">
              <a:extLst>
                <a:ext uri="{FF2B5EF4-FFF2-40B4-BE49-F238E27FC236}">
                  <a16:creationId xmlns:a16="http://schemas.microsoft.com/office/drawing/2014/main" id="{60F25CE4-7C95-7636-1972-F427424C6F9B}"/>
                </a:ext>
              </a:extLst>
            </p:cNvPr>
            <p:cNvSpPr txBox="1"/>
            <p:nvPr userDrawn="1"/>
          </p:nvSpPr>
          <p:spPr>
            <a:xfrm>
              <a:off x="23168" y="6237312"/>
              <a:ext cx="2184400" cy="338554"/>
            </a:xfrm>
            <a:prstGeom prst="rect">
              <a:avLst/>
            </a:prstGeom>
            <a:grpFill/>
          </p:spPr>
          <p:txBody>
            <a:bodyPr wrap="square" rtlCol="0">
              <a:spAutoFit/>
            </a:bodyPr>
            <a:lstStyle/>
            <a:p>
              <a:pPr algn="ctr"/>
              <a:r>
                <a:rPr lang="es-MX" sz="1600">
                  <a:solidFill>
                    <a:schemeClr val="bg1"/>
                  </a:solidFill>
                  <a:latin typeface="Avenir Next LT Pro"/>
                </a:rPr>
                <a:t>“El Llano”</a:t>
              </a:r>
            </a:p>
          </p:txBody>
        </p:sp>
        <p:pic>
          <p:nvPicPr>
            <p:cNvPr id="28" name="Imagen 27" descr="Imagen que contiene dibujo, camiseta&#10;&#10;Descripción generada automáticamente">
              <a:extLst>
                <a:ext uri="{FF2B5EF4-FFF2-40B4-BE49-F238E27FC236}">
                  <a16:creationId xmlns:a16="http://schemas.microsoft.com/office/drawing/2014/main" id="{A4072C76-FB78-61FB-9AB6-10AB69BCC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56" y="5023571"/>
              <a:ext cx="2042379" cy="1316294"/>
            </a:xfrm>
            <a:prstGeom prst="rect">
              <a:avLst/>
            </a:prstGeom>
            <a:grpFill/>
          </p:spPr>
        </p:pic>
      </p:grpSp>
      <p:sp>
        <p:nvSpPr>
          <p:cNvPr id="29" name="CuadroTexto 28">
            <a:extLst>
              <a:ext uri="{FF2B5EF4-FFF2-40B4-BE49-F238E27FC236}">
                <a16:creationId xmlns:a16="http://schemas.microsoft.com/office/drawing/2014/main" id="{6157EA28-EA3B-BC3B-96F7-0742CE682FD5}"/>
              </a:ext>
            </a:extLst>
          </p:cNvPr>
          <p:cNvSpPr txBox="1"/>
          <p:nvPr userDrawn="1"/>
        </p:nvSpPr>
        <p:spPr>
          <a:xfrm>
            <a:off x="620037" y="1693883"/>
            <a:ext cx="504024" cy="395705"/>
          </a:xfrm>
          <a:prstGeom prst="rect">
            <a:avLst/>
          </a:prstGeom>
          <a:noFill/>
        </p:spPr>
        <p:txBody>
          <a:bodyPr wrap="square" rtlCol="0">
            <a:normAutofit/>
          </a:bodyPr>
          <a:lstStyle/>
          <a:p>
            <a:pPr algn="just"/>
            <a:r>
              <a:rPr lang="es-MX" sz="1600" b="1" kern="1200" dirty="0" err="1">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er</a:t>
            </a:r>
            <a:r>
              <a:rPr lang="es-MX" sz="1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a:t>
            </a:r>
          </a:p>
        </p:txBody>
      </p:sp>
      <p:pic>
        <p:nvPicPr>
          <p:cNvPr id="32" name="Imagen 31">
            <a:extLst>
              <a:ext uri="{FF2B5EF4-FFF2-40B4-BE49-F238E27FC236}">
                <a16:creationId xmlns:a16="http://schemas.microsoft.com/office/drawing/2014/main" id="{67E2865D-1263-9050-8A61-788E30BA1A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2675" y="6414864"/>
            <a:ext cx="365125" cy="365125"/>
          </a:xfrm>
          <a:prstGeom prst="rect">
            <a:avLst/>
          </a:prstGeom>
        </p:spPr>
      </p:pic>
      <p:sp>
        <p:nvSpPr>
          <p:cNvPr id="33" name="CuadroTexto 32">
            <a:extLst>
              <a:ext uri="{FF2B5EF4-FFF2-40B4-BE49-F238E27FC236}">
                <a16:creationId xmlns:a16="http://schemas.microsoft.com/office/drawing/2014/main" id="{BFA40AF4-3846-5CBC-9726-DD64BD7FF0FA}"/>
              </a:ext>
            </a:extLst>
          </p:cNvPr>
          <p:cNvSpPr txBox="1"/>
          <p:nvPr userDrawn="1"/>
        </p:nvSpPr>
        <p:spPr>
          <a:xfrm>
            <a:off x="2843894" y="6425757"/>
            <a:ext cx="2432937" cy="369332"/>
          </a:xfrm>
          <a:prstGeom prst="rect">
            <a:avLst/>
          </a:prstGeom>
          <a:solidFill>
            <a:schemeClr val="bg1"/>
          </a:solidFill>
        </p:spPr>
        <p:txBody>
          <a:bodyPr wrap="square" rtlCol="0">
            <a:spAutoFit/>
          </a:bodyPr>
          <a:lstStyle/>
          <a:p>
            <a:r>
              <a:rPr lang="es-MX" b="1">
                <a:solidFill>
                  <a:schemeClr val="tx1"/>
                </a:solidFill>
              </a:rPr>
              <a:t>@IglesiaElLlanoTulaHgo</a:t>
            </a:r>
          </a:p>
        </p:txBody>
      </p:sp>
      <p:sp>
        <p:nvSpPr>
          <p:cNvPr id="34" name="CuadroTexto 33">
            <a:extLst>
              <a:ext uri="{FF2B5EF4-FFF2-40B4-BE49-F238E27FC236}">
                <a16:creationId xmlns:a16="http://schemas.microsoft.com/office/drawing/2014/main" id="{B444AB40-2EA1-0181-24DE-17F7219D0002}"/>
              </a:ext>
            </a:extLst>
          </p:cNvPr>
          <p:cNvSpPr txBox="1"/>
          <p:nvPr userDrawn="1"/>
        </p:nvSpPr>
        <p:spPr>
          <a:xfrm>
            <a:off x="5664314" y="6439147"/>
            <a:ext cx="1856872" cy="369332"/>
          </a:xfrm>
          <a:prstGeom prst="rect">
            <a:avLst/>
          </a:prstGeom>
          <a:solidFill>
            <a:schemeClr val="bg1"/>
          </a:solidFill>
        </p:spPr>
        <p:txBody>
          <a:bodyPr wrap="square" rtlCol="0">
            <a:spAutoFit/>
          </a:bodyPr>
          <a:lstStyle/>
          <a:p>
            <a:r>
              <a:rPr lang="es-MX" b="1">
                <a:solidFill>
                  <a:schemeClr val="tx1"/>
                </a:solidFill>
              </a:rPr>
              <a:t>@</a:t>
            </a:r>
            <a:r>
              <a:rPr lang="es-MX" b="1" err="1">
                <a:solidFill>
                  <a:schemeClr val="tx1"/>
                </a:solidFill>
              </a:rPr>
              <a:t>IASD_EL_Llano</a:t>
            </a:r>
            <a:endParaRPr lang="es-MX" b="1">
              <a:solidFill>
                <a:schemeClr val="tx1"/>
              </a:solidFill>
            </a:endParaRPr>
          </a:p>
        </p:txBody>
      </p:sp>
      <p:pic>
        <p:nvPicPr>
          <p:cNvPr id="35" name="Imagen 34" descr="Icono&#10;&#10;Descripción generada automáticamente">
            <a:extLst>
              <a:ext uri="{FF2B5EF4-FFF2-40B4-BE49-F238E27FC236}">
                <a16:creationId xmlns:a16="http://schemas.microsoft.com/office/drawing/2014/main" id="{22136A54-EE3D-4A95-7FEA-E1CA273888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55342" y="6414864"/>
            <a:ext cx="400103" cy="400103"/>
          </a:xfrm>
          <a:prstGeom prst="rect">
            <a:avLst/>
          </a:prstGeom>
        </p:spPr>
      </p:pic>
      <p:sp>
        <p:nvSpPr>
          <p:cNvPr id="36" name="CuadroTexto 35">
            <a:extLst>
              <a:ext uri="{FF2B5EF4-FFF2-40B4-BE49-F238E27FC236}">
                <a16:creationId xmlns:a16="http://schemas.microsoft.com/office/drawing/2014/main" id="{EA59B72E-368B-0459-A2F1-A42F80F9FAD4}"/>
              </a:ext>
            </a:extLst>
          </p:cNvPr>
          <p:cNvSpPr txBox="1"/>
          <p:nvPr userDrawn="1"/>
        </p:nvSpPr>
        <p:spPr>
          <a:xfrm>
            <a:off x="7919586" y="6420898"/>
            <a:ext cx="1856872" cy="369332"/>
          </a:xfrm>
          <a:prstGeom prst="rect">
            <a:avLst/>
          </a:prstGeom>
          <a:solidFill>
            <a:schemeClr val="bg1"/>
          </a:solidFill>
        </p:spPr>
        <p:txBody>
          <a:bodyPr wrap="square" rtlCol="0">
            <a:spAutoFit/>
          </a:bodyPr>
          <a:lstStyle/>
          <a:p>
            <a:r>
              <a:rPr lang="es-MX" b="1">
                <a:solidFill>
                  <a:schemeClr val="tx1"/>
                </a:solidFill>
              </a:rPr>
              <a:t>@iasddistritotula</a:t>
            </a:r>
          </a:p>
        </p:txBody>
      </p:sp>
      <p:pic>
        <p:nvPicPr>
          <p:cNvPr id="37" name="Imagen 36">
            <a:extLst>
              <a:ext uri="{FF2B5EF4-FFF2-40B4-BE49-F238E27FC236}">
                <a16:creationId xmlns:a16="http://schemas.microsoft.com/office/drawing/2014/main" id="{EA3D70A9-BCD2-5CB2-57BF-72C5701A5D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86770" y="6413554"/>
            <a:ext cx="420518" cy="420518"/>
          </a:xfrm>
          <a:prstGeom prst="rect">
            <a:avLst/>
          </a:prstGeom>
        </p:spPr>
      </p:pic>
      <p:sp>
        <p:nvSpPr>
          <p:cNvPr id="9" name="CuadroTexto 8">
            <a:extLst>
              <a:ext uri="{FF2B5EF4-FFF2-40B4-BE49-F238E27FC236}">
                <a16:creationId xmlns:a16="http://schemas.microsoft.com/office/drawing/2014/main" id="{B6B498AB-C0EC-B0BA-B2CD-527C584DCC1F}"/>
              </a:ext>
            </a:extLst>
          </p:cNvPr>
          <p:cNvSpPr txBox="1"/>
          <p:nvPr userDrawn="1"/>
        </p:nvSpPr>
        <p:spPr>
          <a:xfrm>
            <a:off x="-46835" y="1064553"/>
            <a:ext cx="2326390" cy="692497"/>
          </a:xfrm>
          <a:prstGeom prst="rect">
            <a:avLst/>
          </a:prstGeom>
          <a:noFill/>
        </p:spPr>
        <p:txBody>
          <a:bodyPr wrap="square" rtlCol="0">
            <a:spAutoFit/>
          </a:bodyPr>
          <a:lstStyle/>
          <a:p>
            <a:r>
              <a:rPr lang="es-MX" sz="2400" dirty="0">
                <a:solidFill>
                  <a:schemeClr val="bg1"/>
                </a:solidFill>
                <a:latin typeface="Impact" panose="020B0806030902050204" pitchFamily="34" charset="0"/>
              </a:rPr>
              <a:t>Escuela Sabática</a:t>
            </a:r>
          </a:p>
          <a:p>
            <a:r>
              <a:rPr lang="es-MX" sz="1500" dirty="0">
                <a:solidFill>
                  <a:schemeClr val="bg1"/>
                </a:solidFill>
                <a:latin typeface="Impact" panose="020B0806030902050204" pitchFamily="34" charset="0"/>
              </a:rPr>
              <a:t>Guía de Estudio de la Biblia</a:t>
            </a:r>
          </a:p>
        </p:txBody>
      </p:sp>
      <p:sp>
        <p:nvSpPr>
          <p:cNvPr id="2" name="CuadroTexto 1">
            <a:extLst>
              <a:ext uri="{FF2B5EF4-FFF2-40B4-BE49-F238E27FC236}">
                <a16:creationId xmlns:a16="http://schemas.microsoft.com/office/drawing/2014/main" id="{A3E93D66-26CA-9690-6C5F-6C84B729B0D0}"/>
              </a:ext>
            </a:extLst>
          </p:cNvPr>
          <p:cNvSpPr txBox="1"/>
          <p:nvPr userDrawn="1"/>
        </p:nvSpPr>
        <p:spPr>
          <a:xfrm>
            <a:off x="62308" y="3584900"/>
            <a:ext cx="2249689" cy="830997"/>
          </a:xfrm>
          <a:prstGeom prst="rect">
            <a:avLst/>
          </a:prstGeom>
          <a:noFill/>
        </p:spPr>
        <p:txBody>
          <a:bodyPr wrap="square" rtlCol="0">
            <a:spAutoFit/>
          </a:bodyPr>
          <a:lstStyle/>
          <a:p>
            <a:pPr algn="ctr"/>
            <a:r>
              <a:rPr lang="es-MX" sz="4800" b="1" dirty="0">
                <a:ln>
                  <a:solidFill>
                    <a:schemeClr val="tx1"/>
                  </a:solidFill>
                </a:ln>
                <a:solidFill>
                  <a:schemeClr val="bg1">
                    <a:lumMod val="95000"/>
                  </a:schemeClr>
                </a:solidFill>
                <a:effectLst>
                  <a:outerShdw blurRad="38100" dist="38100" dir="2700000" algn="tl">
                    <a:schemeClr val="bg1">
                      <a:alpha val="43000"/>
                    </a:schemeClr>
                  </a:outerShdw>
                </a:effectLst>
                <a:latin typeface="+mn-lt"/>
                <a:ea typeface="Adobe Fan Heiti Std B" panose="020B0700000000000000" pitchFamily="34" charset="-128"/>
                <a:cs typeface="Adobe Arabic" panose="02040503050201020203" pitchFamily="18" charset="-78"/>
              </a:rPr>
              <a:t>08</a:t>
            </a:r>
          </a:p>
        </p:txBody>
      </p:sp>
      <p:pic>
        <p:nvPicPr>
          <p:cNvPr id="8" name="Imagen 7">
            <a:extLst>
              <a:ext uri="{FF2B5EF4-FFF2-40B4-BE49-F238E27FC236}">
                <a16:creationId xmlns:a16="http://schemas.microsoft.com/office/drawing/2014/main" id="{6C3FC000-E3B6-B013-2912-548E4CE3FAB0}"/>
              </a:ext>
            </a:extLst>
          </p:cNvPr>
          <p:cNvPicPr>
            <a:picLocks noChangeAspect="1"/>
          </p:cNvPicPr>
          <p:nvPr userDrawn="1"/>
        </p:nvPicPr>
        <p:blipFill>
          <a:blip r:embed="rId6">
            <a:extLst>
              <a:ext uri="{28A0092B-C50C-407E-A947-70E740481C1C}">
                <a14:useLocalDpi xmlns:a14="http://schemas.microsoft.com/office/drawing/2010/main" val="0"/>
              </a:ext>
            </a:extLst>
          </a:blip>
          <a:srcRect l="15922" r="15922"/>
          <a:stretch/>
        </p:blipFill>
        <p:spPr>
          <a:xfrm rot="2129446">
            <a:off x="7670116" y="-71030"/>
            <a:ext cx="2884741" cy="2895056"/>
          </a:xfrm>
          <a:prstGeom prst="rect">
            <a:avLst/>
          </a:prstGeom>
        </p:spPr>
      </p:pic>
      <p:sp>
        <p:nvSpPr>
          <p:cNvPr id="3" name="CuadroTexto 2">
            <a:extLst>
              <a:ext uri="{FF2B5EF4-FFF2-40B4-BE49-F238E27FC236}">
                <a16:creationId xmlns:a16="http://schemas.microsoft.com/office/drawing/2014/main" id="{39CE9DAA-DFF2-F38C-38CD-D5DA8C02B1C8}"/>
              </a:ext>
            </a:extLst>
          </p:cNvPr>
          <p:cNvSpPr txBox="1"/>
          <p:nvPr userDrawn="1"/>
        </p:nvSpPr>
        <p:spPr>
          <a:xfrm>
            <a:off x="4010317" y="-22594"/>
            <a:ext cx="3183708" cy="1068814"/>
          </a:xfrm>
          <a:prstGeom prst="rect">
            <a:avLst/>
          </a:prstGeom>
          <a:noFill/>
        </p:spPr>
        <p:txBody>
          <a:bodyPr wrap="square" tIns="36000" rtlCol="0">
            <a:spAutoFit/>
          </a:bodyPr>
          <a:lstStyle/>
          <a:p>
            <a:pPr algn="r">
              <a:lnSpc>
                <a:spcPts val="2200"/>
              </a:lnSpc>
              <a:spcAft>
                <a:spcPts val="0"/>
              </a:spcAft>
            </a:pPr>
            <a:r>
              <a:rPr lang="es-MX" sz="20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P</a:t>
            </a:r>
            <a:r>
              <a:rPr lang="es-MX" sz="16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rimera y</a:t>
            </a:r>
          </a:p>
          <a:p>
            <a:pPr algn="r">
              <a:lnSpc>
                <a:spcPts val="2200"/>
              </a:lnSpc>
              <a:spcAft>
                <a:spcPts val="0"/>
              </a:spcAft>
            </a:pPr>
            <a:r>
              <a:rPr lang="es-MX" sz="28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S</a:t>
            </a:r>
            <a:r>
              <a:rPr lang="es-MX" sz="20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EGUNDA A LOS</a:t>
            </a:r>
          </a:p>
          <a:p>
            <a:pPr algn="r">
              <a:lnSpc>
                <a:spcPts val="3200"/>
              </a:lnSpc>
              <a:spcAft>
                <a:spcPts val="0"/>
              </a:spcAft>
            </a:pPr>
            <a:r>
              <a:rPr lang="es-MX" sz="36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cORINTIOS</a:t>
            </a:r>
          </a:p>
        </p:txBody>
      </p:sp>
    </p:spTree>
    <p:extLst>
      <p:ext uri="{BB962C8B-B14F-4D97-AF65-F5344CB8AC3E}">
        <p14:creationId xmlns:p14="http://schemas.microsoft.com/office/powerpoint/2010/main" val="2625502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879EC7"/>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Viernes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80712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Para Estudiar y Meditar</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199" y="1414130"/>
            <a:ext cx="10515599"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Tree>
    <p:extLst>
      <p:ext uri="{BB962C8B-B14F-4D97-AF65-F5344CB8AC3E}">
        <p14:creationId xmlns:p14="http://schemas.microsoft.com/office/powerpoint/2010/main" val="160680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F384F-5FAA-793F-9ADF-9FE239747309}"/>
              </a:ext>
            </a:extLst>
          </p:cNvPr>
          <p:cNvSpPr>
            <a:spLocks noGrp="1"/>
          </p:cNvSpPr>
          <p:nvPr>
            <p:ph type="title" hasCustomPrompt="1"/>
          </p:nvPr>
        </p:nvSpPr>
        <p:spPr>
          <a:xfrm>
            <a:off x="838200" y="566530"/>
            <a:ext cx="5572539" cy="765313"/>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a:defRPr sz="4000">
                <a:solidFill>
                  <a:schemeClr val="bg1"/>
                </a:solidFill>
                <a:latin typeface="Bahnschrift" panose="020B0502040204020203" pitchFamily="34" charset="0"/>
              </a:defRPr>
            </a:lvl1pPr>
          </a:lstStyle>
          <a:p>
            <a:r>
              <a:rPr lang="es-MX"/>
              <a:t>Para Memorizar</a:t>
            </a:r>
          </a:p>
        </p:txBody>
      </p:sp>
      <p:sp>
        <p:nvSpPr>
          <p:cNvPr id="3" name="Marcador de contenido 2">
            <a:extLst>
              <a:ext uri="{FF2B5EF4-FFF2-40B4-BE49-F238E27FC236}">
                <a16:creationId xmlns:a16="http://schemas.microsoft.com/office/drawing/2014/main" id="{AD6416DA-D468-1E38-B8F8-86B122923A03}"/>
              </a:ext>
            </a:extLst>
          </p:cNvPr>
          <p:cNvSpPr>
            <a:spLocks noGrp="1"/>
          </p:cNvSpPr>
          <p:nvPr>
            <p:ph idx="1"/>
          </p:nvPr>
        </p:nvSpPr>
        <p:spPr>
          <a:xfrm>
            <a:off x="838200" y="1825625"/>
            <a:ext cx="5572539" cy="4351338"/>
          </a:xfrm>
        </p:spPr>
        <p:txBody>
          <a:bodyPr/>
          <a:lstStyle>
            <a:lvl1pPr>
              <a:defRPr>
                <a:latin typeface="Bahnschrift" panose="020B0502040204020203" pitchFamily="34" charset="0"/>
              </a:defRPr>
            </a:lvl1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Tree>
    <p:extLst>
      <p:ext uri="{BB962C8B-B14F-4D97-AF65-F5344CB8AC3E}">
        <p14:creationId xmlns:p14="http://schemas.microsoft.com/office/powerpoint/2010/main" val="325049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69343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Enfoque del Estudio</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200" y="1414130"/>
            <a:ext cx="9565894"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FE981D50-2213-A4FE-11F7-6AC77B7C3416}"/>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438785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8" y="244549"/>
            <a:ext cx="2668956" cy="595422"/>
          </a:xfrm>
          <a:solidFill>
            <a:srgbClr val="FFFF0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Sábado</a:t>
            </a:r>
            <a:endParaRPr lang="es-MX"/>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647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BE04881-6D87-A1AD-36A9-346929F6D1B6}"/>
              </a:ext>
            </a:extLst>
          </p:cNvPr>
          <p:cNvPicPr>
            <a:picLocks noChangeAspect="1"/>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0" y="-8878"/>
            <a:ext cx="10384170" cy="6866877"/>
          </a:xfrm>
          <a:prstGeom prst="rect">
            <a:avLst/>
          </a:prstGeom>
          <a:ln>
            <a:solidFill>
              <a:srgbClr val="3A241B"/>
            </a:solidFill>
          </a:ln>
        </p:spPr>
      </p:pic>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58325" cy="659218"/>
          </a:xfrm>
          <a:solidFill>
            <a:srgbClr val="0070C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Domingo</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77157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2">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Lunes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5" name="Imagen 4">
            <a:extLst>
              <a:ext uri="{FF2B5EF4-FFF2-40B4-BE49-F238E27FC236}">
                <a16:creationId xmlns:a16="http://schemas.microsoft.com/office/drawing/2014/main" id="{09FD1E85-B9FB-9717-A420-2C2D1703BFD1}"/>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27319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6">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Martes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8123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7030A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Miércoles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1180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3A241B"/>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Jueves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1026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74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C164EA-CD03-CDE3-4C70-D65E5324CA21}"/>
              </a:ext>
            </a:extLst>
          </p:cNvPr>
          <p:cNvSpPr>
            <a:spLocks noGrp="1"/>
          </p:cNvSpPr>
          <p:nvPr>
            <p:ph type="title"/>
          </p:nvPr>
        </p:nvSpPr>
        <p:spPr>
          <a:xfrm>
            <a:off x="838200" y="365125"/>
            <a:ext cx="9585960" cy="1325563"/>
          </a:xfrm>
          <a:prstGeom prst="rect">
            <a:avLst/>
          </a:prstGeom>
        </p:spPr>
        <p:txBody>
          <a:bodyPr vert="horz" lIns="91440" tIns="45720" rIns="91440" bIns="45720" rtlCol="0" anchor="ctr">
            <a:normAutofit/>
          </a:bodyPr>
          <a:lstStyle/>
          <a:p>
            <a:r>
              <a:rPr lang="es-MX" dirty="0"/>
              <a:t>Haz clic para modificar el estilo de título del patrón</a:t>
            </a:r>
          </a:p>
        </p:txBody>
      </p:sp>
      <p:sp>
        <p:nvSpPr>
          <p:cNvPr id="3" name="Marcador de texto 2">
            <a:extLst>
              <a:ext uri="{FF2B5EF4-FFF2-40B4-BE49-F238E27FC236}">
                <a16:creationId xmlns:a16="http://schemas.microsoft.com/office/drawing/2014/main" id="{8402620B-FC92-FE96-84D6-7AD4549730FC}"/>
              </a:ext>
            </a:extLst>
          </p:cNvPr>
          <p:cNvSpPr>
            <a:spLocks noGrp="1"/>
          </p:cNvSpPr>
          <p:nvPr>
            <p:ph type="body" idx="1"/>
          </p:nvPr>
        </p:nvSpPr>
        <p:spPr>
          <a:xfrm>
            <a:off x="838200" y="1825625"/>
            <a:ext cx="958596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663A4EC4-8259-128D-5D4B-B1A5577ED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F4E8-F38C-42C9-9C2C-1B30C3AC1985}" type="datetimeFigureOut">
              <a:rPr lang="es-MX" smtClean="0"/>
              <a:t>18/08/2026</a:t>
            </a:fld>
            <a:endParaRPr lang="es-MX"/>
          </a:p>
        </p:txBody>
      </p:sp>
      <p:sp>
        <p:nvSpPr>
          <p:cNvPr id="5" name="Marcador de pie de página 4">
            <a:extLst>
              <a:ext uri="{FF2B5EF4-FFF2-40B4-BE49-F238E27FC236}">
                <a16:creationId xmlns:a16="http://schemas.microsoft.com/office/drawing/2014/main" id="{5D21FC23-2A34-1A69-6A1A-801839853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286D127-1499-4104-59F8-50831016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36436-985C-49E4-94E8-B6E0A34F10FA}" type="slidenum">
              <a:rPr lang="es-MX" smtClean="0"/>
              <a:t>‹Nº›</a:t>
            </a:fld>
            <a:endParaRPr lang="es-MX"/>
          </a:p>
        </p:txBody>
      </p:sp>
      <p:pic>
        <p:nvPicPr>
          <p:cNvPr id="8" name="Imagen 7">
            <a:extLst>
              <a:ext uri="{FF2B5EF4-FFF2-40B4-BE49-F238E27FC236}">
                <a16:creationId xmlns:a16="http://schemas.microsoft.com/office/drawing/2014/main" id="{899DCE16-765D-47CA-350B-0B147B595551}"/>
              </a:ext>
            </a:extLst>
          </p:cNvPr>
          <p:cNvPicPr>
            <a:picLocks noChangeAspect="1"/>
          </p:cNvPicPr>
          <p:nvPr userDrawn="1"/>
        </p:nvPicPr>
        <p:blipFill>
          <a:blip r:embed="rId14">
            <a:extLst>
              <a:ext uri="{BEBA8EAE-BF5A-486C-A8C5-ECC9F3942E4B}">
                <a14:imgProps xmlns:a14="http://schemas.microsoft.com/office/drawing/2010/main">
                  <a14:imgLayer r:embed="rId1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
        <p:nvSpPr>
          <p:cNvPr id="7" name="Rectángulo 6">
            <a:extLst>
              <a:ext uri="{FF2B5EF4-FFF2-40B4-BE49-F238E27FC236}">
                <a16:creationId xmlns:a16="http://schemas.microsoft.com/office/drawing/2014/main" id="{959BBEF0-358E-CE31-EE2C-582F35EF3555}"/>
              </a:ext>
            </a:extLst>
          </p:cNvPr>
          <p:cNvSpPr/>
          <p:nvPr userDrawn="1"/>
        </p:nvSpPr>
        <p:spPr>
          <a:xfrm>
            <a:off x="10424160" y="0"/>
            <a:ext cx="1787906" cy="6858000"/>
          </a:xfrm>
          <a:prstGeom prst="rect">
            <a:avLst/>
          </a:prstGeom>
          <a:solidFill>
            <a:srgbClr val="F7C290"/>
          </a:solidFill>
          <a:ln w="6350">
            <a:solidFill>
              <a:srgbClr val="04B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84498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1" r:id="rId5"/>
    <p:sldLayoutId id="2147483662" r:id="rId6"/>
    <p:sldLayoutId id="2147483663" r:id="rId7"/>
    <p:sldLayoutId id="2147483664" r:id="rId8"/>
    <p:sldLayoutId id="2147483665" r:id="rId9"/>
    <p:sldLayoutId id="2147483667"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5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8A06159-10CE-6092-3C21-C54D76BF8895}"/>
              </a:ext>
            </a:extLst>
          </p:cNvPr>
          <p:cNvSpPr>
            <a:spLocks noGrp="1"/>
          </p:cNvSpPr>
          <p:nvPr>
            <p:ph type="title"/>
          </p:nvPr>
        </p:nvSpPr>
        <p:spPr/>
        <p:txBody>
          <a:bodyPr/>
          <a:lstStyle/>
          <a:p>
            <a:r>
              <a:rPr lang="es-MX" noProof="0" dirty="0"/>
              <a:t>PARA ESTUDIAR Y MEDITAR</a:t>
            </a:r>
          </a:p>
        </p:txBody>
      </p:sp>
      <p:sp>
        <p:nvSpPr>
          <p:cNvPr id="7" name="Marcador de contenido 6">
            <a:extLst>
              <a:ext uri="{FF2B5EF4-FFF2-40B4-BE49-F238E27FC236}">
                <a16:creationId xmlns:a16="http://schemas.microsoft.com/office/drawing/2014/main" id="{B5030CE1-1F6F-F1D9-6767-9BD33F1D3CBA}"/>
              </a:ext>
            </a:extLst>
          </p:cNvPr>
          <p:cNvSpPr>
            <a:spLocks noGrp="1"/>
          </p:cNvSpPr>
          <p:nvPr>
            <p:ph sz="half" idx="1"/>
          </p:nvPr>
        </p:nvSpPr>
        <p:spPr>
          <a:xfrm>
            <a:off x="761448" y="1610063"/>
            <a:ext cx="9642646" cy="4907111"/>
          </a:xfrm>
        </p:spPr>
        <p:txBody>
          <a:bodyPr wrap="square">
            <a:noAutofit/>
          </a:bodyPr>
          <a:lstStyle/>
          <a:p>
            <a:pPr marL="0" indent="0" algn="just">
              <a:lnSpc>
                <a:spcPts val="1800"/>
              </a:lnSpc>
              <a:buNone/>
            </a:pPr>
            <a:r>
              <a:rPr lang="es-MX" sz="2400" noProof="0" dirty="0">
                <a:latin typeface="Aptos Display" panose="020B0004020202020204" pitchFamily="34" charset="0"/>
              </a:rPr>
              <a:t>En lección de esta semana estudiamos1Corintios 15 y </a:t>
            </a:r>
            <a:r>
              <a:rPr lang="es-MX" sz="2400" dirty="0">
                <a:latin typeface="Aptos Display" panose="020B0004020202020204" pitchFamily="34" charset="0"/>
              </a:rPr>
              <a:t>examinamos cuatro temas principales en este capítulo: </a:t>
            </a:r>
            <a:r>
              <a:rPr lang="es-MX" sz="2400" b="1" dirty="0">
                <a:latin typeface="Aptos Display" panose="020B0004020202020204" pitchFamily="34" charset="0"/>
              </a:rPr>
              <a:t>1) La Resurrección de Cristo; 2) La Resurrección de los Muertos; 3) La Naturaleza del Cuerpo Resucitado y  4) Victoria Sobre la Muerte.</a:t>
            </a:r>
            <a:endParaRPr lang="es-MX" sz="2400" b="1" noProof="0" dirty="0">
              <a:latin typeface="Aptos Display" panose="020B0004020202020204" pitchFamily="34" charset="0"/>
            </a:endParaRPr>
          </a:p>
          <a:p>
            <a:pPr marL="0" indent="0" algn="just">
              <a:lnSpc>
                <a:spcPts val="1800"/>
              </a:lnSpc>
              <a:buNone/>
            </a:pPr>
            <a:r>
              <a:rPr lang="es-MX" sz="2400" dirty="0">
                <a:latin typeface="Aptos Display" panose="020B0004020202020204" pitchFamily="34" charset="0"/>
              </a:rPr>
              <a:t>Pablo enseña en 1 Corintios 15 que la resurrección de Cristo es fundamental para la fe y la esperanza cristianas. Si Cristo no hubiera resucitado de entre los muertos, la predicación y la fe carecerían de sentido, los pecados permanecerían sin perdón y no habría esperanza futura. Dado que la resurrección de Cristo es un hecho pasado, Pablo argumenta que no creer en la resurrección venidera es absurdo. El número de testigos oculares es impresionantemente alto como para que uno pueda negar que la resurrección de Cristo es un evento histórico.</a:t>
            </a:r>
            <a:endParaRPr lang="es-MX" sz="2400" noProof="0" dirty="0">
              <a:latin typeface="Aptos Display" panose="020B0004020202020204" pitchFamily="34" charset="0"/>
            </a:endParaRPr>
          </a:p>
          <a:p>
            <a:pPr marL="0" indent="0" algn="just">
              <a:lnSpc>
                <a:spcPts val="1800"/>
              </a:lnSpc>
              <a:buNone/>
            </a:pPr>
            <a:r>
              <a:rPr lang="es-MX" sz="2400" dirty="0">
                <a:latin typeface="Aptos Display" panose="020B0004020202020204" pitchFamily="34" charset="0"/>
              </a:rPr>
              <a:t>Esto es tan importante para la fe cristiana que Pablo, en 1 Corintios 15, y Lucas, en el libro de Hechos, se tomaron el tiempo para discutirlo. El libro de Hechos enseña que los apóstoles proclamaban continuamente la resurrección de Jesús. Pablo describe a Cristo como las «primicias», una garantía de la resurrección venidera para todos los creyentes. Pablo argumenta que el cuerpo resucitado será inmortal e incorruptible. En última instancia, celebra la victoria final sobre la muerte, declarando que es el fruto de la obra de Jesús por nosotros.</a:t>
            </a:r>
            <a:endParaRPr lang="es-MX" sz="2400" noProof="0" dirty="0">
              <a:latin typeface="Aptos Display" panose="020B0004020202020204" pitchFamily="34" charset="0"/>
            </a:endParaRPr>
          </a:p>
        </p:txBody>
      </p:sp>
    </p:spTree>
    <p:extLst>
      <p:ext uri="{BB962C8B-B14F-4D97-AF65-F5344CB8AC3E}">
        <p14:creationId xmlns:p14="http://schemas.microsoft.com/office/powerpoint/2010/main" val="3188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0E561-E43A-8C44-DE02-CDA39EEF3812}"/>
              </a:ext>
            </a:extLst>
          </p:cNvPr>
          <p:cNvSpPr>
            <a:spLocks noGrp="1"/>
          </p:cNvSpPr>
          <p:nvPr>
            <p:ph type="title"/>
          </p:nvPr>
        </p:nvSpPr>
        <p:spPr>
          <a:solidFill>
            <a:srgbClr val="725247"/>
          </a:solidFill>
        </p:spPr>
        <p:txBody>
          <a:bodyPr vert="horz" lIns="91440" tIns="45720" rIns="91440" bIns="45720" rtlCol="0">
            <a:normAutofit/>
          </a:bodyPr>
          <a:lstStyle/>
          <a:p>
            <a:pPr>
              <a:spcBef>
                <a:spcPts val="1000"/>
              </a:spcBef>
              <a:buFont typeface="Arial" panose="020B0604020202020204" pitchFamily="34" charset="0"/>
            </a:pPr>
            <a:r>
              <a:rPr lang="es-MX" sz="4400" b="1" noProof="0" dirty="0">
                <a:ea typeface="+mn-ea"/>
                <a:cs typeface="+mn-cs"/>
              </a:rPr>
              <a:t>Para Memorizar</a:t>
            </a:r>
          </a:p>
        </p:txBody>
      </p:sp>
      <p:sp>
        <p:nvSpPr>
          <p:cNvPr id="6" name="Marcador de contenido 5">
            <a:extLst>
              <a:ext uri="{FF2B5EF4-FFF2-40B4-BE49-F238E27FC236}">
                <a16:creationId xmlns:a16="http://schemas.microsoft.com/office/drawing/2014/main" id="{519F4388-C2D1-A570-D577-FF7AE43E02BE}"/>
              </a:ext>
            </a:extLst>
          </p:cNvPr>
          <p:cNvSpPr>
            <a:spLocks noGrp="1"/>
          </p:cNvSpPr>
          <p:nvPr>
            <p:ph idx="1"/>
          </p:nvPr>
        </p:nvSpPr>
        <p:spPr>
          <a:xfrm>
            <a:off x="464024" y="1825625"/>
            <a:ext cx="6373504" cy="4465846"/>
          </a:xfrm>
          <a:ln w="28575">
            <a:solidFill>
              <a:schemeClr val="tx1"/>
            </a:solidFill>
            <a:extLst>
              <a:ext uri="{C807C97D-BFC1-408E-A445-0C87EB9F89A2}">
                <ask:lineSketchStyleProps xmlns:ask="http://schemas.microsoft.com/office/drawing/2018/sketchyshapes">
                  <ask:type>
                    <ask:lineSketchNone/>
                  </ask:type>
                </ask:lineSketchStyleProps>
              </a:ext>
            </a:extLst>
          </a:ln>
          <a:effectLst>
            <a:softEdge rad="279400"/>
          </a:effectLst>
        </p:spPr>
        <p:txBody>
          <a:bodyPr wrap="square">
            <a:normAutofit/>
          </a:bodyPr>
          <a:lstStyle/>
          <a:p>
            <a:pPr marL="0" indent="0" algn="ctr">
              <a:buNone/>
            </a:pPr>
            <a:r>
              <a:rPr lang="es-MX" sz="3600" b="1" noProof="0" dirty="0"/>
              <a:t>«Y si Cristo no resucitó, nuestra predicación es vana y la fe de ustedes también es vana. [...] Y si Cristo no resucitó, la fe de ustedes es vana y aún están</a:t>
            </a:r>
          </a:p>
          <a:p>
            <a:pPr marL="0" indent="0" algn="ctr">
              <a:buNone/>
            </a:pPr>
            <a:r>
              <a:rPr lang="es-MX" sz="3600" b="1" noProof="0" dirty="0"/>
              <a:t>en sus pecados»</a:t>
            </a:r>
          </a:p>
          <a:p>
            <a:pPr marL="0" indent="0" algn="ctr">
              <a:buNone/>
            </a:pPr>
            <a:r>
              <a:rPr lang="es-MX" sz="3600" b="1" noProof="0" dirty="0"/>
              <a:t>(1 Cor. 15: 14, 17).</a:t>
            </a:r>
          </a:p>
        </p:txBody>
      </p:sp>
      <p:sp>
        <p:nvSpPr>
          <p:cNvPr id="3" name="Rectángulo: esquinas redondeadas 2">
            <a:extLst>
              <a:ext uri="{FF2B5EF4-FFF2-40B4-BE49-F238E27FC236}">
                <a16:creationId xmlns:a16="http://schemas.microsoft.com/office/drawing/2014/main" id="{EF0BC2FB-53FE-CBAC-4370-418FA4B8FF43}"/>
              </a:ext>
            </a:extLst>
          </p:cNvPr>
          <p:cNvSpPr/>
          <p:nvPr/>
        </p:nvSpPr>
        <p:spPr>
          <a:xfrm>
            <a:off x="6571130" y="2702257"/>
            <a:ext cx="4101018" cy="262037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effectLst>
            <a:innerShdw blurRad="63500" dist="50800" dir="18900000">
              <a:prstClr val="black">
                <a:alpha val="50000"/>
              </a:prstClr>
            </a:innerShdw>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12536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5E0DBFC-8D99-0EC1-8869-D2AE3223C0AA}"/>
              </a:ext>
            </a:extLst>
          </p:cNvPr>
          <p:cNvSpPr>
            <a:spLocks noGrp="1"/>
          </p:cNvSpPr>
          <p:nvPr>
            <p:ph type="title"/>
          </p:nvPr>
        </p:nvSpPr>
        <p:spPr>
          <a:xfrm>
            <a:off x="811305" y="365125"/>
            <a:ext cx="9565894" cy="772559"/>
          </a:xfrm>
          <a:solidFill>
            <a:srgbClr val="725247"/>
          </a:solidFill>
        </p:spPr>
        <p:txBody>
          <a:bodyPr/>
          <a:lstStyle/>
          <a:p>
            <a:r>
              <a:rPr lang="es-MX" noProof="0" dirty="0"/>
              <a:t>Enfoque del Estudio</a:t>
            </a:r>
          </a:p>
        </p:txBody>
      </p:sp>
      <p:sp>
        <p:nvSpPr>
          <p:cNvPr id="6" name="Marcador de contenido 5">
            <a:extLst>
              <a:ext uri="{FF2B5EF4-FFF2-40B4-BE49-F238E27FC236}">
                <a16:creationId xmlns:a16="http://schemas.microsoft.com/office/drawing/2014/main" id="{3BF1AEB9-94DB-8515-B032-A5A29DBFA153}"/>
              </a:ext>
            </a:extLst>
          </p:cNvPr>
          <p:cNvSpPr>
            <a:spLocks noGrp="1"/>
          </p:cNvSpPr>
          <p:nvPr>
            <p:ph sz="half" idx="4294967295"/>
          </p:nvPr>
        </p:nvSpPr>
        <p:spPr>
          <a:xfrm>
            <a:off x="3317357" y="1488141"/>
            <a:ext cx="7059842" cy="5004734"/>
          </a:xfrm>
        </p:spPr>
        <p:txBody>
          <a:bodyPr vert="horz" wrap="square" lIns="91440" tIns="45720" rIns="91440" bIns="45720" rtlCol="0">
            <a:normAutofit/>
          </a:bodyPr>
          <a:lstStyle/>
          <a:p>
            <a:pPr marL="0" indent="0" algn="just">
              <a:lnSpc>
                <a:spcPts val="1400"/>
              </a:lnSpc>
              <a:buNone/>
              <a:tabLst>
                <a:tab pos="534988" algn="l"/>
              </a:tabLst>
            </a:pPr>
            <a:r>
              <a:rPr lang="es-MX" sz="1800" noProof="0" dirty="0">
                <a:latin typeface="Aptos Display" panose="020B0004020202020204" pitchFamily="34" charset="0"/>
              </a:rPr>
              <a:t>Texto clave: </a:t>
            </a:r>
            <a:r>
              <a:rPr lang="es-MX" sz="1800" b="1" noProof="0" dirty="0">
                <a:latin typeface="Aptos Display" panose="020B0004020202020204" pitchFamily="34" charset="0"/>
              </a:rPr>
              <a:t>1 Cor. 15:14–17 </a:t>
            </a:r>
            <a:r>
              <a:rPr lang="es-MX" sz="1800" noProof="0" dirty="0">
                <a:latin typeface="Aptos Display" panose="020B0004020202020204" pitchFamily="34" charset="0"/>
              </a:rPr>
              <a:t>Enfoque de Estudio: </a:t>
            </a:r>
            <a:r>
              <a:rPr lang="es-MX" sz="1800" b="1" noProof="0" dirty="0">
                <a:latin typeface="Aptos Display" panose="020B0004020202020204" pitchFamily="34" charset="0"/>
              </a:rPr>
              <a:t>1 Corintios 15; Lucas 24: 44-47; Apocalipsis 20: 5-6; Colosenses 2: 12; 2 Timoteo 1: 12; 1 Tesalonicenses 4: 13-17. </a:t>
            </a:r>
            <a:r>
              <a:rPr lang="es-MX" sz="1800" noProof="0" dirty="0">
                <a:latin typeface="Aptos Display" panose="020B0004020202020204" pitchFamily="34" charset="0"/>
              </a:rPr>
              <a:t>En la lección de esta semana examinará cuatro temas principales en este capítulo: </a:t>
            </a:r>
            <a:r>
              <a:rPr lang="es-MX" sz="1800" b="1" noProof="0" dirty="0">
                <a:latin typeface="Aptos Display" panose="020B0004020202020204" pitchFamily="34" charset="0"/>
              </a:rPr>
              <a:t>1) La Resurrección de Cristo; 2) La Resurrección de los Muertos; 3) La Naturaleza del Cuerpo Resucitado</a:t>
            </a:r>
            <a:r>
              <a:rPr lang="es-MX" sz="1800" b="1" dirty="0">
                <a:latin typeface="Aptos Display" panose="020B0004020202020204" pitchFamily="34" charset="0"/>
              </a:rPr>
              <a:t> y  4) Victoria Sobre la Muerte</a:t>
            </a:r>
            <a:endParaRPr lang="es-MX" sz="1800" b="1" noProof="0" dirty="0">
              <a:latin typeface="Aptos Display" panose="020B0004020202020204" pitchFamily="34" charset="0"/>
            </a:endParaRPr>
          </a:p>
          <a:p>
            <a:pPr marL="0" indent="0" algn="just">
              <a:lnSpc>
                <a:spcPts val="1400"/>
              </a:lnSpc>
              <a:buNone/>
              <a:tabLst>
                <a:tab pos="534988" algn="l"/>
              </a:tabLst>
            </a:pPr>
            <a:r>
              <a:rPr lang="es-MX" sz="1800" noProof="0" dirty="0">
                <a:latin typeface="Aptos Display" panose="020B0004020202020204" pitchFamily="34" charset="0"/>
              </a:rPr>
              <a:t>Una niña pequeña observaba a su abuela plantar bulbos de tulipán en el jardín. Confundida, preguntó: «Abuela, ¿por qué estás enterrando cebollas en perfecto estado?». La abuela </a:t>
            </a:r>
            <a:r>
              <a:rPr lang="es-MX" sz="1800" noProof="0" dirty="0" err="1">
                <a:latin typeface="Aptos Display" panose="020B0004020202020204" pitchFamily="34" charset="0"/>
              </a:rPr>
              <a:t>rió</a:t>
            </a:r>
            <a:r>
              <a:rPr lang="es-MX" sz="1800" noProof="0" dirty="0">
                <a:latin typeface="Aptos Display" panose="020B0004020202020204" pitchFamily="34" charset="0"/>
              </a:rPr>
              <a:t> y dijo: «No son cebollas, ¡son tulipanes! Los entierras ahora, y en primavera vuelven hermosos». La niña entrecerró los ojos mirando los bulbos que su abuela estaba enterrando. «¿Esas cosas feas mueren y luego vuelven elegantes?». «Exactamente», dijo la abuela. La niña pensó un momento y luego preguntó: «¿Es esto lo que nos sucede cuando Jesús nos despierta de entre los muertos? ¿Volvemos… más elegantes?».</a:t>
            </a:r>
          </a:p>
          <a:p>
            <a:pPr marL="0" indent="0" algn="just">
              <a:lnSpc>
                <a:spcPts val="1400"/>
              </a:lnSpc>
              <a:buNone/>
              <a:tabLst>
                <a:tab pos="534988" algn="l"/>
              </a:tabLst>
            </a:pPr>
            <a:r>
              <a:rPr lang="es-MX" sz="1800" noProof="0" dirty="0">
                <a:latin typeface="Aptos Display" panose="020B0004020202020204" pitchFamily="34" charset="0"/>
              </a:rPr>
              <a:t>En realidad, no es una mala manera de decirlo, y Pablo probablemente sonreiría ante la fantasiosa expresión de la niña. En 1 Corintios 15, Pablo dice algo radical: la resurrección es real, y nuestros cuerpos quebrantados y «ordinarios» serán levantados en gloria: transformados, perfeccionados y mejores de lo que jamás podríamos imaginar. Esa es la esperanza cristiana: la muerte no es el final. Para el creyente, la muerte es solo el período de espera o el sueño invernal antes de la gran transformación. Primera Corintios 15 es teológicamente uno de los capítulos más ricos del Nuevo Testamento. Se centra principalmente en la resurrección de Cristo y la resurrección de los creyentes en la segunda venida de Jesús.</a:t>
            </a:r>
          </a:p>
        </p:txBody>
      </p:sp>
      <p:sp>
        <p:nvSpPr>
          <p:cNvPr id="2" name="Diagrama de flujo: retraso 1">
            <a:extLst>
              <a:ext uri="{FF2B5EF4-FFF2-40B4-BE49-F238E27FC236}">
                <a16:creationId xmlns:a16="http://schemas.microsoft.com/office/drawing/2014/main" id="{B31CFBF4-8ED8-9551-57EF-E297B67EED06}"/>
              </a:ext>
            </a:extLst>
          </p:cNvPr>
          <p:cNvSpPr/>
          <p:nvPr/>
        </p:nvSpPr>
        <p:spPr>
          <a:xfrm>
            <a:off x="84083" y="2330825"/>
            <a:ext cx="3163614" cy="3738282"/>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18648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8E7BAD8D-BC5A-CFA0-D665-5255A396E347}"/>
              </a:ext>
            </a:extLst>
          </p:cNvPr>
          <p:cNvSpPr>
            <a:spLocks noGrp="1"/>
          </p:cNvSpPr>
          <p:nvPr>
            <p:ph sz="half" idx="2"/>
          </p:nvPr>
        </p:nvSpPr>
        <p:spPr>
          <a:xfrm>
            <a:off x="3172639" y="1559868"/>
            <a:ext cx="7257022" cy="5065058"/>
          </a:xfrm>
          <a:effectLst>
            <a:softEdge rad="63500"/>
          </a:effectLst>
          <a:scene3d>
            <a:camera prst="orthographicFront"/>
            <a:lightRig rig="balanced" dir="t"/>
          </a:scene3d>
        </p:spPr>
        <p:txBody>
          <a:bodyPr wrap="square">
            <a:normAutofit/>
          </a:bodyPr>
          <a:lstStyle/>
          <a:p>
            <a:pPr marL="0" indent="0" algn="just" defTabSz="893763">
              <a:lnSpc>
                <a:spcPts val="1300"/>
              </a:lnSpc>
              <a:spcBef>
                <a:spcPts val="0"/>
              </a:spcBef>
              <a:spcAft>
                <a:spcPts val="600"/>
              </a:spcAft>
              <a:buNone/>
              <a:tabLst>
                <a:tab pos="806450" algn="l"/>
              </a:tabLst>
            </a:pPr>
            <a:r>
              <a:rPr lang="es-MX" noProof="0" dirty="0">
                <a:latin typeface="Aptos Display" panose="020B0004020202020204" pitchFamily="34" charset="0"/>
              </a:rPr>
              <a:t>	</a:t>
            </a:r>
            <a:r>
              <a:rPr lang="es-MX" noProof="0" dirty="0" err="1">
                <a:latin typeface="Aptos Display" panose="020B0004020202020204" pitchFamily="34" charset="0"/>
              </a:rPr>
              <a:t>uchos</a:t>
            </a:r>
            <a:r>
              <a:rPr lang="es-MX" noProof="0" dirty="0">
                <a:latin typeface="Aptos Display" panose="020B0004020202020204" pitchFamily="34" charset="0"/>
              </a:rPr>
              <a:t> cristianos en Corinto estaban cuestionando la idea de una 	futura resurrección corporal. Esta situación llevó a Pablo a escribir 	lo que leemos en 1 Corintios 15. ¡Debemos alabar a Dios por este 	capítulo en la Biblia! «Es el argumento más detallado sobre la 	resurrección en el Nuevo Testamento, y nos proporciona información importante sobre las apariciones de Cristo después de su muerte» </a:t>
            </a:r>
          </a:p>
          <a:p>
            <a:pPr marL="0" indent="0" algn="just" defTabSz="893763">
              <a:lnSpc>
                <a:spcPts val="1300"/>
              </a:lnSpc>
              <a:spcBef>
                <a:spcPts val="0"/>
              </a:spcBef>
              <a:spcAft>
                <a:spcPts val="600"/>
              </a:spcAft>
              <a:buNone/>
              <a:tabLst>
                <a:tab pos="538163" algn="l"/>
              </a:tabLst>
            </a:pPr>
            <a:r>
              <a:rPr lang="es-MX" noProof="0" dirty="0">
                <a:latin typeface="Aptos Display" panose="020B0004020202020204" pitchFamily="34" charset="0"/>
              </a:rPr>
              <a:t>Para que los corintios fueran persuadidos acerca de la futura resurrección física de los muertos, Pablo apela a la resurrección de Jesús en el pasado como un hecho indiscutible (1 Corintios 15:12-19). Si la resurrección de Jesús en el pasado es una verdad innegable, la resurrección de los creyentes en el futuro es una esperanza infalible (versículo 20). La resurrección de los muertos no les parecía más plausible entonces que a la mayoría de las personas actualmente. Ese debe haber sido uno de los temas que Pablo estaba abordando. Y también era crucial, pues, si Jesús no resucitó, no es quien dijo ser, la cruz no tuvo ningún efecto y el precio de nuestros pecados no ha sido pagado. En ese caso, solo nos quedaría la desesperación. Pero nuestro Señor ha resucitado, ha ascendido al cielo y volverá para llevarnos a casa.</a:t>
            </a:r>
          </a:p>
          <a:p>
            <a:pPr marL="0" indent="0" algn="just" defTabSz="893763">
              <a:lnSpc>
                <a:spcPts val="1300"/>
              </a:lnSpc>
              <a:spcBef>
                <a:spcPts val="0"/>
              </a:spcBef>
              <a:spcAft>
                <a:spcPts val="600"/>
              </a:spcAft>
              <a:buNone/>
              <a:tabLst>
                <a:tab pos="538163" algn="l"/>
              </a:tabLst>
            </a:pPr>
            <a:r>
              <a:rPr lang="es-MX" b="1" noProof="0" dirty="0">
                <a:latin typeface="Aptos Display" panose="020B0004020202020204" pitchFamily="34" charset="0"/>
              </a:rPr>
              <a:t>«Hermano mío, hermana mía, el propósito de Dios para usted es que viva una vida que haga mejor a otros; una vida que mostrará que Cristo, la esperanza de gloria, está formado en el interior. Es su propósito que usted pueda decir con el apóstol Pablo: “Ya no vivo yo, más vive Cristo en mí”. Plenamente satisfecho, descansando en el amor de Cristo, en que el Redentor y Dador de la vida obrará por usted la salvación de su alma, usted sabrá a medida que se acerca más y aún más a él, lo que significa resistir la visión del que es Invisible. El contentamiento que Cristo concede es un don infinitamente más valioso que el oro y la plata y las piedras preciosas…» </a:t>
            </a:r>
            <a:r>
              <a:rPr lang="es-MX" noProof="0" dirty="0">
                <a:latin typeface="Aptos Display" panose="020B0004020202020204" pitchFamily="34" charset="0"/>
              </a:rPr>
              <a:t>(</a:t>
            </a:r>
            <a:r>
              <a:rPr lang="es-MX" i="1" noProof="0" dirty="0">
                <a:latin typeface="Aptos Display" panose="020B0004020202020204" pitchFamily="34" charset="0"/>
              </a:rPr>
              <a:t>Reflejemos a Jesús, 3 de abril, p. 99)</a:t>
            </a:r>
          </a:p>
        </p:txBody>
      </p:sp>
      <p:sp>
        <p:nvSpPr>
          <p:cNvPr id="2" name="Rectángulo 1">
            <a:extLst>
              <a:ext uri="{FF2B5EF4-FFF2-40B4-BE49-F238E27FC236}">
                <a16:creationId xmlns:a16="http://schemas.microsoft.com/office/drawing/2014/main" id="{D0A09385-F934-B49B-498E-D0BC730CE53F}"/>
              </a:ext>
            </a:extLst>
          </p:cNvPr>
          <p:cNvSpPr/>
          <p:nvPr/>
        </p:nvSpPr>
        <p:spPr>
          <a:xfrm>
            <a:off x="3115057" y="1309252"/>
            <a:ext cx="1067974" cy="1429120"/>
          </a:xfrm>
          <a:prstGeom prst="rect">
            <a:avLst/>
          </a:prstGeom>
          <a:noFill/>
        </p:spPr>
        <p:txBody>
          <a:bodyPr wrap="square" lIns="91440" tIns="45720" rIns="91440" bIns="45720">
            <a:noAutofit/>
            <a:scene3d>
              <a:camera prst="orthographicFront"/>
              <a:lightRig rig="soft" dir="t">
                <a:rot lat="0" lon="0" rev="15600000"/>
              </a:lightRig>
            </a:scene3d>
            <a:sp3d extrusionH="57150" prstMaterial="softEdge">
              <a:bevelT w="25400" h="38100"/>
            </a:sp3d>
          </a:bodyPr>
          <a:lstStyle/>
          <a:p>
            <a:pPr algn="just"/>
            <a:r>
              <a:rPr lang="es-MX" sz="8100" b="1" noProof="0" dirty="0">
                <a:ln/>
                <a:solidFill>
                  <a:srgbClr val="00526B"/>
                </a:solidFill>
                <a:latin typeface="Aptos Display" panose="020B0004020202020204" pitchFamily="34" charset="0"/>
              </a:rPr>
              <a:t>M</a:t>
            </a:r>
            <a:endParaRPr lang="es-MX" sz="8100" b="1" cap="none" spc="0" noProof="0" dirty="0">
              <a:ln/>
              <a:solidFill>
                <a:srgbClr val="00526B"/>
              </a:solidFill>
              <a:effectLst/>
              <a:latin typeface="Aptos Display" panose="020B0004020202020204" pitchFamily="34" charset="0"/>
            </a:endParaRPr>
          </a:p>
        </p:txBody>
      </p:sp>
      <p:sp>
        <p:nvSpPr>
          <p:cNvPr id="24" name="Rectángulo 23">
            <a:extLst>
              <a:ext uri="{FF2B5EF4-FFF2-40B4-BE49-F238E27FC236}">
                <a16:creationId xmlns:a16="http://schemas.microsoft.com/office/drawing/2014/main" id="{A240F20F-2FEA-AE43-A41C-434E351EB6C2}"/>
              </a:ext>
            </a:extLst>
          </p:cNvPr>
          <p:cNvSpPr/>
          <p:nvPr/>
        </p:nvSpPr>
        <p:spPr>
          <a:xfrm>
            <a:off x="550845" y="141226"/>
            <a:ext cx="2310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MX" sz="5400" b="1" u="sng" cap="none" spc="0" noProof="0" dirty="0">
                <a:ln/>
                <a:solidFill>
                  <a:srgbClr val="4E4DA4"/>
                </a:solidFill>
                <a:effectLst>
                  <a:outerShdw blurRad="50800" dist="50800" dir="5400000" algn="ctr" rotWithShape="0">
                    <a:schemeClr val="bg1"/>
                  </a:outerShdw>
                </a:effectLst>
              </a:rPr>
              <a:t>Sábado</a:t>
            </a:r>
          </a:p>
        </p:txBody>
      </p:sp>
      <p:sp>
        <p:nvSpPr>
          <p:cNvPr id="25" name="Rectángulo 24">
            <a:extLst>
              <a:ext uri="{FF2B5EF4-FFF2-40B4-BE49-F238E27FC236}">
                <a16:creationId xmlns:a16="http://schemas.microsoft.com/office/drawing/2014/main" id="{8CE5F2C8-9123-7026-E3C0-C0B5A5A9D649}"/>
              </a:ext>
            </a:extLst>
          </p:cNvPr>
          <p:cNvSpPr/>
          <p:nvPr/>
        </p:nvSpPr>
        <p:spPr>
          <a:xfrm>
            <a:off x="3498751" y="165817"/>
            <a:ext cx="6490495" cy="830997"/>
          </a:xfrm>
          <a:prstGeom prst="rect">
            <a:avLst/>
          </a:prstGeom>
          <a:solidFill>
            <a:srgbClr val="725247"/>
          </a:solidFill>
          <a:effectLst>
            <a:softEdge rad="317500"/>
          </a:effectLst>
          <a:scene3d>
            <a:camera prst="orthographicFront"/>
            <a:lightRig rig="harsh" dir="t"/>
          </a:scene3d>
          <a:sp3d prstMaterial="dkEdge">
            <a:bevelT w="165100" prst="coolSlant"/>
            <a:bevelB w="152400" h="50800" prst="softRound"/>
          </a:sp3d>
        </p:spPr>
        <p:style>
          <a:lnRef idx="3">
            <a:schemeClr val="lt1"/>
          </a:lnRef>
          <a:fillRef idx="1">
            <a:schemeClr val="accent6"/>
          </a:fillRef>
          <a:effectRef idx="1">
            <a:schemeClr val="accent6"/>
          </a:effectRef>
          <a:fontRef idx="minor">
            <a:schemeClr val="lt1"/>
          </a:fontRef>
        </p:style>
        <p:txBody>
          <a:bodyPr wrap="square" lIns="91440" tIns="45720" rIns="91440" bIns="45720">
            <a:spAutoFit/>
            <a:sp3d extrusionH="57150" prstMaterial="matte">
              <a:bevelT w="63500" h="12700" prst="angle"/>
              <a:contourClr>
                <a:schemeClr val="bg1">
                  <a:lumMod val="65000"/>
                </a:schemeClr>
              </a:contourClr>
            </a:sp3d>
          </a:bodyPr>
          <a:lstStyle/>
          <a:p>
            <a:pPr algn="ctr"/>
            <a:r>
              <a:rPr lang="es-MX" sz="4800" b="1" cap="none" spc="0" noProof="0" dirty="0">
                <a:ln>
                  <a:solidFill>
                    <a:schemeClr val="tx1">
                      <a:lumMod val="95000"/>
                      <a:lumOff val="5000"/>
                    </a:schemeClr>
                  </a:solidFill>
                </a:ln>
                <a:solidFill>
                  <a:schemeClr val="bg1">
                    <a:lumMod val="95000"/>
                  </a:schemeClr>
                </a:solidFill>
                <a:effectLst>
                  <a:outerShdw blurRad="50800" dist="50800" dir="5400000" algn="ctr" rotWithShape="0">
                    <a:schemeClr val="bg1"/>
                  </a:outerShdw>
                </a:effectLst>
              </a:rPr>
              <a:t>Introducción a la Lección</a:t>
            </a:r>
          </a:p>
        </p:txBody>
      </p:sp>
      <p:sp>
        <p:nvSpPr>
          <p:cNvPr id="3" name="Diagrama de flujo: retraso 2">
            <a:extLst>
              <a:ext uri="{FF2B5EF4-FFF2-40B4-BE49-F238E27FC236}">
                <a16:creationId xmlns:a16="http://schemas.microsoft.com/office/drawing/2014/main" id="{ECC72CFC-2E7B-2BE9-F5F5-04E2E1182785}"/>
              </a:ext>
            </a:extLst>
          </p:cNvPr>
          <p:cNvSpPr/>
          <p:nvPr/>
        </p:nvSpPr>
        <p:spPr>
          <a:xfrm>
            <a:off x="57150" y="2026024"/>
            <a:ext cx="3115489" cy="3917576"/>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1797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 calcmode="lin" valueType="num">
                                      <p:cBhvr additive="base">
                                        <p:cTn id="2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A847B68-02D3-9617-6027-73DD024F831A}"/>
              </a:ext>
            </a:extLst>
          </p:cNvPr>
          <p:cNvSpPr>
            <a:spLocks noGrp="1"/>
          </p:cNvSpPr>
          <p:nvPr>
            <p:ph type="title"/>
          </p:nvPr>
        </p:nvSpPr>
        <p:spPr>
          <a:xfrm>
            <a:off x="467360" y="221388"/>
            <a:ext cx="2658325" cy="659218"/>
          </a:xfrm>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effectLst/>
                <a:latin typeface="+mn-lt"/>
                <a:ea typeface="+mn-ea"/>
                <a:cs typeface="+mn-cs"/>
              </a:rPr>
              <a:t>Domingo</a:t>
            </a:r>
          </a:p>
        </p:txBody>
      </p:sp>
      <p:sp>
        <p:nvSpPr>
          <p:cNvPr id="8" name="Marcador de contenido 7">
            <a:extLst>
              <a:ext uri="{FF2B5EF4-FFF2-40B4-BE49-F238E27FC236}">
                <a16:creationId xmlns:a16="http://schemas.microsoft.com/office/drawing/2014/main" id="{A1B76ABE-4F5A-3818-9448-543E7AE0ED38}"/>
              </a:ext>
            </a:extLst>
          </p:cNvPr>
          <p:cNvSpPr>
            <a:spLocks noGrp="1"/>
          </p:cNvSpPr>
          <p:nvPr>
            <p:ph sz="half" idx="2"/>
          </p:nvPr>
        </p:nvSpPr>
        <p:spPr>
          <a:xfrm>
            <a:off x="2973585" y="2052919"/>
            <a:ext cx="7498472" cy="4437529"/>
          </a:xfrm>
        </p:spPr>
        <p:txBody>
          <a:bodyPr vert="horz" wrap="square" lIns="91440" tIns="45720" rIns="91440" bIns="45720" rtlCol="0">
            <a:normAutofit/>
          </a:bodyPr>
          <a:lstStyle/>
          <a:p>
            <a:pPr marL="0" indent="0" algn="just">
              <a:lnSpc>
                <a:spcPts val="1400"/>
              </a:lnSpc>
              <a:spcBef>
                <a:spcPts val="0"/>
              </a:spcBef>
              <a:spcAft>
                <a:spcPts val="600"/>
              </a:spcAft>
              <a:buNone/>
            </a:pPr>
            <a:r>
              <a:rPr lang="es-MX" dirty="0"/>
              <a:t>Tres veces en 1 Corintios 15, Pablo hace referencia a la resurrección de Jesús como el contenido de su predicación. En la primera referencia, recuerda a los corintios que él predicó acerca de la resurrección de Cristo (versículos 3, 4), y ellos creyeron (versículo 11). En la segunda referencia, argumenta: «Si se predica que Cristo ha resucitado de entre los muertos, ¿cómo dicen algunos entre vosotros que no hay resurrección de los muertos?»</a:t>
            </a:r>
            <a:r>
              <a:rPr lang="es-MX" noProof="0" dirty="0"/>
              <a:t>.</a:t>
            </a:r>
            <a:r>
              <a:rPr lang="es-MX" dirty="0"/>
              <a:t> En la tercera referencia, concluye: «Si Cristo no resucitó, entonces nuestra predicación es vana, y vuestra fe también es vana» (versículo 14; énfasis añadido). Antes de referirse a su tarea de predicar la resurrección de Cristo, Pablo primero proporciona una lista de testigos oculares (él mismo incluido) de nuestro Señor Resucitado (versículos 5-8). </a:t>
            </a:r>
            <a:endParaRPr lang="es-MX"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Los discípulos habían de realizar su obra en el nombre de Cristo. Todas sus palabras y hechos habían de llamar la atención al poder vital de su nombre para salvar a los pecadores. Su fe habría de concentrarse en Aquel que es la fuente de la misericordia y el poder. En su nombre habían de presentar sus peticiones ante el Padre, y recibirían respuesta. Habían de bautizar en el nombre del Padre, del Hijo y del Espíritu Santo. El nombre de Cristo había de ser su consigna, su divisa distintiva, su vínculo de unión, la autoridad para su curso de acción y la fuente de su éxito. Nada que no llevara su nombre y su inscripción había de ser reconocido en su reino</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Los hechos de los apóstoles, pp. 22, 23</a:t>
            </a:r>
            <a:r>
              <a:rPr lang="es-MX" i="1" noProof="0" dirty="0">
                <a:latin typeface="Aptos Display" panose="020B0004020202020204" pitchFamily="34" charset="0"/>
              </a:rPr>
              <a:t>)</a:t>
            </a:r>
          </a:p>
        </p:txBody>
      </p:sp>
      <p:sp>
        <p:nvSpPr>
          <p:cNvPr id="3" name="CuadroTexto 2">
            <a:extLst>
              <a:ext uri="{FF2B5EF4-FFF2-40B4-BE49-F238E27FC236}">
                <a16:creationId xmlns:a16="http://schemas.microsoft.com/office/drawing/2014/main" id="{9C843493-6D59-555A-AF77-0A60D65147F1}"/>
              </a:ext>
            </a:extLst>
          </p:cNvPr>
          <p:cNvSpPr txBox="1"/>
          <p:nvPr/>
        </p:nvSpPr>
        <p:spPr>
          <a:xfrm>
            <a:off x="3267244" y="218958"/>
            <a:ext cx="6624918" cy="658800"/>
          </a:xfrm>
          <a:prstGeom prst="rect">
            <a:avLst/>
          </a:prstGeom>
          <a:solidFill>
            <a:srgbClr val="036EB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fontScale="92500"/>
          </a:bodyPr>
          <a:lstStyle/>
          <a:p>
            <a:r>
              <a:rPr lang="es-MX" sz="2800" noProof="0" dirty="0">
                <a:solidFill>
                  <a:schemeClr val="bg1">
                    <a:lumMod val="95000"/>
                  </a:schemeClr>
                </a:solidFill>
                <a:latin typeface="Amasis MT Pro Black" panose="02040A04050005020304" pitchFamily="18" charset="0"/>
              </a:rPr>
              <a:t>Proclamando la resurrección de Cristo</a:t>
            </a:r>
          </a:p>
        </p:txBody>
      </p:sp>
      <p:sp>
        <p:nvSpPr>
          <p:cNvPr id="2" name="Marcador de texto 14">
            <a:extLst>
              <a:ext uri="{FF2B5EF4-FFF2-40B4-BE49-F238E27FC236}">
                <a16:creationId xmlns:a16="http://schemas.microsoft.com/office/drawing/2014/main" id="{95E88C88-C4EA-0DC9-A72D-7FB73AB77910}"/>
              </a:ext>
            </a:extLst>
          </p:cNvPr>
          <p:cNvSpPr txBox="1">
            <a:spLocks/>
          </p:cNvSpPr>
          <p:nvPr/>
        </p:nvSpPr>
        <p:spPr>
          <a:xfrm>
            <a:off x="18645" y="965435"/>
            <a:ext cx="10453412" cy="1260420"/>
          </a:xfrm>
          <a:prstGeom prst="rect">
            <a:avLst/>
          </a:prstGeom>
          <a:noFill/>
        </p:spPr>
        <p:txBody>
          <a:bodyPr vert="horz" wrap="square" lIns="91440" tIns="45720" rIns="91440" bIns="45720" rtlCol="0" anchor="t">
            <a:normAutofit/>
          </a:bodyPr>
          <a:lstStyle>
            <a:lvl1pPr indent="0" algn="just">
              <a:lnSpc>
                <a:spcPts val="1600"/>
              </a:lnSpc>
              <a:spcBef>
                <a:spcPts val="0"/>
              </a:spcBef>
              <a:buFont typeface="Arial" panose="020B0604020202020204" pitchFamily="34" charset="0"/>
              <a:buNone/>
              <a:defRPr b="1">
                <a:latin typeface="Aptos Display" panose="020B0004020202020204" pitchFamily="34" charset="0"/>
              </a:defRPr>
            </a:lvl1pPr>
            <a:lvl2pPr indent="0">
              <a:lnSpc>
                <a:spcPct val="90000"/>
              </a:lnSpc>
              <a:spcBef>
                <a:spcPts val="500"/>
              </a:spcBef>
              <a:buFont typeface="Arial" panose="020B0604020202020204" pitchFamily="34" charset="0"/>
              <a:buNone/>
              <a:defRPr sz="2000" b="1">
                <a:latin typeface="Bahnschrift" panose="020B0502040204020203" pitchFamily="34" charset="0"/>
              </a:defRPr>
            </a:lvl2pPr>
            <a:lvl3pPr indent="0">
              <a:lnSpc>
                <a:spcPct val="90000"/>
              </a:lnSpc>
              <a:spcBef>
                <a:spcPts val="500"/>
              </a:spcBef>
              <a:buFont typeface="Arial" panose="020B0604020202020204" pitchFamily="34" charset="0"/>
              <a:buNone/>
              <a:defRPr b="1">
                <a:latin typeface="Bahnschrift" panose="020B0502040204020203" pitchFamily="34" charset="0"/>
              </a:defRPr>
            </a:lvl3pPr>
            <a:lvl4pPr indent="0">
              <a:lnSpc>
                <a:spcPct val="90000"/>
              </a:lnSpc>
              <a:spcBef>
                <a:spcPts val="500"/>
              </a:spcBef>
              <a:buFont typeface="Arial" panose="020B0604020202020204" pitchFamily="34" charset="0"/>
              <a:buNone/>
              <a:defRPr sz="1600" b="1">
                <a:latin typeface="Bahnschrift" panose="020B0502040204020203" pitchFamily="34" charset="0"/>
              </a:defRPr>
            </a:lvl4pPr>
            <a:lvl5pPr indent="0">
              <a:lnSpc>
                <a:spcPct val="90000"/>
              </a:lnSpc>
              <a:spcBef>
                <a:spcPts val="500"/>
              </a:spcBef>
              <a:buFont typeface="Arial" panose="020B0604020202020204" pitchFamily="34" charset="0"/>
              <a:buNone/>
              <a:defRPr sz="1600" b="1">
                <a:latin typeface="Bahnschrift" panose="020B0502040204020203"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lnSpc>
                <a:spcPts val="1400"/>
              </a:lnSpc>
            </a:pPr>
            <a:r>
              <a:rPr lang="es-MX" noProof="0" dirty="0"/>
              <a:t>«Porque primeramente os he enseñado lo que asimismo recibí: Que Cristo murió por nuestros pecados, conforme a las Escrituras; y que fue sepultado, y que resucitó al tercer día, conforme a las Escrituras» (1 Corintios 15:3-4)</a:t>
            </a:r>
          </a:p>
          <a:p>
            <a:pPr>
              <a:lnSpc>
                <a:spcPts val="1400"/>
              </a:lnSpc>
            </a:pPr>
            <a:r>
              <a:rPr lang="es-MX" dirty="0"/>
              <a:t>Lee 1 Corintios 15: 1-4, Lucas 24: 44-47 y Romanos 1: 1-4. ¿Qué tienen en común estos pasajes?</a:t>
            </a:r>
            <a:endParaRPr lang="es-MX" noProof="0" dirty="0"/>
          </a:p>
          <a:p>
            <a:pPr>
              <a:lnSpc>
                <a:spcPts val="1400"/>
              </a:lnSpc>
            </a:pPr>
            <a:r>
              <a:rPr lang="es-MX" noProof="0" dirty="0"/>
              <a:t>R</a:t>
            </a:r>
            <a:r>
              <a:rPr lang="es-MX" noProof="0" dirty="0">
                <a:solidFill>
                  <a:srgbClr val="0070C0"/>
                </a:solidFill>
              </a:rPr>
              <a:t>. Les comenta que las escrituras hablan  de la muerte y la resurrección</a:t>
            </a:r>
            <a:r>
              <a:rPr lang="es-MX" dirty="0">
                <a:solidFill>
                  <a:srgbClr val="0070C0"/>
                </a:solidFill>
              </a:rPr>
              <a:t> de Cristo. La muerte y la resurrección de Jesús cumplen las promesas de Dios que se encuentran en el Antiguo Testamento.</a:t>
            </a:r>
            <a:endParaRPr lang="es-MX" noProof="0" dirty="0">
              <a:solidFill>
                <a:srgbClr val="0070C0"/>
              </a:solidFill>
            </a:endParaRPr>
          </a:p>
        </p:txBody>
      </p:sp>
      <p:sp>
        <p:nvSpPr>
          <p:cNvPr id="7" name="Rectángulo: esquinas redondeadas 6">
            <a:extLst>
              <a:ext uri="{FF2B5EF4-FFF2-40B4-BE49-F238E27FC236}">
                <a16:creationId xmlns:a16="http://schemas.microsoft.com/office/drawing/2014/main" id="{5EF9DE09-0BF3-A44A-DD62-CF541FF2C699}"/>
              </a:ext>
            </a:extLst>
          </p:cNvPr>
          <p:cNvSpPr/>
          <p:nvPr/>
        </p:nvSpPr>
        <p:spPr>
          <a:xfrm>
            <a:off x="18645" y="2473361"/>
            <a:ext cx="2954940" cy="3601028"/>
          </a:xfrm>
          <a:prstGeom prst="roundRect">
            <a:avLst>
              <a:gd name="adj" fmla="val 38512"/>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7DF06888-23B9-F1DA-BA85-8703A04A89A4}"/>
              </a:ext>
            </a:extLst>
          </p:cNvPr>
          <p:cNvSpPr txBox="1"/>
          <p:nvPr/>
        </p:nvSpPr>
        <p:spPr>
          <a:xfrm>
            <a:off x="213437" y="6371771"/>
            <a:ext cx="10170784" cy="463397"/>
          </a:xfrm>
          <a:prstGeom prst="rect">
            <a:avLst/>
          </a:prstGeom>
          <a:noFill/>
        </p:spPr>
        <p:txBody>
          <a:bodyPr wrap="square" rtlCol="0">
            <a:spAutoFit/>
          </a:bodyPr>
          <a:lstStyle/>
          <a:p>
            <a:pPr algn="just">
              <a:lnSpc>
                <a:spcPts val="1400"/>
              </a:lnSpc>
            </a:pPr>
            <a:r>
              <a:rPr lang="es-MX" sz="1600" b="1" noProof="0" dirty="0"/>
              <a:t>Reflexionemos:</a:t>
            </a:r>
            <a:r>
              <a:rPr lang="es-MX" sz="1600" noProof="0" dirty="0"/>
              <a:t> </a:t>
            </a:r>
            <a:r>
              <a:rPr lang="es-MX" sz="1600" b="1" dirty="0">
                <a:solidFill>
                  <a:srgbClr val="C00000"/>
                </a:solidFill>
                <a:latin typeface="Aptos Display" panose="020B0004020202020204" pitchFamily="34" charset="0"/>
              </a:rPr>
              <a:t>¿Qué razones tenemos para creer en la resurrección de Cristo? ¿Qué otras cosas, seculares o sagradas, creemos aunque no las hayamos visto nosotros mismos?</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59452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444F1356-8449-E24A-109E-EBC13E04F5F3}"/>
              </a:ext>
            </a:extLst>
          </p:cNvPr>
          <p:cNvSpPr>
            <a:spLocks noGrp="1"/>
          </p:cNvSpPr>
          <p:nvPr>
            <p:ph type="title"/>
          </p:nvPr>
        </p:nvSpPr>
        <p:spPr>
          <a:xfrm>
            <a:off x="463867" y="180753"/>
            <a:ext cx="2653200" cy="659218"/>
          </a:xfrm>
          <a:effectLst>
            <a:outerShdw blurRad="44450" dist="27940" dir="5400000" algn="ctr">
              <a:schemeClr val="tx1">
                <a:lumMod val="50000"/>
                <a:lumOff val="50000"/>
                <a:alpha val="32000"/>
              </a:schemeClr>
            </a:outerShdw>
          </a:effectLst>
          <a:scene3d>
            <a:camera prst="perspectiveLeft"/>
            <a:lightRig rig="brightRoom" dir="t"/>
          </a:scene3d>
          <a:sp3d>
            <a:bevelT w="190500" h="38100"/>
          </a:sp3d>
        </p:spPr>
        <p:txBody>
          <a:bodyPr>
            <a:noAutofit/>
            <a:sp3d extrusionH="88900" prstMaterial="dkEdge">
              <a:bevelB w="38100" h="38100"/>
            </a:sp3d>
          </a:bodyPr>
          <a:lstStyle/>
          <a:p>
            <a:pPr algn="ctr"/>
            <a:r>
              <a:rPr lang="es-MX" sz="5400" b="1" u="sng" noProof="0" dirty="0">
                <a:ln/>
                <a:effectLst>
                  <a:outerShdw blurRad="50800" dist="38100" dir="1200000" algn="l" rotWithShape="0">
                    <a:schemeClr val="bg1">
                      <a:lumMod val="65000"/>
                      <a:alpha val="83000"/>
                    </a:schemeClr>
                  </a:outerShdw>
                </a:effectLst>
                <a:latin typeface="+mn-lt"/>
                <a:ea typeface="+mn-ea"/>
                <a:cs typeface="+mn-cs"/>
              </a:rPr>
              <a:t>Lunes</a:t>
            </a:r>
          </a:p>
        </p:txBody>
      </p:sp>
      <p:sp>
        <p:nvSpPr>
          <p:cNvPr id="15" name="Marcador de texto 14">
            <a:extLst>
              <a:ext uri="{FF2B5EF4-FFF2-40B4-BE49-F238E27FC236}">
                <a16:creationId xmlns:a16="http://schemas.microsoft.com/office/drawing/2014/main" id="{273AE9CE-BF4C-446E-C3D7-36DFCFE1EE19}"/>
              </a:ext>
            </a:extLst>
          </p:cNvPr>
          <p:cNvSpPr>
            <a:spLocks noGrp="1"/>
          </p:cNvSpPr>
          <p:nvPr>
            <p:ph type="body" idx="1"/>
          </p:nvPr>
        </p:nvSpPr>
        <p:spPr>
          <a:xfrm>
            <a:off x="119743" y="816052"/>
            <a:ext cx="10255436" cy="1165148"/>
          </a:xfrm>
          <a:noFill/>
        </p:spPr>
        <p:txBody>
          <a:bodyPr vert="horz" wrap="square" lIns="91440" tIns="45720" rIns="91440" bIns="45720" rtlCol="0" anchor="t">
            <a:normAutofit/>
          </a:bodyPr>
          <a:lstStyle/>
          <a:p>
            <a:pPr>
              <a:lnSpc>
                <a:spcPts val="1600"/>
              </a:lnSpc>
            </a:pPr>
            <a:r>
              <a:rPr lang="es-MX" noProof="0" dirty="0">
                <a:latin typeface="Aptos Display" panose="020B0004020202020204" pitchFamily="34" charset="0"/>
              </a:rPr>
              <a:t>«</a:t>
            </a:r>
            <a:r>
              <a:rPr lang="es-MX" dirty="0">
                <a:latin typeface="Aptos Display" panose="020B0004020202020204" pitchFamily="34" charset="0"/>
              </a:rPr>
              <a:t>Y si Cristo no resucitó, vana es entonces nuestra predicación, vana es también vuestra fe.</a:t>
            </a:r>
            <a:r>
              <a:rPr lang="es-MX" noProof="0" dirty="0">
                <a:latin typeface="Aptos Display" panose="020B0004020202020204" pitchFamily="34" charset="0"/>
              </a:rPr>
              <a:t>» (1 Corintios 15:14)</a:t>
            </a:r>
          </a:p>
          <a:p>
            <a:pPr>
              <a:lnSpc>
                <a:spcPts val="1600"/>
              </a:lnSpc>
            </a:pPr>
            <a:r>
              <a:rPr lang="es-MX" dirty="0"/>
              <a:t>Lee 1 Corintios 15: 9-19. ¿Qué perdemos si Cristo no resucitó?</a:t>
            </a:r>
            <a:endParaRPr lang="es-MX" noProof="0" dirty="0"/>
          </a:p>
          <a:p>
            <a:pPr>
              <a:lnSpc>
                <a:spcPts val="1600"/>
              </a:lnSpc>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070C0"/>
                </a:solidFill>
                <a:latin typeface="Aptos Display" panose="020B0004020202020204" pitchFamily="34" charset="0"/>
              </a:rPr>
              <a:t>Perdemos la esperanza de la resurrección y vida eterna en Cristo, porque si Cristo no resucito entonces no venció a la muerte, y no puede resucitar a los muertos en Cristo y no hay segunda venida.</a:t>
            </a:r>
          </a:p>
          <a:p>
            <a:pPr>
              <a:lnSpc>
                <a:spcPts val="1600"/>
              </a:lnSpc>
            </a:pPr>
            <a:endParaRPr lang="es-MX" sz="2000" noProof="0" dirty="0">
              <a:latin typeface="Aptos Display" panose="020B0004020202020204" pitchFamily="34" charset="0"/>
            </a:endParaRPr>
          </a:p>
        </p:txBody>
      </p:sp>
      <p:sp>
        <p:nvSpPr>
          <p:cNvPr id="16" name="Marcador de contenido 15">
            <a:extLst>
              <a:ext uri="{FF2B5EF4-FFF2-40B4-BE49-F238E27FC236}">
                <a16:creationId xmlns:a16="http://schemas.microsoft.com/office/drawing/2014/main" id="{45767219-B16D-A207-C6B6-4C961D37CDAA}"/>
              </a:ext>
            </a:extLst>
          </p:cNvPr>
          <p:cNvSpPr>
            <a:spLocks noGrp="1"/>
          </p:cNvSpPr>
          <p:nvPr>
            <p:ph sz="half" idx="2"/>
          </p:nvPr>
        </p:nvSpPr>
        <p:spPr>
          <a:xfrm>
            <a:off x="2837908" y="1981200"/>
            <a:ext cx="7605973" cy="4312024"/>
          </a:xfrm>
        </p:spPr>
        <p:txBody>
          <a:bodyPr vert="horz" lIns="91440" tIns="45720" rIns="91440" bIns="45720" rtlCol="0">
            <a:normAutofit fontScale="92500"/>
          </a:bodyPr>
          <a:lstStyle/>
          <a:p>
            <a:pPr marL="0" indent="0" algn="just">
              <a:lnSpc>
                <a:spcPts val="1400"/>
              </a:lnSpc>
              <a:spcBef>
                <a:spcPts val="0"/>
              </a:spcBef>
              <a:spcAft>
                <a:spcPts val="600"/>
              </a:spcAft>
              <a:buNone/>
            </a:pPr>
            <a:r>
              <a:rPr lang="es-MX" dirty="0">
                <a:latin typeface="Aptos Display" panose="020B0004020202020204" pitchFamily="34" charset="0"/>
              </a:rPr>
              <a:t>En 1 Corintios 15:12-19, Pablo argumenta que la esperanza cristiana se basa en la resurrección histórica de Jesús. Para aclarar este punto, el apóstol proporciona una serie de consecuencias nefastas de una supuesta no resurrección de Jesús. Observe la siguiente. «Si Cristo no resucitó»: La predicación es vana (versículo 14). La fe es vana (versículo 14). Somos falsos testigos (versículo 15). La fe es fútil (versículo 17). No hay expiación por los pecados (versículo 17). Incluso «los que durmieron en Cristo perecieron» (versículo 18). Gary Habermas comenta: </a:t>
            </a:r>
            <a:r>
              <a:rPr lang="es-MX" b="1" i="1" dirty="0">
                <a:latin typeface="Aptos Display" panose="020B0004020202020204" pitchFamily="34" charset="0"/>
              </a:rPr>
              <a:t>«1 Corintios 15:12-20 es una declaración muy clara y detallada de la centralidad de la resurrección de Jesús para la teología cristiana en su conjunto: sin ella no queda nada que salvar. Pero ya que Él resucitó, todas las demás verdades se siguen también » </a:t>
            </a:r>
            <a:r>
              <a:rPr lang="en-US" dirty="0">
                <a:latin typeface="Aptos Display" panose="020B0004020202020204" pitchFamily="34" charset="0"/>
              </a:rPr>
              <a:t>The Resurrection: Heart of New Testament Doctrine (Joplin, MO: College Press, 2000), 44.</a:t>
            </a:r>
            <a:endParaRPr lang="es-MX"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Cristo colgando de la cruz era el evangelio. Ahora tenemos un mensaje: “He aquí el Cordero de Dios, que quita el pecado del mundo”. Los miembros de nuestra iglesia, ¿no querrán conservar los ojos fijos en un Salvador crucificado y resucitado en quien se centran sus esperanzas de vida eterna? Este es nuestro mensaje, nuestro tema, nuestra doctrina, nuestra advertencia al impenitente, nuestro estímulo para el sufriente, la esperanza para cada creyente. Si podemos despertar el interés de los hombres para que fijen los ojos en Cristo, podemos ponernos a un lado y pedirles únicamente que continúen fijando los ojos en el Cordero de Dios… Aquel cuyos ojos estén fijos en Jesús, dejará todo. Morirá al egoísmo. Creerá en toda la Palabra de Dios, que es tan gloriosa y admirablemente ensalzada en Cristo.</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Maranata: el Señor viene, 1º de abril, p. 102</a:t>
            </a:r>
            <a:r>
              <a:rPr lang="es-MX" i="1" noProof="0" dirty="0">
                <a:latin typeface="Aptos Display" panose="020B0004020202020204" pitchFamily="34" charset="0"/>
              </a:rPr>
              <a:t>).</a:t>
            </a: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59155F0B-0975-150E-86E7-E6B9F5FBE7C0}"/>
              </a:ext>
            </a:extLst>
          </p:cNvPr>
          <p:cNvSpPr txBox="1"/>
          <p:nvPr/>
        </p:nvSpPr>
        <p:spPr>
          <a:xfrm>
            <a:off x="3287564" y="181171"/>
            <a:ext cx="6624000" cy="658800"/>
          </a:xfrm>
          <a:prstGeom prst="rect">
            <a:avLst/>
          </a:prstGeom>
          <a:solidFill>
            <a:srgbClr val="BB561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fontScale="77500" lnSpcReduction="20000"/>
          </a:bodyPr>
          <a:lstStyle/>
          <a:p>
            <a:r>
              <a:rPr lang="es-MX" sz="2800" noProof="0" dirty="0">
                <a:solidFill>
                  <a:schemeClr val="bg1">
                    <a:lumMod val="95000"/>
                  </a:schemeClr>
                </a:solidFill>
                <a:latin typeface="Amasis MT Pro Black" panose="02040A04050005020304" pitchFamily="18" charset="0"/>
              </a:rPr>
              <a:t>El Cristo resucitado, nuestra única esperanza</a:t>
            </a:r>
          </a:p>
        </p:txBody>
      </p:sp>
      <p:sp>
        <p:nvSpPr>
          <p:cNvPr id="2" name="Doble onda 1">
            <a:extLst>
              <a:ext uri="{FF2B5EF4-FFF2-40B4-BE49-F238E27FC236}">
                <a16:creationId xmlns:a16="http://schemas.microsoft.com/office/drawing/2014/main" id="{74924193-BB4C-1260-67CD-FE9D1840DD54}"/>
              </a:ext>
            </a:extLst>
          </p:cNvPr>
          <p:cNvSpPr/>
          <p:nvPr/>
        </p:nvSpPr>
        <p:spPr>
          <a:xfrm>
            <a:off x="119743" y="2344004"/>
            <a:ext cx="2718166" cy="3366840"/>
          </a:xfrm>
          <a:custGeom>
            <a:avLst/>
            <a:gdLst>
              <a:gd name="connsiteX0" fmla="*/ 0 w 2576470"/>
              <a:gd name="connsiteY0" fmla="*/ 175880 h 2814084"/>
              <a:gd name="connsiteX1" fmla="*/ 1288235 w 2576470"/>
              <a:gd name="connsiteY1" fmla="*/ 175880 h 2814084"/>
              <a:gd name="connsiteX2" fmla="*/ 2576470 w 2576470"/>
              <a:gd name="connsiteY2" fmla="*/ 175880 h 2814084"/>
              <a:gd name="connsiteX3" fmla="*/ 2576470 w 2576470"/>
              <a:gd name="connsiteY3" fmla="*/ 2638204 h 2814084"/>
              <a:gd name="connsiteX4" fmla="*/ 1288235 w 2576470"/>
              <a:gd name="connsiteY4" fmla="*/ 2638204 h 2814084"/>
              <a:gd name="connsiteX5" fmla="*/ 0 w 2576470"/>
              <a:gd name="connsiteY5" fmla="*/ 2638204 h 2814084"/>
              <a:gd name="connsiteX6" fmla="*/ 0 w 2576470"/>
              <a:gd name="connsiteY6" fmla="*/ 175880 h 2814084"/>
              <a:gd name="connsiteX0" fmla="*/ 0 w 2576470"/>
              <a:gd name="connsiteY0" fmla="*/ 260563 h 2892127"/>
              <a:gd name="connsiteX1" fmla="*/ 1288235 w 2576470"/>
              <a:gd name="connsiteY1" fmla="*/ 260563 h 2892127"/>
              <a:gd name="connsiteX2" fmla="*/ 2178437 w 2576470"/>
              <a:gd name="connsiteY2" fmla="*/ 260563 h 2892127"/>
              <a:gd name="connsiteX3" fmla="*/ 2576470 w 2576470"/>
              <a:gd name="connsiteY3" fmla="*/ 2722887 h 2892127"/>
              <a:gd name="connsiteX4" fmla="*/ 1288235 w 2576470"/>
              <a:gd name="connsiteY4" fmla="*/ 2722887 h 2892127"/>
              <a:gd name="connsiteX5" fmla="*/ 0 w 2576470"/>
              <a:gd name="connsiteY5" fmla="*/ 2722887 h 2892127"/>
              <a:gd name="connsiteX6" fmla="*/ 0 w 2576470"/>
              <a:gd name="connsiteY6" fmla="*/ 260563 h 2892127"/>
              <a:gd name="connsiteX0" fmla="*/ 0 w 2210710"/>
              <a:gd name="connsiteY0" fmla="*/ 260563 h 2911203"/>
              <a:gd name="connsiteX1" fmla="*/ 1288235 w 2210710"/>
              <a:gd name="connsiteY1" fmla="*/ 260563 h 2911203"/>
              <a:gd name="connsiteX2" fmla="*/ 2178437 w 2210710"/>
              <a:gd name="connsiteY2" fmla="*/ 260563 h 2911203"/>
              <a:gd name="connsiteX3" fmla="*/ 2210710 w 2210710"/>
              <a:gd name="connsiteY3" fmla="*/ 2744402 h 2911203"/>
              <a:gd name="connsiteX4" fmla="*/ 1288235 w 2210710"/>
              <a:gd name="connsiteY4" fmla="*/ 2722887 h 2911203"/>
              <a:gd name="connsiteX5" fmla="*/ 0 w 2210710"/>
              <a:gd name="connsiteY5" fmla="*/ 2722887 h 2911203"/>
              <a:gd name="connsiteX6" fmla="*/ 0 w 2210710"/>
              <a:gd name="connsiteY6" fmla="*/ 260563 h 2911203"/>
              <a:gd name="connsiteX0" fmla="*/ 0 w 2210710"/>
              <a:gd name="connsiteY0" fmla="*/ 257015 h 2907655"/>
              <a:gd name="connsiteX1" fmla="*/ 1288235 w 2210710"/>
              <a:gd name="connsiteY1" fmla="*/ 257015 h 2907655"/>
              <a:gd name="connsiteX2" fmla="*/ 2206129 w 2210710"/>
              <a:gd name="connsiteY2" fmla="*/ 160197 h 2907655"/>
              <a:gd name="connsiteX3" fmla="*/ 2210710 w 2210710"/>
              <a:gd name="connsiteY3" fmla="*/ 2740854 h 2907655"/>
              <a:gd name="connsiteX4" fmla="*/ 1288235 w 2210710"/>
              <a:gd name="connsiteY4" fmla="*/ 2719339 h 2907655"/>
              <a:gd name="connsiteX5" fmla="*/ 0 w 2210710"/>
              <a:gd name="connsiteY5" fmla="*/ 2719339 h 2907655"/>
              <a:gd name="connsiteX6" fmla="*/ 0 w 2210710"/>
              <a:gd name="connsiteY6" fmla="*/ 257015 h 290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710" h="2907655">
                <a:moveTo>
                  <a:pt x="0" y="257015"/>
                </a:moveTo>
                <a:cubicBezTo>
                  <a:pt x="429412" y="-329252"/>
                  <a:pt x="920547" y="273151"/>
                  <a:pt x="1288235" y="257015"/>
                </a:cubicBezTo>
                <a:cubicBezTo>
                  <a:pt x="1655923" y="240879"/>
                  <a:pt x="1776717" y="746465"/>
                  <a:pt x="2206129" y="160197"/>
                </a:cubicBezTo>
                <a:cubicBezTo>
                  <a:pt x="2206129" y="980972"/>
                  <a:pt x="2210710" y="1920079"/>
                  <a:pt x="2210710" y="2740854"/>
                </a:cubicBezTo>
                <a:cubicBezTo>
                  <a:pt x="1781298" y="3327121"/>
                  <a:pt x="1717647" y="2133071"/>
                  <a:pt x="1288235" y="2719339"/>
                </a:cubicBezTo>
                <a:cubicBezTo>
                  <a:pt x="858823" y="3305606"/>
                  <a:pt x="429412" y="2133071"/>
                  <a:pt x="0" y="2719339"/>
                </a:cubicBezTo>
                <a:lnTo>
                  <a:pt x="0" y="257015"/>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7C79EABE-BEA1-D270-7D68-2932CC5569D4}"/>
              </a:ext>
            </a:extLst>
          </p:cNvPr>
          <p:cNvSpPr txBox="1"/>
          <p:nvPr/>
        </p:nvSpPr>
        <p:spPr>
          <a:xfrm>
            <a:off x="119743" y="6190493"/>
            <a:ext cx="10255436" cy="654433"/>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¿Qué sentido tendría 1 Corintios 15 si los seres humanos tuviéramos almas que fueran al cielo (o al infierno) en ocasión de la muerte? ¿Por qué es tan importante entender que los muertos «duermen»?</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8627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9A8B48DA-4413-26BF-EC99-862B3BCCCCA7}"/>
              </a:ext>
            </a:extLst>
          </p:cNvPr>
          <p:cNvSpPr>
            <a:spLocks noGrp="1"/>
          </p:cNvSpPr>
          <p:nvPr>
            <p:ph type="body" idx="1"/>
          </p:nvPr>
        </p:nvSpPr>
        <p:spPr>
          <a:xfrm>
            <a:off x="86061" y="832255"/>
            <a:ext cx="10260898" cy="1305866"/>
          </a:xfrm>
          <a:noFill/>
        </p:spPr>
        <p:txBody>
          <a:bodyPr vert="horz" wrap="square" lIns="91440" tIns="45720" rIns="91440" bIns="45720" rtlCol="0" anchor="t">
            <a:normAutofit/>
          </a:bodyPr>
          <a:lstStyle/>
          <a:p>
            <a:pPr>
              <a:lnSpc>
                <a:spcPts val="1500"/>
              </a:lnSpc>
            </a:pPr>
            <a:r>
              <a:rPr lang="es-MX" noProof="0" dirty="0"/>
              <a:t>«</a:t>
            </a:r>
            <a:r>
              <a:rPr lang="es-MX" dirty="0"/>
              <a:t>Mas ahora Cristo ha resucitado de los muertos; primicias de los que durmieron es hecho</a:t>
            </a:r>
            <a:r>
              <a:rPr lang="es-MX" noProof="0" dirty="0"/>
              <a:t>» (</a:t>
            </a:r>
            <a:r>
              <a:rPr lang="es-MX" dirty="0" err="1"/>
              <a:t>orintios</a:t>
            </a:r>
            <a:r>
              <a:rPr lang="es-MX" dirty="0"/>
              <a:t> 15: 20</a:t>
            </a:r>
            <a:r>
              <a:rPr lang="es-MX" noProof="0" dirty="0"/>
              <a:t>)</a:t>
            </a:r>
          </a:p>
          <a:p>
            <a:pPr>
              <a:lnSpc>
                <a:spcPts val="1500"/>
              </a:lnSpc>
            </a:pPr>
            <a:r>
              <a:rPr lang="es-MX" dirty="0"/>
              <a:t>Lee 1 Corintios 15: 20-23. ¿Qué significa decir que Jesús es la «primicia»?</a:t>
            </a:r>
            <a:endParaRPr lang="es-MX" noProof="0" dirty="0">
              <a:latin typeface="Aptos Display" panose="020B0004020202020204" pitchFamily="34" charset="0"/>
            </a:endParaRPr>
          </a:p>
          <a:p>
            <a:pPr>
              <a:lnSpc>
                <a:spcPts val="1500"/>
              </a:lnSpc>
            </a:pPr>
            <a:r>
              <a:rPr lang="es-MX" noProof="0" dirty="0">
                <a:latin typeface="Aptos Display" panose="020B0004020202020204" pitchFamily="34" charset="0"/>
              </a:rPr>
              <a:t>R. </a:t>
            </a:r>
            <a:r>
              <a:rPr lang="es-MX" dirty="0">
                <a:solidFill>
                  <a:srgbClr val="0070C0"/>
                </a:solidFill>
                <a:latin typeface="Aptos Display" panose="020B0004020202020204" pitchFamily="34" charset="0"/>
              </a:rPr>
              <a:t>Jesús es presentado como primicias en el sentido de que Él es «el primero de una serie»</a:t>
            </a:r>
            <a:r>
              <a:rPr lang="es-MX" noProof="0" dirty="0">
                <a:solidFill>
                  <a:srgbClr val="0070C0"/>
                </a:solidFill>
                <a:latin typeface="Aptos Display" panose="020B0004020202020204" pitchFamily="34" charset="0"/>
              </a:rPr>
              <a:t>.</a:t>
            </a:r>
            <a:r>
              <a:rPr lang="es-MX" dirty="0">
                <a:solidFill>
                  <a:srgbClr val="0070C0"/>
                </a:solidFill>
                <a:latin typeface="Aptos Display" panose="020B0004020202020204" pitchFamily="34" charset="0"/>
              </a:rPr>
              <a:t> Pablo explica la resurrección en este orden: «Cristo las primicias, luego los que son de Cristo en su venida» (énfasis añadido)</a:t>
            </a:r>
            <a:endParaRPr lang="es-MX" sz="2000" noProof="0" dirty="0">
              <a:solidFill>
                <a:srgbClr val="0070C0"/>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11F57159-DA92-C69A-F804-BE0279520E05}"/>
              </a:ext>
            </a:extLst>
          </p:cNvPr>
          <p:cNvSpPr>
            <a:spLocks noGrp="1"/>
          </p:cNvSpPr>
          <p:nvPr>
            <p:ph sz="half" idx="2"/>
          </p:nvPr>
        </p:nvSpPr>
        <p:spPr>
          <a:xfrm>
            <a:off x="2774097" y="2169464"/>
            <a:ext cx="7601082" cy="3856282"/>
          </a:xfrm>
        </p:spPr>
        <p:txBody>
          <a:bodyPr>
            <a:noAutofit/>
          </a:bodyPr>
          <a:lstStyle/>
          <a:p>
            <a:pPr marL="0" indent="0" algn="just">
              <a:lnSpc>
                <a:spcPts val="1400"/>
              </a:lnSpc>
              <a:spcBef>
                <a:spcPts val="0"/>
              </a:spcBef>
              <a:spcAft>
                <a:spcPts val="600"/>
              </a:spcAft>
              <a:buNone/>
            </a:pPr>
            <a:r>
              <a:rPr lang="es-MX" dirty="0">
                <a:latin typeface="Aptos Display" panose="020B0004020202020204" pitchFamily="34" charset="0"/>
              </a:rPr>
              <a:t>Si la idea de los interlocutores de Pablo de que no hay resurrección de los muertos es correcta, «entonces Cristo no ha resucitado» (versículo 13). Pablo asume que la condición es verdadera para fines del argumento. ¡Esto es solo para demostrar que negar la resurrección de Cristo —y, por lo tanto, nuestra futura resurrección— es absurdo! Pablo argumenta que no solo «Cristo ha resucitado de entre los muertos», sino que también «ha llegado a ser las primicias de los que durmieron» (versículo 20). Jesús es presentado como primicias en el sentido de que Él es «el primero de una serie»4. Esto es evidente en el versículo 23, donde Pablo explica la resurrección en este orden: «Cristo las primicias, luego los que son de Cristo en su venida» (énfasis añadido).</a:t>
            </a:r>
            <a:endParaRPr lang="es-MX" noProof="0" dirty="0">
              <a:latin typeface="Aptos Display" panose="020B0004020202020204" pitchFamily="34" charset="0"/>
            </a:endParaRPr>
          </a:p>
          <a:p>
            <a:pPr marL="0" indent="0" algn="just">
              <a:lnSpc>
                <a:spcPts val="1300"/>
              </a:lnSpc>
              <a:spcBef>
                <a:spcPts val="0"/>
              </a:spcBef>
              <a:spcAft>
                <a:spcPts val="600"/>
              </a:spcAft>
              <a:buNone/>
            </a:pPr>
            <a:r>
              <a:rPr lang="es-MX" b="1" noProof="0" dirty="0">
                <a:latin typeface="Aptos Display" panose="020B0004020202020204" pitchFamily="34" charset="0"/>
              </a:rPr>
              <a:t>«</a:t>
            </a:r>
            <a:r>
              <a:rPr lang="es-MX" sz="1700" b="1" dirty="0">
                <a:latin typeface="Aptos Display" panose="020B0004020202020204" pitchFamily="34" charset="0"/>
              </a:rPr>
              <a:t>Cristo resucitó de entre los muertos como primicia de aquellos que dormían. Estaba representado por la gavilla agitada, y su resurrección se realizó en el mismo día en que esa gavilla era presentada delante del Señor. Durante más de mil años, se había realizado esa ceremonia simbólica. Se juntaban las primeras espigas de grano maduro de los campos de la mies, y cuando la gente subía a Jerusalén para la Pascua, se agitaba la gavilla de primicias como ofrenda de agradecimiento delante de Jehová. No podía ponerse la hoz a la mies para juntarla en gavillas antes que esa ofrenda fuese presentada. La gavilla dedicada a Dios representaba la mies. Así también Cristo, las primicias, representaba la gran mies espiritual que ha de ser juntada para el reino de Dios. Su resurrección es símbolo y garantía de la resurrección de todos los justos muertos.</a:t>
            </a:r>
            <a:r>
              <a:rPr lang="es-MX" sz="1700" b="1" noProof="0" dirty="0">
                <a:latin typeface="Aptos Display" panose="020B0004020202020204" pitchFamily="34" charset="0"/>
              </a:rPr>
              <a:t>»</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El Deseado de todas las gentes, pp. 729, 730</a:t>
            </a:r>
            <a:r>
              <a:rPr lang="es-MX" i="1" noProof="0" dirty="0">
                <a:latin typeface="Aptos Display" panose="020B0004020202020204" pitchFamily="34" charset="0"/>
              </a:rPr>
              <a:t>).</a:t>
            </a: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sz="1600" b="1" noProof="0" dirty="0">
              <a:solidFill>
                <a:srgbClr val="C00000"/>
              </a:solidFill>
              <a:latin typeface="Aptos Display" panose="020B0004020202020204" pitchFamily="34" charset="0"/>
            </a:endParaRPr>
          </a:p>
        </p:txBody>
      </p:sp>
      <p:sp>
        <p:nvSpPr>
          <p:cNvPr id="2" name="CuadroTexto 1">
            <a:extLst>
              <a:ext uri="{FF2B5EF4-FFF2-40B4-BE49-F238E27FC236}">
                <a16:creationId xmlns:a16="http://schemas.microsoft.com/office/drawing/2014/main" id="{08C685AE-E21C-8DBF-EB5E-2BDEB9589609}"/>
              </a:ext>
            </a:extLst>
          </p:cNvPr>
          <p:cNvSpPr txBox="1"/>
          <p:nvPr/>
        </p:nvSpPr>
        <p:spPr>
          <a:xfrm>
            <a:off x="2870200" y="161993"/>
            <a:ext cx="7366000" cy="658800"/>
          </a:xfrm>
          <a:prstGeom prst="rect">
            <a:avLst/>
          </a:prstGeom>
          <a:solidFill>
            <a:srgbClr val="92D05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a:bevelT w="190500" h="38100"/>
          </a:sp3d>
        </p:spPr>
        <p:txBody>
          <a:bodyPr wrap="square" rtlCol="0" anchor="ctr">
            <a:normAutofit fontScale="92500" lnSpcReduction="10000"/>
            <a:sp3d extrusionH="31750" contourW="38100">
              <a:bevelT prst="riblet"/>
              <a:bevelB w="0" h="0"/>
              <a:extrusionClr>
                <a:schemeClr val="tx1">
                  <a:lumMod val="50000"/>
                  <a:lumOff val="50000"/>
                </a:schemeClr>
              </a:extrusionClr>
              <a:contourClr>
                <a:schemeClr val="bg1"/>
              </a:contourClr>
            </a:sp3d>
          </a:bodyPr>
          <a:lstStyle>
            <a:defPPr>
              <a:defRPr lang="es-MX"/>
            </a:defPPr>
            <a:lvl1pPr>
              <a:defRPr sz="2800">
                <a:solidFill>
                  <a:schemeClr val="bg1">
                    <a:lumMod val="95000"/>
                  </a:schemeClr>
                </a:solidFill>
                <a:latin typeface="Amasis MT Pro Black" panose="02040A04050005020304" pitchFamily="18" charset="0"/>
              </a:defRPr>
            </a:lvl1pPr>
          </a:lstStyle>
          <a:p>
            <a:pPr>
              <a:lnSpc>
                <a:spcPct val="90000"/>
              </a:lnSpc>
              <a:spcBef>
                <a:spcPct val="0"/>
              </a:spcBef>
            </a:pPr>
            <a:r>
              <a:rPr lang="es-MX" sz="4800" b="1" noProof="0" dirty="0">
                <a:ln/>
                <a:solidFill>
                  <a:schemeClr val="tx1"/>
                </a:solidFill>
                <a:effectLst>
                  <a:outerShdw blurRad="50800" dir="5400000" algn="ctr" rotWithShape="0">
                    <a:schemeClr val="bg1"/>
                  </a:outerShdw>
                </a:effectLst>
                <a:latin typeface="+mn-lt"/>
              </a:rPr>
              <a:t>Cristo, la primicia</a:t>
            </a:r>
          </a:p>
        </p:txBody>
      </p:sp>
      <p:sp>
        <p:nvSpPr>
          <p:cNvPr id="12" name="Título 5">
            <a:extLst>
              <a:ext uri="{FF2B5EF4-FFF2-40B4-BE49-F238E27FC236}">
                <a16:creationId xmlns:a16="http://schemas.microsoft.com/office/drawing/2014/main" id="{9B2B152D-20AD-F590-1625-1546DA8426D8}"/>
              </a:ext>
            </a:extLst>
          </p:cNvPr>
          <p:cNvSpPr>
            <a:spLocks noGrp="1"/>
          </p:cNvSpPr>
          <p:nvPr>
            <p:ph type="title"/>
          </p:nvPr>
        </p:nvSpPr>
        <p:spPr>
          <a:xfrm>
            <a:off x="115772" y="161575"/>
            <a:ext cx="2658325" cy="659218"/>
          </a:xfrm>
          <a:solidFill>
            <a:srgbClr val="8FCB50"/>
          </a:solidFill>
          <a:ln w="22225" cap="rnd">
            <a:noFill/>
          </a:ln>
          <a:scene3d>
            <a:camera prst="obliqueTopRight"/>
            <a:lightRig rig="balanced" dir="t"/>
          </a:scene3d>
          <a:sp3d>
            <a:bevelT w="190500" h="38100"/>
          </a:sp3d>
        </p:spPr>
        <p:txBody>
          <a:bodyPr>
            <a:noAutofit/>
            <a:sp3d extrusionH="88900" prstMaterial="powder">
              <a:bevelT h="127000"/>
              <a:bevelB w="38100" h="38100" prst="slope"/>
              <a:extrusionClr>
                <a:schemeClr val="bg1"/>
              </a:extrusionClr>
            </a:sp3d>
          </a:bodyPr>
          <a:lstStyle/>
          <a:p>
            <a:pPr algn="ctr"/>
            <a:r>
              <a:rPr lang="es-MX" sz="4800" b="1" u="sng" noProof="0" dirty="0">
                <a:ln/>
                <a:solidFill>
                  <a:schemeClr val="tx1"/>
                </a:solidFill>
                <a:effectLst>
                  <a:outerShdw blurRad="50800" dir="5400000" algn="ctr" rotWithShape="0">
                    <a:schemeClr val="bg1"/>
                  </a:outerShdw>
                </a:effectLst>
                <a:latin typeface="+mn-lt"/>
                <a:ea typeface="+mn-ea"/>
                <a:cs typeface="+mn-cs"/>
              </a:rPr>
              <a:t>Martes</a:t>
            </a:r>
          </a:p>
        </p:txBody>
      </p:sp>
      <p:sp>
        <p:nvSpPr>
          <p:cNvPr id="3" name="Lágrima 2">
            <a:extLst>
              <a:ext uri="{FF2B5EF4-FFF2-40B4-BE49-F238E27FC236}">
                <a16:creationId xmlns:a16="http://schemas.microsoft.com/office/drawing/2014/main" id="{AE4EEBE8-A631-7019-3F15-CE49B6932798}"/>
              </a:ext>
            </a:extLst>
          </p:cNvPr>
          <p:cNvSpPr/>
          <p:nvPr/>
        </p:nvSpPr>
        <p:spPr>
          <a:xfrm>
            <a:off x="52120" y="2474269"/>
            <a:ext cx="2784138" cy="2867127"/>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984389FA-3FF8-460A-60BF-4030930B8800}"/>
              </a:ext>
            </a:extLst>
          </p:cNvPr>
          <p:cNvSpPr txBox="1"/>
          <p:nvPr/>
        </p:nvSpPr>
        <p:spPr>
          <a:xfrm>
            <a:off x="86061" y="6192005"/>
            <a:ext cx="10289118" cy="523004"/>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Reflexiona acerca de las palabras de Pablo en 2 Timoteo 1: 12. ¿Cómo podía estar tan seguro del futuro? ¿Cómo podemos estarlo nosotros</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2964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D4AD41-BBA2-6A4A-28FE-57EE21BC4ED8}"/>
              </a:ext>
            </a:extLst>
          </p:cNvPr>
          <p:cNvSpPr txBox="1"/>
          <p:nvPr/>
        </p:nvSpPr>
        <p:spPr>
          <a:xfrm>
            <a:off x="3278601" y="187113"/>
            <a:ext cx="6624000" cy="658800"/>
          </a:xfrm>
          <a:prstGeom prst="rect">
            <a:avLst/>
          </a:prstGeom>
          <a:solidFill>
            <a:srgbClr val="6E34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bevelB prst="slope"/>
          </a:sp3d>
        </p:spPr>
        <p:txBody>
          <a:bodyPr wrap="square" rtlCol="0" anchor="ctr">
            <a:normAutofit fontScale="92500" lnSpcReduction="10000"/>
            <a:sp3d extrusionH="57150" contourW="25400">
              <a:bevelT w="50800" prst="angle"/>
              <a:extrusionClr>
                <a:schemeClr val="bg1"/>
              </a:extrusionClr>
              <a:contourClr>
                <a:schemeClr val="bg1"/>
              </a:contourClr>
            </a:sp3d>
          </a:bodyPr>
          <a:lstStyle/>
          <a:p>
            <a:pPr algn="just">
              <a:spcBef>
                <a:spcPct val="0"/>
              </a:spcBef>
            </a:pPr>
            <a:r>
              <a:rPr lang="es-MX" sz="4400" b="1" noProof="0" dirty="0">
                <a:ln>
                  <a:solidFill>
                    <a:schemeClr val="accent1"/>
                  </a:solidFill>
                </a:ln>
                <a:solidFill>
                  <a:schemeClr val="bg1"/>
                </a:solidFill>
                <a:effectLst>
                  <a:outerShdw blurRad="50800" dist="38100" algn="l" rotWithShape="0">
                    <a:schemeClr val="bg1">
                      <a:lumMod val="95000"/>
                      <a:alpha val="40000"/>
                    </a:schemeClr>
                  </a:outerShdw>
                </a:effectLst>
              </a:rPr>
              <a:t>El cuerpo resucitado</a:t>
            </a:r>
          </a:p>
        </p:txBody>
      </p:sp>
      <p:sp>
        <p:nvSpPr>
          <p:cNvPr id="9" name="Título 5">
            <a:extLst>
              <a:ext uri="{FF2B5EF4-FFF2-40B4-BE49-F238E27FC236}">
                <a16:creationId xmlns:a16="http://schemas.microsoft.com/office/drawing/2014/main" id="{32D96FCC-8331-450B-1E15-4B5A7EC1FDEF}"/>
              </a:ext>
            </a:extLst>
          </p:cNvPr>
          <p:cNvSpPr>
            <a:spLocks noGrp="1"/>
          </p:cNvSpPr>
          <p:nvPr>
            <p:ph type="title"/>
          </p:nvPr>
        </p:nvSpPr>
        <p:spPr>
          <a:xfrm>
            <a:off x="467360" y="193956"/>
            <a:ext cx="2658325" cy="659218"/>
          </a:xfrm>
          <a:solidFill>
            <a:srgbClr val="6E349A"/>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b="1" u="sng" noProof="0" dirty="0">
                <a:ln/>
                <a:effectLst/>
                <a:latin typeface="+mn-lt"/>
                <a:ea typeface="+mn-ea"/>
                <a:cs typeface="+mn-cs"/>
              </a:rPr>
              <a:t>Miércoles</a:t>
            </a:r>
          </a:p>
        </p:txBody>
      </p:sp>
      <p:sp>
        <p:nvSpPr>
          <p:cNvPr id="4" name="Marcador de texto 3">
            <a:extLst>
              <a:ext uri="{FF2B5EF4-FFF2-40B4-BE49-F238E27FC236}">
                <a16:creationId xmlns:a16="http://schemas.microsoft.com/office/drawing/2014/main" id="{C454244B-81B2-9D1E-A4D6-0727FFF12747}"/>
              </a:ext>
            </a:extLst>
          </p:cNvPr>
          <p:cNvSpPr>
            <a:spLocks noGrp="1"/>
          </p:cNvSpPr>
          <p:nvPr>
            <p:ph type="body" idx="1"/>
          </p:nvPr>
        </p:nvSpPr>
        <p:spPr>
          <a:xfrm>
            <a:off x="11242" y="906357"/>
            <a:ext cx="10453558" cy="1110702"/>
          </a:xfrm>
          <a:noFill/>
        </p:spPr>
        <p:txBody>
          <a:bodyPr vert="horz" wrap="square" lIns="91440" tIns="45720" rIns="91440" bIns="45720" rtlCol="0" anchor="t">
            <a:normAutofit/>
          </a:bodyPr>
          <a:lstStyle/>
          <a:p>
            <a:pPr>
              <a:lnSpc>
                <a:spcPts val="13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Pero dirá alguno: ¿Cómo resucitarán los muertos? ¿Con qué cuerpo vendrán?</a:t>
            </a:r>
            <a:r>
              <a:rPr lang="es-MX" noProof="0" dirty="0">
                <a:latin typeface="Aptos Display" panose="020B0004020202020204" pitchFamily="34" charset="0"/>
              </a:rPr>
              <a:t>» (</a:t>
            </a:r>
            <a:r>
              <a:rPr lang="es-MX" dirty="0">
                <a:latin typeface="Aptos Display" panose="020B0004020202020204" pitchFamily="34" charset="0"/>
              </a:rPr>
              <a:t>1 Corintios 15:35 RV60</a:t>
            </a:r>
            <a:r>
              <a:rPr lang="es-MX" noProof="0" dirty="0">
                <a:latin typeface="Aptos Display" panose="020B0004020202020204" pitchFamily="34" charset="0"/>
              </a:rPr>
              <a:t>).</a:t>
            </a:r>
          </a:p>
          <a:p>
            <a:pPr>
              <a:lnSpc>
                <a:spcPts val="1300"/>
              </a:lnSpc>
              <a:spcAft>
                <a:spcPts val="300"/>
              </a:spcAft>
            </a:pPr>
            <a:r>
              <a:rPr lang="es-MX" dirty="0">
                <a:latin typeface="Aptos Display" panose="020B0004020202020204" pitchFamily="34" charset="0"/>
              </a:rPr>
              <a:t>Lee 1 Corintios 15: 36-41. ¿Cómo responde este pasaje las preguntas de 1 Corintios 15: 35?</a:t>
            </a:r>
            <a:endParaRPr lang="es-MX" noProof="0" dirty="0">
              <a:latin typeface="Aptos Display" panose="020B0004020202020204" pitchFamily="34" charset="0"/>
            </a:endParaRPr>
          </a:p>
          <a:p>
            <a:pPr>
              <a:lnSpc>
                <a:spcPts val="1300"/>
              </a:lnSpc>
              <a:spcAft>
                <a:spcPts val="300"/>
              </a:spcAft>
            </a:pPr>
            <a:r>
              <a:rPr lang="es-MX" noProof="0" dirty="0">
                <a:latin typeface="Aptos Display" panose="020B0004020202020204" pitchFamily="34" charset="0"/>
              </a:rPr>
              <a:t>R. </a:t>
            </a:r>
            <a:r>
              <a:rPr lang="es-MX" dirty="0">
                <a:solidFill>
                  <a:srgbClr val="0070C0"/>
                </a:solidFill>
                <a:latin typeface="Aptos Display" panose="020B0004020202020204" pitchFamily="34" charset="0"/>
              </a:rPr>
              <a:t>Dios proveyó diferentes tipos de cuerpos a los animales y a los seres humanos, adecuados en cada caso al entorno actual. Del mismo modo, nuestros cuerpos serán adecuados para las nuevas circunstancias del mundo celestial.</a:t>
            </a:r>
            <a:r>
              <a:rPr lang="es-MX" noProof="0" dirty="0">
                <a:solidFill>
                  <a:srgbClr val="0070C0"/>
                </a:solidFill>
                <a:latin typeface="Aptos Display" panose="020B0004020202020204" pitchFamily="34" charset="0"/>
              </a:rPr>
              <a:t>.</a:t>
            </a: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sz="1700" noProof="0" dirty="0">
              <a:solidFill>
                <a:srgbClr val="00B0F0"/>
              </a:solidFill>
              <a:latin typeface="Aptos Display" panose="020B0004020202020204" pitchFamily="34" charset="0"/>
            </a:endParaRPr>
          </a:p>
        </p:txBody>
      </p:sp>
      <p:sp>
        <p:nvSpPr>
          <p:cNvPr id="3" name="Diagrama de flujo: pantalla 2">
            <a:extLst>
              <a:ext uri="{FF2B5EF4-FFF2-40B4-BE49-F238E27FC236}">
                <a16:creationId xmlns:a16="http://schemas.microsoft.com/office/drawing/2014/main" id="{6186A0B3-A4B7-36EB-C952-5BC87AAF9B83}"/>
              </a:ext>
            </a:extLst>
          </p:cNvPr>
          <p:cNvSpPr/>
          <p:nvPr/>
        </p:nvSpPr>
        <p:spPr>
          <a:xfrm>
            <a:off x="22128" y="2380391"/>
            <a:ext cx="2701466" cy="3401844"/>
          </a:xfrm>
          <a:prstGeom prst="flowChartDisplay">
            <a:avLst/>
          </a:prstGeom>
          <a:blipFill dpi="0" rotWithShape="1">
            <a:blip r:embed="rId4">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Marcador de contenido 9">
            <a:extLst>
              <a:ext uri="{FF2B5EF4-FFF2-40B4-BE49-F238E27FC236}">
                <a16:creationId xmlns:a16="http://schemas.microsoft.com/office/drawing/2014/main" id="{10209970-210E-C161-AB3B-AECA924C0D07}"/>
              </a:ext>
            </a:extLst>
          </p:cNvPr>
          <p:cNvSpPr>
            <a:spLocks noGrp="1"/>
          </p:cNvSpPr>
          <p:nvPr>
            <p:ph sz="half" idx="2"/>
          </p:nvPr>
        </p:nvSpPr>
        <p:spPr>
          <a:xfrm>
            <a:off x="2712708" y="1849988"/>
            <a:ext cx="7752092" cy="4779334"/>
          </a:xfrm>
          <a:effectLst>
            <a:glow rad="127000">
              <a:schemeClr val="bg1"/>
            </a:glow>
            <a:softEdge rad="25400"/>
          </a:effectLst>
        </p:spPr>
        <p:txBody>
          <a:bodyPr>
            <a:normAutofit/>
            <a:scene3d>
              <a:camera prst="orthographicFront"/>
              <a:lightRig rig="brightRoom" dir="t">
                <a:rot lat="0" lon="0" rev="1200000"/>
              </a:lightRig>
            </a:scene3d>
            <a:sp3d prstMaterial="dkEdge">
              <a:bevelT w="38100"/>
              <a:extrusionClr>
                <a:schemeClr val="bg1"/>
              </a:extrusionClr>
              <a:contourClr>
                <a:schemeClr val="bg1"/>
              </a:contourClr>
            </a:sp3d>
          </a:bodyPr>
          <a:lstStyle/>
          <a:p>
            <a:pPr marL="0" indent="0" algn="just">
              <a:lnSpc>
                <a:spcPts val="1500"/>
              </a:lnSpc>
              <a:buNone/>
            </a:pPr>
            <a:r>
              <a:rPr lang="es-MX" dirty="0">
                <a:latin typeface="Aptos Display" panose="020B0004020202020204" pitchFamily="34" charset="0"/>
              </a:rPr>
              <a:t>Pablo emplea tres analogías para que sus lectores entiendan su enseñanza sobre la resurrección. Primero, así como una semilla debe dejar de existir en su forma original para convertirse milagrosamente en una planta, Dios también dará a los redimidos cuerpos transformados mediante su poder (versículos 36- 38). Segundo, así como Dios ha dispuesto que los animales y los humanos tengan cuerpos adecuados para este mundo, Él nos dará un cuerpo adecuado para el mundo celestial (versículos 39, 40). Finalmente, así como la gloria del sol difiere de la de la luna, o la gloria de una estrella difiere de la de otra (versículo 41), así también la gloria del cuerpo celestial supera con creces a la del cuerpo terrenal (versículo 40).</a:t>
            </a:r>
            <a:endParaRPr lang="es-MX" noProof="0" dirty="0">
              <a:latin typeface="Aptos Display" panose="020B0004020202020204" pitchFamily="34" charset="0"/>
            </a:endParaRPr>
          </a:p>
          <a:p>
            <a:pPr marL="0" indent="0" algn="just">
              <a:lnSpc>
                <a:spcPts val="1500"/>
              </a:lnSpc>
              <a:buNone/>
            </a:pPr>
            <a:r>
              <a:rPr lang="es-MX" b="1" noProof="0" dirty="0">
                <a:latin typeface="Aptos Display" panose="020B0004020202020204" pitchFamily="34" charset="0"/>
              </a:rPr>
              <a:t>«</a:t>
            </a:r>
            <a:r>
              <a:rPr lang="es-MX" b="1" dirty="0">
                <a:latin typeface="Aptos Display" panose="020B0004020202020204" pitchFamily="34" charset="0"/>
              </a:rPr>
              <a:t>Nuestra identidad personal quedará conservada en la resurrección, aunque no sean las mismas partículas de materia ni la misma sustancia material que fue a la tumba. Las maravillosas obras de Dios son un misterio para el hombre. El espíritu, el carácter del hombre, vuelve a Dios, para ser preservado allí. En la resurrección cada hombre tendrá su propio carácter. A su debido tiempo, Dios llamará a los muertos dándoles de nuevo el aliento de vida y ordenando a los huesos secos que vivan. Saldrá la misma forma, pero estará liberada de enfermedades y de todo defecto. Vive otra vez con los mismos rasgos individuales, de modo que el amigo reconocerá al amigo. No hay una ley de Dios en la naturaleza que muestre que Dios devolverá las mismas idénticas partículas de materia que componían el cuerpo antes de la muerte. Dios dará a los justos muertos un cuerpo que será del agrado de él.</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Maranata: el Señor viene, 20 de octubre, p. 311</a:t>
            </a:r>
            <a:r>
              <a:rPr lang="es-MX" i="1" noProof="0" dirty="0">
                <a:latin typeface="Aptos Display" panose="020B0004020202020204" pitchFamily="34" charset="0"/>
              </a:rPr>
              <a:t>).</a:t>
            </a:r>
          </a:p>
        </p:txBody>
      </p:sp>
      <p:sp>
        <p:nvSpPr>
          <p:cNvPr id="6" name="CuadroTexto 5">
            <a:extLst>
              <a:ext uri="{FF2B5EF4-FFF2-40B4-BE49-F238E27FC236}">
                <a16:creationId xmlns:a16="http://schemas.microsoft.com/office/drawing/2014/main" id="{9380AA45-86D5-335F-FCD4-9E237300BF12}"/>
              </a:ext>
            </a:extLst>
          </p:cNvPr>
          <p:cNvSpPr txBox="1"/>
          <p:nvPr/>
        </p:nvSpPr>
        <p:spPr>
          <a:xfrm>
            <a:off x="10886" y="6422580"/>
            <a:ext cx="10442672" cy="515334"/>
          </a:xfrm>
          <a:prstGeom prst="rect">
            <a:avLst/>
          </a:prstGeom>
          <a:noFill/>
        </p:spPr>
        <p:txBody>
          <a:bodyPr wrap="square" rtlCol="0">
            <a:spAutoFit/>
          </a:bodyPr>
          <a:lstStyle/>
          <a:p>
            <a:pPr algn="just">
              <a:lnSpc>
                <a:spcPts val="1600"/>
              </a:lnSpc>
            </a:pPr>
            <a:r>
              <a:rPr lang="es-MX" b="1" noProof="0" dirty="0"/>
              <a:t>Reflexionemos:</a:t>
            </a:r>
            <a:r>
              <a:rPr lang="es-MX" b="1" noProof="0" dirty="0">
                <a:solidFill>
                  <a:srgbClr val="C00000"/>
                </a:solidFill>
                <a:latin typeface="Aptos Display" panose="020B0004020202020204" pitchFamily="34" charset="0"/>
              </a:rPr>
              <a:t> </a:t>
            </a:r>
            <a:r>
              <a:rPr lang="es-MX" b="1" dirty="0">
                <a:solidFill>
                  <a:srgbClr val="C00000"/>
                </a:solidFill>
                <a:latin typeface="Aptos Display" panose="020B0004020202020204" pitchFamily="34" charset="0"/>
              </a:rPr>
              <a:t>¿Cómo nos ayuda la seguridad de que nuestros cuerpos serán transformados a la perfección a ser resilientes respecto de nuestras limitaciones físicas actuales?</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1687244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561AB1F5-B354-8C1B-B95F-2B1DF3FECEFE}"/>
              </a:ext>
            </a:extLst>
          </p:cNvPr>
          <p:cNvSpPr>
            <a:spLocks noGrp="1"/>
          </p:cNvSpPr>
          <p:nvPr>
            <p:ph type="body" idx="1"/>
          </p:nvPr>
        </p:nvSpPr>
        <p:spPr>
          <a:xfrm>
            <a:off x="0" y="925456"/>
            <a:ext cx="10452847" cy="1324160"/>
          </a:xfrm>
        </p:spPr>
        <p:txBody>
          <a:bodyPr wrap="square" anchor="t">
            <a:noAutofit/>
          </a:bodyPr>
          <a:lstStyle/>
          <a:p>
            <a:pPr>
              <a:lnSpc>
                <a:spcPts val="1400"/>
              </a:lnSpc>
              <a:spcAft>
                <a:spcPts val="300"/>
              </a:spcAft>
            </a:pPr>
            <a:r>
              <a:rPr lang="es-MX" sz="1600" dirty="0">
                <a:latin typeface="Aptos Display" panose="020B0004020202020204" pitchFamily="34" charset="0"/>
              </a:rPr>
              <a:t>«</a:t>
            </a:r>
            <a:r>
              <a:rPr lang="es-MX" sz="1700" dirty="0">
                <a:latin typeface="Aptos Display" panose="020B0004020202020204" pitchFamily="34" charset="0"/>
              </a:rPr>
              <a:t>He aquí, os digo un misterio: No todos dormiremos; pero todos seremos transformados</a:t>
            </a:r>
            <a:r>
              <a:rPr lang="es-MX" sz="1700" noProof="0" dirty="0">
                <a:latin typeface="Aptos Display" panose="020B0004020202020204" pitchFamily="34" charset="0"/>
              </a:rPr>
              <a:t>» (1 Corintios 15:51).</a:t>
            </a:r>
          </a:p>
          <a:p>
            <a:pPr>
              <a:lnSpc>
                <a:spcPts val="1400"/>
              </a:lnSpc>
              <a:spcAft>
                <a:spcPts val="300"/>
              </a:spcAft>
            </a:pPr>
            <a:r>
              <a:rPr lang="es-MX" sz="1700" dirty="0">
                <a:latin typeface="Aptos Display" panose="020B0004020202020204" pitchFamily="34" charset="0"/>
              </a:rPr>
              <a:t>Lee 1 Corintios 15: 54-57. ¿Qué nos dice este pasaje acerca de nuestra victoria definitiva sobre la muerte?</a:t>
            </a:r>
            <a:endParaRPr lang="es-MX" sz="1700" noProof="0" dirty="0">
              <a:latin typeface="Aptos Display" panose="020B0004020202020204" pitchFamily="34" charset="0"/>
            </a:endParaRPr>
          </a:p>
          <a:p>
            <a:pPr>
              <a:lnSpc>
                <a:spcPts val="1400"/>
              </a:lnSpc>
              <a:spcAft>
                <a:spcPts val="300"/>
              </a:spcAft>
            </a:pPr>
            <a:r>
              <a:rPr kumimoji="0" lang="es-MX" sz="1700"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sz="1700" noProof="0" dirty="0">
                <a:solidFill>
                  <a:srgbClr val="0970BC"/>
                </a:solidFill>
                <a:latin typeface="Aptos Display" panose="020B0004020202020204" pitchFamily="34" charset="0"/>
              </a:rPr>
              <a:t>Pablo nos dice que vencemos a la muerte cuando esto corruptible se vista de incorrupción y esto mortal sea vestido de inmortalidad. Y este hecho se dará cuando Cristo venga por segunda </a:t>
            </a:r>
            <a:r>
              <a:rPr lang="es-MX" sz="1700" dirty="0">
                <a:solidFill>
                  <a:srgbClr val="0970BC"/>
                </a:solidFill>
                <a:latin typeface="Aptos Display" panose="020B0004020202020204" pitchFamily="34" charset="0"/>
              </a:rPr>
              <a:t>vez. Solo cuando nuestra naturaleza pecaminosa sea eliminada (1 Cor. 15: 54) y pasemos por la experiencia de la glorificación (1 Cor. 15: 51-53; 1 Tes. 4: 13-17) se cumplirá la victoria sobre la muerte</a:t>
            </a:r>
            <a:r>
              <a:rPr lang="es-MX" sz="1700" noProof="0" dirty="0">
                <a:solidFill>
                  <a:srgbClr val="0970BC"/>
                </a:solidFill>
                <a:latin typeface="Aptos Display" panose="020B0004020202020204" pitchFamily="34" charset="0"/>
              </a:rPr>
              <a:t>.</a:t>
            </a:r>
          </a:p>
        </p:txBody>
      </p:sp>
      <p:sp>
        <p:nvSpPr>
          <p:cNvPr id="8" name="Marcador de contenido 7">
            <a:extLst>
              <a:ext uri="{FF2B5EF4-FFF2-40B4-BE49-F238E27FC236}">
                <a16:creationId xmlns:a16="http://schemas.microsoft.com/office/drawing/2014/main" id="{E4DAE60B-E6BE-5D43-22D6-333BB2BAE90B}"/>
              </a:ext>
            </a:extLst>
          </p:cNvPr>
          <p:cNvSpPr>
            <a:spLocks noGrp="1"/>
          </p:cNvSpPr>
          <p:nvPr>
            <p:ph sz="half" idx="2"/>
          </p:nvPr>
        </p:nvSpPr>
        <p:spPr>
          <a:xfrm>
            <a:off x="2606934" y="2294441"/>
            <a:ext cx="7780647" cy="4258759"/>
          </a:xfrm>
        </p:spPr>
        <p:txBody>
          <a:bodyPr vert="horz" wrap="square" lIns="91440" tIns="45720" rIns="91440" bIns="45720" rtlCol="0">
            <a:normAutofit/>
          </a:bodyPr>
          <a:lstStyle/>
          <a:p>
            <a:pPr marL="0" indent="0" algn="just">
              <a:lnSpc>
                <a:spcPts val="1300"/>
              </a:lnSpc>
              <a:spcBef>
                <a:spcPts val="0"/>
              </a:spcBef>
              <a:spcAft>
                <a:spcPts val="600"/>
              </a:spcAft>
              <a:buNone/>
            </a:pPr>
            <a:r>
              <a:rPr lang="es-MX" dirty="0">
                <a:latin typeface="Aptos Display" panose="020B0004020202020204" pitchFamily="34" charset="0"/>
              </a:rPr>
              <a:t>En el versículo 54, Pablo indica que la esperanza de la resurrección transmitida en la frase «Absorbida es la muerte en victoria» es el cumplimiento de una promesa para el pueblo de Dios a través del profeta Isaías (Isaías 25:8). Juan usa la segunda línea de Isaías 25:8 en Apocalipsis 7:17 y 21:4. Tanto Pablo como Juan emplean las palabras de Isaías 25:8 para indicar que nuestra victoria final sobre la muerte tendrá lugar en el regreso de Cristo: «¿Dónde, oh sepulcro, tu victoria?» Pablo hace esta pregunta en un tono desafiante. ¡La muerte y el Hades (es decir, el sepulcro) serán vencidos! «Mas gracias sean dadas a Dios, que nos da la victoria por medio de nuestro Señor Jesucristo» (1 Corintios 15:57). ¡Amén!</a:t>
            </a:r>
            <a:endParaRPr lang="es-MX" noProof="0" dirty="0">
              <a:latin typeface="Aptos Display" panose="020B0004020202020204" pitchFamily="34" charset="0"/>
            </a:endParaRPr>
          </a:p>
          <a:p>
            <a:pPr marL="0" indent="0" algn="just">
              <a:lnSpc>
                <a:spcPts val="1300"/>
              </a:lnSpc>
              <a:spcBef>
                <a:spcPts val="0"/>
              </a:spcBef>
              <a:spcAft>
                <a:spcPts val="600"/>
              </a:spcAft>
              <a:buNone/>
            </a:pPr>
            <a:r>
              <a:rPr lang="es-MX" noProof="0" dirty="0">
                <a:latin typeface="Aptos Display" panose="020B0004020202020204" pitchFamily="34" charset="0"/>
              </a:rPr>
              <a:t>«</a:t>
            </a:r>
            <a:r>
              <a:rPr lang="es-MX" b="1" dirty="0">
                <a:latin typeface="Aptos Display" panose="020B0004020202020204" pitchFamily="34" charset="0"/>
              </a:rPr>
              <a:t>Antes de entrar en la ciudad de Dios, el Salvador confiere a sus discípulos los emblemas de la victoria, y los cubre con las insignias de su dignidad real… Sobre la cabeza de los vencedores Jesús coloca con su propia diestra la corona de gloria. Cada cual recibe una corona que lleva su propio “nombre nuevo” (Apocalipsis 2:17), y la inscripción: “Santidad a Jehová”. A todos se les pone en la mano la palma de la victoria y el arpa brillante. Luego que los ángeles que mandan dan la nota, todas las manos tocan con maestría las cuerdas de las arpas, produciendo dulce música en ricos y melodiosos acordes. Dicha indecible estremece todos los corazones, y cada voz se eleva en alabanzas de agradecimiento..</a:t>
            </a:r>
            <a:r>
              <a:rPr lang="es-MX" b="1" noProof="0" dirty="0">
                <a:latin typeface="Aptos Display" panose="020B0004020202020204" pitchFamily="34" charset="0"/>
              </a:rPr>
              <a:t>.»</a:t>
            </a:r>
            <a:r>
              <a:rPr lang="es-MX" i="1" noProof="0" dirty="0">
                <a:latin typeface="Aptos Display" panose="020B0004020202020204" pitchFamily="34" charset="0"/>
              </a:rPr>
              <a:t> (</a:t>
            </a:r>
            <a:r>
              <a:rPr lang="es-MX" i="1" dirty="0" err="1">
                <a:latin typeface="Aptos Display" panose="020B0004020202020204" pitchFamily="34" charset="0"/>
              </a:rPr>
              <a:t>God's</a:t>
            </a:r>
            <a:r>
              <a:rPr lang="es-MX" i="1" dirty="0">
                <a:latin typeface="Aptos Display" panose="020B0004020202020204" pitchFamily="34" charset="0"/>
              </a:rPr>
              <a:t> Amazing Grace, p. 357; parcialmente en La maravillosa gracia de Dios, p. 357</a:t>
            </a:r>
            <a:r>
              <a:rPr lang="es-MX" i="1" noProof="0" dirty="0">
                <a:latin typeface="Aptos Display" panose="020B0004020202020204" pitchFamily="34" charset="0"/>
              </a:rPr>
              <a:t>).</a:t>
            </a: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2" name="CuadroTexto 1">
            <a:extLst>
              <a:ext uri="{FF2B5EF4-FFF2-40B4-BE49-F238E27FC236}">
                <a16:creationId xmlns:a16="http://schemas.microsoft.com/office/drawing/2014/main" id="{ED5AB885-7FC0-5E71-F3CE-EEAFDF120305}"/>
              </a:ext>
            </a:extLst>
          </p:cNvPr>
          <p:cNvSpPr txBox="1"/>
          <p:nvPr/>
        </p:nvSpPr>
        <p:spPr>
          <a:xfrm>
            <a:off x="3270288" y="201068"/>
            <a:ext cx="6624000" cy="658800"/>
          </a:xfrm>
          <a:prstGeom prst="rect">
            <a:avLst/>
          </a:prstGeom>
          <a:solidFill>
            <a:srgbClr val="FF2323"/>
          </a:solidFill>
          <a:ln>
            <a:noFill/>
          </a:ln>
          <a:effectLst>
            <a:outerShdw blurRad="50800" dist="50800" dir="1200000" algn="l" rotWithShape="0">
              <a:prstClr val="black">
                <a:alpha val="46000"/>
              </a:prst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ln>
                  <a:solidFill>
                    <a:schemeClr val="bg1"/>
                  </a:solidFill>
                </a:ln>
                <a:solidFill>
                  <a:schemeClr val="bg1"/>
                </a:solidFill>
                <a:effectLst>
                  <a:innerShdw blurRad="63500" dist="50800" dir="18900000">
                    <a:schemeClr val="tx1">
                      <a:alpha val="50000"/>
                    </a:schemeClr>
                  </a:innerShdw>
                </a:effectLst>
                <a:latin typeface="Amasis MT Pro Black" panose="02040A04050005020304" pitchFamily="18" charset="0"/>
              </a:rPr>
              <a:t>La victoria final sobre la muerte</a:t>
            </a:r>
          </a:p>
        </p:txBody>
      </p:sp>
      <p:sp>
        <p:nvSpPr>
          <p:cNvPr id="22" name="Título 5">
            <a:extLst>
              <a:ext uri="{FF2B5EF4-FFF2-40B4-BE49-F238E27FC236}">
                <a16:creationId xmlns:a16="http://schemas.microsoft.com/office/drawing/2014/main" id="{F998FE6C-165A-A6CF-2E59-80423ED8B31B}"/>
              </a:ext>
            </a:extLst>
          </p:cNvPr>
          <p:cNvSpPr>
            <a:spLocks noGrp="1"/>
          </p:cNvSpPr>
          <p:nvPr>
            <p:ph type="title"/>
          </p:nvPr>
        </p:nvSpPr>
        <p:spPr>
          <a:xfrm>
            <a:off x="467360" y="201068"/>
            <a:ext cx="2658325" cy="659218"/>
          </a:xfrm>
          <a:solidFill>
            <a:srgbClr val="FF0000"/>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solidFill>
                    <a:schemeClr val="bg1"/>
                  </a:solidFill>
                </a:ln>
                <a:solidFill>
                  <a:schemeClr val="tx1"/>
                </a:solidFill>
                <a:effectLst>
                  <a:outerShdw blurRad="50800" dist="50800" dir="5400000" algn="ctr" rotWithShape="0">
                    <a:schemeClr val="bg1"/>
                  </a:outerShdw>
                </a:effectLst>
                <a:latin typeface="+mn-lt"/>
                <a:ea typeface="+mn-ea"/>
                <a:cs typeface="+mn-cs"/>
              </a:rPr>
              <a:t>Jueves</a:t>
            </a:r>
          </a:p>
        </p:txBody>
      </p:sp>
      <p:sp>
        <p:nvSpPr>
          <p:cNvPr id="3" name="Diagrama de flujo: proceso alternativo 2">
            <a:extLst>
              <a:ext uri="{FF2B5EF4-FFF2-40B4-BE49-F238E27FC236}">
                <a16:creationId xmlns:a16="http://schemas.microsoft.com/office/drawing/2014/main" id="{E2AA187E-BBC3-A519-4C2B-F00A96DA9A45}"/>
              </a:ext>
            </a:extLst>
          </p:cNvPr>
          <p:cNvSpPr/>
          <p:nvPr/>
        </p:nvSpPr>
        <p:spPr>
          <a:xfrm>
            <a:off x="14340" y="2465301"/>
            <a:ext cx="2592594" cy="3486732"/>
          </a:xfrm>
          <a:prstGeom prst="flowChartAlternateProcess">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140FBE8E-B777-9D82-DBE5-8E8DA3575749}"/>
              </a:ext>
            </a:extLst>
          </p:cNvPr>
          <p:cNvSpPr txBox="1"/>
          <p:nvPr/>
        </p:nvSpPr>
        <p:spPr>
          <a:xfrm>
            <a:off x="0" y="6028680"/>
            <a:ext cx="10312275" cy="825995"/>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sz="1700" b="1" dirty="0">
                <a:solidFill>
                  <a:srgbClr val="C00000"/>
                </a:solidFill>
                <a:latin typeface="Aptos Display" panose="020B0004020202020204" pitchFamily="34" charset="0"/>
              </a:rPr>
              <a:t>¿Quién no se ha lamentado de lo rápido que pasa la vida? Así de rápida nos parecerá la segunda venida de Jesús si morimos antes de que ocurra. Quizá nuestro primer pensamiento al abrir nuevamente nuestros ojos será: «¡Vaya, Señor, ¡tu segunda venida ocurrió realmente pronto!». ¿Cómo nos ayuda esta idea a aceptar mejor lo que algunos consideran un retraso?</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0141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5"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ciones" id="{33A9EC13-759B-4F92-AB56-6B8B56B226EE}" vid="{05531679-3202-4267-98F4-8A937D0844D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44775</TotalTime>
  <Words>3385</Words>
  <Application>Microsoft Office PowerPoint</Application>
  <PresentationFormat>Panorámica</PresentationFormat>
  <Paragraphs>75</Paragraphs>
  <Slides>10</Slides>
  <Notes>6</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10</vt:i4>
      </vt:variant>
    </vt:vector>
  </HeadingPairs>
  <TitlesOfParts>
    <vt:vector size="27" baseType="lpstr">
      <vt:lpstr>Abadi</vt:lpstr>
      <vt:lpstr>Amasis MT Pro Black</vt:lpstr>
      <vt:lpstr>Angsana New</vt:lpstr>
      <vt:lpstr>Aptos</vt:lpstr>
      <vt:lpstr>Aptos Display</vt:lpstr>
      <vt:lpstr>Arial</vt:lpstr>
      <vt:lpstr>Avenir Next LT Pro</vt:lpstr>
      <vt:lpstr>Bahnschrift</vt:lpstr>
      <vt:lpstr>Calibri</vt:lpstr>
      <vt:lpstr>Calibri Light</vt:lpstr>
      <vt:lpstr>Felix Titling</vt:lpstr>
      <vt:lpstr>Gill Sans Nova Cond</vt:lpstr>
      <vt:lpstr>Gisha</vt:lpstr>
      <vt:lpstr>Haettenschweiler</vt:lpstr>
      <vt:lpstr>Impact</vt:lpstr>
      <vt:lpstr>Lato</vt:lpstr>
      <vt:lpstr>Tema de Office</vt:lpstr>
      <vt:lpstr>Presentación de PowerPoint</vt:lpstr>
      <vt:lpstr>Para Memorizar</vt:lpstr>
      <vt:lpstr>Enfoque del Estudio</vt:lpstr>
      <vt:lpstr>Presentación de PowerPoint</vt:lpstr>
      <vt:lpstr>Domingo</vt:lpstr>
      <vt:lpstr>Lunes</vt:lpstr>
      <vt:lpstr>Martes</vt:lpstr>
      <vt:lpstr>Miércoles</vt:lpstr>
      <vt:lpstr>Jueves</vt:lpstr>
      <vt:lpstr>PARA ESTUDIAR Y MEDITAR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CRUZ</dc:creator>
  <cp:lastModifiedBy>JORGE CRUZ</cp:lastModifiedBy>
  <cp:revision>2149</cp:revision>
  <dcterms:created xsi:type="dcterms:W3CDTF">2023-06-19T00:44:38Z</dcterms:created>
  <dcterms:modified xsi:type="dcterms:W3CDTF">2026-08-19T03:18:01Z</dcterms:modified>
</cp:coreProperties>
</file>