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63" r:id="rId3"/>
    <p:sldId id="264" r:id="rId4"/>
    <p:sldId id="257" r:id="rId5"/>
    <p:sldId id="258" r:id="rId6"/>
    <p:sldId id="259" r:id="rId7"/>
    <p:sldId id="260" r:id="rId8"/>
    <p:sldId id="261" r:id="rId9"/>
    <p:sldId id="262" r:id="rId10"/>
    <p:sldId id="265" r:id="rId11"/>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5"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C290"/>
    <a:srgbClr val="F9C595"/>
    <a:srgbClr val="6B524B"/>
    <a:srgbClr val="04BE66"/>
    <a:srgbClr val="7D7C7F"/>
    <a:srgbClr val="B5B9D2"/>
    <a:srgbClr val="434669"/>
    <a:srgbClr val="B8BED4"/>
    <a:srgbClr val="44476A"/>
    <a:srgbClr val="5B0A1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794" autoAdjust="0"/>
    <p:restoredTop sz="94678" autoAdjust="0"/>
  </p:normalViewPr>
  <p:slideViewPr>
    <p:cSldViewPr snapToGrid="0">
      <p:cViewPr varScale="1">
        <p:scale>
          <a:sx n="85" d="100"/>
          <a:sy n="85" d="100"/>
        </p:scale>
        <p:origin x="226" y="72"/>
      </p:cViewPr>
      <p:guideLst>
        <p:guide orient="horz" pos="2205"/>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E85254-74DC-4BFD-8036-326AD9CD5383}" type="datetimeFigureOut">
              <a:rPr lang="es-MX" smtClean="0"/>
              <a:t>12/08/2026</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E6DF53-FE41-4145-8C09-04488577F769}" type="slidenum">
              <a:rPr lang="es-MX" smtClean="0"/>
              <a:t>‹Nº›</a:t>
            </a:fld>
            <a:endParaRPr lang="es-MX"/>
          </a:p>
        </p:txBody>
      </p:sp>
    </p:spTree>
    <p:extLst>
      <p:ext uri="{BB962C8B-B14F-4D97-AF65-F5344CB8AC3E}">
        <p14:creationId xmlns:p14="http://schemas.microsoft.com/office/powerpoint/2010/main" val="327216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dirty="0"/>
          </a:p>
        </p:txBody>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7DE6DF53-FE41-4145-8C09-04488577F769}" type="slidenum">
              <a:rPr lang="es-MX" smtClean="0"/>
              <a:t>1</a:t>
            </a:fld>
            <a:endParaRPr lang="es-MX" dirty="0"/>
          </a:p>
        </p:txBody>
      </p:sp>
    </p:spTree>
    <p:extLst>
      <p:ext uri="{BB962C8B-B14F-4D97-AF65-F5344CB8AC3E}">
        <p14:creationId xmlns:p14="http://schemas.microsoft.com/office/powerpoint/2010/main" val="228920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a:p>
        </p:txBody>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fld id="{7DE6DF53-FE41-4145-8C09-04488577F769}" type="slidenum">
              <a:rPr lang="es-MX" smtClean="0"/>
              <a:t>3</a:t>
            </a:fld>
            <a:endParaRPr lang="es-MX"/>
          </a:p>
        </p:txBody>
      </p:sp>
    </p:spTree>
    <p:extLst>
      <p:ext uri="{BB962C8B-B14F-4D97-AF65-F5344CB8AC3E}">
        <p14:creationId xmlns:p14="http://schemas.microsoft.com/office/powerpoint/2010/main" val="42870821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a:p>
        </p:txBody>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fld id="{7DE6DF53-FE41-4145-8C09-04488577F769}" type="slidenum">
              <a:rPr lang="es-MX" smtClean="0"/>
              <a:t>5</a:t>
            </a:fld>
            <a:endParaRPr lang="es-MX"/>
          </a:p>
        </p:txBody>
      </p:sp>
    </p:spTree>
    <p:extLst>
      <p:ext uri="{BB962C8B-B14F-4D97-AF65-F5344CB8AC3E}">
        <p14:creationId xmlns:p14="http://schemas.microsoft.com/office/powerpoint/2010/main" val="14328573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a:p>
        </p:txBody>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fld id="{7DE6DF53-FE41-4145-8C09-04488577F769}" type="slidenum">
              <a:rPr lang="es-MX" smtClean="0"/>
              <a:t>7</a:t>
            </a:fld>
            <a:endParaRPr lang="es-MX"/>
          </a:p>
        </p:txBody>
      </p:sp>
    </p:spTree>
    <p:extLst>
      <p:ext uri="{BB962C8B-B14F-4D97-AF65-F5344CB8AC3E}">
        <p14:creationId xmlns:p14="http://schemas.microsoft.com/office/powerpoint/2010/main" val="2281881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a:p>
        </p:txBody>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fld id="{7DE6DF53-FE41-4145-8C09-04488577F769}" type="slidenum">
              <a:rPr lang="es-MX" smtClean="0"/>
              <a:t>8</a:t>
            </a:fld>
            <a:endParaRPr lang="es-MX"/>
          </a:p>
        </p:txBody>
      </p:sp>
    </p:spTree>
    <p:extLst>
      <p:ext uri="{BB962C8B-B14F-4D97-AF65-F5344CB8AC3E}">
        <p14:creationId xmlns:p14="http://schemas.microsoft.com/office/powerpoint/2010/main" val="14539790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s-MX"/>
          </a:p>
        </p:txBody>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fld id="{7DE6DF53-FE41-4145-8C09-04488577F769}" type="slidenum">
              <a:rPr lang="es-MX" smtClean="0"/>
              <a:t>9</a:t>
            </a:fld>
            <a:endParaRPr lang="es-MX"/>
          </a:p>
        </p:txBody>
      </p:sp>
    </p:spTree>
    <p:extLst>
      <p:ext uri="{BB962C8B-B14F-4D97-AF65-F5344CB8AC3E}">
        <p14:creationId xmlns:p14="http://schemas.microsoft.com/office/powerpoint/2010/main" val="30867984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E5C93EEE-43D6-22CD-08BA-AB86D0C45D1D}"/>
              </a:ext>
            </a:extLst>
          </p:cNvPr>
          <p:cNvSpPr/>
          <p:nvPr userDrawn="1"/>
        </p:nvSpPr>
        <p:spPr>
          <a:xfrm>
            <a:off x="19925" y="-22594"/>
            <a:ext cx="10432773" cy="1010754"/>
          </a:xfrm>
          <a:prstGeom prst="rect">
            <a:avLst/>
          </a:prstGeom>
          <a:solidFill>
            <a:srgbClr val="6B524B"/>
          </a:solidFill>
          <a:ln>
            <a:solidFill>
              <a:srgbClr val="7D7C7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4000"/>
              </a:lnSpc>
            </a:pPr>
            <a:endParaRPr lang="es-MX" sz="3600" dirty="0">
              <a:latin typeface="Haettenschweiler" panose="020B0706040902060204" pitchFamily="34" charset="0"/>
            </a:endParaRPr>
          </a:p>
        </p:txBody>
      </p:sp>
      <p:sp>
        <p:nvSpPr>
          <p:cNvPr id="18" name="Rectángulo 17">
            <a:extLst>
              <a:ext uri="{FF2B5EF4-FFF2-40B4-BE49-F238E27FC236}">
                <a16:creationId xmlns:a16="http://schemas.microsoft.com/office/drawing/2014/main" id="{7136F143-38F5-6138-E2BA-81CD00471189}"/>
              </a:ext>
            </a:extLst>
          </p:cNvPr>
          <p:cNvSpPr/>
          <p:nvPr userDrawn="1"/>
        </p:nvSpPr>
        <p:spPr>
          <a:xfrm>
            <a:off x="-7080" y="-22594"/>
            <a:ext cx="2276694" cy="6887244"/>
          </a:xfrm>
          <a:prstGeom prst="rect">
            <a:avLst/>
          </a:prstGeom>
          <a:solidFill>
            <a:srgbClr val="6B524B"/>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800" dirty="0"/>
          </a:p>
        </p:txBody>
      </p:sp>
      <p:sp>
        <p:nvSpPr>
          <p:cNvPr id="20" name="CuadroTexto 19">
            <a:extLst>
              <a:ext uri="{FF2B5EF4-FFF2-40B4-BE49-F238E27FC236}">
                <a16:creationId xmlns:a16="http://schemas.microsoft.com/office/drawing/2014/main" id="{054428B6-9E8E-1B76-884D-446C54D7F3B1}"/>
              </a:ext>
            </a:extLst>
          </p:cNvPr>
          <p:cNvSpPr txBox="1"/>
          <p:nvPr userDrawn="1"/>
        </p:nvSpPr>
        <p:spPr>
          <a:xfrm>
            <a:off x="19925" y="4659997"/>
            <a:ext cx="2184400" cy="723281"/>
          </a:xfrm>
          <a:prstGeom prst="rect">
            <a:avLst/>
          </a:prstGeom>
          <a:noFill/>
        </p:spPr>
        <p:txBody>
          <a:bodyPr wrap="square" rtlCol="0">
            <a:noAutofit/>
          </a:bodyPr>
          <a:lstStyle/>
          <a:p>
            <a:pPr algn="ctr">
              <a:lnSpc>
                <a:spcPts val="2200"/>
              </a:lnSpc>
            </a:pPr>
            <a:r>
              <a:rPr lang="es-MX" sz="2400" b="1" dirty="0">
                <a:ln>
                  <a:solidFill>
                    <a:srgbClr val="1A0606"/>
                  </a:solidFill>
                </a:ln>
                <a:solidFill>
                  <a:schemeClr val="bg1">
                    <a:lumMod val="95000"/>
                  </a:schemeClr>
                </a:solidFill>
                <a:effectLst>
                  <a:innerShdw blurRad="63500" dist="50800" dir="18900000">
                    <a:prstClr val="black">
                      <a:alpha val="50000"/>
                    </a:prstClr>
                  </a:innerShdw>
                </a:effectLst>
                <a:latin typeface="Abadi" panose="020B0604020104020204" pitchFamily="34" charset="0"/>
              </a:rPr>
              <a:t>Resumen en </a:t>
            </a:r>
          </a:p>
          <a:p>
            <a:pPr algn="ctr">
              <a:lnSpc>
                <a:spcPts val="2200"/>
              </a:lnSpc>
            </a:pPr>
            <a:r>
              <a:rPr lang="es-MX" sz="2400" b="1" dirty="0">
                <a:ln>
                  <a:solidFill>
                    <a:srgbClr val="1A0606"/>
                  </a:solidFill>
                </a:ln>
                <a:solidFill>
                  <a:schemeClr val="bg1">
                    <a:lumMod val="95000"/>
                  </a:schemeClr>
                </a:solidFill>
                <a:effectLst>
                  <a:innerShdw blurRad="63500" dist="50800" dir="18900000">
                    <a:prstClr val="black">
                      <a:alpha val="50000"/>
                    </a:prstClr>
                  </a:innerShdw>
                </a:effectLst>
                <a:latin typeface="Abadi" panose="020B0604020104020204" pitchFamily="34" charset="0"/>
              </a:rPr>
              <a:t>PowerPoint</a:t>
            </a:r>
          </a:p>
        </p:txBody>
      </p:sp>
      <p:sp>
        <p:nvSpPr>
          <p:cNvPr id="21" name="CuadroTexto 20">
            <a:extLst>
              <a:ext uri="{FF2B5EF4-FFF2-40B4-BE49-F238E27FC236}">
                <a16:creationId xmlns:a16="http://schemas.microsoft.com/office/drawing/2014/main" id="{438004BE-1FB9-496E-1A53-22E90E1B4D3D}"/>
              </a:ext>
            </a:extLst>
          </p:cNvPr>
          <p:cNvSpPr txBox="1"/>
          <p:nvPr userDrawn="1"/>
        </p:nvSpPr>
        <p:spPr>
          <a:xfrm>
            <a:off x="-96687" y="1760486"/>
            <a:ext cx="2494656" cy="694338"/>
          </a:xfrm>
          <a:prstGeom prst="rect">
            <a:avLst/>
          </a:prstGeom>
          <a:noFill/>
        </p:spPr>
        <p:txBody>
          <a:bodyPr wrap="square" rtlCol="0">
            <a:normAutofit fontScale="32500" lnSpcReduction="20000"/>
          </a:bodyPr>
          <a:lstStyle/>
          <a:p>
            <a:pPr algn="ctr"/>
            <a:r>
              <a:rPr lang="es-MX" sz="8600" b="1" kern="1200" dirty="0">
                <a:ln>
                  <a:solidFill>
                    <a:schemeClr val="tx1"/>
                  </a:solidFill>
                </a:ln>
                <a:solidFill>
                  <a:schemeClr val="bg1">
                    <a:lumMod val="95000"/>
                  </a:schemeClr>
                </a:solidFill>
                <a:effectLst>
                  <a:outerShdw blurRad="38100" dist="38100" dir="2700000" algn="tl">
                    <a:schemeClr val="bg1">
                      <a:alpha val="43000"/>
                    </a:schemeClr>
                  </a:outerShdw>
                </a:effectLst>
                <a:latin typeface="Impact" panose="020B0806030902050204" pitchFamily="34" charset="0"/>
                <a:ea typeface="+mn-ea"/>
                <a:cs typeface="Arial" panose="020B0604020202020204" pitchFamily="34" charset="0"/>
              </a:rPr>
              <a:t>3</a:t>
            </a:r>
            <a:r>
              <a:rPr lang="es-MX" sz="3200" b="1" kern="1200" dirty="0">
                <a:ln>
                  <a:solidFill>
                    <a:schemeClr val="tx1"/>
                  </a:solidFill>
                </a:ln>
                <a:solidFill>
                  <a:schemeClr val="tx1"/>
                </a:solidFill>
                <a:effectLst>
                  <a:outerShdw blurRad="38100" dist="38100" dir="2700000" algn="tl">
                    <a:schemeClr val="bg1">
                      <a:alpha val="43000"/>
                    </a:schemeClr>
                  </a:outerShdw>
                </a:effectLst>
                <a:latin typeface="Impact" panose="020B0806030902050204" pitchFamily="34" charset="0"/>
                <a:ea typeface="+mn-ea"/>
                <a:cs typeface="Arial" panose="020B0604020202020204" pitchFamily="34" charset="0"/>
              </a:rPr>
              <a:t>  </a:t>
            </a:r>
            <a:r>
              <a:rPr lang="es-MX" sz="3200" b="1" kern="1200" dirty="0">
                <a:ln>
                  <a:solidFill>
                    <a:schemeClr val="tx1"/>
                  </a:solidFill>
                </a:ln>
                <a:solidFill>
                  <a:schemeClr val="bg1"/>
                </a:solidFill>
                <a:effectLst>
                  <a:outerShdw blurRad="38100" dist="38100" dir="2700000" algn="tl">
                    <a:schemeClr val="bg1">
                      <a:alpha val="43000"/>
                    </a:schemeClr>
                  </a:outerShdw>
                </a:effectLst>
                <a:latin typeface="Impact" panose="020B0806030902050204" pitchFamily="34" charset="0"/>
                <a:ea typeface="+mn-ea"/>
                <a:cs typeface="Arial" panose="020B0604020202020204" pitchFamily="34" charset="0"/>
              </a:rPr>
              <a:t>         </a:t>
            </a:r>
            <a:r>
              <a:rPr lang="es-MX" sz="4500" b="1" kern="1200" dirty="0">
                <a:ln>
                  <a:solidFill>
                    <a:schemeClr val="tx1"/>
                  </a:solidFill>
                </a:ln>
                <a:solidFill>
                  <a:schemeClr val="bg1">
                    <a:lumMod val="95000"/>
                  </a:schemeClr>
                </a:solidFill>
                <a:effectLst/>
                <a:latin typeface="Impact" panose="020B0806030902050204" pitchFamily="34" charset="0"/>
                <a:ea typeface="+mn-ea"/>
                <a:cs typeface="Arial" panose="020B0604020202020204" pitchFamily="34" charset="0"/>
              </a:rPr>
              <a:t>TRIMESTRE</a:t>
            </a:r>
          </a:p>
          <a:p>
            <a:pPr algn="ctr"/>
            <a:endParaRPr lang="es-MX" sz="1400" b="1" dirty="0">
              <a:ln>
                <a:solidFill>
                  <a:schemeClr val="tx1"/>
                </a:solidFill>
              </a:ln>
              <a:solidFill>
                <a:schemeClr val="bg1">
                  <a:lumMod val="95000"/>
                </a:schemeClr>
              </a:solidFill>
              <a:effectLst/>
              <a:latin typeface="Gisha" panose="020B0604020202020204" pitchFamily="34" charset="-79"/>
              <a:cs typeface="Gisha" panose="020B0604020202020204" pitchFamily="34" charset="-79"/>
            </a:endParaRPr>
          </a:p>
          <a:p>
            <a:pPr algn="ctr"/>
            <a:r>
              <a:rPr lang="es-MX" sz="4500" b="1" kern="1200" dirty="0">
                <a:ln>
                  <a:solidFill>
                    <a:schemeClr val="tx1"/>
                  </a:solidFill>
                </a:ln>
                <a:solidFill>
                  <a:schemeClr val="bg1">
                    <a:lumMod val="95000"/>
                  </a:schemeClr>
                </a:solidFill>
                <a:effectLst>
                  <a:outerShdw blurRad="38100" dist="38100" dir="2700000" algn="tl">
                    <a:schemeClr val="bg1">
                      <a:alpha val="43000"/>
                    </a:schemeClr>
                  </a:outerShdw>
                </a:effectLst>
                <a:latin typeface="Impact" panose="020B0806030902050204" pitchFamily="34" charset="0"/>
                <a:ea typeface="+mn-ea"/>
                <a:cs typeface="Arial" panose="020B0604020202020204" pitchFamily="34" charset="0"/>
              </a:rPr>
              <a:t>Julio – Septiembre 2026</a:t>
            </a:r>
          </a:p>
        </p:txBody>
      </p:sp>
      <p:sp>
        <p:nvSpPr>
          <p:cNvPr id="22" name="CuadroTexto 21">
            <a:extLst>
              <a:ext uri="{FF2B5EF4-FFF2-40B4-BE49-F238E27FC236}">
                <a16:creationId xmlns:a16="http://schemas.microsoft.com/office/drawing/2014/main" id="{4D4946DB-1295-E0A0-98C0-FD3E07F96757}"/>
              </a:ext>
            </a:extLst>
          </p:cNvPr>
          <p:cNvSpPr txBox="1">
            <a:spLocks noChangeAspect="1"/>
          </p:cNvSpPr>
          <p:nvPr userDrawn="1"/>
        </p:nvSpPr>
        <p:spPr>
          <a:xfrm>
            <a:off x="-17021" y="2411181"/>
            <a:ext cx="2296576" cy="1173719"/>
          </a:xfrm>
          <a:prstGeom prst="rect">
            <a:avLst/>
          </a:prstGeom>
          <a:noFill/>
          <a:effectLst/>
        </p:spPr>
        <p:txBody>
          <a:bodyPr wrap="square" rtlCol="0" anchor="ctr">
            <a:normAutofit/>
          </a:bodyPr>
          <a:lstStyle/>
          <a:p>
            <a:pPr algn="ctr">
              <a:lnSpc>
                <a:spcPts val="2400"/>
              </a:lnSpc>
              <a:spcAft>
                <a:spcPts val="0"/>
              </a:spcAft>
            </a:pPr>
            <a:r>
              <a:rPr lang="es-MX" sz="2800" b="1" kern="1200" baseline="0" dirty="0">
                <a:ln>
                  <a:noFill/>
                </a:ln>
                <a:solidFill>
                  <a:schemeClr val="bg1">
                    <a:lumMod val="95000"/>
                  </a:schemeClr>
                </a:solidFill>
                <a:effectLst>
                  <a:outerShdw blurRad="88900" dist="50800" dir="5400000" algn="ctr" rotWithShape="0">
                    <a:srgbClr val="000000">
                      <a:alpha val="43137"/>
                    </a:srgbClr>
                  </a:outerShdw>
                </a:effectLst>
                <a:latin typeface="Angsana New" panose="02020603050405020304" pitchFamily="18" charset="-34"/>
                <a:ea typeface="HGSMinchoE" panose="020B0400000000000000" pitchFamily="18" charset="-128"/>
                <a:cs typeface="Angsana New" panose="02020603050405020304" pitchFamily="18" charset="-34"/>
              </a:rPr>
              <a:t>UN RETRATO DEL AMOR</a:t>
            </a:r>
          </a:p>
        </p:txBody>
      </p:sp>
      <p:sp>
        <p:nvSpPr>
          <p:cNvPr id="23" name="CuadroTexto 22">
            <a:extLst>
              <a:ext uri="{FF2B5EF4-FFF2-40B4-BE49-F238E27FC236}">
                <a16:creationId xmlns:a16="http://schemas.microsoft.com/office/drawing/2014/main" id="{45EC3A53-86C5-901F-73D4-AD344F35D6DA}"/>
              </a:ext>
            </a:extLst>
          </p:cNvPr>
          <p:cNvSpPr txBox="1"/>
          <p:nvPr userDrawn="1"/>
        </p:nvSpPr>
        <p:spPr>
          <a:xfrm>
            <a:off x="23168" y="3421933"/>
            <a:ext cx="2184400" cy="461665"/>
          </a:xfrm>
          <a:prstGeom prst="rect">
            <a:avLst/>
          </a:prstGeom>
          <a:noFill/>
        </p:spPr>
        <p:txBody>
          <a:bodyPr wrap="square" rtlCol="0">
            <a:spAutoFit/>
          </a:bodyPr>
          <a:lstStyle/>
          <a:p>
            <a:pPr algn="ctr"/>
            <a:r>
              <a:rPr lang="es-MX" sz="2400" b="1" dirty="0">
                <a:ln>
                  <a:solidFill>
                    <a:schemeClr val="tx1"/>
                  </a:solidFill>
                </a:ln>
                <a:solidFill>
                  <a:schemeClr val="bg1">
                    <a:lumMod val="95000"/>
                  </a:schemeClr>
                </a:solidFill>
                <a:effectLst>
                  <a:innerShdw blurRad="63500" dist="50800" dir="18900000">
                    <a:prstClr val="black">
                      <a:alpha val="50000"/>
                    </a:prstClr>
                  </a:innerShdw>
                </a:effectLst>
                <a:latin typeface="Lato" panose="020F0502020204030203" pitchFamily="34" charset="0"/>
                <a:ea typeface="Adobe Fan Heiti Std B" panose="020B0700000000000000" pitchFamily="34" charset="-128"/>
                <a:cs typeface="Adobe Arabic" panose="02040503050201020203" pitchFamily="18" charset="-78"/>
              </a:rPr>
              <a:t>LECCIÓN</a:t>
            </a:r>
          </a:p>
        </p:txBody>
      </p:sp>
      <p:sp>
        <p:nvSpPr>
          <p:cNvPr id="25" name="CuadroTexto 24">
            <a:extLst>
              <a:ext uri="{FF2B5EF4-FFF2-40B4-BE49-F238E27FC236}">
                <a16:creationId xmlns:a16="http://schemas.microsoft.com/office/drawing/2014/main" id="{6F8D5B16-C793-0AC3-F87C-33BEDB485A53}"/>
              </a:ext>
            </a:extLst>
          </p:cNvPr>
          <p:cNvSpPr txBox="1"/>
          <p:nvPr userDrawn="1"/>
        </p:nvSpPr>
        <p:spPr>
          <a:xfrm>
            <a:off x="-46835" y="4340267"/>
            <a:ext cx="2431348" cy="365125"/>
          </a:xfrm>
          <a:prstGeom prst="rect">
            <a:avLst/>
          </a:prstGeom>
          <a:noFill/>
        </p:spPr>
        <p:txBody>
          <a:bodyPr wrap="square" rtlCol="0">
            <a:normAutofit fontScale="92500"/>
          </a:bodyPr>
          <a:lstStyle/>
          <a:p>
            <a:pPr algn="ctr"/>
            <a:r>
              <a:rPr lang="es-MX" sz="1800" b="1" baseline="0" dirty="0">
                <a:ln>
                  <a:solidFill>
                    <a:schemeClr val="bg1">
                      <a:lumMod val="95000"/>
                      <a:alpha val="62000"/>
                    </a:schemeClr>
                  </a:solidFill>
                </a:ln>
                <a:solidFill>
                  <a:schemeClr val="bg1"/>
                </a:solidFill>
                <a:effectLst/>
                <a:latin typeface="Gill Sans Nova Cond" panose="020F0502020204030204" pitchFamily="34" charset="0"/>
              </a:rPr>
              <a:t>Para el 15 de Agosto de 2026</a:t>
            </a:r>
          </a:p>
        </p:txBody>
      </p:sp>
      <p:grpSp>
        <p:nvGrpSpPr>
          <p:cNvPr id="26" name="Grupo 25">
            <a:extLst>
              <a:ext uri="{FF2B5EF4-FFF2-40B4-BE49-F238E27FC236}">
                <a16:creationId xmlns:a16="http://schemas.microsoft.com/office/drawing/2014/main" id="{5C454177-BC84-892D-CEEB-8F21831409CE}"/>
              </a:ext>
            </a:extLst>
          </p:cNvPr>
          <p:cNvGrpSpPr/>
          <p:nvPr userDrawn="1"/>
        </p:nvGrpSpPr>
        <p:grpSpPr>
          <a:xfrm>
            <a:off x="-7080" y="5238894"/>
            <a:ext cx="2184400" cy="1552295"/>
            <a:chOff x="23168" y="5023571"/>
            <a:chExt cx="2184400" cy="1552295"/>
          </a:xfrm>
          <a:noFill/>
        </p:grpSpPr>
        <p:sp>
          <p:nvSpPr>
            <p:cNvPr id="27" name="CuadroTexto 26">
              <a:extLst>
                <a:ext uri="{FF2B5EF4-FFF2-40B4-BE49-F238E27FC236}">
                  <a16:creationId xmlns:a16="http://schemas.microsoft.com/office/drawing/2014/main" id="{60F25CE4-7C95-7636-1972-F427424C6F9B}"/>
                </a:ext>
              </a:extLst>
            </p:cNvPr>
            <p:cNvSpPr txBox="1"/>
            <p:nvPr userDrawn="1"/>
          </p:nvSpPr>
          <p:spPr>
            <a:xfrm>
              <a:off x="23168" y="6237312"/>
              <a:ext cx="2184400" cy="338554"/>
            </a:xfrm>
            <a:prstGeom prst="rect">
              <a:avLst/>
            </a:prstGeom>
            <a:grpFill/>
          </p:spPr>
          <p:txBody>
            <a:bodyPr wrap="square" rtlCol="0">
              <a:spAutoFit/>
            </a:bodyPr>
            <a:lstStyle/>
            <a:p>
              <a:pPr algn="ctr"/>
              <a:r>
                <a:rPr lang="es-MX" sz="1600">
                  <a:solidFill>
                    <a:schemeClr val="bg1"/>
                  </a:solidFill>
                  <a:latin typeface="Avenir Next LT Pro"/>
                </a:rPr>
                <a:t>“El Llano”</a:t>
              </a:r>
            </a:p>
          </p:txBody>
        </p:sp>
        <p:pic>
          <p:nvPicPr>
            <p:cNvPr id="28" name="Imagen 27" descr="Imagen que contiene dibujo, camiseta&#10;&#10;Descripción generada automáticamente">
              <a:extLst>
                <a:ext uri="{FF2B5EF4-FFF2-40B4-BE49-F238E27FC236}">
                  <a16:creationId xmlns:a16="http://schemas.microsoft.com/office/drawing/2014/main" id="{A4072C76-FB78-61FB-9AB6-10AB69BCCB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2556" y="5023571"/>
              <a:ext cx="2042379" cy="1316294"/>
            </a:xfrm>
            <a:prstGeom prst="rect">
              <a:avLst/>
            </a:prstGeom>
            <a:grpFill/>
          </p:spPr>
        </p:pic>
      </p:grpSp>
      <p:sp>
        <p:nvSpPr>
          <p:cNvPr id="29" name="CuadroTexto 28">
            <a:extLst>
              <a:ext uri="{FF2B5EF4-FFF2-40B4-BE49-F238E27FC236}">
                <a16:creationId xmlns:a16="http://schemas.microsoft.com/office/drawing/2014/main" id="{6157EA28-EA3B-BC3B-96F7-0742CE682FD5}"/>
              </a:ext>
            </a:extLst>
          </p:cNvPr>
          <p:cNvSpPr txBox="1"/>
          <p:nvPr userDrawn="1"/>
        </p:nvSpPr>
        <p:spPr>
          <a:xfrm>
            <a:off x="620037" y="1693883"/>
            <a:ext cx="504024" cy="395705"/>
          </a:xfrm>
          <a:prstGeom prst="rect">
            <a:avLst/>
          </a:prstGeom>
          <a:noFill/>
        </p:spPr>
        <p:txBody>
          <a:bodyPr wrap="square" rtlCol="0">
            <a:normAutofit/>
          </a:bodyPr>
          <a:lstStyle/>
          <a:p>
            <a:pPr algn="just"/>
            <a:r>
              <a:rPr lang="es-MX" sz="1600" b="1" kern="1200" dirty="0" err="1">
                <a:ln>
                  <a:solidFill>
                    <a:schemeClr val="tx1"/>
                  </a:solidFill>
                </a:ln>
                <a:solidFill>
                  <a:schemeClr val="bg1">
                    <a:lumMod val="95000"/>
                  </a:schemeClr>
                </a:solidFill>
                <a:effectLst>
                  <a:outerShdw blurRad="38100" dist="38100" dir="2700000" algn="tl">
                    <a:schemeClr val="bg1">
                      <a:alpha val="43000"/>
                    </a:schemeClr>
                  </a:outerShdw>
                </a:effectLst>
                <a:latin typeface="Impact" panose="020B0806030902050204" pitchFamily="34" charset="0"/>
                <a:ea typeface="+mn-ea"/>
                <a:cs typeface="Arial" panose="020B0604020202020204" pitchFamily="34" charset="0"/>
              </a:rPr>
              <a:t>er</a:t>
            </a:r>
            <a:r>
              <a:rPr lang="es-MX" sz="1600" b="1" kern="1200" dirty="0">
                <a:ln>
                  <a:solidFill>
                    <a:schemeClr val="tx1"/>
                  </a:solidFill>
                </a:ln>
                <a:solidFill>
                  <a:schemeClr val="bg1">
                    <a:lumMod val="95000"/>
                  </a:schemeClr>
                </a:solidFill>
                <a:effectLst>
                  <a:outerShdw blurRad="38100" dist="38100" dir="2700000" algn="tl">
                    <a:schemeClr val="bg1">
                      <a:alpha val="43000"/>
                    </a:schemeClr>
                  </a:outerShdw>
                </a:effectLst>
                <a:latin typeface="Impact" panose="020B0806030902050204" pitchFamily="34" charset="0"/>
                <a:ea typeface="+mn-ea"/>
                <a:cs typeface="Arial" panose="020B0604020202020204" pitchFamily="34" charset="0"/>
              </a:rPr>
              <a:t>.</a:t>
            </a:r>
          </a:p>
        </p:txBody>
      </p:sp>
      <p:pic>
        <p:nvPicPr>
          <p:cNvPr id="32" name="Imagen 31">
            <a:extLst>
              <a:ext uri="{FF2B5EF4-FFF2-40B4-BE49-F238E27FC236}">
                <a16:creationId xmlns:a16="http://schemas.microsoft.com/office/drawing/2014/main" id="{67E2865D-1263-9050-8A61-788E30BA1A8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462675" y="6414864"/>
            <a:ext cx="365125" cy="365125"/>
          </a:xfrm>
          <a:prstGeom prst="rect">
            <a:avLst/>
          </a:prstGeom>
        </p:spPr>
      </p:pic>
      <p:sp>
        <p:nvSpPr>
          <p:cNvPr id="33" name="CuadroTexto 32">
            <a:extLst>
              <a:ext uri="{FF2B5EF4-FFF2-40B4-BE49-F238E27FC236}">
                <a16:creationId xmlns:a16="http://schemas.microsoft.com/office/drawing/2014/main" id="{BFA40AF4-3846-5CBC-9726-DD64BD7FF0FA}"/>
              </a:ext>
            </a:extLst>
          </p:cNvPr>
          <p:cNvSpPr txBox="1"/>
          <p:nvPr userDrawn="1"/>
        </p:nvSpPr>
        <p:spPr>
          <a:xfrm>
            <a:off x="2843894" y="6425757"/>
            <a:ext cx="2432937" cy="369332"/>
          </a:xfrm>
          <a:prstGeom prst="rect">
            <a:avLst/>
          </a:prstGeom>
          <a:solidFill>
            <a:schemeClr val="bg1"/>
          </a:solidFill>
        </p:spPr>
        <p:txBody>
          <a:bodyPr wrap="square" rtlCol="0">
            <a:spAutoFit/>
          </a:bodyPr>
          <a:lstStyle/>
          <a:p>
            <a:r>
              <a:rPr lang="es-MX" b="1">
                <a:solidFill>
                  <a:schemeClr val="tx1"/>
                </a:solidFill>
              </a:rPr>
              <a:t>@IglesiaElLlanoTulaHgo</a:t>
            </a:r>
          </a:p>
        </p:txBody>
      </p:sp>
      <p:sp>
        <p:nvSpPr>
          <p:cNvPr id="34" name="CuadroTexto 33">
            <a:extLst>
              <a:ext uri="{FF2B5EF4-FFF2-40B4-BE49-F238E27FC236}">
                <a16:creationId xmlns:a16="http://schemas.microsoft.com/office/drawing/2014/main" id="{B444AB40-2EA1-0181-24DE-17F7219D0002}"/>
              </a:ext>
            </a:extLst>
          </p:cNvPr>
          <p:cNvSpPr txBox="1"/>
          <p:nvPr userDrawn="1"/>
        </p:nvSpPr>
        <p:spPr>
          <a:xfrm>
            <a:off x="5664314" y="6439147"/>
            <a:ext cx="1856872" cy="369332"/>
          </a:xfrm>
          <a:prstGeom prst="rect">
            <a:avLst/>
          </a:prstGeom>
          <a:solidFill>
            <a:schemeClr val="bg1"/>
          </a:solidFill>
        </p:spPr>
        <p:txBody>
          <a:bodyPr wrap="square" rtlCol="0">
            <a:spAutoFit/>
          </a:bodyPr>
          <a:lstStyle/>
          <a:p>
            <a:r>
              <a:rPr lang="es-MX" b="1">
                <a:solidFill>
                  <a:schemeClr val="tx1"/>
                </a:solidFill>
              </a:rPr>
              <a:t>@</a:t>
            </a:r>
            <a:r>
              <a:rPr lang="es-MX" b="1" err="1">
                <a:solidFill>
                  <a:schemeClr val="tx1"/>
                </a:solidFill>
              </a:rPr>
              <a:t>IASD_EL_Llano</a:t>
            </a:r>
            <a:endParaRPr lang="es-MX" b="1">
              <a:solidFill>
                <a:schemeClr val="tx1"/>
              </a:solidFill>
            </a:endParaRPr>
          </a:p>
        </p:txBody>
      </p:sp>
      <p:pic>
        <p:nvPicPr>
          <p:cNvPr id="35" name="Imagen 34" descr="Icono&#10;&#10;Descripción generada automáticamente">
            <a:extLst>
              <a:ext uri="{FF2B5EF4-FFF2-40B4-BE49-F238E27FC236}">
                <a16:creationId xmlns:a16="http://schemas.microsoft.com/office/drawing/2014/main" id="{22136A54-EE3D-4A95-7FEA-E1CA2738885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555342" y="6414864"/>
            <a:ext cx="400103" cy="400103"/>
          </a:xfrm>
          <a:prstGeom prst="rect">
            <a:avLst/>
          </a:prstGeom>
        </p:spPr>
      </p:pic>
      <p:sp>
        <p:nvSpPr>
          <p:cNvPr id="36" name="CuadroTexto 35">
            <a:extLst>
              <a:ext uri="{FF2B5EF4-FFF2-40B4-BE49-F238E27FC236}">
                <a16:creationId xmlns:a16="http://schemas.microsoft.com/office/drawing/2014/main" id="{EA59B72E-368B-0459-A2F1-A42F80F9FAD4}"/>
              </a:ext>
            </a:extLst>
          </p:cNvPr>
          <p:cNvSpPr txBox="1"/>
          <p:nvPr userDrawn="1"/>
        </p:nvSpPr>
        <p:spPr>
          <a:xfrm>
            <a:off x="7919586" y="6420898"/>
            <a:ext cx="1856872" cy="369332"/>
          </a:xfrm>
          <a:prstGeom prst="rect">
            <a:avLst/>
          </a:prstGeom>
          <a:solidFill>
            <a:schemeClr val="bg1"/>
          </a:solidFill>
        </p:spPr>
        <p:txBody>
          <a:bodyPr wrap="square" rtlCol="0">
            <a:spAutoFit/>
          </a:bodyPr>
          <a:lstStyle/>
          <a:p>
            <a:r>
              <a:rPr lang="es-MX" b="1">
                <a:solidFill>
                  <a:schemeClr val="tx1"/>
                </a:solidFill>
              </a:rPr>
              <a:t>@iasddistritotula</a:t>
            </a:r>
          </a:p>
        </p:txBody>
      </p:sp>
      <p:pic>
        <p:nvPicPr>
          <p:cNvPr id="37" name="Imagen 36">
            <a:extLst>
              <a:ext uri="{FF2B5EF4-FFF2-40B4-BE49-F238E27FC236}">
                <a16:creationId xmlns:a16="http://schemas.microsoft.com/office/drawing/2014/main" id="{EA3D70A9-BCD2-5CB2-57BF-72C5701A5D3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286770" y="6413554"/>
            <a:ext cx="420518" cy="420518"/>
          </a:xfrm>
          <a:prstGeom prst="rect">
            <a:avLst/>
          </a:prstGeom>
        </p:spPr>
      </p:pic>
      <p:sp>
        <p:nvSpPr>
          <p:cNvPr id="9" name="CuadroTexto 8">
            <a:extLst>
              <a:ext uri="{FF2B5EF4-FFF2-40B4-BE49-F238E27FC236}">
                <a16:creationId xmlns:a16="http://schemas.microsoft.com/office/drawing/2014/main" id="{B6B498AB-C0EC-B0BA-B2CD-527C584DCC1F}"/>
              </a:ext>
            </a:extLst>
          </p:cNvPr>
          <p:cNvSpPr txBox="1"/>
          <p:nvPr userDrawn="1"/>
        </p:nvSpPr>
        <p:spPr>
          <a:xfrm>
            <a:off x="-46835" y="1064553"/>
            <a:ext cx="2326390" cy="692497"/>
          </a:xfrm>
          <a:prstGeom prst="rect">
            <a:avLst/>
          </a:prstGeom>
          <a:noFill/>
        </p:spPr>
        <p:txBody>
          <a:bodyPr wrap="square" rtlCol="0">
            <a:spAutoFit/>
          </a:bodyPr>
          <a:lstStyle/>
          <a:p>
            <a:r>
              <a:rPr lang="es-MX" sz="2400" dirty="0">
                <a:solidFill>
                  <a:schemeClr val="bg1"/>
                </a:solidFill>
                <a:latin typeface="Impact" panose="020B0806030902050204" pitchFamily="34" charset="0"/>
              </a:rPr>
              <a:t>Escuela Sabática</a:t>
            </a:r>
          </a:p>
          <a:p>
            <a:r>
              <a:rPr lang="es-MX" sz="1500" dirty="0">
                <a:solidFill>
                  <a:schemeClr val="bg1"/>
                </a:solidFill>
                <a:latin typeface="Impact" panose="020B0806030902050204" pitchFamily="34" charset="0"/>
              </a:rPr>
              <a:t>Guía de Estudio de la Biblia</a:t>
            </a:r>
          </a:p>
        </p:txBody>
      </p:sp>
      <p:sp>
        <p:nvSpPr>
          <p:cNvPr id="2" name="CuadroTexto 1">
            <a:extLst>
              <a:ext uri="{FF2B5EF4-FFF2-40B4-BE49-F238E27FC236}">
                <a16:creationId xmlns:a16="http://schemas.microsoft.com/office/drawing/2014/main" id="{A3E93D66-26CA-9690-6C5F-6C84B729B0D0}"/>
              </a:ext>
            </a:extLst>
          </p:cNvPr>
          <p:cNvSpPr txBox="1"/>
          <p:nvPr userDrawn="1"/>
        </p:nvSpPr>
        <p:spPr>
          <a:xfrm>
            <a:off x="62308" y="3584900"/>
            <a:ext cx="2249689" cy="830997"/>
          </a:xfrm>
          <a:prstGeom prst="rect">
            <a:avLst/>
          </a:prstGeom>
          <a:noFill/>
        </p:spPr>
        <p:txBody>
          <a:bodyPr wrap="square" rtlCol="0">
            <a:spAutoFit/>
          </a:bodyPr>
          <a:lstStyle/>
          <a:p>
            <a:pPr algn="ctr"/>
            <a:r>
              <a:rPr lang="es-MX" sz="4800" b="1" dirty="0">
                <a:ln>
                  <a:solidFill>
                    <a:schemeClr val="tx1"/>
                  </a:solidFill>
                </a:ln>
                <a:solidFill>
                  <a:schemeClr val="bg1">
                    <a:lumMod val="95000"/>
                  </a:schemeClr>
                </a:solidFill>
                <a:effectLst>
                  <a:outerShdw blurRad="38100" dist="38100" dir="2700000" algn="tl">
                    <a:schemeClr val="bg1">
                      <a:alpha val="43000"/>
                    </a:schemeClr>
                  </a:outerShdw>
                </a:effectLst>
                <a:latin typeface="+mn-lt"/>
                <a:ea typeface="Adobe Fan Heiti Std B" panose="020B0700000000000000" pitchFamily="34" charset="-128"/>
                <a:cs typeface="Adobe Arabic" panose="02040503050201020203" pitchFamily="18" charset="-78"/>
              </a:rPr>
              <a:t>07</a:t>
            </a:r>
          </a:p>
        </p:txBody>
      </p:sp>
      <p:pic>
        <p:nvPicPr>
          <p:cNvPr id="8" name="Imagen 7">
            <a:extLst>
              <a:ext uri="{FF2B5EF4-FFF2-40B4-BE49-F238E27FC236}">
                <a16:creationId xmlns:a16="http://schemas.microsoft.com/office/drawing/2014/main" id="{6C3FC000-E3B6-B013-2912-548E4CE3FAB0}"/>
              </a:ext>
            </a:extLst>
          </p:cNvPr>
          <p:cNvPicPr>
            <a:picLocks noChangeAspect="1"/>
          </p:cNvPicPr>
          <p:nvPr userDrawn="1"/>
        </p:nvPicPr>
        <p:blipFill>
          <a:blip r:embed="rId6">
            <a:extLst>
              <a:ext uri="{28A0092B-C50C-407E-A947-70E740481C1C}">
                <a14:useLocalDpi xmlns:a14="http://schemas.microsoft.com/office/drawing/2010/main" val="0"/>
              </a:ext>
            </a:extLst>
          </a:blip>
          <a:srcRect l="15922" r="15922"/>
          <a:stretch/>
        </p:blipFill>
        <p:spPr>
          <a:xfrm rot="2129446">
            <a:off x="7670116" y="-71030"/>
            <a:ext cx="2884741" cy="2895056"/>
          </a:xfrm>
          <a:prstGeom prst="rect">
            <a:avLst/>
          </a:prstGeom>
        </p:spPr>
      </p:pic>
      <p:sp>
        <p:nvSpPr>
          <p:cNvPr id="3" name="CuadroTexto 2">
            <a:extLst>
              <a:ext uri="{FF2B5EF4-FFF2-40B4-BE49-F238E27FC236}">
                <a16:creationId xmlns:a16="http://schemas.microsoft.com/office/drawing/2014/main" id="{39CE9DAA-DFF2-F38C-38CD-D5DA8C02B1C8}"/>
              </a:ext>
            </a:extLst>
          </p:cNvPr>
          <p:cNvSpPr txBox="1"/>
          <p:nvPr userDrawn="1"/>
        </p:nvSpPr>
        <p:spPr>
          <a:xfrm>
            <a:off x="4010317" y="-22594"/>
            <a:ext cx="3183708" cy="1126522"/>
          </a:xfrm>
          <a:prstGeom prst="rect">
            <a:avLst/>
          </a:prstGeom>
          <a:noFill/>
        </p:spPr>
        <p:txBody>
          <a:bodyPr wrap="square" tIns="36000" rtlCol="0">
            <a:spAutoFit/>
          </a:bodyPr>
          <a:lstStyle/>
          <a:p>
            <a:pPr algn="r">
              <a:lnSpc>
                <a:spcPts val="2500"/>
              </a:lnSpc>
              <a:spcAft>
                <a:spcPts val="0"/>
              </a:spcAft>
            </a:pPr>
            <a:r>
              <a:rPr lang="es-MX" sz="2000" dirty="0">
                <a:solidFill>
                  <a:schemeClr val="bg1"/>
                </a:solidFill>
                <a:latin typeface="Felix Titling" panose="04060505060202020A04" pitchFamily="82" charset="0"/>
                <a:ea typeface="ADLaM Display" panose="02010000000000000000" pitchFamily="2" charset="0"/>
                <a:cs typeface="ADLaM Display" panose="02010000000000000000" pitchFamily="2" charset="0"/>
              </a:rPr>
              <a:t>P</a:t>
            </a:r>
            <a:r>
              <a:rPr lang="es-MX" sz="1600" dirty="0">
                <a:solidFill>
                  <a:schemeClr val="bg1"/>
                </a:solidFill>
                <a:latin typeface="Felix Titling" panose="04060505060202020A04" pitchFamily="82" charset="0"/>
                <a:ea typeface="ADLaM Display" panose="02010000000000000000" pitchFamily="2" charset="0"/>
                <a:cs typeface="ADLaM Display" panose="02010000000000000000" pitchFamily="2" charset="0"/>
              </a:rPr>
              <a:t>rimera y</a:t>
            </a:r>
          </a:p>
          <a:p>
            <a:pPr algn="r">
              <a:lnSpc>
                <a:spcPts val="2500"/>
              </a:lnSpc>
              <a:spcAft>
                <a:spcPts val="0"/>
              </a:spcAft>
            </a:pPr>
            <a:r>
              <a:rPr lang="es-MX" sz="2800" kern="1200" dirty="0">
                <a:solidFill>
                  <a:schemeClr val="bg1"/>
                </a:solidFill>
                <a:latin typeface="Felix Titling" panose="04060505060202020A04" pitchFamily="82" charset="0"/>
                <a:ea typeface="ADLaM Display" panose="02010000000000000000" pitchFamily="2" charset="0"/>
                <a:cs typeface="ADLaM Display" panose="02010000000000000000" pitchFamily="2" charset="0"/>
              </a:rPr>
              <a:t>S</a:t>
            </a:r>
            <a:r>
              <a:rPr lang="es-MX" sz="2000" kern="1200" dirty="0">
                <a:solidFill>
                  <a:schemeClr val="bg1"/>
                </a:solidFill>
                <a:latin typeface="Felix Titling" panose="04060505060202020A04" pitchFamily="82" charset="0"/>
                <a:ea typeface="ADLaM Display" panose="02010000000000000000" pitchFamily="2" charset="0"/>
                <a:cs typeface="ADLaM Display" panose="02010000000000000000" pitchFamily="2" charset="0"/>
              </a:rPr>
              <a:t>EGUNDA A LOS</a:t>
            </a:r>
          </a:p>
          <a:p>
            <a:pPr algn="r">
              <a:lnSpc>
                <a:spcPts val="3000"/>
              </a:lnSpc>
              <a:spcAft>
                <a:spcPts val="0"/>
              </a:spcAft>
            </a:pPr>
            <a:r>
              <a:rPr lang="es-MX" sz="3600" kern="1200" dirty="0">
                <a:solidFill>
                  <a:schemeClr val="bg1"/>
                </a:solidFill>
                <a:latin typeface="Felix Titling" panose="04060505060202020A04" pitchFamily="82" charset="0"/>
                <a:ea typeface="ADLaM Display" panose="02010000000000000000" pitchFamily="2" charset="0"/>
                <a:cs typeface="ADLaM Display" panose="02010000000000000000" pitchFamily="2" charset="0"/>
              </a:rPr>
              <a:t>cORINTIOS</a:t>
            </a:r>
          </a:p>
        </p:txBody>
      </p:sp>
    </p:spTree>
    <p:extLst>
      <p:ext uri="{BB962C8B-B14F-4D97-AF65-F5344CB8AC3E}">
        <p14:creationId xmlns:p14="http://schemas.microsoft.com/office/powerpoint/2010/main" val="262550259"/>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6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_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7" y="180753"/>
            <a:ext cx="2647692" cy="659218"/>
          </a:xfrm>
          <a:solidFill>
            <a:srgbClr val="879EC7"/>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Viernes</a:t>
            </a:r>
            <a:endParaRPr lang="es-MX"/>
          </a:p>
        </p:txBody>
      </p:sp>
      <p:sp>
        <p:nvSpPr>
          <p:cNvPr id="3" name="Marcador de texto 2">
            <a:extLst>
              <a:ext uri="{FF2B5EF4-FFF2-40B4-BE49-F238E27FC236}">
                <a16:creationId xmlns:a16="http://schemas.microsoft.com/office/drawing/2014/main" id="{DA301E89-AC9C-06B2-69FE-95A6E27B3F51}"/>
              </a:ext>
            </a:extLst>
          </p:cNvPr>
          <p:cNvSpPr>
            <a:spLocks noGrp="1"/>
          </p:cNvSpPr>
          <p:nvPr>
            <p:ph type="body" idx="1"/>
          </p:nvPr>
        </p:nvSpPr>
        <p:spPr>
          <a:xfrm>
            <a:off x="839788" y="861238"/>
            <a:ext cx="9544382" cy="1020725"/>
          </a:xfrm>
          <a:noFill/>
        </p:spPr>
        <p:txBody>
          <a:bodyPr anchor="b">
            <a:normAutofit/>
          </a:bodyPr>
          <a:lstStyle>
            <a:lvl1pPr marL="0" indent="0" algn="just">
              <a:lnSpc>
                <a:spcPts val="2880"/>
              </a:lnSpc>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446235BA-B4BA-3D75-5C54-DDAB16450A08}"/>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1807121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Dos objetos">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379E34-0212-3FEC-6B75-0357DA6B652A}"/>
              </a:ext>
            </a:extLst>
          </p:cNvPr>
          <p:cNvSpPr>
            <a:spLocks noGrp="1"/>
          </p:cNvSpPr>
          <p:nvPr>
            <p:ph type="title" hasCustomPrompt="1"/>
          </p:nvPr>
        </p:nvSpPr>
        <p:spPr>
          <a:xfrm>
            <a:off x="838200" y="365125"/>
            <a:ext cx="9565894" cy="772559"/>
          </a:xfrm>
          <a:solidFill>
            <a:srgbClr val="725247"/>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lvl1pPr>
              <a:defRPr>
                <a:solidFill>
                  <a:schemeClr val="bg1"/>
                </a:solidFill>
                <a:latin typeface="Bahnschrift" panose="020B0502040204020203" pitchFamily="34" charset="0"/>
              </a:defRPr>
            </a:lvl1pPr>
          </a:lstStyle>
          <a:p>
            <a:r>
              <a:rPr lang="es-MX"/>
              <a:t>Para Estudiar y Meditar</a:t>
            </a:r>
          </a:p>
        </p:txBody>
      </p:sp>
      <p:sp>
        <p:nvSpPr>
          <p:cNvPr id="3" name="Marcador de contenido 2">
            <a:extLst>
              <a:ext uri="{FF2B5EF4-FFF2-40B4-BE49-F238E27FC236}">
                <a16:creationId xmlns:a16="http://schemas.microsoft.com/office/drawing/2014/main" id="{4D61D150-340D-959A-651D-A720EE27CBB9}"/>
              </a:ext>
            </a:extLst>
          </p:cNvPr>
          <p:cNvSpPr>
            <a:spLocks noGrp="1"/>
          </p:cNvSpPr>
          <p:nvPr>
            <p:ph sz="half" idx="1"/>
          </p:nvPr>
        </p:nvSpPr>
        <p:spPr>
          <a:xfrm>
            <a:off x="838199" y="1414130"/>
            <a:ext cx="10515599" cy="5078745"/>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Tree>
    <p:extLst>
      <p:ext uri="{BB962C8B-B14F-4D97-AF65-F5344CB8AC3E}">
        <p14:creationId xmlns:p14="http://schemas.microsoft.com/office/powerpoint/2010/main" val="1606802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0F384F-5FAA-793F-9ADF-9FE239747309}"/>
              </a:ext>
            </a:extLst>
          </p:cNvPr>
          <p:cNvSpPr>
            <a:spLocks noGrp="1"/>
          </p:cNvSpPr>
          <p:nvPr>
            <p:ph type="title" hasCustomPrompt="1"/>
          </p:nvPr>
        </p:nvSpPr>
        <p:spPr>
          <a:xfrm>
            <a:off x="838200" y="566530"/>
            <a:ext cx="5572539" cy="765313"/>
          </a:xfrm>
          <a:solidFill>
            <a:srgbClr val="725247"/>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a:bodyPr>
          <a:lstStyle>
            <a:lvl1pPr algn="ctr">
              <a:defRPr sz="4000">
                <a:solidFill>
                  <a:schemeClr val="bg1"/>
                </a:solidFill>
                <a:latin typeface="Bahnschrift" panose="020B0502040204020203" pitchFamily="34" charset="0"/>
              </a:defRPr>
            </a:lvl1pPr>
          </a:lstStyle>
          <a:p>
            <a:r>
              <a:rPr lang="es-MX"/>
              <a:t>Para Memorizar</a:t>
            </a:r>
          </a:p>
        </p:txBody>
      </p:sp>
      <p:sp>
        <p:nvSpPr>
          <p:cNvPr id="3" name="Marcador de contenido 2">
            <a:extLst>
              <a:ext uri="{FF2B5EF4-FFF2-40B4-BE49-F238E27FC236}">
                <a16:creationId xmlns:a16="http://schemas.microsoft.com/office/drawing/2014/main" id="{AD6416DA-D468-1E38-B8F8-86B122923A03}"/>
              </a:ext>
            </a:extLst>
          </p:cNvPr>
          <p:cNvSpPr>
            <a:spLocks noGrp="1"/>
          </p:cNvSpPr>
          <p:nvPr>
            <p:ph idx="1"/>
          </p:nvPr>
        </p:nvSpPr>
        <p:spPr>
          <a:xfrm>
            <a:off x="838200" y="1825625"/>
            <a:ext cx="5572539" cy="4351338"/>
          </a:xfrm>
        </p:spPr>
        <p:txBody>
          <a:bodyPr/>
          <a:lstStyle>
            <a:lvl1pPr>
              <a:defRPr>
                <a:latin typeface="Bahnschrift" panose="020B0502040204020203" pitchFamily="34" charset="0"/>
              </a:defRPr>
            </a:lvl1pPr>
          </a:lstStyle>
          <a:p>
            <a:pPr lvl="0"/>
            <a:r>
              <a:rPr lang="es-MX" dirty="0"/>
              <a:t>Haga clic para modificar los estilos de texto del patrón</a:t>
            </a:r>
          </a:p>
          <a:p>
            <a:pPr lvl="1"/>
            <a:r>
              <a:rPr lang="es-MX" dirty="0"/>
              <a:t>Segundo nivel</a:t>
            </a:r>
          </a:p>
          <a:p>
            <a:pPr lvl="2"/>
            <a:r>
              <a:rPr lang="es-MX" dirty="0"/>
              <a:t>Tercer nivel</a:t>
            </a:r>
          </a:p>
          <a:p>
            <a:pPr lvl="3"/>
            <a:r>
              <a:rPr lang="es-MX" dirty="0"/>
              <a:t>Cuarto nivel</a:t>
            </a:r>
          </a:p>
          <a:p>
            <a:pPr lvl="4"/>
            <a:r>
              <a:rPr lang="es-MX" dirty="0"/>
              <a:t>Quinto nivel</a:t>
            </a:r>
          </a:p>
        </p:txBody>
      </p:sp>
    </p:spTree>
    <p:extLst>
      <p:ext uri="{BB962C8B-B14F-4D97-AF65-F5344CB8AC3E}">
        <p14:creationId xmlns:p14="http://schemas.microsoft.com/office/powerpoint/2010/main" val="325049355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os objetos">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379E34-0212-3FEC-6B75-0357DA6B652A}"/>
              </a:ext>
            </a:extLst>
          </p:cNvPr>
          <p:cNvSpPr>
            <a:spLocks noGrp="1"/>
          </p:cNvSpPr>
          <p:nvPr>
            <p:ph type="title" hasCustomPrompt="1"/>
          </p:nvPr>
        </p:nvSpPr>
        <p:spPr>
          <a:xfrm>
            <a:off x="838200" y="365125"/>
            <a:ext cx="9565894" cy="772559"/>
          </a:xfrm>
          <a:solidFill>
            <a:srgbClr val="69343E"/>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lvl1pPr>
              <a:defRPr>
                <a:solidFill>
                  <a:schemeClr val="bg1"/>
                </a:solidFill>
                <a:latin typeface="Bahnschrift" panose="020B0502040204020203" pitchFamily="34" charset="0"/>
              </a:defRPr>
            </a:lvl1pPr>
          </a:lstStyle>
          <a:p>
            <a:r>
              <a:rPr lang="es-MX"/>
              <a:t>Enfoque del Estudio</a:t>
            </a:r>
          </a:p>
        </p:txBody>
      </p:sp>
      <p:sp>
        <p:nvSpPr>
          <p:cNvPr id="3" name="Marcador de contenido 2">
            <a:extLst>
              <a:ext uri="{FF2B5EF4-FFF2-40B4-BE49-F238E27FC236}">
                <a16:creationId xmlns:a16="http://schemas.microsoft.com/office/drawing/2014/main" id="{4D61D150-340D-959A-651D-A720EE27CBB9}"/>
              </a:ext>
            </a:extLst>
          </p:cNvPr>
          <p:cNvSpPr>
            <a:spLocks noGrp="1"/>
          </p:cNvSpPr>
          <p:nvPr>
            <p:ph sz="half" idx="1"/>
          </p:nvPr>
        </p:nvSpPr>
        <p:spPr>
          <a:xfrm>
            <a:off x="838200" y="1414130"/>
            <a:ext cx="9565894" cy="5078745"/>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FE981D50-2213-A4FE-11F7-6AC77B7C3416}"/>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294387853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8" y="244549"/>
            <a:ext cx="2668956" cy="595422"/>
          </a:xfrm>
          <a:solidFill>
            <a:srgbClr val="FFFF00"/>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Sábado</a:t>
            </a:r>
            <a:endParaRPr lang="es-MX"/>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446235BA-B4BA-3D75-5C54-DDAB16450A08}"/>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36477178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0BE04881-6D87-A1AD-36A9-346929F6D1B6}"/>
              </a:ext>
            </a:extLst>
          </p:cNvPr>
          <p:cNvPicPr>
            <a:picLocks noChangeAspect="1"/>
          </p:cNvPicPr>
          <p:nvPr userDrawn="1"/>
        </p:nvPicPr>
        <p:blipFill>
          <a:blip r:embed="rId3">
            <a:alphaModFix amt="6000"/>
            <a:extLst>
              <a:ext uri="{28A0092B-C50C-407E-A947-70E740481C1C}">
                <a14:useLocalDpi xmlns:a14="http://schemas.microsoft.com/office/drawing/2010/main" val="0"/>
              </a:ext>
            </a:extLst>
          </a:blip>
          <a:stretch>
            <a:fillRect/>
          </a:stretch>
        </p:blipFill>
        <p:spPr>
          <a:xfrm>
            <a:off x="0" y="-8878"/>
            <a:ext cx="10384170" cy="6866877"/>
          </a:xfrm>
          <a:prstGeom prst="rect">
            <a:avLst/>
          </a:prstGeom>
          <a:ln>
            <a:solidFill>
              <a:srgbClr val="3A241B"/>
            </a:solidFill>
          </a:ln>
        </p:spPr>
      </p:pic>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7" y="180753"/>
            <a:ext cx="2658325" cy="659218"/>
          </a:xfrm>
          <a:solidFill>
            <a:srgbClr val="0070C0"/>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Domingo</a:t>
            </a:r>
            <a:endParaRPr lang="es-MX"/>
          </a:p>
        </p:txBody>
      </p:sp>
      <p:sp>
        <p:nvSpPr>
          <p:cNvPr id="3" name="Marcador de texto 2">
            <a:extLst>
              <a:ext uri="{FF2B5EF4-FFF2-40B4-BE49-F238E27FC236}">
                <a16:creationId xmlns:a16="http://schemas.microsoft.com/office/drawing/2014/main" id="{DA301E89-AC9C-06B2-69FE-95A6E27B3F51}"/>
              </a:ext>
            </a:extLst>
          </p:cNvPr>
          <p:cNvSpPr>
            <a:spLocks noGrp="1"/>
          </p:cNvSpPr>
          <p:nvPr>
            <p:ph type="body" idx="1"/>
          </p:nvPr>
        </p:nvSpPr>
        <p:spPr>
          <a:xfrm>
            <a:off x="839788" y="861238"/>
            <a:ext cx="9544382" cy="1020725"/>
          </a:xfrm>
          <a:noFill/>
        </p:spPr>
        <p:txBody>
          <a:bodyPr anchor="b">
            <a:normAutofit/>
          </a:bodyPr>
          <a:lstStyle>
            <a:lvl1pPr marL="0" indent="0" algn="just">
              <a:lnSpc>
                <a:spcPts val="2880"/>
              </a:lnSpc>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446235BA-B4BA-3D75-5C54-DDAB16450A08}"/>
              </a:ext>
            </a:extLst>
          </p:cNvPr>
          <p:cNvPicPr>
            <a:picLocks noChangeAspect="1"/>
          </p:cNvPicPr>
          <p:nvPr userDrawn="1"/>
        </p:nvPicPr>
        <p:blipFill>
          <a:blip r:embed="rId4">
            <a:extLst>
              <a:ext uri="{BEBA8EAE-BF5A-486C-A8C5-ECC9F3942E4B}">
                <a14:imgProps xmlns:a14="http://schemas.microsoft.com/office/drawing/2010/main">
                  <a14:imgLayer r:embed="rId5">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17715755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7" y="180753"/>
            <a:ext cx="2647692" cy="659218"/>
          </a:xfrm>
          <a:solidFill>
            <a:schemeClr val="accent2">
              <a:lumMod val="75000"/>
            </a:schemeClr>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Lunes</a:t>
            </a:r>
            <a:endParaRPr lang="es-MX"/>
          </a:p>
        </p:txBody>
      </p:sp>
      <p:sp>
        <p:nvSpPr>
          <p:cNvPr id="3" name="Marcador de texto 2">
            <a:extLst>
              <a:ext uri="{FF2B5EF4-FFF2-40B4-BE49-F238E27FC236}">
                <a16:creationId xmlns:a16="http://schemas.microsoft.com/office/drawing/2014/main" id="{DA301E89-AC9C-06B2-69FE-95A6E27B3F51}"/>
              </a:ext>
            </a:extLst>
          </p:cNvPr>
          <p:cNvSpPr>
            <a:spLocks noGrp="1"/>
          </p:cNvSpPr>
          <p:nvPr>
            <p:ph type="body" idx="1"/>
          </p:nvPr>
        </p:nvSpPr>
        <p:spPr>
          <a:xfrm>
            <a:off x="839788" y="861238"/>
            <a:ext cx="9544382" cy="1020725"/>
          </a:xfrm>
          <a:noFill/>
        </p:spPr>
        <p:txBody>
          <a:bodyPr anchor="b">
            <a:normAutofit/>
          </a:bodyPr>
          <a:lstStyle>
            <a:lvl1pPr marL="0" indent="0" algn="just">
              <a:lnSpc>
                <a:spcPts val="2880"/>
              </a:lnSpc>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5" name="Imagen 4">
            <a:extLst>
              <a:ext uri="{FF2B5EF4-FFF2-40B4-BE49-F238E27FC236}">
                <a16:creationId xmlns:a16="http://schemas.microsoft.com/office/drawing/2014/main" id="{09FD1E85-B9FB-9717-A420-2C2D1703BFD1}"/>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32731930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7" y="180753"/>
            <a:ext cx="2647692" cy="659218"/>
          </a:xfrm>
          <a:solidFill>
            <a:schemeClr val="accent6">
              <a:lumMod val="75000"/>
            </a:schemeClr>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Martes</a:t>
            </a:r>
            <a:endParaRPr lang="es-MX"/>
          </a:p>
        </p:txBody>
      </p:sp>
      <p:sp>
        <p:nvSpPr>
          <p:cNvPr id="3" name="Marcador de texto 2">
            <a:extLst>
              <a:ext uri="{FF2B5EF4-FFF2-40B4-BE49-F238E27FC236}">
                <a16:creationId xmlns:a16="http://schemas.microsoft.com/office/drawing/2014/main" id="{DA301E89-AC9C-06B2-69FE-95A6E27B3F51}"/>
              </a:ext>
            </a:extLst>
          </p:cNvPr>
          <p:cNvSpPr>
            <a:spLocks noGrp="1"/>
          </p:cNvSpPr>
          <p:nvPr>
            <p:ph type="body" idx="1"/>
          </p:nvPr>
        </p:nvSpPr>
        <p:spPr>
          <a:xfrm>
            <a:off x="839788" y="861238"/>
            <a:ext cx="9544382" cy="1020725"/>
          </a:xfrm>
          <a:noFill/>
        </p:spPr>
        <p:txBody>
          <a:bodyPr anchor="b">
            <a:normAutofit/>
          </a:bodyPr>
          <a:lstStyle>
            <a:lvl1pPr marL="0" indent="0" algn="just">
              <a:lnSpc>
                <a:spcPts val="2880"/>
              </a:lnSpc>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446235BA-B4BA-3D75-5C54-DDAB16450A08}"/>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3812325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7" y="180753"/>
            <a:ext cx="2647692" cy="659218"/>
          </a:xfrm>
          <a:solidFill>
            <a:srgbClr val="7030A0"/>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Miércoles</a:t>
            </a:r>
            <a:endParaRPr lang="es-MX"/>
          </a:p>
        </p:txBody>
      </p:sp>
      <p:sp>
        <p:nvSpPr>
          <p:cNvPr id="3" name="Marcador de texto 2">
            <a:extLst>
              <a:ext uri="{FF2B5EF4-FFF2-40B4-BE49-F238E27FC236}">
                <a16:creationId xmlns:a16="http://schemas.microsoft.com/office/drawing/2014/main" id="{DA301E89-AC9C-06B2-69FE-95A6E27B3F51}"/>
              </a:ext>
            </a:extLst>
          </p:cNvPr>
          <p:cNvSpPr>
            <a:spLocks noGrp="1"/>
          </p:cNvSpPr>
          <p:nvPr>
            <p:ph type="body" idx="1"/>
          </p:nvPr>
        </p:nvSpPr>
        <p:spPr>
          <a:xfrm>
            <a:off x="839788" y="861238"/>
            <a:ext cx="9544382" cy="1020725"/>
          </a:xfrm>
          <a:noFill/>
        </p:spPr>
        <p:txBody>
          <a:bodyPr anchor="b">
            <a:normAutofit/>
          </a:bodyPr>
          <a:lstStyle>
            <a:lvl1pPr marL="0" indent="0" algn="just">
              <a:lnSpc>
                <a:spcPts val="2880"/>
              </a:lnSpc>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446235BA-B4BA-3D75-5C54-DDAB16450A08}"/>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29118094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Comparación">
    <p:bg>
      <p:bgPr>
        <a:blipFill dpi="0" rotWithShape="1">
          <a:blip r:embed="rId2">
            <a:alphaModFix amt="20000"/>
            <a:lum/>
          </a:blip>
          <a:srcRect/>
          <a:stretch>
            <a:fillRect t="-11000" b="-74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09939F-1FCC-9F07-8E5C-9B6F20E7C606}"/>
              </a:ext>
            </a:extLst>
          </p:cNvPr>
          <p:cNvSpPr>
            <a:spLocks noGrp="1"/>
          </p:cNvSpPr>
          <p:nvPr>
            <p:ph type="title" hasCustomPrompt="1"/>
          </p:nvPr>
        </p:nvSpPr>
        <p:spPr>
          <a:xfrm>
            <a:off x="839787" y="180753"/>
            <a:ext cx="2647692" cy="659218"/>
          </a:xfrm>
          <a:solidFill>
            <a:srgbClr val="3A241B"/>
          </a:solidFill>
          <a:ln>
            <a:noFill/>
          </a:ln>
          <a:effectLst>
            <a:outerShdw blurRad="44450" dist="27940" dir="5400000" algn="ctr">
              <a:srgbClr val="000000">
                <a:alpha val="32000"/>
              </a:srgbClr>
            </a:outerShdw>
          </a:effectLst>
          <a:scene3d>
            <a:camera prst="obliqueTopRight"/>
            <a:lightRig rig="balanced" dir="t">
              <a:rot lat="0" lon="0" rev="8700000"/>
            </a:lightRig>
          </a:scene3d>
          <a:sp3d>
            <a:bevelT w="190500" h="38100"/>
          </a:sp3d>
        </p:spPr>
        <p:txBody>
          <a:bodyPr/>
          <a:lstStyle>
            <a:lvl1pPr>
              <a:defRPr b="0" cap="none" spc="0">
                <a:ln>
                  <a:solidFill>
                    <a:srgbClr val="3A241B"/>
                  </a:solidFill>
                </a:ln>
                <a:solidFill>
                  <a:schemeClr val="bg1"/>
                </a:solidFill>
                <a:effectLst>
                  <a:innerShdw blurRad="63500" dist="50800" dir="18900000">
                    <a:prstClr val="black">
                      <a:alpha val="50000"/>
                    </a:prstClr>
                  </a:innerShdw>
                </a:effectLst>
                <a:latin typeface="Bahnschrift" panose="020B0502040204020203" pitchFamily="34" charset="0"/>
              </a:defRPr>
            </a:lvl1pPr>
          </a:lstStyle>
          <a:p>
            <a:r>
              <a:rPr lang="es-MX" sz="4400" b="1" cap="none" spc="0" baseline="0">
                <a:ln/>
                <a:solidFill>
                  <a:schemeClr val="bg1"/>
                </a:solidFill>
                <a:effectLst/>
              </a:rPr>
              <a:t>Jueves</a:t>
            </a:r>
            <a:endParaRPr lang="es-MX"/>
          </a:p>
        </p:txBody>
      </p:sp>
      <p:sp>
        <p:nvSpPr>
          <p:cNvPr id="3" name="Marcador de texto 2">
            <a:extLst>
              <a:ext uri="{FF2B5EF4-FFF2-40B4-BE49-F238E27FC236}">
                <a16:creationId xmlns:a16="http://schemas.microsoft.com/office/drawing/2014/main" id="{DA301E89-AC9C-06B2-69FE-95A6E27B3F51}"/>
              </a:ext>
            </a:extLst>
          </p:cNvPr>
          <p:cNvSpPr>
            <a:spLocks noGrp="1"/>
          </p:cNvSpPr>
          <p:nvPr>
            <p:ph type="body" idx="1"/>
          </p:nvPr>
        </p:nvSpPr>
        <p:spPr>
          <a:xfrm>
            <a:off x="839788" y="861238"/>
            <a:ext cx="9544382" cy="1020725"/>
          </a:xfrm>
          <a:noFill/>
        </p:spPr>
        <p:txBody>
          <a:bodyPr anchor="b">
            <a:normAutofit/>
          </a:bodyPr>
          <a:lstStyle>
            <a:lvl1pPr marL="0" indent="0" algn="just">
              <a:lnSpc>
                <a:spcPts val="2880"/>
              </a:lnSpc>
              <a:spcBef>
                <a:spcPts val="0"/>
              </a:spcBef>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F8C18165-B346-20C3-10B1-45ADABB39DE9}"/>
              </a:ext>
            </a:extLst>
          </p:cNvPr>
          <p:cNvSpPr>
            <a:spLocks noGrp="1"/>
          </p:cNvSpPr>
          <p:nvPr>
            <p:ph sz="half" idx="2"/>
          </p:nvPr>
        </p:nvSpPr>
        <p:spPr>
          <a:xfrm>
            <a:off x="839788" y="1903230"/>
            <a:ext cx="7019754" cy="4610910"/>
          </a:xfrm>
        </p:spPr>
        <p:txBody>
          <a:bodyPr/>
          <a:lstStyle>
            <a:lvl1pPr>
              <a:defRPr sz="1800"/>
            </a:lvl1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6" name="Marcador de contenido 5">
            <a:extLst>
              <a:ext uri="{FF2B5EF4-FFF2-40B4-BE49-F238E27FC236}">
                <a16:creationId xmlns:a16="http://schemas.microsoft.com/office/drawing/2014/main" id="{3B72756B-5ADC-674E-988D-5C3711D1BAD8}"/>
              </a:ext>
            </a:extLst>
          </p:cNvPr>
          <p:cNvSpPr>
            <a:spLocks noGrp="1"/>
          </p:cNvSpPr>
          <p:nvPr>
            <p:ph sz="quarter" idx="4"/>
          </p:nvPr>
        </p:nvSpPr>
        <p:spPr>
          <a:xfrm>
            <a:off x="7879466" y="1903230"/>
            <a:ext cx="2496153" cy="3657599"/>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pic>
        <p:nvPicPr>
          <p:cNvPr id="11" name="Imagen 10">
            <a:extLst>
              <a:ext uri="{FF2B5EF4-FFF2-40B4-BE49-F238E27FC236}">
                <a16:creationId xmlns:a16="http://schemas.microsoft.com/office/drawing/2014/main" id="{446235BA-B4BA-3D75-5C54-DDAB16450A08}"/>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Tree>
    <p:extLst>
      <p:ext uri="{BB962C8B-B14F-4D97-AF65-F5344CB8AC3E}">
        <p14:creationId xmlns:p14="http://schemas.microsoft.com/office/powerpoint/2010/main" val="1102619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microsoft.com/office/2007/relationships/hdphoto" Target="../media/hdphoto1.wdp"/><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1000" b="-74000"/>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1BC164EA-CD03-CDE3-4C70-D65E5324CA21}"/>
              </a:ext>
            </a:extLst>
          </p:cNvPr>
          <p:cNvSpPr>
            <a:spLocks noGrp="1"/>
          </p:cNvSpPr>
          <p:nvPr>
            <p:ph type="title"/>
          </p:nvPr>
        </p:nvSpPr>
        <p:spPr>
          <a:xfrm>
            <a:off x="838200" y="365125"/>
            <a:ext cx="9585960" cy="1325563"/>
          </a:xfrm>
          <a:prstGeom prst="rect">
            <a:avLst/>
          </a:prstGeom>
        </p:spPr>
        <p:txBody>
          <a:bodyPr vert="horz" lIns="91440" tIns="45720" rIns="91440" bIns="45720" rtlCol="0" anchor="ctr">
            <a:normAutofit/>
          </a:bodyPr>
          <a:lstStyle/>
          <a:p>
            <a:r>
              <a:rPr lang="es-MX" dirty="0"/>
              <a:t>Haz clic para modificar el estilo de título del patrón</a:t>
            </a:r>
          </a:p>
        </p:txBody>
      </p:sp>
      <p:sp>
        <p:nvSpPr>
          <p:cNvPr id="3" name="Marcador de texto 2">
            <a:extLst>
              <a:ext uri="{FF2B5EF4-FFF2-40B4-BE49-F238E27FC236}">
                <a16:creationId xmlns:a16="http://schemas.microsoft.com/office/drawing/2014/main" id="{8402620B-FC92-FE96-84D6-7AD4549730FC}"/>
              </a:ext>
            </a:extLst>
          </p:cNvPr>
          <p:cNvSpPr>
            <a:spLocks noGrp="1"/>
          </p:cNvSpPr>
          <p:nvPr>
            <p:ph type="body" idx="1"/>
          </p:nvPr>
        </p:nvSpPr>
        <p:spPr>
          <a:xfrm>
            <a:off x="838200" y="1825625"/>
            <a:ext cx="9585960" cy="4351338"/>
          </a:xfrm>
          <a:prstGeom prst="rect">
            <a:avLst/>
          </a:prstGeom>
        </p:spPr>
        <p:txBody>
          <a:bodyPr vert="horz" lIns="91440" tIns="45720" rIns="91440" bIns="45720" rtlCol="0">
            <a:normAutofit/>
          </a:bodyPr>
          <a:lstStyle/>
          <a:p>
            <a:pPr lvl="0"/>
            <a:r>
              <a:rPr lang="es-MX" dirty="0"/>
              <a:t>Haga clic para modificar los estilos de texto del patrón</a:t>
            </a:r>
          </a:p>
          <a:p>
            <a:pPr lvl="1"/>
            <a:r>
              <a:rPr lang="es-MX" dirty="0"/>
              <a:t>Segundo nivel</a:t>
            </a:r>
          </a:p>
          <a:p>
            <a:pPr lvl="2"/>
            <a:r>
              <a:rPr lang="es-MX" dirty="0"/>
              <a:t>Tercer nivel</a:t>
            </a:r>
          </a:p>
          <a:p>
            <a:pPr lvl="3"/>
            <a:r>
              <a:rPr lang="es-MX" dirty="0"/>
              <a:t>Cuarto nivel</a:t>
            </a:r>
          </a:p>
          <a:p>
            <a:pPr lvl="4"/>
            <a:r>
              <a:rPr lang="es-MX" dirty="0"/>
              <a:t>Quinto nivel</a:t>
            </a:r>
          </a:p>
        </p:txBody>
      </p:sp>
      <p:sp>
        <p:nvSpPr>
          <p:cNvPr id="4" name="Marcador de fecha 3">
            <a:extLst>
              <a:ext uri="{FF2B5EF4-FFF2-40B4-BE49-F238E27FC236}">
                <a16:creationId xmlns:a16="http://schemas.microsoft.com/office/drawing/2014/main" id="{663A4EC4-8259-128D-5D4B-B1A5577ED1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46F4E8-F38C-42C9-9C2C-1B30C3AC1985}" type="datetimeFigureOut">
              <a:rPr lang="es-MX" smtClean="0"/>
              <a:t>12/08/2026</a:t>
            </a:fld>
            <a:endParaRPr lang="es-MX"/>
          </a:p>
        </p:txBody>
      </p:sp>
      <p:sp>
        <p:nvSpPr>
          <p:cNvPr id="5" name="Marcador de pie de página 4">
            <a:extLst>
              <a:ext uri="{FF2B5EF4-FFF2-40B4-BE49-F238E27FC236}">
                <a16:creationId xmlns:a16="http://schemas.microsoft.com/office/drawing/2014/main" id="{5D21FC23-2A34-1A69-6A1A-801839853D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a:extLst>
              <a:ext uri="{FF2B5EF4-FFF2-40B4-BE49-F238E27FC236}">
                <a16:creationId xmlns:a16="http://schemas.microsoft.com/office/drawing/2014/main" id="{C286D127-1499-4104-59F8-5083101614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136436-985C-49E4-94E8-B6E0A34F10FA}" type="slidenum">
              <a:rPr lang="es-MX" smtClean="0"/>
              <a:t>‹Nº›</a:t>
            </a:fld>
            <a:endParaRPr lang="es-MX"/>
          </a:p>
        </p:txBody>
      </p:sp>
      <p:pic>
        <p:nvPicPr>
          <p:cNvPr id="8" name="Imagen 7">
            <a:extLst>
              <a:ext uri="{FF2B5EF4-FFF2-40B4-BE49-F238E27FC236}">
                <a16:creationId xmlns:a16="http://schemas.microsoft.com/office/drawing/2014/main" id="{899DCE16-765D-47CA-350B-0B147B595551}"/>
              </a:ext>
            </a:extLst>
          </p:cNvPr>
          <p:cNvPicPr>
            <a:picLocks noChangeAspect="1"/>
          </p:cNvPicPr>
          <p:nvPr userDrawn="1"/>
        </p:nvPicPr>
        <p:blipFill>
          <a:blip r:embed="rId14">
            <a:extLst>
              <a:ext uri="{BEBA8EAE-BF5A-486C-A8C5-ECC9F3942E4B}">
                <a14:imgProps xmlns:a14="http://schemas.microsoft.com/office/drawing/2010/main">
                  <a14:imgLayer r:embed="rId15">
                    <a14:imgEffect>
                      <a14:backgroundRemoval t="10000" b="90000" l="10000" r="90000">
                        <a14:foregroundMark x1="47977" y1="24517" x2="47977" y2="24517"/>
                        <a14:foregroundMark x1="51060" y1="28958" x2="51060" y2="28958"/>
                        <a14:foregroundMark x1="52408" y1="36486" x2="52408" y2="36486"/>
                        <a14:foregroundMark x1="59152" y1="45367" x2="59152" y2="45367"/>
                        <a14:foregroundMark x1="61657" y1="52510" x2="61657" y2="52510"/>
                        <a14:foregroundMark x1="63969" y1="57336" x2="63969" y2="57336"/>
                        <a14:foregroundMark x1="52023" y1="72394" x2="52023" y2="72394"/>
                        <a14:foregroundMark x1="60886" y1="73745" x2="60886" y2="72587"/>
                      </a14:backgroundRemoval>
                    </a14:imgEffect>
                  </a14:imgLayer>
                </a14:imgProps>
              </a:ext>
              <a:ext uri="{28A0092B-C50C-407E-A947-70E740481C1C}">
                <a14:useLocalDpi xmlns:a14="http://schemas.microsoft.com/office/drawing/2010/main" val="0"/>
              </a:ext>
            </a:extLst>
          </a:blip>
          <a:stretch>
            <a:fillRect/>
          </a:stretch>
        </p:blipFill>
        <p:spPr>
          <a:xfrm>
            <a:off x="10404094" y="5089027"/>
            <a:ext cx="1787906" cy="1586410"/>
          </a:xfrm>
          <a:prstGeom prst="rect">
            <a:avLst/>
          </a:prstGeom>
          <a:ln>
            <a:noFill/>
          </a:ln>
        </p:spPr>
      </p:pic>
      <p:sp>
        <p:nvSpPr>
          <p:cNvPr id="7" name="Rectángulo 6">
            <a:extLst>
              <a:ext uri="{FF2B5EF4-FFF2-40B4-BE49-F238E27FC236}">
                <a16:creationId xmlns:a16="http://schemas.microsoft.com/office/drawing/2014/main" id="{959BBEF0-358E-CE31-EE2C-582F35EF3555}"/>
              </a:ext>
            </a:extLst>
          </p:cNvPr>
          <p:cNvSpPr/>
          <p:nvPr userDrawn="1"/>
        </p:nvSpPr>
        <p:spPr>
          <a:xfrm>
            <a:off x="10424160" y="0"/>
            <a:ext cx="1787906" cy="6858000"/>
          </a:xfrm>
          <a:prstGeom prst="rect">
            <a:avLst/>
          </a:prstGeom>
          <a:solidFill>
            <a:srgbClr val="F7C290"/>
          </a:solidFill>
          <a:ln w="6350">
            <a:solidFill>
              <a:srgbClr val="04BE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30844987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61" r:id="rId5"/>
    <p:sldLayoutId id="2147483662" r:id="rId6"/>
    <p:sldLayoutId id="2147483663" r:id="rId7"/>
    <p:sldLayoutId id="2147483664" r:id="rId8"/>
    <p:sldLayoutId id="2147483665" r:id="rId9"/>
    <p:sldLayoutId id="2147483667" r:id="rId10"/>
    <p:sldLayoutId id="214748366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Bahnschrift" panose="020B05020402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Bahnschrift" panose="020B0502040204020203"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ahnschrift" panose="020B0502040204020203"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hnschrift" panose="020B0502040204020203"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hnschrift" panose="020B050204020402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8.xml"/><Relationship Id="rId1" Type="http://schemas.openxmlformats.org/officeDocument/2006/relationships/themeOverride" Target="../theme/themeOverride1.xml"/><Relationship Id="rId4" Type="http://schemas.openxmlformats.org/officeDocument/2006/relationships/image" Target="../media/image15.jpg"/></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66565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a:extLst>
              <a:ext uri="{FF2B5EF4-FFF2-40B4-BE49-F238E27FC236}">
                <a16:creationId xmlns:a16="http://schemas.microsoft.com/office/drawing/2014/main" id="{18A06159-10CE-6092-3C21-C54D76BF8895}"/>
              </a:ext>
            </a:extLst>
          </p:cNvPr>
          <p:cNvSpPr>
            <a:spLocks noGrp="1"/>
          </p:cNvSpPr>
          <p:nvPr>
            <p:ph type="title"/>
          </p:nvPr>
        </p:nvSpPr>
        <p:spPr/>
        <p:txBody>
          <a:bodyPr/>
          <a:lstStyle/>
          <a:p>
            <a:r>
              <a:rPr lang="es-MX" noProof="0" dirty="0"/>
              <a:t>PARA ESTUDIAR Y MEDITAR</a:t>
            </a:r>
          </a:p>
        </p:txBody>
      </p:sp>
      <p:sp>
        <p:nvSpPr>
          <p:cNvPr id="7" name="Marcador de contenido 6">
            <a:extLst>
              <a:ext uri="{FF2B5EF4-FFF2-40B4-BE49-F238E27FC236}">
                <a16:creationId xmlns:a16="http://schemas.microsoft.com/office/drawing/2014/main" id="{B5030CE1-1F6F-F1D9-6767-9BD33F1D3CBA}"/>
              </a:ext>
            </a:extLst>
          </p:cNvPr>
          <p:cNvSpPr>
            <a:spLocks noGrp="1"/>
          </p:cNvSpPr>
          <p:nvPr>
            <p:ph sz="half" idx="1"/>
          </p:nvPr>
        </p:nvSpPr>
        <p:spPr>
          <a:xfrm>
            <a:off x="761448" y="1792947"/>
            <a:ext cx="9642646" cy="3899647"/>
          </a:xfrm>
        </p:spPr>
        <p:txBody>
          <a:bodyPr wrap="square">
            <a:noAutofit/>
          </a:bodyPr>
          <a:lstStyle/>
          <a:p>
            <a:pPr marL="0" indent="0" algn="just">
              <a:lnSpc>
                <a:spcPts val="1800"/>
              </a:lnSpc>
              <a:buNone/>
            </a:pPr>
            <a:r>
              <a:rPr lang="es-MX" sz="2400" noProof="0" dirty="0">
                <a:latin typeface="Aptos Display" panose="020B0004020202020204" pitchFamily="34" charset="0"/>
              </a:rPr>
              <a:t>En lección de esta semana estudiamos</a:t>
            </a:r>
            <a:r>
              <a:rPr lang="es-MX" sz="2400" dirty="0">
                <a:latin typeface="Aptos Display" panose="020B0004020202020204" pitchFamily="34" charset="0"/>
              </a:rPr>
              <a:t>1Corintios 13 y examinaremos acerca del llamado capitulo del amor: </a:t>
            </a:r>
            <a:r>
              <a:rPr lang="es-MX" sz="2400" b="1" dirty="0">
                <a:latin typeface="Aptos Display" panose="020B0004020202020204" pitchFamily="34" charset="0"/>
              </a:rPr>
              <a:t>1) La Supremacía del Amor (1 Cor. 13:1–3); 2) Las Características del Amor (1 Cor. 13:4–8); y 3) La Permanencia del Amor (1 Cor. 13:8–13).</a:t>
            </a:r>
            <a:endParaRPr lang="es-MX" sz="2400" b="1" noProof="0" dirty="0">
              <a:latin typeface="Aptos Display" panose="020B0004020202020204" pitchFamily="34" charset="0"/>
            </a:endParaRPr>
          </a:p>
          <a:p>
            <a:pPr marL="0" indent="0" algn="just">
              <a:lnSpc>
                <a:spcPts val="1800"/>
              </a:lnSpc>
              <a:buNone/>
            </a:pPr>
            <a:r>
              <a:rPr lang="es-MX" sz="2400" dirty="0">
                <a:latin typeface="Aptos Display" panose="020B0004020202020204" pitchFamily="34" charset="0"/>
              </a:rPr>
              <a:t>El retrato del amor de Pablo en 1 Corintios 13 es, en última instancia, un retrato de Jesús. El amor es paciente, benigno, gozoso, resistente, creyente, esperanzador y perseverante porque Jesús es todas estas cosas. Aquellos que tienen a Jesús en sus corazones desarrollarán estas características, también llamadas el fruto del Espíritu (Gálatas 5:22, 23). Sin amor, nada tiene sentido. Incluso los logros más notables son sin sentido y vacíos si no son impulsados por el amor genuino. Los cristianos deben procurar estas virtudes en el poder del Espíritu Santo. Deben desarrollar su amor, fe y esperanza, ¡especialmente sabiendo que el amor es el mayor de todos!</a:t>
            </a:r>
            <a:endParaRPr lang="es-MX" sz="2400" noProof="0" dirty="0">
              <a:latin typeface="Aptos Display" panose="020B0004020202020204" pitchFamily="34" charset="0"/>
            </a:endParaRPr>
          </a:p>
          <a:p>
            <a:pPr marL="0" indent="0" algn="just">
              <a:lnSpc>
                <a:spcPts val="1800"/>
              </a:lnSpc>
              <a:buNone/>
            </a:pPr>
            <a:r>
              <a:rPr lang="es-MX" sz="2400" dirty="0">
                <a:latin typeface="Aptos Display" panose="020B0004020202020204" pitchFamily="34" charset="0"/>
              </a:rPr>
              <a:t>El discurso de Pablo sobre el amor en 1 Corintios 13 enfatiza que el amor es el fundamento de la fe y las relaciones cristianas. El amor (o ágape) no se trata de emociones, atracción o beneficio personal. Más bien, es un principio de entrega personal, perdurable y transformador que refleja el amor de Dios por nosotros. Pablo desafía a los creyentes a encarnar este amor en su vida diaria, convirtiéndolo en la virtud más elevada tanto en su fe como en sus acciones. </a:t>
            </a:r>
            <a:endParaRPr lang="es-MX" sz="2400" noProof="0" dirty="0">
              <a:latin typeface="Aptos Display" panose="020B0004020202020204" pitchFamily="34" charset="0"/>
            </a:endParaRPr>
          </a:p>
        </p:txBody>
      </p:sp>
    </p:spTree>
    <p:extLst>
      <p:ext uri="{BB962C8B-B14F-4D97-AF65-F5344CB8AC3E}">
        <p14:creationId xmlns:p14="http://schemas.microsoft.com/office/powerpoint/2010/main" val="3188503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anim calcmode="lin" valueType="num">
                                      <p:cBhvr additive="base">
                                        <p:cTn id="13"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2F0E561-E43A-8C44-DE02-CDA39EEF3812}"/>
              </a:ext>
            </a:extLst>
          </p:cNvPr>
          <p:cNvSpPr>
            <a:spLocks noGrp="1"/>
          </p:cNvSpPr>
          <p:nvPr>
            <p:ph type="title"/>
          </p:nvPr>
        </p:nvSpPr>
        <p:spPr>
          <a:solidFill>
            <a:srgbClr val="725247"/>
          </a:solidFill>
        </p:spPr>
        <p:txBody>
          <a:bodyPr vert="horz" lIns="91440" tIns="45720" rIns="91440" bIns="45720" rtlCol="0">
            <a:normAutofit/>
          </a:bodyPr>
          <a:lstStyle/>
          <a:p>
            <a:pPr>
              <a:spcBef>
                <a:spcPts val="1000"/>
              </a:spcBef>
              <a:buFont typeface="Arial" panose="020B0604020202020204" pitchFamily="34" charset="0"/>
            </a:pPr>
            <a:r>
              <a:rPr lang="es-MX" sz="4400" b="1" noProof="0" dirty="0">
                <a:ea typeface="+mn-ea"/>
                <a:cs typeface="+mn-cs"/>
              </a:rPr>
              <a:t>Para Memorizar</a:t>
            </a:r>
          </a:p>
        </p:txBody>
      </p:sp>
      <p:sp>
        <p:nvSpPr>
          <p:cNvPr id="6" name="Marcador de contenido 5">
            <a:extLst>
              <a:ext uri="{FF2B5EF4-FFF2-40B4-BE49-F238E27FC236}">
                <a16:creationId xmlns:a16="http://schemas.microsoft.com/office/drawing/2014/main" id="{519F4388-C2D1-A570-D577-FF7AE43E02BE}"/>
              </a:ext>
            </a:extLst>
          </p:cNvPr>
          <p:cNvSpPr>
            <a:spLocks noGrp="1"/>
          </p:cNvSpPr>
          <p:nvPr>
            <p:ph idx="1"/>
          </p:nvPr>
        </p:nvSpPr>
        <p:spPr>
          <a:xfrm>
            <a:off x="464024" y="1825625"/>
            <a:ext cx="6373504" cy="4465846"/>
          </a:xfrm>
          <a:ln w="28575">
            <a:solidFill>
              <a:schemeClr val="tx1"/>
            </a:solidFill>
            <a:extLst>
              <a:ext uri="{C807C97D-BFC1-408E-A445-0C87EB9F89A2}">
                <ask:lineSketchStyleProps xmlns:ask="http://schemas.microsoft.com/office/drawing/2018/sketchyshapes">
                  <ask:type>
                    <ask:lineSketchNone/>
                  </ask:type>
                </ask:lineSketchStyleProps>
              </a:ext>
            </a:extLst>
          </a:ln>
          <a:effectLst>
            <a:softEdge rad="279400"/>
          </a:effectLst>
        </p:spPr>
        <p:txBody>
          <a:bodyPr wrap="square">
            <a:normAutofit/>
          </a:bodyPr>
          <a:lstStyle/>
          <a:p>
            <a:pPr marL="0" indent="0" algn="ctr">
              <a:buNone/>
            </a:pPr>
            <a:r>
              <a:rPr lang="es-MX" sz="3600" b="1" noProof="0" dirty="0"/>
              <a:t>«Y ahora permanecen la fe, la esperanza y el amor, estos tres; pero el mayor de ellos es el amor»</a:t>
            </a:r>
          </a:p>
          <a:p>
            <a:pPr marL="0" indent="0" algn="ctr">
              <a:buNone/>
            </a:pPr>
            <a:r>
              <a:rPr lang="es-MX" sz="3600" b="1" noProof="0" dirty="0"/>
              <a:t>(1 Corintios 13:13).</a:t>
            </a:r>
          </a:p>
        </p:txBody>
      </p:sp>
      <p:sp>
        <p:nvSpPr>
          <p:cNvPr id="3" name="Rectángulo: esquinas redondeadas 2">
            <a:extLst>
              <a:ext uri="{FF2B5EF4-FFF2-40B4-BE49-F238E27FC236}">
                <a16:creationId xmlns:a16="http://schemas.microsoft.com/office/drawing/2014/main" id="{EF0BC2FB-53FE-CBAC-4370-418FA4B8FF43}"/>
              </a:ext>
            </a:extLst>
          </p:cNvPr>
          <p:cNvSpPr/>
          <p:nvPr/>
        </p:nvSpPr>
        <p:spPr>
          <a:xfrm>
            <a:off x="6571130" y="2702257"/>
            <a:ext cx="4101018" cy="2620370"/>
          </a:xfrm>
          <a:prstGeom prst="roundRect">
            <a:avLst/>
          </a:prstGeom>
          <a:blipFill dpi="0" rotWithShape="1">
            <a:blip r:embed="rId2">
              <a:extLst>
                <a:ext uri="{28A0092B-C50C-407E-A947-70E740481C1C}">
                  <a14:useLocalDpi xmlns:a14="http://schemas.microsoft.com/office/drawing/2010/main" val="0"/>
                </a:ext>
              </a:extLst>
            </a:blip>
            <a:srcRect/>
            <a:stretch>
              <a:fillRect/>
            </a:stretch>
          </a:blipFill>
          <a:effectLst>
            <a:innerShdw blurRad="63500" dist="50800" dir="18900000">
              <a:prstClr val="black">
                <a:alpha val="50000"/>
              </a:prstClr>
            </a:innerShdw>
          </a:effectLst>
          <a:scene3d>
            <a:camera prst="isometricOffAxis2Left"/>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Tree>
    <p:extLst>
      <p:ext uri="{BB962C8B-B14F-4D97-AF65-F5344CB8AC3E}">
        <p14:creationId xmlns:p14="http://schemas.microsoft.com/office/powerpoint/2010/main" val="3125363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35E0DBFC-8D99-0EC1-8869-D2AE3223C0AA}"/>
              </a:ext>
            </a:extLst>
          </p:cNvPr>
          <p:cNvSpPr>
            <a:spLocks noGrp="1"/>
          </p:cNvSpPr>
          <p:nvPr>
            <p:ph type="title"/>
          </p:nvPr>
        </p:nvSpPr>
        <p:spPr>
          <a:xfrm>
            <a:off x="811305" y="365125"/>
            <a:ext cx="9565894" cy="772559"/>
          </a:xfrm>
          <a:solidFill>
            <a:srgbClr val="725247"/>
          </a:solidFill>
        </p:spPr>
        <p:txBody>
          <a:bodyPr/>
          <a:lstStyle/>
          <a:p>
            <a:r>
              <a:rPr lang="es-MX" noProof="0" dirty="0"/>
              <a:t>Enfoque del Estudio</a:t>
            </a:r>
          </a:p>
        </p:txBody>
      </p:sp>
      <p:sp>
        <p:nvSpPr>
          <p:cNvPr id="6" name="Marcador de contenido 5">
            <a:extLst>
              <a:ext uri="{FF2B5EF4-FFF2-40B4-BE49-F238E27FC236}">
                <a16:creationId xmlns:a16="http://schemas.microsoft.com/office/drawing/2014/main" id="{3BF1AEB9-94DB-8515-B032-A5A29DBFA153}"/>
              </a:ext>
            </a:extLst>
          </p:cNvPr>
          <p:cNvSpPr>
            <a:spLocks noGrp="1"/>
          </p:cNvSpPr>
          <p:nvPr>
            <p:ph sz="half" idx="4294967295"/>
          </p:nvPr>
        </p:nvSpPr>
        <p:spPr>
          <a:xfrm>
            <a:off x="3317357" y="1488141"/>
            <a:ext cx="7059842" cy="5109884"/>
          </a:xfrm>
        </p:spPr>
        <p:txBody>
          <a:bodyPr vert="horz" wrap="square" lIns="91440" tIns="45720" rIns="91440" bIns="45720" rtlCol="0">
            <a:normAutofit fontScale="92500"/>
          </a:bodyPr>
          <a:lstStyle/>
          <a:p>
            <a:pPr marL="0" indent="0" algn="just">
              <a:lnSpc>
                <a:spcPts val="1400"/>
              </a:lnSpc>
              <a:buNone/>
              <a:tabLst>
                <a:tab pos="534988" algn="l"/>
              </a:tabLst>
            </a:pPr>
            <a:r>
              <a:rPr lang="es-MX" sz="1800" noProof="0" dirty="0">
                <a:latin typeface="Aptos Display" panose="020B0004020202020204" pitchFamily="34" charset="0"/>
              </a:rPr>
              <a:t>Texto clave: </a:t>
            </a:r>
            <a:r>
              <a:rPr lang="es-MX" sz="1800" noProof="0" dirty="0"/>
              <a:t>1 Corintios 13:13</a:t>
            </a:r>
            <a:r>
              <a:rPr lang="es-MX" sz="1800" b="1" noProof="0" dirty="0"/>
              <a:t> </a:t>
            </a:r>
            <a:r>
              <a:rPr lang="es-MX" sz="1800" noProof="0" dirty="0">
                <a:latin typeface="Aptos Display" panose="020B0004020202020204" pitchFamily="34" charset="0"/>
              </a:rPr>
              <a:t>Enfoque de Estudio: </a:t>
            </a:r>
            <a:r>
              <a:rPr lang="es-MX" sz="1800" b="1" noProof="0" dirty="0">
                <a:latin typeface="Aptos Display" panose="020B0004020202020204" pitchFamily="34" charset="0"/>
              </a:rPr>
              <a:t>1 Corintios 13; Mateo 24: 12; Gálatas 5: 22-23; 1 Timoteo 1: 14; 1 Juan 4: 8. </a:t>
            </a:r>
            <a:r>
              <a:rPr lang="es-MX" sz="1800" noProof="0" dirty="0">
                <a:latin typeface="Aptos Display" panose="020B0004020202020204" pitchFamily="34" charset="0"/>
              </a:rPr>
              <a:t>En la lección de esta semana estudiaremos 1 Corintios 13 y examinaremos acerca del llamado capitulo del amor: </a:t>
            </a:r>
            <a:r>
              <a:rPr lang="es-MX" sz="1800" b="1" noProof="0" dirty="0">
                <a:latin typeface="Aptos Display" panose="020B0004020202020204" pitchFamily="34" charset="0"/>
              </a:rPr>
              <a:t>1) La Supremacía del Amor (1 Cor. 13:1–3); 2) Las Características del Amor (1 Cor. 13:4–8); y 3) La Permanencia del Amor (1 Cor. 13:8–13).</a:t>
            </a:r>
          </a:p>
          <a:p>
            <a:pPr marL="0" indent="0" algn="just">
              <a:lnSpc>
                <a:spcPts val="1400"/>
              </a:lnSpc>
              <a:buNone/>
              <a:tabLst>
                <a:tab pos="534988" algn="l"/>
              </a:tabLst>
            </a:pPr>
            <a:r>
              <a:rPr lang="es-MX" sz="1800" noProof="0" dirty="0">
                <a:latin typeface="Aptos Display" panose="020B0004020202020204" pitchFamily="34" charset="0"/>
              </a:rPr>
              <a:t>La semana pasada vimos que todo carece de valor, incluso los dones espirituales, sin amor. Esta semana profundizaremos en 1 Corintios 13 y su maravilloso retrato del amor. </a:t>
            </a:r>
            <a:r>
              <a:rPr lang="es-MX" sz="1800" noProof="0" dirty="0" err="1">
                <a:latin typeface="Aptos Display" panose="020B0004020202020204" pitchFamily="34" charset="0"/>
              </a:rPr>
              <a:t>omo</a:t>
            </a:r>
            <a:r>
              <a:rPr lang="es-MX" sz="1800" noProof="0" dirty="0">
                <a:latin typeface="Aptos Display" panose="020B0004020202020204" pitchFamily="34" charset="0"/>
              </a:rPr>
              <a:t> veremos, el amor no es tanto una emoción como una actitud que debe manifestarse en la vida, en los hechos y en las palabras, pues, de lo contrario, no significa nada. Lo que realmente es y hace el amor se ha revelado plenamente en la vida de Jesús.</a:t>
            </a:r>
          </a:p>
          <a:p>
            <a:pPr marL="0" indent="0" algn="just">
              <a:lnSpc>
                <a:spcPts val="1400"/>
              </a:lnSpc>
              <a:buNone/>
              <a:tabLst>
                <a:tab pos="534988" algn="l"/>
              </a:tabLst>
            </a:pPr>
            <a:r>
              <a:rPr lang="es-MX" sz="1800" noProof="0" dirty="0">
                <a:latin typeface="Aptos Display" panose="020B0004020202020204" pitchFamily="34" charset="0"/>
              </a:rPr>
              <a:t>Pablo describe este tipo de amor en 1 Corintios 13—un amor que no son solo palabras o emociones, sino una elección diaria de ser desinteresado, perdonador y firme. Es el tipo de amor que refleja el amor de Dios por nosotros, el tipo que nunca falla. El amor conquista todo. Por eso Pablo tenía tanto que decir al respecto. La familia de términos emparentados con el verbo griego </a:t>
            </a:r>
            <a:r>
              <a:rPr lang="es-MX" sz="1800" noProof="0" dirty="0" err="1">
                <a:latin typeface="Aptos Display" panose="020B0004020202020204" pitchFamily="34" charset="0"/>
              </a:rPr>
              <a:t>agapaō</a:t>
            </a:r>
            <a:r>
              <a:rPr lang="es-MX" sz="1800" noProof="0" dirty="0">
                <a:latin typeface="Aptos Display" panose="020B0004020202020204" pitchFamily="34" charset="0"/>
              </a:rPr>
              <a:t> —el más común en el Nuevo Testamento para expresar el concepto de amor— aparece más de 135 veces en sus cartas. Esto representa casi la mitad de todas las ocasiones en que dichos términos aparecen en el Nuevo Testamento. Esto debería decirnos algo acerca del tema central de la Carta de Pablo a la iglesia de Corinto. Existen muchos pasajes notables acerca del amor en el Nuevo Testamento, como Romanos 8: 35-39; 1 Corintios 2: 9; 8: 3; Gálatas 2: 20; Colosenses 1: 13; 1 Tesalonicenses 3: 12; etc. Pero ninguno es comparable con 1 Corintios 13.</a:t>
            </a:r>
          </a:p>
          <a:p>
            <a:pPr marL="0" indent="0" algn="just">
              <a:lnSpc>
                <a:spcPts val="1400"/>
              </a:lnSpc>
              <a:buNone/>
              <a:tabLst>
                <a:tab pos="534988" algn="l"/>
              </a:tabLst>
            </a:pPr>
            <a:r>
              <a:rPr lang="es-MX" sz="1800" noProof="0" dirty="0">
                <a:latin typeface="Aptos Display" panose="020B0004020202020204" pitchFamily="34" charset="0"/>
              </a:rPr>
              <a:t>.</a:t>
            </a:r>
          </a:p>
          <a:p>
            <a:pPr marL="0" indent="0" algn="just">
              <a:lnSpc>
                <a:spcPts val="1400"/>
              </a:lnSpc>
              <a:buNone/>
              <a:tabLst>
                <a:tab pos="534988" algn="l"/>
              </a:tabLst>
            </a:pPr>
            <a:endParaRPr lang="es-MX" sz="1800" i="1" noProof="0" dirty="0">
              <a:latin typeface="Aptos Display" panose="020B0004020202020204" pitchFamily="34" charset="0"/>
            </a:endParaRPr>
          </a:p>
        </p:txBody>
      </p:sp>
      <p:sp>
        <p:nvSpPr>
          <p:cNvPr id="2" name="Diagrama de flujo: retraso 1">
            <a:extLst>
              <a:ext uri="{FF2B5EF4-FFF2-40B4-BE49-F238E27FC236}">
                <a16:creationId xmlns:a16="http://schemas.microsoft.com/office/drawing/2014/main" id="{B31CFBF4-8ED8-9551-57EF-E297B67EED06}"/>
              </a:ext>
            </a:extLst>
          </p:cNvPr>
          <p:cNvSpPr/>
          <p:nvPr/>
        </p:nvSpPr>
        <p:spPr>
          <a:xfrm>
            <a:off x="84083" y="2330825"/>
            <a:ext cx="3163614" cy="3738282"/>
          </a:xfrm>
          <a:prstGeom prst="flowChartDelay">
            <a:avLst/>
          </a:prstGeom>
          <a:blipFill dpi="0" rotWithShape="1">
            <a:blip r:embed="rId3">
              <a:extLst>
                <a:ext uri="{28A0092B-C50C-407E-A947-70E740481C1C}">
                  <a14:useLocalDpi xmlns:a14="http://schemas.microsoft.com/office/drawing/2010/main" val="0"/>
                </a:ext>
              </a:extLst>
            </a:blip>
            <a:srcRect/>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Tree>
    <p:extLst>
      <p:ext uri="{BB962C8B-B14F-4D97-AF65-F5344CB8AC3E}">
        <p14:creationId xmlns:p14="http://schemas.microsoft.com/office/powerpoint/2010/main" val="1864839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contenido 6">
            <a:extLst>
              <a:ext uri="{FF2B5EF4-FFF2-40B4-BE49-F238E27FC236}">
                <a16:creationId xmlns:a16="http://schemas.microsoft.com/office/drawing/2014/main" id="{8E7BAD8D-BC5A-CFA0-D665-5255A396E347}"/>
              </a:ext>
            </a:extLst>
          </p:cNvPr>
          <p:cNvSpPr>
            <a:spLocks noGrp="1"/>
          </p:cNvSpPr>
          <p:nvPr>
            <p:ph sz="half" idx="2"/>
          </p:nvPr>
        </p:nvSpPr>
        <p:spPr>
          <a:xfrm>
            <a:off x="3172639" y="1559868"/>
            <a:ext cx="7257022" cy="5065058"/>
          </a:xfrm>
          <a:effectLst>
            <a:softEdge rad="63500"/>
          </a:effectLst>
          <a:scene3d>
            <a:camera prst="orthographicFront"/>
            <a:lightRig rig="balanced" dir="t"/>
          </a:scene3d>
        </p:spPr>
        <p:txBody>
          <a:bodyPr wrap="square">
            <a:normAutofit/>
          </a:bodyPr>
          <a:lstStyle/>
          <a:p>
            <a:pPr marL="0" indent="0" algn="just" defTabSz="893763">
              <a:lnSpc>
                <a:spcPts val="1300"/>
              </a:lnSpc>
              <a:spcBef>
                <a:spcPts val="0"/>
              </a:spcBef>
              <a:spcAft>
                <a:spcPts val="600"/>
              </a:spcAft>
              <a:buNone/>
              <a:tabLst>
                <a:tab pos="806450" algn="l"/>
              </a:tabLst>
            </a:pPr>
            <a:r>
              <a:rPr lang="es-MX" noProof="0" dirty="0">
                <a:latin typeface="Aptos Display" panose="020B0004020202020204" pitchFamily="34" charset="0"/>
              </a:rPr>
              <a:t>	n la lección anterior, exploramos el argumento de Pablo de que el 	amor es el principio rector para usar los dones espirituales. Ahora, 	nos detendremos un poco más en esta idea. La recomendación de 	Pablo es: «Procurad el amor» (1 Corintios 14:1). Un versículo antes, 	afirma: «Y ahora permanecen la fe, la esperanza y el amor, estos tres; pero el mayor de ellos es el amor» (1 Corintios 13:13). Esta declaración lleva su maravilloso poema sobre el amor a su clímax. </a:t>
            </a:r>
          </a:p>
          <a:p>
            <a:pPr marL="0" indent="0" algn="just" defTabSz="893763">
              <a:lnSpc>
                <a:spcPts val="1300"/>
              </a:lnSpc>
              <a:spcBef>
                <a:spcPts val="0"/>
              </a:spcBef>
              <a:spcAft>
                <a:spcPts val="600"/>
              </a:spcAft>
              <a:buNone/>
              <a:tabLst>
                <a:tab pos="538163" algn="l"/>
              </a:tabLst>
            </a:pPr>
            <a:r>
              <a:rPr lang="es-MX" noProof="0" dirty="0">
                <a:latin typeface="Aptos Display" panose="020B0004020202020204" pitchFamily="34" charset="0"/>
              </a:rPr>
              <a:t>Después de demostrar que incluso nuestros mejores logros carecen de sentido sin amor (1 Corintios 13:1-3) y de presentar su impresionante tributo al amor (1Corintios 13:4-7), Pablo concluye su retrato del amor contrastando el carácter temporal de los dones espirituales con la naturaleza perdurable del amor (1 Corintios 13:8-13). El amor es retratado en 1 Corintios 13 como algo que permanece para siempre (1 Corintios 13:8) porque, en última instancia, ¡el retrato del amor de Pablo es un retrato de Jesús!</a:t>
            </a:r>
          </a:p>
          <a:p>
            <a:pPr marL="0" indent="0" algn="just" defTabSz="893763">
              <a:lnSpc>
                <a:spcPts val="1300"/>
              </a:lnSpc>
              <a:spcBef>
                <a:spcPts val="0"/>
              </a:spcBef>
              <a:spcAft>
                <a:spcPts val="600"/>
              </a:spcAft>
              <a:buNone/>
              <a:tabLst>
                <a:tab pos="538163" algn="l"/>
              </a:tabLst>
            </a:pPr>
            <a:r>
              <a:rPr lang="es-MX" b="1" noProof="0" dirty="0">
                <a:latin typeface="Aptos Display" panose="020B0004020202020204" pitchFamily="34" charset="0"/>
              </a:rPr>
              <a:t>«Desde el día en que el Señor declaró a la serpiente en el Edén: "Enemistad pondré entre ti y la mujer, y entre tu simiente y la simiente suya" (Génesis 3:15), supo Satanás que nunca podría ejercer el dominio absoluto sobre los habitantes de este mundo. Cuando Adán y sus hijos comenzaron a ofrecer los sacrificios ceremoniales ordenados por Dios como figura del Redentor venidero, Satanás discernió en ellos un símbolo de la comunión entre la tierra y el cielo. Durante los largos siglos que siguieron, se esforzó constantemente para interceptar esa comunión. Incansablemente procuró calumniar a Dios y dar una falsa interpretación a los ritos que señalaban al Salvador… Mientras Dios deseaba enseñar a los hombres que el don que los reconcilia consigo mismo proviene de él, el gran enemigo de la humanidad procuró representar a Dios como un ser que se deleita en destruirlos. De este modo los sacrificios y los ritos mediante los cuales el cielo quería revelar el amor divino fueron pervertidos.» </a:t>
            </a:r>
            <a:r>
              <a:rPr lang="es-MX" noProof="0" dirty="0">
                <a:latin typeface="Aptos Display" panose="020B0004020202020204" pitchFamily="34" charset="0"/>
              </a:rPr>
              <a:t>(</a:t>
            </a:r>
            <a:r>
              <a:rPr lang="es-MX" i="1" noProof="0" dirty="0">
                <a:latin typeface="Aptos Display" panose="020B0004020202020204" pitchFamily="34" charset="0"/>
              </a:rPr>
              <a:t>Exaltad a Jesús, 12 de enero, p. 20)</a:t>
            </a:r>
          </a:p>
        </p:txBody>
      </p:sp>
      <p:sp>
        <p:nvSpPr>
          <p:cNvPr id="2" name="Rectángulo 1">
            <a:extLst>
              <a:ext uri="{FF2B5EF4-FFF2-40B4-BE49-F238E27FC236}">
                <a16:creationId xmlns:a16="http://schemas.microsoft.com/office/drawing/2014/main" id="{D0A09385-F934-B49B-498E-D0BC730CE53F}"/>
              </a:ext>
            </a:extLst>
          </p:cNvPr>
          <p:cNvSpPr/>
          <p:nvPr/>
        </p:nvSpPr>
        <p:spPr>
          <a:xfrm>
            <a:off x="3208194" y="1309252"/>
            <a:ext cx="1067974" cy="1429120"/>
          </a:xfrm>
          <a:prstGeom prst="rect">
            <a:avLst/>
          </a:prstGeom>
          <a:noFill/>
        </p:spPr>
        <p:txBody>
          <a:bodyPr wrap="square" lIns="91440" tIns="45720" rIns="91440" bIns="45720">
            <a:noAutofit/>
            <a:scene3d>
              <a:camera prst="orthographicFront"/>
              <a:lightRig rig="soft" dir="t">
                <a:rot lat="0" lon="0" rev="15600000"/>
              </a:lightRig>
            </a:scene3d>
            <a:sp3d extrusionH="57150" prstMaterial="softEdge">
              <a:bevelT w="25400" h="38100"/>
            </a:sp3d>
          </a:bodyPr>
          <a:lstStyle/>
          <a:p>
            <a:pPr algn="just"/>
            <a:r>
              <a:rPr lang="es-MX" sz="8100" b="1" noProof="0" dirty="0">
                <a:ln/>
                <a:solidFill>
                  <a:srgbClr val="00526B"/>
                </a:solidFill>
                <a:latin typeface="Aptos Display" panose="020B0004020202020204" pitchFamily="34" charset="0"/>
              </a:rPr>
              <a:t>E</a:t>
            </a:r>
            <a:endParaRPr lang="es-MX" sz="8100" b="1" cap="none" spc="0" noProof="0" dirty="0">
              <a:ln/>
              <a:solidFill>
                <a:srgbClr val="00526B"/>
              </a:solidFill>
              <a:effectLst/>
              <a:latin typeface="Aptos Display" panose="020B0004020202020204" pitchFamily="34" charset="0"/>
            </a:endParaRPr>
          </a:p>
        </p:txBody>
      </p:sp>
      <p:sp>
        <p:nvSpPr>
          <p:cNvPr id="24" name="Rectángulo 23">
            <a:extLst>
              <a:ext uri="{FF2B5EF4-FFF2-40B4-BE49-F238E27FC236}">
                <a16:creationId xmlns:a16="http://schemas.microsoft.com/office/drawing/2014/main" id="{A240F20F-2FEA-AE43-A41C-434E351EB6C2}"/>
              </a:ext>
            </a:extLst>
          </p:cNvPr>
          <p:cNvSpPr/>
          <p:nvPr/>
        </p:nvSpPr>
        <p:spPr>
          <a:xfrm>
            <a:off x="550845" y="141226"/>
            <a:ext cx="2310248"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MX" sz="5400" b="1" u="sng" cap="none" spc="0" noProof="0" dirty="0">
                <a:ln/>
                <a:solidFill>
                  <a:srgbClr val="4E4DA4"/>
                </a:solidFill>
                <a:effectLst>
                  <a:outerShdw blurRad="50800" dist="50800" dir="5400000" algn="ctr" rotWithShape="0">
                    <a:schemeClr val="bg1"/>
                  </a:outerShdw>
                </a:effectLst>
              </a:rPr>
              <a:t>Sábado</a:t>
            </a:r>
          </a:p>
        </p:txBody>
      </p:sp>
      <p:sp>
        <p:nvSpPr>
          <p:cNvPr id="25" name="Rectángulo 24">
            <a:extLst>
              <a:ext uri="{FF2B5EF4-FFF2-40B4-BE49-F238E27FC236}">
                <a16:creationId xmlns:a16="http://schemas.microsoft.com/office/drawing/2014/main" id="{8CE5F2C8-9123-7026-E3C0-C0B5A5A9D649}"/>
              </a:ext>
            </a:extLst>
          </p:cNvPr>
          <p:cNvSpPr/>
          <p:nvPr/>
        </p:nvSpPr>
        <p:spPr>
          <a:xfrm>
            <a:off x="3498751" y="165817"/>
            <a:ext cx="6490495" cy="830997"/>
          </a:xfrm>
          <a:prstGeom prst="rect">
            <a:avLst/>
          </a:prstGeom>
          <a:solidFill>
            <a:srgbClr val="725247"/>
          </a:solidFill>
          <a:effectLst>
            <a:softEdge rad="317500"/>
          </a:effectLst>
          <a:scene3d>
            <a:camera prst="orthographicFront"/>
            <a:lightRig rig="harsh" dir="t"/>
          </a:scene3d>
          <a:sp3d prstMaterial="dkEdge">
            <a:bevelT w="165100" prst="coolSlant"/>
            <a:bevelB w="152400" h="50800" prst="softRound"/>
          </a:sp3d>
        </p:spPr>
        <p:style>
          <a:lnRef idx="3">
            <a:schemeClr val="lt1"/>
          </a:lnRef>
          <a:fillRef idx="1">
            <a:schemeClr val="accent6"/>
          </a:fillRef>
          <a:effectRef idx="1">
            <a:schemeClr val="accent6"/>
          </a:effectRef>
          <a:fontRef idx="minor">
            <a:schemeClr val="lt1"/>
          </a:fontRef>
        </p:style>
        <p:txBody>
          <a:bodyPr wrap="square" lIns="91440" tIns="45720" rIns="91440" bIns="45720">
            <a:spAutoFit/>
            <a:sp3d extrusionH="57150" prstMaterial="matte">
              <a:bevelT w="63500" h="12700" prst="angle"/>
              <a:contourClr>
                <a:schemeClr val="bg1">
                  <a:lumMod val="65000"/>
                </a:schemeClr>
              </a:contourClr>
            </a:sp3d>
          </a:bodyPr>
          <a:lstStyle/>
          <a:p>
            <a:pPr algn="ctr"/>
            <a:r>
              <a:rPr lang="es-MX" sz="4800" b="1" cap="none" spc="0" noProof="0" dirty="0">
                <a:ln>
                  <a:solidFill>
                    <a:schemeClr val="tx1">
                      <a:lumMod val="95000"/>
                      <a:lumOff val="5000"/>
                    </a:schemeClr>
                  </a:solidFill>
                </a:ln>
                <a:solidFill>
                  <a:schemeClr val="bg1">
                    <a:lumMod val="95000"/>
                  </a:schemeClr>
                </a:solidFill>
                <a:effectLst>
                  <a:outerShdw blurRad="50800" dist="50800" dir="5400000" algn="ctr" rotWithShape="0">
                    <a:schemeClr val="bg1"/>
                  </a:outerShdw>
                </a:effectLst>
              </a:rPr>
              <a:t>Introducción a la Lección</a:t>
            </a:r>
          </a:p>
        </p:txBody>
      </p:sp>
      <p:sp>
        <p:nvSpPr>
          <p:cNvPr id="3" name="Diagrama de flujo: retraso 2">
            <a:extLst>
              <a:ext uri="{FF2B5EF4-FFF2-40B4-BE49-F238E27FC236}">
                <a16:creationId xmlns:a16="http://schemas.microsoft.com/office/drawing/2014/main" id="{ECC72CFC-2E7B-2BE9-F5F5-04E2E1182785}"/>
              </a:ext>
            </a:extLst>
          </p:cNvPr>
          <p:cNvSpPr/>
          <p:nvPr/>
        </p:nvSpPr>
        <p:spPr>
          <a:xfrm>
            <a:off x="57150" y="2026024"/>
            <a:ext cx="3115489" cy="3917576"/>
          </a:xfrm>
          <a:prstGeom prst="flowChartDelay">
            <a:avLst/>
          </a:prstGeom>
          <a:blipFill dpi="0" rotWithShape="1">
            <a:blip r:embed="rId2">
              <a:extLst>
                <a:ext uri="{28A0092B-C50C-407E-A947-70E740481C1C}">
                  <a14:useLocalDpi xmlns:a14="http://schemas.microsoft.com/office/drawing/2010/main" val="0"/>
                </a:ext>
              </a:extLst>
            </a:blip>
            <a:srcRect/>
            <a:stretch>
              <a:fillRect/>
            </a:stretch>
          </a:blip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Tree>
    <p:extLst>
      <p:ext uri="{BB962C8B-B14F-4D97-AF65-F5344CB8AC3E}">
        <p14:creationId xmlns:p14="http://schemas.microsoft.com/office/powerpoint/2010/main" val="4179762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 calcmode="lin" valueType="num">
                                      <p:cBhvr additive="base">
                                        <p:cTn id="19"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1" end="1"/>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
                                            <p:txEl>
                                              <p:pRg st="2" end="2"/>
                                            </p:txEl>
                                          </p:spTgt>
                                        </p:tgtEl>
                                        <p:attrNameLst>
                                          <p:attrName>style.visibility</p:attrName>
                                        </p:attrNameLst>
                                      </p:cBhvr>
                                      <p:to>
                                        <p:strVal val="visible"/>
                                      </p:to>
                                    </p:set>
                                    <p:anim calcmode="lin" valueType="num">
                                      <p:cBhvr additive="base">
                                        <p:cTn id="23"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P spid="2" grpId="0"/>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a:extLst>
              <a:ext uri="{FF2B5EF4-FFF2-40B4-BE49-F238E27FC236}">
                <a16:creationId xmlns:a16="http://schemas.microsoft.com/office/drawing/2014/main" id="{BA847B68-02D3-9617-6027-73DD024F831A}"/>
              </a:ext>
            </a:extLst>
          </p:cNvPr>
          <p:cNvSpPr>
            <a:spLocks noGrp="1"/>
          </p:cNvSpPr>
          <p:nvPr>
            <p:ph type="title"/>
          </p:nvPr>
        </p:nvSpPr>
        <p:spPr>
          <a:xfrm>
            <a:off x="467360" y="221388"/>
            <a:ext cx="2658325" cy="659218"/>
          </a:xfrm>
          <a:ln w="22225" cap="rnd">
            <a:noFill/>
          </a:ln>
          <a:scene3d>
            <a:camera prst="obliqueTopRight"/>
            <a:lightRig rig="balanced" dir="t"/>
          </a:scene3d>
          <a:sp3d>
            <a:bevelT w="190500" h="38100"/>
          </a:sp3d>
        </p:spPr>
        <p:txBody>
          <a:bodyPr>
            <a:noAutofit/>
            <a:sp3d extrusionH="88900" prstMaterial="powder">
              <a:bevelT h="127000"/>
              <a:bevelB w="38100" h="38100" prst="slope"/>
            </a:sp3d>
          </a:bodyPr>
          <a:lstStyle/>
          <a:p>
            <a:pPr algn="ctr"/>
            <a:r>
              <a:rPr lang="es-MX" sz="4800" b="1" u="sng" noProof="0" dirty="0">
                <a:ln/>
                <a:effectLst/>
                <a:latin typeface="+mn-lt"/>
                <a:ea typeface="+mn-ea"/>
                <a:cs typeface="+mn-cs"/>
              </a:rPr>
              <a:t>Domingo</a:t>
            </a:r>
          </a:p>
        </p:txBody>
      </p:sp>
      <p:sp>
        <p:nvSpPr>
          <p:cNvPr id="8" name="Marcador de contenido 7">
            <a:extLst>
              <a:ext uri="{FF2B5EF4-FFF2-40B4-BE49-F238E27FC236}">
                <a16:creationId xmlns:a16="http://schemas.microsoft.com/office/drawing/2014/main" id="{A1B76ABE-4F5A-3818-9448-543E7AE0ED38}"/>
              </a:ext>
            </a:extLst>
          </p:cNvPr>
          <p:cNvSpPr>
            <a:spLocks noGrp="1"/>
          </p:cNvSpPr>
          <p:nvPr>
            <p:ph sz="half" idx="2"/>
          </p:nvPr>
        </p:nvSpPr>
        <p:spPr>
          <a:xfrm>
            <a:off x="2973585" y="2052919"/>
            <a:ext cx="7498472" cy="4437529"/>
          </a:xfrm>
        </p:spPr>
        <p:txBody>
          <a:bodyPr vert="horz" wrap="square" lIns="91440" tIns="45720" rIns="91440" bIns="45720" rtlCol="0">
            <a:normAutofit/>
          </a:bodyPr>
          <a:lstStyle/>
          <a:p>
            <a:pPr marL="0" indent="0" algn="just">
              <a:lnSpc>
                <a:spcPts val="1400"/>
              </a:lnSpc>
              <a:spcBef>
                <a:spcPts val="0"/>
              </a:spcBef>
              <a:spcAft>
                <a:spcPts val="600"/>
              </a:spcAft>
              <a:buNone/>
            </a:pPr>
            <a:r>
              <a:rPr lang="es-MX" noProof="0" dirty="0"/>
              <a:t>Al comienzo de 1 Corintios 13, Pablo insinúa que «el amor debe gobernar el ejercicio de todos los dones del Espíritu». Esto se hace evidente por la repetición de la frase «pero no tengo amor» en los versículos 1-3. La idea es clara: ¡el amor es esencial para todo en la vida! El hecho de que el amor atribuya significado a los dones espirituales es evidencia de que los dones espirituales están destinados a edificar a otros. John B. Polhill comenta: «El amor está esencialmente dirigido hacia afuera, hacia otra persona»2. Por eso Jesús nos dijo que nos amáramos unos a otros (Juan 13:34). El amor recíproco marca toda la diferencia en la comunidad de creyentes.</a:t>
            </a:r>
            <a:endParaRPr lang="es-MX" noProof="0" dirty="0">
              <a:latin typeface="Aptos Display" panose="020B0004020202020204" pitchFamily="34" charset="0"/>
            </a:endParaRPr>
          </a:p>
          <a:p>
            <a:pPr marL="0" indent="0" algn="just">
              <a:lnSpc>
                <a:spcPts val="1400"/>
              </a:lnSpc>
              <a:spcBef>
                <a:spcPts val="0"/>
              </a:spcBef>
              <a:spcAft>
                <a:spcPts val="600"/>
              </a:spcAft>
              <a:buNone/>
            </a:pPr>
            <a:r>
              <a:rPr lang="es-MX" b="1" noProof="0" dirty="0">
                <a:latin typeface="Aptos Display" panose="020B0004020202020204" pitchFamily="34" charset="0"/>
              </a:rPr>
              <a:t>«Hermano mío, hermana mía, ¿está vuestra alma en el amor de Dios? Muchos de vosotros tenéis una fugaz percepción de la excelencia de Cristo, y vuestra alma se estremece de gozo. Anheláis un conocimiento más pleno y más profundo del amor del Salvador. Queréis llevar vuestros afectos más cerca de él. No estáis satisfechos. Pero no desesperéis. Dadle a Jesús los afectos mejores y más santos del corazón. Atesorad todo rayo de luz. Fomentad todo deseo del alma en busca de Dios. Entregaos al cultivo de los pensamientos espirituales y de la santa comunión… Apresuraos a cosechar para el cielo… Nos costará algo obtener la experiencia cristiana, y desarrollar un carácter verdadero y noble… Pero la hueste ataviada con los vestidos blancos de los redimidos está formada por aquellos que han lavado su ropa, y la han emblanquecido en la sangre del Cordero.» </a:t>
            </a:r>
            <a:r>
              <a:rPr lang="es-MX" i="1" noProof="0" dirty="0">
                <a:latin typeface="Aptos Display" panose="020B0004020202020204" pitchFamily="34" charset="0"/>
              </a:rPr>
              <a:t>(Nuestra elevada vocación, 28 de noviembre, p. 340)</a:t>
            </a:r>
          </a:p>
        </p:txBody>
      </p:sp>
      <p:sp>
        <p:nvSpPr>
          <p:cNvPr id="3" name="CuadroTexto 2">
            <a:extLst>
              <a:ext uri="{FF2B5EF4-FFF2-40B4-BE49-F238E27FC236}">
                <a16:creationId xmlns:a16="http://schemas.microsoft.com/office/drawing/2014/main" id="{9C843493-6D59-555A-AF77-0A60D65147F1}"/>
              </a:ext>
            </a:extLst>
          </p:cNvPr>
          <p:cNvSpPr txBox="1"/>
          <p:nvPr/>
        </p:nvSpPr>
        <p:spPr>
          <a:xfrm>
            <a:off x="3267244" y="218958"/>
            <a:ext cx="6624918" cy="658800"/>
          </a:xfrm>
          <a:prstGeom prst="rect">
            <a:avLst/>
          </a:prstGeom>
          <a:solidFill>
            <a:srgbClr val="036EBB"/>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nchor="ctr">
            <a:normAutofit/>
          </a:bodyPr>
          <a:lstStyle/>
          <a:p>
            <a:r>
              <a:rPr lang="es-MX" sz="2800" noProof="0" dirty="0">
                <a:solidFill>
                  <a:schemeClr val="bg1">
                    <a:lumMod val="95000"/>
                  </a:schemeClr>
                </a:solidFill>
                <a:latin typeface="Amasis MT Pro Black" panose="02040A04050005020304" pitchFamily="18" charset="0"/>
              </a:rPr>
              <a:t>La esencialidad del amor</a:t>
            </a:r>
          </a:p>
        </p:txBody>
      </p:sp>
      <p:sp>
        <p:nvSpPr>
          <p:cNvPr id="2" name="Marcador de texto 14">
            <a:extLst>
              <a:ext uri="{FF2B5EF4-FFF2-40B4-BE49-F238E27FC236}">
                <a16:creationId xmlns:a16="http://schemas.microsoft.com/office/drawing/2014/main" id="{95E88C88-C4EA-0DC9-A72D-7FB73AB77910}"/>
              </a:ext>
            </a:extLst>
          </p:cNvPr>
          <p:cNvSpPr txBox="1">
            <a:spLocks/>
          </p:cNvSpPr>
          <p:nvPr/>
        </p:nvSpPr>
        <p:spPr>
          <a:xfrm>
            <a:off x="18645" y="915559"/>
            <a:ext cx="10453412" cy="1002888"/>
          </a:xfrm>
          <a:prstGeom prst="rect">
            <a:avLst/>
          </a:prstGeom>
          <a:noFill/>
        </p:spPr>
        <p:txBody>
          <a:bodyPr vert="horz" wrap="square" lIns="91440" tIns="45720" rIns="91440" bIns="45720" rtlCol="0" anchor="t">
            <a:normAutofit/>
          </a:bodyPr>
          <a:lstStyle>
            <a:lvl1pPr indent="0" algn="just">
              <a:lnSpc>
                <a:spcPts val="1600"/>
              </a:lnSpc>
              <a:spcBef>
                <a:spcPts val="0"/>
              </a:spcBef>
              <a:buFont typeface="Arial" panose="020B0604020202020204" pitchFamily="34" charset="0"/>
              <a:buNone/>
              <a:defRPr b="1">
                <a:latin typeface="Aptos Display" panose="020B0004020202020204" pitchFamily="34" charset="0"/>
              </a:defRPr>
            </a:lvl1pPr>
            <a:lvl2pPr indent="0">
              <a:lnSpc>
                <a:spcPct val="90000"/>
              </a:lnSpc>
              <a:spcBef>
                <a:spcPts val="500"/>
              </a:spcBef>
              <a:buFont typeface="Arial" panose="020B0604020202020204" pitchFamily="34" charset="0"/>
              <a:buNone/>
              <a:defRPr sz="2000" b="1">
                <a:latin typeface="Bahnschrift" panose="020B0502040204020203" pitchFamily="34" charset="0"/>
              </a:defRPr>
            </a:lvl2pPr>
            <a:lvl3pPr indent="0">
              <a:lnSpc>
                <a:spcPct val="90000"/>
              </a:lnSpc>
              <a:spcBef>
                <a:spcPts val="500"/>
              </a:spcBef>
              <a:buFont typeface="Arial" panose="020B0604020202020204" pitchFamily="34" charset="0"/>
              <a:buNone/>
              <a:defRPr b="1">
                <a:latin typeface="Bahnschrift" panose="020B0502040204020203" pitchFamily="34" charset="0"/>
              </a:defRPr>
            </a:lvl3pPr>
            <a:lvl4pPr indent="0">
              <a:lnSpc>
                <a:spcPct val="90000"/>
              </a:lnSpc>
              <a:spcBef>
                <a:spcPts val="500"/>
              </a:spcBef>
              <a:buFont typeface="Arial" panose="020B0604020202020204" pitchFamily="34" charset="0"/>
              <a:buNone/>
              <a:defRPr sz="1600" b="1">
                <a:latin typeface="Bahnschrift" panose="020B0502040204020203" pitchFamily="34" charset="0"/>
              </a:defRPr>
            </a:lvl4pPr>
            <a:lvl5pPr indent="0">
              <a:lnSpc>
                <a:spcPct val="90000"/>
              </a:lnSpc>
              <a:spcBef>
                <a:spcPts val="500"/>
              </a:spcBef>
              <a:buFont typeface="Arial" panose="020B0604020202020204" pitchFamily="34" charset="0"/>
              <a:buNone/>
              <a:defRPr sz="1600" b="1">
                <a:latin typeface="Bahnschrift" panose="020B0502040204020203" pitchFamily="34" charset="0"/>
              </a:defRPr>
            </a:lvl5pPr>
            <a:lvl6pPr indent="0">
              <a:lnSpc>
                <a:spcPct val="90000"/>
              </a:lnSpc>
              <a:spcBef>
                <a:spcPts val="500"/>
              </a:spcBef>
              <a:buFont typeface="Arial" panose="020B0604020202020204" pitchFamily="34" charset="0"/>
              <a:buNone/>
              <a:defRPr sz="1600" b="1"/>
            </a:lvl6pPr>
            <a:lvl7pPr indent="0">
              <a:lnSpc>
                <a:spcPct val="90000"/>
              </a:lnSpc>
              <a:spcBef>
                <a:spcPts val="500"/>
              </a:spcBef>
              <a:buFont typeface="Arial" panose="020B0604020202020204" pitchFamily="34" charset="0"/>
              <a:buNone/>
              <a:defRPr sz="1600" b="1"/>
            </a:lvl7pPr>
            <a:lvl8pPr indent="0">
              <a:lnSpc>
                <a:spcPct val="90000"/>
              </a:lnSpc>
              <a:spcBef>
                <a:spcPts val="500"/>
              </a:spcBef>
              <a:buFont typeface="Arial" panose="020B0604020202020204" pitchFamily="34" charset="0"/>
              <a:buNone/>
              <a:defRPr sz="1600" b="1"/>
            </a:lvl8pPr>
            <a:lvl9pPr indent="0">
              <a:lnSpc>
                <a:spcPct val="90000"/>
              </a:lnSpc>
              <a:spcBef>
                <a:spcPts val="500"/>
              </a:spcBef>
              <a:buFont typeface="Arial" panose="020B0604020202020204" pitchFamily="34" charset="0"/>
              <a:buNone/>
              <a:defRPr sz="1600" b="1"/>
            </a:lvl9pPr>
          </a:lstStyle>
          <a:p>
            <a:pPr>
              <a:lnSpc>
                <a:spcPts val="1400"/>
              </a:lnSpc>
            </a:pPr>
            <a:r>
              <a:rPr lang="es-MX" noProof="0" dirty="0"/>
              <a:t>«Si yo hablase lenguas humanas y angélicas, y no tengo amor, vengo a ser como metal que resuena, o címbalo que retiñe.» (1 Corintios 13:1)</a:t>
            </a:r>
          </a:p>
          <a:p>
            <a:pPr>
              <a:lnSpc>
                <a:spcPts val="1400"/>
              </a:lnSpc>
            </a:pPr>
            <a:r>
              <a:rPr lang="es-MX" noProof="0" dirty="0"/>
              <a:t>Lee Mateo 24: 12. ¿Qué advertencia hace Jesús aquí?</a:t>
            </a:r>
          </a:p>
          <a:p>
            <a:pPr>
              <a:lnSpc>
                <a:spcPts val="1400"/>
              </a:lnSpc>
            </a:pPr>
            <a:r>
              <a:rPr lang="es-MX" noProof="0" dirty="0"/>
              <a:t>R</a:t>
            </a:r>
            <a:r>
              <a:rPr lang="es-MX" noProof="0" dirty="0">
                <a:solidFill>
                  <a:srgbClr val="0070C0"/>
                </a:solidFill>
              </a:rPr>
              <a:t>. Que si dejamos que la </a:t>
            </a:r>
            <a:r>
              <a:rPr lang="es-MX" noProof="0" dirty="0" err="1">
                <a:solidFill>
                  <a:srgbClr val="0070C0"/>
                </a:solidFill>
              </a:rPr>
              <a:t>malda</a:t>
            </a:r>
            <a:r>
              <a:rPr lang="es-MX" noProof="0" dirty="0">
                <a:solidFill>
                  <a:srgbClr val="0070C0"/>
                </a:solidFill>
              </a:rPr>
              <a:t> crezca, el amor se va a enfriar en toda los lugares, hogar, trabajo e iglesia. Por eso el amor es tan esencial.</a:t>
            </a:r>
          </a:p>
        </p:txBody>
      </p:sp>
      <p:sp>
        <p:nvSpPr>
          <p:cNvPr id="7" name="Rectángulo: esquinas redondeadas 6">
            <a:extLst>
              <a:ext uri="{FF2B5EF4-FFF2-40B4-BE49-F238E27FC236}">
                <a16:creationId xmlns:a16="http://schemas.microsoft.com/office/drawing/2014/main" id="{5EF9DE09-0BF3-A44A-DD62-CF541FF2C699}"/>
              </a:ext>
            </a:extLst>
          </p:cNvPr>
          <p:cNvSpPr/>
          <p:nvPr/>
        </p:nvSpPr>
        <p:spPr>
          <a:xfrm>
            <a:off x="18645" y="2473361"/>
            <a:ext cx="2954940" cy="3601028"/>
          </a:xfrm>
          <a:prstGeom prst="roundRect">
            <a:avLst>
              <a:gd name="adj" fmla="val 38512"/>
            </a:avLst>
          </a:prstGeom>
          <a:blipFill dpi="0" rotWithShape="1">
            <a:blip r:embed="rId3">
              <a:extLst>
                <a:ext uri="{28A0092B-C50C-407E-A947-70E740481C1C}">
                  <a14:useLocalDpi xmlns:a14="http://schemas.microsoft.com/office/drawing/2010/main" val="0"/>
                </a:ext>
              </a:extLst>
            </a:blip>
            <a:srcRect/>
            <a:stretch>
              <a:fillRect/>
            </a:stretch>
          </a:blip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4" name="CuadroTexto 3">
            <a:extLst>
              <a:ext uri="{FF2B5EF4-FFF2-40B4-BE49-F238E27FC236}">
                <a16:creationId xmlns:a16="http://schemas.microsoft.com/office/drawing/2014/main" id="{7DF06888-23B9-F1DA-BA85-8703A04A89A4}"/>
              </a:ext>
            </a:extLst>
          </p:cNvPr>
          <p:cNvSpPr txBox="1"/>
          <p:nvPr/>
        </p:nvSpPr>
        <p:spPr>
          <a:xfrm>
            <a:off x="213437" y="6371771"/>
            <a:ext cx="10170784" cy="463397"/>
          </a:xfrm>
          <a:prstGeom prst="rect">
            <a:avLst/>
          </a:prstGeom>
          <a:noFill/>
        </p:spPr>
        <p:txBody>
          <a:bodyPr wrap="square" rtlCol="0">
            <a:spAutoFit/>
          </a:bodyPr>
          <a:lstStyle/>
          <a:p>
            <a:pPr algn="just">
              <a:lnSpc>
                <a:spcPts val="1400"/>
              </a:lnSpc>
            </a:pPr>
            <a:r>
              <a:rPr lang="es-MX" sz="1600" b="1" noProof="0" dirty="0"/>
              <a:t>Reflexionemos:</a:t>
            </a:r>
            <a:r>
              <a:rPr lang="es-MX" sz="1600" noProof="0" dirty="0"/>
              <a:t> </a:t>
            </a:r>
            <a:r>
              <a:rPr lang="es-MX" sz="1600" b="1" noProof="0" dirty="0">
                <a:solidFill>
                  <a:srgbClr val="C00000"/>
                </a:solidFill>
                <a:latin typeface="Aptos Display" panose="020B0004020202020204" pitchFamily="34" charset="0"/>
              </a:rPr>
              <a:t>¿En qué ocasiones podría la expresión de este tipo de amor haber causado una impresión muy positiva en alguien que lo necesitaba más que cualquier otra cosa?</a:t>
            </a:r>
            <a:endParaRPr lang="es-MX" b="1" noProof="0" dirty="0">
              <a:solidFill>
                <a:srgbClr val="C00000"/>
              </a:solidFill>
              <a:latin typeface="Aptos Display" panose="020B0004020202020204" pitchFamily="34" charset="0"/>
            </a:endParaRPr>
          </a:p>
        </p:txBody>
      </p:sp>
    </p:spTree>
    <p:extLst>
      <p:ext uri="{BB962C8B-B14F-4D97-AF65-F5344CB8AC3E}">
        <p14:creationId xmlns:p14="http://schemas.microsoft.com/office/powerpoint/2010/main" val="594522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additive="base">
                                        <p:cTn id="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anim calcmode="lin" valueType="num">
                                      <p:cBhvr additive="base">
                                        <p:cTn id="19"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P spid="2" grpId="0" uiExpand="1" build="p"/>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ítulo 13">
            <a:extLst>
              <a:ext uri="{FF2B5EF4-FFF2-40B4-BE49-F238E27FC236}">
                <a16:creationId xmlns:a16="http://schemas.microsoft.com/office/drawing/2014/main" id="{444F1356-8449-E24A-109E-EBC13E04F5F3}"/>
              </a:ext>
            </a:extLst>
          </p:cNvPr>
          <p:cNvSpPr>
            <a:spLocks noGrp="1"/>
          </p:cNvSpPr>
          <p:nvPr>
            <p:ph type="title"/>
          </p:nvPr>
        </p:nvSpPr>
        <p:spPr>
          <a:xfrm>
            <a:off x="463867" y="180753"/>
            <a:ext cx="2653200" cy="659218"/>
          </a:xfrm>
          <a:effectLst>
            <a:outerShdw blurRad="44450" dist="27940" dir="5400000" algn="ctr">
              <a:schemeClr val="tx1">
                <a:lumMod val="50000"/>
                <a:lumOff val="50000"/>
                <a:alpha val="32000"/>
              </a:schemeClr>
            </a:outerShdw>
          </a:effectLst>
          <a:scene3d>
            <a:camera prst="perspectiveLeft"/>
            <a:lightRig rig="brightRoom" dir="t"/>
          </a:scene3d>
          <a:sp3d>
            <a:bevelT w="190500" h="38100"/>
          </a:sp3d>
        </p:spPr>
        <p:txBody>
          <a:bodyPr>
            <a:noAutofit/>
            <a:sp3d extrusionH="88900" prstMaterial="dkEdge">
              <a:bevelB w="38100" h="38100"/>
            </a:sp3d>
          </a:bodyPr>
          <a:lstStyle/>
          <a:p>
            <a:pPr algn="ctr"/>
            <a:r>
              <a:rPr lang="es-MX" sz="5400" b="1" u="sng" noProof="0" dirty="0">
                <a:ln/>
                <a:effectLst>
                  <a:outerShdw blurRad="50800" dist="38100" dir="1200000" algn="l" rotWithShape="0">
                    <a:schemeClr val="bg1">
                      <a:lumMod val="65000"/>
                      <a:alpha val="83000"/>
                    </a:schemeClr>
                  </a:outerShdw>
                </a:effectLst>
                <a:latin typeface="+mn-lt"/>
                <a:ea typeface="+mn-ea"/>
                <a:cs typeface="+mn-cs"/>
              </a:rPr>
              <a:t>Lunes</a:t>
            </a:r>
          </a:p>
        </p:txBody>
      </p:sp>
      <p:sp>
        <p:nvSpPr>
          <p:cNvPr id="15" name="Marcador de texto 14">
            <a:extLst>
              <a:ext uri="{FF2B5EF4-FFF2-40B4-BE49-F238E27FC236}">
                <a16:creationId xmlns:a16="http://schemas.microsoft.com/office/drawing/2014/main" id="{273AE9CE-BF4C-446E-C3D7-36DFCFE1EE19}"/>
              </a:ext>
            </a:extLst>
          </p:cNvPr>
          <p:cNvSpPr>
            <a:spLocks noGrp="1"/>
          </p:cNvSpPr>
          <p:nvPr>
            <p:ph type="body" idx="1"/>
          </p:nvPr>
        </p:nvSpPr>
        <p:spPr>
          <a:xfrm>
            <a:off x="119743" y="816052"/>
            <a:ext cx="10255436" cy="1165148"/>
          </a:xfrm>
          <a:noFill/>
        </p:spPr>
        <p:txBody>
          <a:bodyPr vert="horz" wrap="square" lIns="91440" tIns="45720" rIns="91440" bIns="45720" rtlCol="0" anchor="t">
            <a:normAutofit/>
          </a:bodyPr>
          <a:lstStyle/>
          <a:p>
            <a:pPr>
              <a:lnSpc>
                <a:spcPts val="1600"/>
              </a:lnSpc>
            </a:pPr>
            <a:r>
              <a:rPr lang="es-MX" noProof="0" dirty="0">
                <a:latin typeface="Aptos Display" panose="020B0004020202020204" pitchFamily="34" charset="0"/>
              </a:rPr>
              <a:t>«El amor es sufrido, es benigno; […] se goza de la verdad. Todo lo sufre, todo lo cree, todo lo espera, todo lo soporta» (1 Corintios 13:4-7)</a:t>
            </a:r>
          </a:p>
          <a:p>
            <a:pPr>
              <a:lnSpc>
                <a:spcPts val="1600"/>
              </a:lnSpc>
            </a:pPr>
            <a:r>
              <a:rPr lang="es-MX" noProof="0" dirty="0"/>
              <a:t>Entonces, ¿qué hace el amor?</a:t>
            </a:r>
          </a:p>
          <a:p>
            <a:pPr>
              <a:lnSpc>
                <a:spcPts val="1600"/>
              </a:lnSpc>
            </a:pPr>
            <a:r>
              <a:rPr kumimoji="0" lang="es-MX" b="1" i="0" u="none" strike="noStrike" kern="1200" cap="none" spc="0" normalizeH="0" baseline="0" noProof="0" dirty="0">
                <a:ln>
                  <a:noFill/>
                </a:ln>
                <a:solidFill>
                  <a:prstClr val="black"/>
                </a:solidFill>
                <a:effectLst/>
                <a:uLnTx/>
                <a:uFillTx/>
                <a:latin typeface="Aptos Display" panose="020B0004020202020204" pitchFamily="34" charset="0"/>
              </a:rPr>
              <a:t>R. </a:t>
            </a:r>
            <a:r>
              <a:rPr lang="es-MX" noProof="0" dirty="0">
                <a:solidFill>
                  <a:srgbClr val="0070C0"/>
                </a:solidFill>
                <a:latin typeface="Aptos Display" panose="020B0004020202020204" pitchFamily="34" charset="0"/>
              </a:rPr>
              <a:t>Es paciente (</a:t>
            </a:r>
            <a:r>
              <a:rPr lang="es-MX" noProof="0" dirty="0" err="1">
                <a:solidFill>
                  <a:srgbClr val="0070C0"/>
                </a:solidFill>
                <a:latin typeface="Aptos Display" panose="020B0004020202020204" pitchFamily="34" charset="0"/>
              </a:rPr>
              <a:t>makrothymeō</a:t>
            </a:r>
            <a:r>
              <a:rPr lang="es-MX" noProof="0" dirty="0">
                <a:solidFill>
                  <a:srgbClr val="0070C0"/>
                </a:solidFill>
                <a:latin typeface="Aptos Display" panose="020B0004020202020204" pitchFamily="34" charset="0"/>
              </a:rPr>
              <a:t>). Es bondadoso (</a:t>
            </a:r>
            <a:r>
              <a:rPr lang="es-MX" noProof="0" dirty="0" err="1">
                <a:solidFill>
                  <a:srgbClr val="0070C0"/>
                </a:solidFill>
                <a:latin typeface="Aptos Display" panose="020B0004020202020204" pitchFamily="34" charset="0"/>
              </a:rPr>
              <a:t>jrēsteuomai</a:t>
            </a:r>
            <a:r>
              <a:rPr lang="es-MX" noProof="0" dirty="0">
                <a:solidFill>
                  <a:srgbClr val="0070C0"/>
                </a:solidFill>
                <a:latin typeface="Aptos Display" panose="020B0004020202020204" pitchFamily="34" charset="0"/>
              </a:rPr>
              <a:t>). Se alegra (</a:t>
            </a:r>
            <a:r>
              <a:rPr lang="es-MX" noProof="0" dirty="0" err="1">
                <a:solidFill>
                  <a:srgbClr val="0070C0"/>
                </a:solidFill>
                <a:latin typeface="Aptos Display" panose="020B0004020202020204" pitchFamily="34" charset="0"/>
              </a:rPr>
              <a:t>synjairō</a:t>
            </a:r>
            <a:r>
              <a:rPr lang="es-MX" noProof="0" dirty="0">
                <a:solidFill>
                  <a:srgbClr val="0070C0"/>
                </a:solidFill>
                <a:latin typeface="Aptos Display" panose="020B0004020202020204" pitchFamily="34" charset="0"/>
              </a:rPr>
              <a:t>). Soporta (</a:t>
            </a:r>
            <a:r>
              <a:rPr lang="es-MX" noProof="0" dirty="0" err="1">
                <a:solidFill>
                  <a:srgbClr val="0070C0"/>
                </a:solidFill>
                <a:latin typeface="Aptos Display" panose="020B0004020202020204" pitchFamily="34" charset="0"/>
              </a:rPr>
              <a:t>stegō</a:t>
            </a:r>
            <a:r>
              <a:rPr lang="es-MX" noProof="0" dirty="0">
                <a:solidFill>
                  <a:srgbClr val="0070C0"/>
                </a:solidFill>
                <a:latin typeface="Aptos Display" panose="020B0004020202020204" pitchFamily="34" charset="0"/>
              </a:rPr>
              <a:t>). Todo lo cree (</a:t>
            </a:r>
            <a:r>
              <a:rPr lang="es-MX" noProof="0" dirty="0" err="1">
                <a:solidFill>
                  <a:srgbClr val="0070C0"/>
                </a:solidFill>
                <a:latin typeface="Aptos Display" panose="020B0004020202020204" pitchFamily="34" charset="0"/>
              </a:rPr>
              <a:t>pisteuō</a:t>
            </a:r>
            <a:r>
              <a:rPr lang="es-MX" noProof="0" dirty="0">
                <a:solidFill>
                  <a:srgbClr val="0070C0"/>
                </a:solidFill>
                <a:latin typeface="Aptos Display" panose="020B0004020202020204" pitchFamily="34" charset="0"/>
              </a:rPr>
              <a:t>). Todo lo espera (</a:t>
            </a:r>
            <a:r>
              <a:rPr lang="es-MX" noProof="0" dirty="0" err="1">
                <a:solidFill>
                  <a:srgbClr val="0070C0"/>
                </a:solidFill>
                <a:latin typeface="Aptos Display" panose="020B0004020202020204" pitchFamily="34" charset="0"/>
              </a:rPr>
              <a:t>elpizō</a:t>
            </a:r>
            <a:r>
              <a:rPr lang="es-MX" noProof="0" dirty="0">
                <a:solidFill>
                  <a:srgbClr val="0070C0"/>
                </a:solidFill>
                <a:latin typeface="Aptos Display" panose="020B0004020202020204" pitchFamily="34" charset="0"/>
              </a:rPr>
              <a:t>). Todo lo soporta (</a:t>
            </a:r>
            <a:r>
              <a:rPr lang="es-MX" noProof="0" dirty="0" err="1">
                <a:solidFill>
                  <a:srgbClr val="0070C0"/>
                </a:solidFill>
                <a:latin typeface="Aptos Display" panose="020B0004020202020204" pitchFamily="34" charset="0"/>
              </a:rPr>
              <a:t>hypomenō</a:t>
            </a:r>
            <a:r>
              <a:rPr lang="es-MX" noProof="0" dirty="0">
                <a:solidFill>
                  <a:srgbClr val="0070C0"/>
                </a:solidFill>
                <a:latin typeface="Aptos Display" panose="020B0004020202020204" pitchFamily="34" charset="0"/>
              </a:rPr>
              <a:t>).</a:t>
            </a:r>
          </a:p>
          <a:p>
            <a:pPr>
              <a:lnSpc>
                <a:spcPts val="1600"/>
              </a:lnSpc>
            </a:pPr>
            <a:endParaRPr lang="es-MX" sz="2000" noProof="0" dirty="0">
              <a:latin typeface="Aptos Display" panose="020B0004020202020204" pitchFamily="34" charset="0"/>
            </a:endParaRPr>
          </a:p>
        </p:txBody>
      </p:sp>
      <p:sp>
        <p:nvSpPr>
          <p:cNvPr id="16" name="Marcador de contenido 15">
            <a:extLst>
              <a:ext uri="{FF2B5EF4-FFF2-40B4-BE49-F238E27FC236}">
                <a16:creationId xmlns:a16="http://schemas.microsoft.com/office/drawing/2014/main" id="{45767219-B16D-A207-C6B6-4C961D37CDAA}"/>
              </a:ext>
            </a:extLst>
          </p:cNvPr>
          <p:cNvSpPr>
            <a:spLocks noGrp="1"/>
          </p:cNvSpPr>
          <p:nvPr>
            <p:ph sz="half" idx="2"/>
          </p:nvPr>
        </p:nvSpPr>
        <p:spPr>
          <a:xfrm>
            <a:off x="2837908" y="1981200"/>
            <a:ext cx="7605973" cy="4312024"/>
          </a:xfrm>
        </p:spPr>
        <p:txBody>
          <a:bodyPr vert="horz" lIns="91440" tIns="45720" rIns="91440" bIns="45720" rtlCol="0">
            <a:normAutofit fontScale="92500"/>
          </a:bodyPr>
          <a:lstStyle/>
          <a:p>
            <a:pPr marL="0" indent="0" algn="just">
              <a:lnSpc>
                <a:spcPts val="1400"/>
              </a:lnSpc>
              <a:spcBef>
                <a:spcPts val="0"/>
              </a:spcBef>
              <a:spcAft>
                <a:spcPts val="600"/>
              </a:spcAft>
              <a:buNone/>
            </a:pPr>
            <a:r>
              <a:rPr lang="es-MX" noProof="0" dirty="0">
                <a:latin typeface="Aptos Display" panose="020B0004020202020204" pitchFamily="34" charset="0"/>
              </a:rPr>
              <a:t>Después de demostrar la naturaleza esencial del amor (1 Corintios 13:1-3), Pablo pasa a su tributo al amor (1 Corintios 13:4-7). Mezcla cosas que las personas con amor impulsado por el Espíritu hacen con cosas que no hacen, con el objetivo de proporcionar un retrato completo del amor. Algunas versiones de la Biblia pueden ser engañosas para comprender lo que Pablo expresa en 1 Corintios 13:4-7. Frases como «el amor es» y «el amor no es» se centran en la naturaleza eterna del amor, lo cual no es incorrecto. Sin embargo, Pablo usa verbos de acción para enfatizar, por así decirlo, el desempeño del amor. Su retrato del amor en 1 Corintios 13:4-7 describe su naturaleza, pero principalmente sus accione. Cuando uno compara lo que Pablo escribe en 1 Corintios 13:4-7 con ideas similares que señala en otros lugares, inevitablemente concluye que el desempeño del amor en 1 Corintios 13 solo es posible a través del Espíritu Santo.</a:t>
            </a:r>
          </a:p>
          <a:p>
            <a:pPr marL="0" indent="0" algn="just">
              <a:lnSpc>
                <a:spcPts val="1400"/>
              </a:lnSpc>
              <a:spcBef>
                <a:spcPts val="0"/>
              </a:spcBef>
              <a:spcAft>
                <a:spcPts val="600"/>
              </a:spcAft>
              <a:buNone/>
            </a:pPr>
            <a:r>
              <a:rPr lang="es-MX" b="1" noProof="0" dirty="0">
                <a:latin typeface="Aptos Display" panose="020B0004020202020204" pitchFamily="34" charset="0"/>
              </a:rPr>
              <a:t>«Las palabras bondadosas, la mirada amable y el rostro alegre forman alrededor del cristiano un aura que hace que su influencia sea casi irresistible. La religión de Cristo en el corazón determina que las palabras sean suaves y la conducta atrayente, aun para los más modestos. En el olvido del yo, en la luz, la paz y la felicidad que entrega constantemente a los demás, se ve la verdadera dignidad del hombre. Esta es una forma de ganar el respeto y extender la esfera de utilidad, que cuesta muy poco; y quien sigue este curso de acción no se quejará de que no recibe el honor que merece. Pero las reglas de la Biblia deben ser escritas en el corazón; los preceptos bíblicos deben ser llevados a la vida diaria.» </a:t>
            </a:r>
            <a:r>
              <a:rPr lang="es-MX" i="1" noProof="0" dirty="0">
                <a:latin typeface="Aptos Display" panose="020B0004020202020204" pitchFamily="34" charset="0"/>
              </a:rPr>
              <a:t>(Reflejemos a Jesús, 18 de octubre, p. 297).</a:t>
            </a:r>
          </a:p>
          <a:p>
            <a:pPr marL="0" indent="0" algn="just">
              <a:lnSpc>
                <a:spcPts val="1400"/>
              </a:lnSpc>
              <a:spcBef>
                <a:spcPts val="0"/>
              </a:spcBef>
              <a:spcAft>
                <a:spcPts val="600"/>
              </a:spcAft>
              <a:buNone/>
            </a:pPr>
            <a:endParaRPr lang="es-MX" i="1" noProof="0" dirty="0">
              <a:latin typeface="Aptos Display" panose="020B0004020202020204" pitchFamily="34" charset="0"/>
            </a:endParaRPr>
          </a:p>
          <a:p>
            <a:pPr marL="0" indent="0" algn="just">
              <a:lnSpc>
                <a:spcPts val="1400"/>
              </a:lnSpc>
              <a:spcBef>
                <a:spcPts val="0"/>
              </a:spcBef>
              <a:spcAft>
                <a:spcPts val="600"/>
              </a:spcAft>
              <a:buNone/>
            </a:pPr>
            <a:endParaRPr lang="es-MX" i="1" noProof="0" dirty="0">
              <a:latin typeface="Aptos Display" panose="020B0004020202020204" pitchFamily="34" charset="0"/>
            </a:endParaRPr>
          </a:p>
          <a:p>
            <a:pPr marL="0" indent="0" algn="just">
              <a:lnSpc>
                <a:spcPts val="1400"/>
              </a:lnSpc>
              <a:spcBef>
                <a:spcPts val="0"/>
              </a:spcBef>
              <a:spcAft>
                <a:spcPts val="600"/>
              </a:spcAft>
              <a:buNone/>
            </a:pPr>
            <a:endParaRPr lang="es-MX" i="1" noProof="0" dirty="0">
              <a:latin typeface="Aptos Display" panose="020B0004020202020204" pitchFamily="34" charset="0"/>
            </a:endParaRPr>
          </a:p>
          <a:p>
            <a:pPr marL="0" indent="0" algn="just">
              <a:lnSpc>
                <a:spcPts val="1400"/>
              </a:lnSpc>
              <a:spcBef>
                <a:spcPts val="0"/>
              </a:spcBef>
              <a:spcAft>
                <a:spcPts val="600"/>
              </a:spcAft>
              <a:buNone/>
            </a:pPr>
            <a:endParaRPr lang="es-MX" i="1" noProof="0" dirty="0">
              <a:latin typeface="Aptos Display" panose="020B0004020202020204" pitchFamily="34" charset="0"/>
            </a:endParaRPr>
          </a:p>
          <a:p>
            <a:pPr marL="0" indent="0" algn="just">
              <a:lnSpc>
                <a:spcPts val="1400"/>
              </a:lnSpc>
              <a:spcBef>
                <a:spcPts val="0"/>
              </a:spcBef>
              <a:spcAft>
                <a:spcPts val="600"/>
              </a:spcAft>
              <a:buNone/>
            </a:pPr>
            <a:endParaRPr lang="es-MX" i="1" noProof="0" dirty="0">
              <a:latin typeface="Aptos Display" panose="020B0004020202020204" pitchFamily="34" charset="0"/>
            </a:endParaRPr>
          </a:p>
        </p:txBody>
      </p:sp>
      <p:sp>
        <p:nvSpPr>
          <p:cNvPr id="3" name="CuadroTexto 2">
            <a:extLst>
              <a:ext uri="{FF2B5EF4-FFF2-40B4-BE49-F238E27FC236}">
                <a16:creationId xmlns:a16="http://schemas.microsoft.com/office/drawing/2014/main" id="{59155F0B-0975-150E-86E7-E6B9F5FBE7C0}"/>
              </a:ext>
            </a:extLst>
          </p:cNvPr>
          <p:cNvSpPr txBox="1"/>
          <p:nvPr/>
        </p:nvSpPr>
        <p:spPr>
          <a:xfrm>
            <a:off x="3287564" y="181171"/>
            <a:ext cx="6624000" cy="658800"/>
          </a:xfrm>
          <a:prstGeom prst="rect">
            <a:avLst/>
          </a:prstGeom>
          <a:solidFill>
            <a:srgbClr val="BB561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nchor="ctr">
            <a:normAutofit/>
          </a:bodyPr>
          <a:lstStyle/>
          <a:p>
            <a:r>
              <a:rPr lang="es-MX" sz="2800" noProof="0" dirty="0">
                <a:solidFill>
                  <a:schemeClr val="bg1">
                    <a:lumMod val="95000"/>
                  </a:schemeClr>
                </a:solidFill>
                <a:latin typeface="Amasis MT Pro Black" panose="02040A04050005020304" pitchFamily="18" charset="0"/>
              </a:rPr>
              <a:t>Lo que el amor hace</a:t>
            </a:r>
          </a:p>
        </p:txBody>
      </p:sp>
      <p:sp>
        <p:nvSpPr>
          <p:cNvPr id="2" name="Doble onda 1">
            <a:extLst>
              <a:ext uri="{FF2B5EF4-FFF2-40B4-BE49-F238E27FC236}">
                <a16:creationId xmlns:a16="http://schemas.microsoft.com/office/drawing/2014/main" id="{74924193-BB4C-1260-67CD-FE9D1840DD54}"/>
              </a:ext>
            </a:extLst>
          </p:cNvPr>
          <p:cNvSpPr/>
          <p:nvPr/>
        </p:nvSpPr>
        <p:spPr>
          <a:xfrm>
            <a:off x="119743" y="2219128"/>
            <a:ext cx="2718166" cy="3733437"/>
          </a:xfrm>
          <a:custGeom>
            <a:avLst/>
            <a:gdLst>
              <a:gd name="connsiteX0" fmla="*/ 0 w 2576470"/>
              <a:gd name="connsiteY0" fmla="*/ 175880 h 2814084"/>
              <a:gd name="connsiteX1" fmla="*/ 1288235 w 2576470"/>
              <a:gd name="connsiteY1" fmla="*/ 175880 h 2814084"/>
              <a:gd name="connsiteX2" fmla="*/ 2576470 w 2576470"/>
              <a:gd name="connsiteY2" fmla="*/ 175880 h 2814084"/>
              <a:gd name="connsiteX3" fmla="*/ 2576470 w 2576470"/>
              <a:gd name="connsiteY3" fmla="*/ 2638204 h 2814084"/>
              <a:gd name="connsiteX4" fmla="*/ 1288235 w 2576470"/>
              <a:gd name="connsiteY4" fmla="*/ 2638204 h 2814084"/>
              <a:gd name="connsiteX5" fmla="*/ 0 w 2576470"/>
              <a:gd name="connsiteY5" fmla="*/ 2638204 h 2814084"/>
              <a:gd name="connsiteX6" fmla="*/ 0 w 2576470"/>
              <a:gd name="connsiteY6" fmla="*/ 175880 h 2814084"/>
              <a:gd name="connsiteX0" fmla="*/ 0 w 2576470"/>
              <a:gd name="connsiteY0" fmla="*/ 260563 h 2892127"/>
              <a:gd name="connsiteX1" fmla="*/ 1288235 w 2576470"/>
              <a:gd name="connsiteY1" fmla="*/ 260563 h 2892127"/>
              <a:gd name="connsiteX2" fmla="*/ 2178437 w 2576470"/>
              <a:gd name="connsiteY2" fmla="*/ 260563 h 2892127"/>
              <a:gd name="connsiteX3" fmla="*/ 2576470 w 2576470"/>
              <a:gd name="connsiteY3" fmla="*/ 2722887 h 2892127"/>
              <a:gd name="connsiteX4" fmla="*/ 1288235 w 2576470"/>
              <a:gd name="connsiteY4" fmla="*/ 2722887 h 2892127"/>
              <a:gd name="connsiteX5" fmla="*/ 0 w 2576470"/>
              <a:gd name="connsiteY5" fmla="*/ 2722887 h 2892127"/>
              <a:gd name="connsiteX6" fmla="*/ 0 w 2576470"/>
              <a:gd name="connsiteY6" fmla="*/ 260563 h 2892127"/>
              <a:gd name="connsiteX0" fmla="*/ 0 w 2210710"/>
              <a:gd name="connsiteY0" fmla="*/ 260563 h 2911203"/>
              <a:gd name="connsiteX1" fmla="*/ 1288235 w 2210710"/>
              <a:gd name="connsiteY1" fmla="*/ 260563 h 2911203"/>
              <a:gd name="connsiteX2" fmla="*/ 2178437 w 2210710"/>
              <a:gd name="connsiteY2" fmla="*/ 260563 h 2911203"/>
              <a:gd name="connsiteX3" fmla="*/ 2210710 w 2210710"/>
              <a:gd name="connsiteY3" fmla="*/ 2744402 h 2911203"/>
              <a:gd name="connsiteX4" fmla="*/ 1288235 w 2210710"/>
              <a:gd name="connsiteY4" fmla="*/ 2722887 h 2911203"/>
              <a:gd name="connsiteX5" fmla="*/ 0 w 2210710"/>
              <a:gd name="connsiteY5" fmla="*/ 2722887 h 2911203"/>
              <a:gd name="connsiteX6" fmla="*/ 0 w 2210710"/>
              <a:gd name="connsiteY6" fmla="*/ 260563 h 2911203"/>
              <a:gd name="connsiteX0" fmla="*/ 0 w 2210710"/>
              <a:gd name="connsiteY0" fmla="*/ 257015 h 2907655"/>
              <a:gd name="connsiteX1" fmla="*/ 1288235 w 2210710"/>
              <a:gd name="connsiteY1" fmla="*/ 257015 h 2907655"/>
              <a:gd name="connsiteX2" fmla="*/ 2206129 w 2210710"/>
              <a:gd name="connsiteY2" fmla="*/ 160197 h 2907655"/>
              <a:gd name="connsiteX3" fmla="*/ 2210710 w 2210710"/>
              <a:gd name="connsiteY3" fmla="*/ 2740854 h 2907655"/>
              <a:gd name="connsiteX4" fmla="*/ 1288235 w 2210710"/>
              <a:gd name="connsiteY4" fmla="*/ 2719339 h 2907655"/>
              <a:gd name="connsiteX5" fmla="*/ 0 w 2210710"/>
              <a:gd name="connsiteY5" fmla="*/ 2719339 h 2907655"/>
              <a:gd name="connsiteX6" fmla="*/ 0 w 2210710"/>
              <a:gd name="connsiteY6" fmla="*/ 257015 h 2907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10710" h="2907655">
                <a:moveTo>
                  <a:pt x="0" y="257015"/>
                </a:moveTo>
                <a:cubicBezTo>
                  <a:pt x="429412" y="-329252"/>
                  <a:pt x="920547" y="273151"/>
                  <a:pt x="1288235" y="257015"/>
                </a:cubicBezTo>
                <a:cubicBezTo>
                  <a:pt x="1655923" y="240879"/>
                  <a:pt x="1776717" y="746465"/>
                  <a:pt x="2206129" y="160197"/>
                </a:cubicBezTo>
                <a:cubicBezTo>
                  <a:pt x="2206129" y="980972"/>
                  <a:pt x="2210710" y="1920079"/>
                  <a:pt x="2210710" y="2740854"/>
                </a:cubicBezTo>
                <a:cubicBezTo>
                  <a:pt x="1781298" y="3327121"/>
                  <a:pt x="1717647" y="2133071"/>
                  <a:pt x="1288235" y="2719339"/>
                </a:cubicBezTo>
                <a:cubicBezTo>
                  <a:pt x="858823" y="3305606"/>
                  <a:pt x="429412" y="2133071"/>
                  <a:pt x="0" y="2719339"/>
                </a:cubicBezTo>
                <a:lnTo>
                  <a:pt x="0" y="257015"/>
                </a:lnTo>
                <a:close/>
              </a:path>
            </a:pathLst>
          </a:custGeom>
          <a:blipFill dpi="0" rotWithShape="1">
            <a:blip r:embed="rId2">
              <a:extLst>
                <a:ext uri="{28A0092B-C50C-407E-A947-70E740481C1C}">
                  <a14:useLocalDpi xmlns:a14="http://schemas.microsoft.com/office/drawing/2010/main" val="0"/>
                </a:ext>
              </a:extLst>
            </a:blip>
            <a:srcRect/>
            <a:stretch>
              <a:fillRect/>
            </a:stretch>
          </a:blip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5" name="CuadroTexto 4">
            <a:extLst>
              <a:ext uri="{FF2B5EF4-FFF2-40B4-BE49-F238E27FC236}">
                <a16:creationId xmlns:a16="http://schemas.microsoft.com/office/drawing/2014/main" id="{7C79EABE-BEA1-D270-7D68-2932CC5569D4}"/>
              </a:ext>
            </a:extLst>
          </p:cNvPr>
          <p:cNvSpPr txBox="1"/>
          <p:nvPr/>
        </p:nvSpPr>
        <p:spPr>
          <a:xfrm>
            <a:off x="119743" y="6338062"/>
            <a:ext cx="10255436" cy="506864"/>
          </a:xfrm>
          <a:prstGeom prst="rect">
            <a:avLst/>
          </a:prstGeom>
          <a:noFill/>
        </p:spPr>
        <p:txBody>
          <a:bodyPr wrap="square" rtlCol="0">
            <a:normAutofit/>
          </a:bodyPr>
          <a:lstStyle/>
          <a:p>
            <a:pPr algn="just">
              <a:lnSpc>
                <a:spcPts val="1400"/>
              </a:lnSpc>
            </a:pPr>
            <a:r>
              <a:rPr lang="es-MX" b="1" noProof="0" dirty="0"/>
              <a:t>Reflexionemos:</a:t>
            </a:r>
            <a:r>
              <a:rPr lang="es-MX" noProof="0" dirty="0"/>
              <a:t> </a:t>
            </a:r>
            <a:r>
              <a:rPr lang="es-MX" b="1" noProof="0" dirty="0">
                <a:solidFill>
                  <a:srgbClr val="C00000"/>
                </a:solidFill>
                <a:latin typeface="Aptos Display" panose="020B0004020202020204" pitchFamily="34" charset="0"/>
              </a:rPr>
              <a:t>Compara 1 Corintios 13: 4-7 con Gálatas 5: 22-23. ¿Qué ideas comunes ves entre ambos pasajes? ¿Cómo podemos manifestar este tipo de amor en nuestra vida?</a:t>
            </a:r>
            <a:endParaRPr lang="es-MX" sz="1700" b="1" noProof="0" dirty="0">
              <a:solidFill>
                <a:srgbClr val="C00000"/>
              </a:solidFill>
              <a:latin typeface="Aptos Display" panose="020B0004020202020204" pitchFamily="34" charset="0"/>
            </a:endParaRPr>
          </a:p>
        </p:txBody>
      </p:sp>
    </p:spTree>
    <p:extLst>
      <p:ext uri="{BB962C8B-B14F-4D97-AF65-F5344CB8AC3E}">
        <p14:creationId xmlns:p14="http://schemas.microsoft.com/office/powerpoint/2010/main" val="862707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xEl>
                                              <p:pRg st="2" end="2"/>
                                            </p:txEl>
                                          </p:spTgt>
                                        </p:tgtEl>
                                        <p:attrNameLst>
                                          <p:attrName>style.visibility</p:attrName>
                                        </p:attrNameLst>
                                      </p:cBhvr>
                                      <p:to>
                                        <p:strVal val="visible"/>
                                      </p:to>
                                    </p:set>
                                    <p:anim calcmode="lin" valueType="num">
                                      <p:cBhvr additive="base">
                                        <p:cTn id="7" dur="500" fill="hold"/>
                                        <p:tgtEl>
                                          <p:spTgt spid="15">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txEl>
                                              <p:pRg st="0" end="0"/>
                                            </p:txEl>
                                          </p:spTgt>
                                        </p:tgtEl>
                                        <p:attrNameLst>
                                          <p:attrName>style.visibility</p:attrName>
                                        </p:attrNameLst>
                                      </p:cBhvr>
                                      <p:to>
                                        <p:strVal val="visible"/>
                                      </p:to>
                                    </p:set>
                                    <p:anim calcmode="lin" valueType="num">
                                      <p:cBhvr additive="base">
                                        <p:cTn id="13"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xEl>
                                              <p:pRg st="1" end="1"/>
                                            </p:txEl>
                                          </p:spTgt>
                                        </p:tgtEl>
                                        <p:attrNameLst>
                                          <p:attrName>style.visibility</p:attrName>
                                        </p:attrNameLst>
                                      </p:cBhvr>
                                      <p:to>
                                        <p:strVal val="visible"/>
                                      </p:to>
                                    </p:set>
                                    <p:anim calcmode="lin" valueType="num">
                                      <p:cBhvr additive="base">
                                        <p:cTn id="19" dur="500" fill="hold"/>
                                        <p:tgtEl>
                                          <p:spTgt spid="16">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uiExpand="1" build="p"/>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texto 6">
            <a:extLst>
              <a:ext uri="{FF2B5EF4-FFF2-40B4-BE49-F238E27FC236}">
                <a16:creationId xmlns:a16="http://schemas.microsoft.com/office/drawing/2014/main" id="{9A8B48DA-4413-26BF-EC99-862B3BCCCCA7}"/>
              </a:ext>
            </a:extLst>
          </p:cNvPr>
          <p:cNvSpPr>
            <a:spLocks noGrp="1"/>
          </p:cNvSpPr>
          <p:nvPr>
            <p:ph type="body" idx="1"/>
          </p:nvPr>
        </p:nvSpPr>
        <p:spPr>
          <a:xfrm>
            <a:off x="86061" y="832255"/>
            <a:ext cx="10260898" cy="1305866"/>
          </a:xfrm>
          <a:noFill/>
        </p:spPr>
        <p:txBody>
          <a:bodyPr vert="horz" wrap="square" lIns="91440" tIns="45720" rIns="91440" bIns="45720" rtlCol="0" anchor="t">
            <a:normAutofit/>
          </a:bodyPr>
          <a:lstStyle/>
          <a:p>
            <a:pPr>
              <a:lnSpc>
                <a:spcPts val="1500"/>
              </a:lnSpc>
            </a:pPr>
            <a:r>
              <a:rPr lang="es-MX" noProof="0" dirty="0"/>
              <a:t>«[…] el amor no tiene envidia, el amor no es jactancioso, no se envanece; no hace nada indebido, no busca lo suyo, no se irrita, no guarda rencor; no se goza de la injusticia […]» (1 Corintios 13:4-7)</a:t>
            </a:r>
          </a:p>
          <a:p>
            <a:pPr>
              <a:lnSpc>
                <a:spcPts val="1500"/>
              </a:lnSpc>
            </a:pPr>
            <a:r>
              <a:rPr lang="es-MX" noProof="0" dirty="0"/>
              <a:t>Lee nuevamente 1 Corintios 13: 4-7. ¿Por qué Pablo menciona características negativas del amor en lugar de solo positivas?</a:t>
            </a:r>
            <a:endParaRPr lang="es-MX" noProof="0" dirty="0">
              <a:latin typeface="Aptos Display" panose="020B0004020202020204" pitchFamily="34" charset="0"/>
            </a:endParaRPr>
          </a:p>
          <a:p>
            <a:pPr>
              <a:lnSpc>
                <a:spcPts val="1500"/>
              </a:lnSpc>
            </a:pPr>
            <a:r>
              <a:rPr lang="es-MX" noProof="0" dirty="0">
                <a:latin typeface="Aptos Display" panose="020B0004020202020204" pitchFamily="34" charset="0"/>
              </a:rPr>
              <a:t>R. </a:t>
            </a:r>
            <a:r>
              <a:rPr lang="es-MX" noProof="0" dirty="0">
                <a:solidFill>
                  <a:srgbClr val="0070C0"/>
                </a:solidFill>
                <a:latin typeface="Aptos Display" panose="020B0004020202020204" pitchFamily="34" charset="0"/>
              </a:rPr>
              <a:t>Para que podamos ver las diferencias cuando realmente existe amor en nuestra vida, de otra forma no podemos darnos cuenta si realmente tenemos amor verdadero.</a:t>
            </a:r>
            <a:endParaRPr lang="es-MX" sz="2000" noProof="0" dirty="0">
              <a:solidFill>
                <a:srgbClr val="0070C0"/>
              </a:solidFill>
              <a:latin typeface="Aptos Display" panose="020B0004020202020204" pitchFamily="34" charset="0"/>
            </a:endParaRPr>
          </a:p>
        </p:txBody>
      </p:sp>
      <p:sp>
        <p:nvSpPr>
          <p:cNvPr id="8" name="Marcador de contenido 7">
            <a:extLst>
              <a:ext uri="{FF2B5EF4-FFF2-40B4-BE49-F238E27FC236}">
                <a16:creationId xmlns:a16="http://schemas.microsoft.com/office/drawing/2014/main" id="{11F57159-DA92-C69A-F804-BE0279520E05}"/>
              </a:ext>
            </a:extLst>
          </p:cNvPr>
          <p:cNvSpPr>
            <a:spLocks noGrp="1"/>
          </p:cNvSpPr>
          <p:nvPr>
            <p:ph sz="half" idx="2"/>
          </p:nvPr>
        </p:nvSpPr>
        <p:spPr>
          <a:xfrm>
            <a:off x="2774097" y="2169464"/>
            <a:ext cx="7601082" cy="3856282"/>
          </a:xfrm>
        </p:spPr>
        <p:txBody>
          <a:bodyPr>
            <a:noAutofit/>
          </a:bodyPr>
          <a:lstStyle/>
          <a:p>
            <a:pPr marL="0" indent="0" algn="just">
              <a:lnSpc>
                <a:spcPts val="1400"/>
              </a:lnSpc>
              <a:spcBef>
                <a:spcPts val="0"/>
              </a:spcBef>
              <a:spcAft>
                <a:spcPts val="600"/>
              </a:spcAft>
              <a:buNone/>
            </a:pPr>
            <a:r>
              <a:rPr lang="es-MX" noProof="0" dirty="0">
                <a:latin typeface="Aptos Display" panose="020B0004020202020204" pitchFamily="34" charset="0"/>
              </a:rPr>
              <a:t>Como sabes, Pablo combina características positivas y negativas del amor en su poema registrado en 1 Corintios 13. Más precisamente, mezcla lo que el amor hace con lo que no hace, proporcionando un retrato más completo del amor. Al mismo tiempo, demuestra que una persona llena de amor genuino cultiva ciertos hábitos mientras evita otros. Varios intérpretes creen que, al enumerar las cosas que deben evitarse, Pablo está criticando la falta de amor fraternal en la iglesia de Corinto6. Muchos miembros de la iglesia en Corinto se consideraban dotados de dones espirituales, pero esto era solo aparente dado su falta de amor unos por otros. En la lista de Pablo, lo primero que debe evitarse es la envidia. Esta es una emoción tan detestable que el apóstol Santiago llega a decir: «Donde hay envidia y rivalidad, allí hay confusión y toda obra perversa» (Santiago 3:16, NVI).</a:t>
            </a:r>
          </a:p>
          <a:p>
            <a:pPr marL="0" indent="0" algn="just">
              <a:lnSpc>
                <a:spcPts val="1300"/>
              </a:lnSpc>
              <a:spcBef>
                <a:spcPts val="0"/>
              </a:spcBef>
              <a:spcAft>
                <a:spcPts val="600"/>
              </a:spcAft>
              <a:buNone/>
            </a:pPr>
            <a:r>
              <a:rPr lang="es-MX" b="1" noProof="0" dirty="0">
                <a:latin typeface="Aptos Display" panose="020B0004020202020204" pitchFamily="34" charset="0"/>
              </a:rPr>
              <a:t>«</a:t>
            </a:r>
            <a:r>
              <a:rPr lang="es-MX" sz="1700" b="1" noProof="0" dirty="0">
                <a:latin typeface="Aptos Display" panose="020B0004020202020204" pitchFamily="34" charset="0"/>
              </a:rPr>
              <a:t>Los que se esfuerzan por llamar la atención a sus buenas obras, hablando constantemente de su condición sin pecado, y tratando de destacar sus conquistas religiosas, están solamente engañando sus propias almas al hacerlo. Un hombre sano que puede atender los trabajos comunes de la vida, y que va a sus tareas día tras día con espíritu alegre y con una vigorosa corriente de sangre que fluye por sus venas, no les llama la atención a todas las personas con quienes se encuentra, sobre la buena salud de que disfruta. La salud y el vigor son condiciones naturales de su vida, y por lo tanto apenas tiene conciencia de que está gozando de tan rico don.»</a:t>
            </a:r>
            <a:r>
              <a:rPr lang="es-MX" b="1" noProof="0" dirty="0">
                <a:latin typeface="Aptos Display" panose="020B0004020202020204" pitchFamily="34" charset="0"/>
              </a:rPr>
              <a:t> </a:t>
            </a:r>
            <a:r>
              <a:rPr lang="es-MX" i="1" noProof="0" dirty="0">
                <a:latin typeface="Aptos Display" panose="020B0004020202020204" pitchFamily="34" charset="0"/>
              </a:rPr>
              <a:t>(Cada día con Dios, 19 de abril, p. 116).</a:t>
            </a:r>
          </a:p>
          <a:p>
            <a:pPr marL="0" indent="0" algn="just">
              <a:lnSpc>
                <a:spcPts val="1300"/>
              </a:lnSpc>
              <a:spcBef>
                <a:spcPts val="0"/>
              </a:spcBef>
              <a:spcAft>
                <a:spcPts val="600"/>
              </a:spcAft>
              <a:buNone/>
            </a:pPr>
            <a:endParaRPr lang="es-MX" i="1" noProof="0" dirty="0">
              <a:latin typeface="Aptos Display" panose="020B0004020202020204" pitchFamily="34" charset="0"/>
            </a:endParaRPr>
          </a:p>
          <a:p>
            <a:pPr marL="0" indent="0" algn="just">
              <a:lnSpc>
                <a:spcPts val="1300"/>
              </a:lnSpc>
              <a:spcBef>
                <a:spcPts val="0"/>
              </a:spcBef>
              <a:spcAft>
                <a:spcPts val="600"/>
              </a:spcAft>
              <a:buNone/>
            </a:pPr>
            <a:endParaRPr lang="es-MX" i="1" noProof="0" dirty="0">
              <a:latin typeface="Aptos Display" panose="020B0004020202020204" pitchFamily="34" charset="0"/>
            </a:endParaRPr>
          </a:p>
          <a:p>
            <a:pPr marL="0" indent="0" algn="just">
              <a:lnSpc>
                <a:spcPts val="1300"/>
              </a:lnSpc>
              <a:spcBef>
                <a:spcPts val="0"/>
              </a:spcBef>
              <a:spcAft>
                <a:spcPts val="600"/>
              </a:spcAft>
              <a:buNone/>
            </a:pPr>
            <a:endParaRPr lang="es-MX" i="1" noProof="0" dirty="0">
              <a:latin typeface="Aptos Display" panose="020B0004020202020204" pitchFamily="34" charset="0"/>
            </a:endParaRPr>
          </a:p>
          <a:p>
            <a:pPr marL="0" indent="0" algn="just">
              <a:lnSpc>
                <a:spcPts val="1300"/>
              </a:lnSpc>
              <a:spcBef>
                <a:spcPts val="0"/>
              </a:spcBef>
              <a:spcAft>
                <a:spcPts val="600"/>
              </a:spcAft>
              <a:buNone/>
            </a:pPr>
            <a:endParaRPr lang="es-MX" i="1" noProof="0" dirty="0">
              <a:latin typeface="Aptos Display" panose="020B0004020202020204" pitchFamily="34" charset="0"/>
            </a:endParaRPr>
          </a:p>
          <a:p>
            <a:pPr marL="0" indent="0" algn="just">
              <a:lnSpc>
                <a:spcPts val="1300"/>
              </a:lnSpc>
              <a:spcBef>
                <a:spcPts val="0"/>
              </a:spcBef>
              <a:spcAft>
                <a:spcPts val="600"/>
              </a:spcAft>
              <a:buNone/>
            </a:pPr>
            <a:endParaRPr lang="es-MX" i="1" noProof="0" dirty="0">
              <a:latin typeface="Aptos Display" panose="020B0004020202020204" pitchFamily="34" charset="0"/>
            </a:endParaRPr>
          </a:p>
          <a:p>
            <a:pPr marL="0" indent="0" algn="just">
              <a:lnSpc>
                <a:spcPts val="1300"/>
              </a:lnSpc>
              <a:spcBef>
                <a:spcPts val="0"/>
              </a:spcBef>
              <a:spcAft>
                <a:spcPts val="600"/>
              </a:spcAft>
              <a:buNone/>
            </a:pPr>
            <a:endParaRPr lang="es-MX" sz="1600" b="1" noProof="0" dirty="0">
              <a:solidFill>
                <a:srgbClr val="C00000"/>
              </a:solidFill>
              <a:latin typeface="Aptos Display" panose="020B0004020202020204" pitchFamily="34" charset="0"/>
            </a:endParaRPr>
          </a:p>
        </p:txBody>
      </p:sp>
      <p:sp>
        <p:nvSpPr>
          <p:cNvPr id="2" name="CuadroTexto 1">
            <a:extLst>
              <a:ext uri="{FF2B5EF4-FFF2-40B4-BE49-F238E27FC236}">
                <a16:creationId xmlns:a16="http://schemas.microsoft.com/office/drawing/2014/main" id="{08C685AE-E21C-8DBF-EB5E-2BDEB9589609}"/>
              </a:ext>
            </a:extLst>
          </p:cNvPr>
          <p:cNvSpPr txBox="1"/>
          <p:nvPr/>
        </p:nvSpPr>
        <p:spPr>
          <a:xfrm>
            <a:off x="2870200" y="161993"/>
            <a:ext cx="7366000" cy="658800"/>
          </a:xfrm>
          <a:prstGeom prst="rect">
            <a:avLst/>
          </a:prstGeom>
          <a:solidFill>
            <a:srgbClr val="92D050"/>
          </a:solidFill>
          <a:ln>
            <a:noFill/>
          </a:ln>
          <a:effectLst>
            <a:outerShdw blurRad="44450" dist="27940" dir="5400000" algn="ctr">
              <a:schemeClr val="tx1">
                <a:alpha val="32000"/>
              </a:schemeClr>
            </a:outerShdw>
          </a:effectLst>
          <a:scene3d>
            <a:camera prst="orthographicFront">
              <a:rot lat="0" lon="0" rev="0"/>
            </a:camera>
            <a:lightRig rig="balanced" dir="t">
              <a:rot lat="0" lon="0" rev="8700000"/>
            </a:lightRig>
          </a:scene3d>
          <a:sp3d>
            <a:bevelT w="190500" h="38100"/>
          </a:sp3d>
        </p:spPr>
        <p:txBody>
          <a:bodyPr wrap="square" rtlCol="0" anchor="ctr">
            <a:normAutofit fontScale="92500" lnSpcReduction="10000"/>
            <a:sp3d extrusionH="31750" contourW="38100">
              <a:bevelT prst="riblet"/>
              <a:bevelB w="0" h="0"/>
              <a:extrusionClr>
                <a:schemeClr val="tx1">
                  <a:lumMod val="50000"/>
                  <a:lumOff val="50000"/>
                </a:schemeClr>
              </a:extrusionClr>
              <a:contourClr>
                <a:schemeClr val="bg1"/>
              </a:contourClr>
            </a:sp3d>
          </a:bodyPr>
          <a:lstStyle>
            <a:defPPr>
              <a:defRPr lang="es-MX"/>
            </a:defPPr>
            <a:lvl1pPr>
              <a:defRPr sz="2800">
                <a:solidFill>
                  <a:schemeClr val="bg1">
                    <a:lumMod val="95000"/>
                  </a:schemeClr>
                </a:solidFill>
                <a:latin typeface="Amasis MT Pro Black" panose="02040A04050005020304" pitchFamily="18" charset="0"/>
              </a:defRPr>
            </a:lvl1pPr>
          </a:lstStyle>
          <a:p>
            <a:pPr>
              <a:lnSpc>
                <a:spcPct val="90000"/>
              </a:lnSpc>
              <a:spcBef>
                <a:spcPct val="0"/>
              </a:spcBef>
            </a:pPr>
            <a:r>
              <a:rPr lang="es-MX" sz="4800" b="1" noProof="0" dirty="0">
                <a:ln/>
                <a:solidFill>
                  <a:schemeClr val="tx1"/>
                </a:solidFill>
                <a:effectLst>
                  <a:outerShdw blurRad="50800" dir="5400000" algn="ctr" rotWithShape="0">
                    <a:schemeClr val="bg1"/>
                  </a:outerShdw>
                </a:effectLst>
                <a:latin typeface="+mn-lt"/>
              </a:rPr>
              <a:t>Lo que el amor no hace</a:t>
            </a:r>
          </a:p>
        </p:txBody>
      </p:sp>
      <p:sp>
        <p:nvSpPr>
          <p:cNvPr id="12" name="Título 5">
            <a:extLst>
              <a:ext uri="{FF2B5EF4-FFF2-40B4-BE49-F238E27FC236}">
                <a16:creationId xmlns:a16="http://schemas.microsoft.com/office/drawing/2014/main" id="{9B2B152D-20AD-F590-1625-1546DA8426D8}"/>
              </a:ext>
            </a:extLst>
          </p:cNvPr>
          <p:cNvSpPr>
            <a:spLocks noGrp="1"/>
          </p:cNvSpPr>
          <p:nvPr>
            <p:ph type="title"/>
          </p:nvPr>
        </p:nvSpPr>
        <p:spPr>
          <a:xfrm>
            <a:off x="115772" y="161575"/>
            <a:ext cx="2658325" cy="659218"/>
          </a:xfrm>
          <a:solidFill>
            <a:srgbClr val="8FCB50"/>
          </a:solidFill>
          <a:ln w="22225" cap="rnd">
            <a:noFill/>
          </a:ln>
          <a:scene3d>
            <a:camera prst="obliqueTopRight"/>
            <a:lightRig rig="balanced" dir="t"/>
          </a:scene3d>
          <a:sp3d>
            <a:bevelT w="190500" h="38100"/>
          </a:sp3d>
        </p:spPr>
        <p:txBody>
          <a:bodyPr>
            <a:noAutofit/>
            <a:sp3d extrusionH="88900" prstMaterial="powder">
              <a:bevelT h="127000"/>
              <a:bevelB w="38100" h="38100" prst="slope"/>
              <a:extrusionClr>
                <a:schemeClr val="bg1"/>
              </a:extrusionClr>
            </a:sp3d>
          </a:bodyPr>
          <a:lstStyle/>
          <a:p>
            <a:pPr algn="ctr"/>
            <a:r>
              <a:rPr lang="es-MX" sz="4800" b="1" u="sng" noProof="0" dirty="0">
                <a:ln/>
                <a:solidFill>
                  <a:schemeClr val="tx1"/>
                </a:solidFill>
                <a:effectLst>
                  <a:outerShdw blurRad="50800" dir="5400000" algn="ctr" rotWithShape="0">
                    <a:schemeClr val="bg1"/>
                  </a:outerShdw>
                </a:effectLst>
                <a:latin typeface="+mn-lt"/>
                <a:ea typeface="+mn-ea"/>
                <a:cs typeface="+mn-cs"/>
              </a:rPr>
              <a:t>Martes</a:t>
            </a:r>
          </a:p>
        </p:txBody>
      </p:sp>
      <p:sp>
        <p:nvSpPr>
          <p:cNvPr id="3" name="Lágrima 2">
            <a:extLst>
              <a:ext uri="{FF2B5EF4-FFF2-40B4-BE49-F238E27FC236}">
                <a16:creationId xmlns:a16="http://schemas.microsoft.com/office/drawing/2014/main" id="{AE4EEBE8-A631-7019-3F15-CE49B6932798}"/>
              </a:ext>
            </a:extLst>
          </p:cNvPr>
          <p:cNvSpPr/>
          <p:nvPr/>
        </p:nvSpPr>
        <p:spPr>
          <a:xfrm>
            <a:off x="52120" y="2474269"/>
            <a:ext cx="2784138" cy="2867127"/>
          </a:xfrm>
          <a:prstGeom prst="teardrop">
            <a:avLst/>
          </a:prstGeom>
          <a:blipFill dpi="0" rotWithShape="1">
            <a:blip r:embed="rId3">
              <a:extLst>
                <a:ext uri="{28A0092B-C50C-407E-A947-70E740481C1C}">
                  <a14:useLocalDpi xmlns:a14="http://schemas.microsoft.com/office/drawing/2010/main" val="0"/>
                </a:ext>
              </a:extLst>
            </a:blip>
            <a:srcRect/>
            <a:stretch>
              <a:fillRect/>
            </a:stretch>
          </a:blip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4" name="CuadroTexto 3">
            <a:extLst>
              <a:ext uri="{FF2B5EF4-FFF2-40B4-BE49-F238E27FC236}">
                <a16:creationId xmlns:a16="http://schemas.microsoft.com/office/drawing/2014/main" id="{984389FA-3FF8-460A-60BF-4030930B8800}"/>
              </a:ext>
            </a:extLst>
          </p:cNvPr>
          <p:cNvSpPr txBox="1"/>
          <p:nvPr/>
        </p:nvSpPr>
        <p:spPr>
          <a:xfrm>
            <a:off x="114281" y="6057090"/>
            <a:ext cx="10289118" cy="523004"/>
          </a:xfrm>
          <a:prstGeom prst="rect">
            <a:avLst/>
          </a:prstGeom>
          <a:noFill/>
        </p:spPr>
        <p:txBody>
          <a:bodyPr wrap="square" rtlCol="0">
            <a:normAutofit/>
          </a:bodyPr>
          <a:lstStyle/>
          <a:p>
            <a:pPr algn="just">
              <a:lnSpc>
                <a:spcPts val="1400"/>
              </a:lnSpc>
            </a:pPr>
            <a:r>
              <a:rPr lang="es-MX" b="1" noProof="0" dirty="0"/>
              <a:t>Reflexionemos:</a:t>
            </a:r>
            <a:r>
              <a:rPr lang="es-MX" noProof="0" dirty="0"/>
              <a:t> </a:t>
            </a:r>
            <a:r>
              <a:rPr lang="es-MX" b="1" noProof="0" dirty="0">
                <a:solidFill>
                  <a:srgbClr val="C00000"/>
                </a:solidFill>
                <a:latin typeface="Aptos Display" panose="020B0004020202020204" pitchFamily="34" charset="0"/>
              </a:rPr>
              <a:t>¿Cómo te ayuda en lo espiritual y de forma cotidiana, ver lo que el amor hace y lo que el amor no hace? ¿Cual de las dos listas del amor tienes más en tu vida? </a:t>
            </a:r>
          </a:p>
        </p:txBody>
      </p:sp>
    </p:spTree>
    <p:extLst>
      <p:ext uri="{BB962C8B-B14F-4D97-AF65-F5344CB8AC3E}">
        <p14:creationId xmlns:p14="http://schemas.microsoft.com/office/powerpoint/2010/main" val="3296400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 calcmode="lin" valueType="num">
                                      <p:cBhvr additive="base">
                                        <p:cTn id="7"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additive="base">
                                        <p:cTn id="13"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1" end="1"/>
                                            </p:txEl>
                                          </p:spTgt>
                                        </p:tgtEl>
                                        <p:attrNameLst>
                                          <p:attrName>style.visibility</p:attrName>
                                        </p:attrNameLst>
                                      </p:cBhvr>
                                      <p:to>
                                        <p:strVal val="visible"/>
                                      </p:to>
                                    </p:set>
                                    <p:anim calcmode="lin" valueType="num">
                                      <p:cBhvr additive="base">
                                        <p:cTn id="19"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P spid="8" grpId="0" uiExpand="1" build="p"/>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3D4AD41-BBA2-6A4A-28FE-57EE21BC4ED8}"/>
              </a:ext>
            </a:extLst>
          </p:cNvPr>
          <p:cNvSpPr txBox="1"/>
          <p:nvPr/>
        </p:nvSpPr>
        <p:spPr>
          <a:xfrm>
            <a:off x="3278601" y="187113"/>
            <a:ext cx="6624000" cy="658800"/>
          </a:xfrm>
          <a:prstGeom prst="rect">
            <a:avLst/>
          </a:prstGeom>
          <a:solidFill>
            <a:srgbClr val="6E349A"/>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bevelB prst="slope"/>
          </a:sp3d>
        </p:spPr>
        <p:txBody>
          <a:bodyPr wrap="square" rtlCol="0" anchor="ctr">
            <a:normAutofit fontScale="92500" lnSpcReduction="10000"/>
            <a:sp3d extrusionH="57150" contourW="25400">
              <a:bevelT w="50800" prst="angle"/>
              <a:extrusionClr>
                <a:schemeClr val="bg1"/>
              </a:extrusionClr>
              <a:contourClr>
                <a:schemeClr val="bg1"/>
              </a:contourClr>
            </a:sp3d>
          </a:bodyPr>
          <a:lstStyle/>
          <a:p>
            <a:pPr algn="just">
              <a:spcBef>
                <a:spcPct val="0"/>
              </a:spcBef>
            </a:pPr>
            <a:r>
              <a:rPr lang="es-MX" sz="4400" b="1" noProof="0" dirty="0">
                <a:ln>
                  <a:solidFill>
                    <a:schemeClr val="accent1"/>
                  </a:solidFill>
                </a:ln>
                <a:solidFill>
                  <a:schemeClr val="bg1"/>
                </a:solidFill>
                <a:effectLst>
                  <a:outerShdw blurRad="50800" dist="38100" algn="l" rotWithShape="0">
                    <a:schemeClr val="bg1">
                      <a:lumMod val="95000"/>
                      <a:alpha val="40000"/>
                    </a:schemeClr>
                  </a:outerShdw>
                </a:effectLst>
              </a:rPr>
              <a:t>Un retrato de Jesús</a:t>
            </a:r>
          </a:p>
        </p:txBody>
      </p:sp>
      <p:sp>
        <p:nvSpPr>
          <p:cNvPr id="9" name="Título 5">
            <a:extLst>
              <a:ext uri="{FF2B5EF4-FFF2-40B4-BE49-F238E27FC236}">
                <a16:creationId xmlns:a16="http://schemas.microsoft.com/office/drawing/2014/main" id="{32D96FCC-8331-450B-1E15-4B5A7EC1FDEF}"/>
              </a:ext>
            </a:extLst>
          </p:cNvPr>
          <p:cNvSpPr>
            <a:spLocks noGrp="1"/>
          </p:cNvSpPr>
          <p:nvPr>
            <p:ph type="title"/>
          </p:nvPr>
        </p:nvSpPr>
        <p:spPr>
          <a:xfrm>
            <a:off x="467360" y="193956"/>
            <a:ext cx="2658325" cy="659218"/>
          </a:xfrm>
          <a:solidFill>
            <a:srgbClr val="6E349A"/>
          </a:solidFill>
          <a:ln w="22225" cap="rnd">
            <a:noFill/>
          </a:ln>
          <a:scene3d>
            <a:camera prst="obliqueTopRight"/>
            <a:lightRig rig="balanced" dir="t"/>
          </a:scene3d>
          <a:sp3d>
            <a:bevelT w="190500" h="38100"/>
          </a:sp3d>
        </p:spPr>
        <p:txBody>
          <a:bodyPr>
            <a:noAutofit/>
            <a:sp3d extrusionH="88900" prstMaterial="powder">
              <a:bevelT h="127000"/>
              <a:bevelB w="38100" h="38100" prst="slope"/>
            </a:sp3d>
          </a:bodyPr>
          <a:lstStyle/>
          <a:p>
            <a:pPr algn="ctr"/>
            <a:r>
              <a:rPr lang="es-MX" b="1" u="sng" noProof="0" dirty="0">
                <a:ln/>
                <a:effectLst/>
                <a:latin typeface="+mn-lt"/>
                <a:ea typeface="+mn-ea"/>
                <a:cs typeface="+mn-cs"/>
              </a:rPr>
              <a:t>Miércoles</a:t>
            </a:r>
          </a:p>
        </p:txBody>
      </p:sp>
      <p:sp>
        <p:nvSpPr>
          <p:cNvPr id="4" name="Marcador de texto 3">
            <a:extLst>
              <a:ext uri="{FF2B5EF4-FFF2-40B4-BE49-F238E27FC236}">
                <a16:creationId xmlns:a16="http://schemas.microsoft.com/office/drawing/2014/main" id="{C454244B-81B2-9D1E-A4D6-0727FFF12747}"/>
              </a:ext>
            </a:extLst>
          </p:cNvPr>
          <p:cNvSpPr>
            <a:spLocks noGrp="1"/>
          </p:cNvSpPr>
          <p:nvPr>
            <p:ph type="body" idx="1"/>
          </p:nvPr>
        </p:nvSpPr>
        <p:spPr>
          <a:xfrm>
            <a:off x="11242" y="906357"/>
            <a:ext cx="10453558" cy="1110702"/>
          </a:xfrm>
          <a:noFill/>
        </p:spPr>
        <p:txBody>
          <a:bodyPr vert="horz" wrap="square" lIns="91440" tIns="45720" rIns="91440" bIns="45720" rtlCol="0" anchor="t">
            <a:normAutofit/>
          </a:bodyPr>
          <a:lstStyle/>
          <a:p>
            <a:pPr>
              <a:lnSpc>
                <a:spcPts val="1300"/>
              </a:lnSpc>
              <a:spcAft>
                <a:spcPts val="300"/>
              </a:spcAft>
            </a:pPr>
            <a:r>
              <a:rPr lang="es-MX" noProof="0" dirty="0">
                <a:latin typeface="Aptos Display" panose="020B0004020202020204" pitchFamily="34" charset="0"/>
              </a:rPr>
              <a:t>«Este es mi mandamiento: Que os améis unos a otros, como yo os he amado.» (Juan 15:12 RV60).</a:t>
            </a:r>
          </a:p>
          <a:p>
            <a:pPr>
              <a:lnSpc>
                <a:spcPts val="1300"/>
              </a:lnSpc>
              <a:spcAft>
                <a:spcPts val="300"/>
              </a:spcAft>
            </a:pPr>
            <a:r>
              <a:rPr lang="es-MX" noProof="0" dirty="0">
                <a:latin typeface="Aptos Display" panose="020B0004020202020204" pitchFamily="34" charset="0"/>
              </a:rPr>
              <a:t>Lee Juan 13: 1, 34; 15: 9, 12; 1 Timoteo 1: 14; 2 Timoteo 1: 7, 13; 1 Juan 3: 16; 4: 7-12, 19-21. ¿Qué enseñan estos pasajes acerca del amor?</a:t>
            </a:r>
          </a:p>
          <a:p>
            <a:pPr>
              <a:lnSpc>
                <a:spcPts val="1300"/>
              </a:lnSpc>
              <a:spcAft>
                <a:spcPts val="300"/>
              </a:spcAft>
            </a:pPr>
            <a:r>
              <a:rPr lang="es-MX" noProof="0" dirty="0">
                <a:latin typeface="Aptos Display" panose="020B0004020202020204" pitchFamily="34" charset="0"/>
              </a:rPr>
              <a:t>R. </a:t>
            </a:r>
            <a:r>
              <a:rPr lang="es-MX" noProof="0" dirty="0">
                <a:solidFill>
                  <a:srgbClr val="0070C0"/>
                </a:solidFill>
                <a:latin typeface="Aptos Display" panose="020B0004020202020204" pitchFamily="34" charset="0"/>
              </a:rPr>
              <a:t>Que es la forma en que debemos tener y reflejar el amor este debe ser nuestro carácter, que viene siendo un retrato de Jesús.</a:t>
            </a:r>
          </a:p>
          <a:p>
            <a:pPr>
              <a:lnSpc>
                <a:spcPts val="1300"/>
              </a:lnSpc>
              <a:spcAft>
                <a:spcPts val="300"/>
              </a:spcAft>
            </a:pPr>
            <a:endParaRPr lang="es-MX" noProof="0" dirty="0">
              <a:solidFill>
                <a:srgbClr val="0070C0"/>
              </a:solidFill>
              <a:latin typeface="Aptos Display" panose="020B0004020202020204" pitchFamily="34" charset="0"/>
            </a:endParaRPr>
          </a:p>
          <a:p>
            <a:pPr>
              <a:lnSpc>
                <a:spcPts val="1300"/>
              </a:lnSpc>
              <a:spcAft>
                <a:spcPts val="300"/>
              </a:spcAft>
            </a:pPr>
            <a:endParaRPr lang="es-MX" noProof="0" dirty="0">
              <a:solidFill>
                <a:srgbClr val="0070C0"/>
              </a:solidFill>
              <a:latin typeface="Aptos Display" panose="020B0004020202020204" pitchFamily="34" charset="0"/>
            </a:endParaRPr>
          </a:p>
          <a:p>
            <a:pPr>
              <a:lnSpc>
                <a:spcPts val="1300"/>
              </a:lnSpc>
              <a:spcAft>
                <a:spcPts val="300"/>
              </a:spcAft>
            </a:pPr>
            <a:endParaRPr lang="es-MX" noProof="0" dirty="0">
              <a:solidFill>
                <a:srgbClr val="0070C0"/>
              </a:solidFill>
              <a:latin typeface="Aptos Display" panose="020B0004020202020204" pitchFamily="34" charset="0"/>
            </a:endParaRPr>
          </a:p>
          <a:p>
            <a:pPr>
              <a:lnSpc>
                <a:spcPts val="1300"/>
              </a:lnSpc>
              <a:spcAft>
                <a:spcPts val="300"/>
              </a:spcAft>
            </a:pPr>
            <a:endParaRPr lang="es-MX" sz="1700" noProof="0" dirty="0">
              <a:solidFill>
                <a:srgbClr val="00B0F0"/>
              </a:solidFill>
              <a:latin typeface="Aptos Display" panose="020B0004020202020204" pitchFamily="34" charset="0"/>
            </a:endParaRPr>
          </a:p>
        </p:txBody>
      </p:sp>
      <p:sp>
        <p:nvSpPr>
          <p:cNvPr id="3" name="Diagrama de flujo: pantalla 2">
            <a:extLst>
              <a:ext uri="{FF2B5EF4-FFF2-40B4-BE49-F238E27FC236}">
                <a16:creationId xmlns:a16="http://schemas.microsoft.com/office/drawing/2014/main" id="{6186A0B3-A4B7-36EB-C952-5BC87AAF9B83}"/>
              </a:ext>
            </a:extLst>
          </p:cNvPr>
          <p:cNvSpPr/>
          <p:nvPr/>
        </p:nvSpPr>
        <p:spPr>
          <a:xfrm>
            <a:off x="22128" y="2380391"/>
            <a:ext cx="2701466" cy="3401844"/>
          </a:xfrm>
          <a:prstGeom prst="flowChartDisplay">
            <a:avLst/>
          </a:prstGeom>
          <a:blipFill dpi="0" rotWithShape="1">
            <a:blip r:embed="rId4">
              <a:extLst>
                <a:ext uri="{28A0092B-C50C-407E-A947-70E740481C1C}">
                  <a14:useLocalDpi xmlns:a14="http://schemas.microsoft.com/office/drawing/2010/main" val="0"/>
                </a:ext>
              </a:extLst>
            </a:blip>
            <a:srcRect/>
            <a:stretch>
              <a:fillRect/>
            </a:stretch>
          </a:blipFill>
          <a:ln>
            <a:no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10" name="Marcador de contenido 9">
            <a:extLst>
              <a:ext uri="{FF2B5EF4-FFF2-40B4-BE49-F238E27FC236}">
                <a16:creationId xmlns:a16="http://schemas.microsoft.com/office/drawing/2014/main" id="{10209970-210E-C161-AB3B-AECA924C0D07}"/>
              </a:ext>
            </a:extLst>
          </p:cNvPr>
          <p:cNvSpPr>
            <a:spLocks noGrp="1"/>
          </p:cNvSpPr>
          <p:nvPr>
            <p:ph sz="half" idx="2"/>
          </p:nvPr>
        </p:nvSpPr>
        <p:spPr>
          <a:xfrm>
            <a:off x="2712708" y="1891553"/>
            <a:ext cx="7752092" cy="4779334"/>
          </a:xfrm>
          <a:effectLst>
            <a:glow rad="127000">
              <a:schemeClr val="bg1"/>
            </a:glow>
            <a:softEdge rad="25400"/>
          </a:effectLst>
        </p:spPr>
        <p:txBody>
          <a:bodyPr>
            <a:normAutofit/>
            <a:scene3d>
              <a:camera prst="orthographicFront"/>
              <a:lightRig rig="brightRoom" dir="t">
                <a:rot lat="0" lon="0" rev="1200000"/>
              </a:lightRig>
            </a:scene3d>
            <a:sp3d prstMaterial="dkEdge">
              <a:bevelT w="38100"/>
              <a:extrusionClr>
                <a:schemeClr val="bg1"/>
              </a:extrusionClr>
              <a:contourClr>
                <a:schemeClr val="bg1"/>
              </a:contourClr>
            </a:sp3d>
          </a:bodyPr>
          <a:lstStyle/>
          <a:p>
            <a:pPr marL="0" indent="0" algn="just">
              <a:lnSpc>
                <a:spcPts val="1500"/>
              </a:lnSpc>
              <a:buNone/>
            </a:pPr>
            <a:r>
              <a:rPr lang="es-MX" noProof="0" dirty="0">
                <a:latin typeface="Aptos Display" panose="020B0004020202020204" pitchFamily="34" charset="0"/>
              </a:rPr>
              <a:t>Una cosa es segura. Si queremos amar a nuestros hermanos y hermanas genuinamente, debemos aprenderlo de Jesús. El Nuevo Testamento a menudo retrata a Jesús como alguien que ama intensamente a las personas (Marcos 10:21; Juan 11:5, 36; 13:1, 34; 15:9, 12; Apocalipsis 1:5; 3:19). Seguro del amor de Jesús por él, Pablo afirma: «Vivo por la fe en el Hijo de Dios, quien me amó y se entregó a sí mismo por mí» (Gálatas 2:20). ¡Qué bendita seguridad! ¿No es así? Pablo buscó transmitir esta seguridad a su audiencia (Efesios 5:25). No es una exageración afirmar que la representación del amor de Pablo en 1 Corintios 13:4-7 es, en última instancia, una representación de Jesús. Es interesante que Dios sea frecuentemente retratado en el Antiguo Testamento como paciente y benigno (¡o abundante en misericordia!). Esto es claro en pasajes como Éxodo 34:6; Números 14:18; Nehemías 9:17; Salmos 86:15; 103:8; 145:8; Joel 2:13; y Jonás 4:2. </a:t>
            </a:r>
          </a:p>
          <a:p>
            <a:pPr marL="0" indent="0" algn="just">
              <a:lnSpc>
                <a:spcPts val="1500"/>
              </a:lnSpc>
              <a:buNone/>
            </a:pPr>
            <a:r>
              <a:rPr lang="es-MX" b="1" noProof="0" dirty="0">
                <a:latin typeface="Aptos Display" panose="020B0004020202020204" pitchFamily="34" charset="0"/>
              </a:rPr>
              <a:t>«Hay miles que tienen un falso concepto de Dios y de sus atributos. Están tan ciertamente adorando a un falso dios como los seguidores de Baal. ¿Estamos nosotros adorando al verdadero Dios, según está revelado en su Palabra, en Cristo y mediante la naturaleza, o estamos adorando algún ídolo filosófico que hemos puesto en su lugar? Dios es un Dios de verdad. La justicia y la misericordia son los atributos de su trono. Es un Dios de amor, de bondad y de tierna compasión. Así está representado por su Hijo nuestro Salvador. Es un Dios de paciencia y longanimidad. Si así es el ser a quien adoramos y cuyo carácter procuramos imitar, entonces estamos adorando al verdadero Dios» </a:t>
            </a:r>
            <a:r>
              <a:rPr lang="es-MX" i="1" noProof="0" dirty="0">
                <a:latin typeface="Aptos Display" panose="020B0004020202020204" pitchFamily="34" charset="0"/>
              </a:rPr>
              <a:t>(The Faith I </a:t>
            </a:r>
            <a:r>
              <a:rPr lang="es-MX" i="1" noProof="0" dirty="0" err="1">
                <a:latin typeface="Aptos Display" panose="020B0004020202020204" pitchFamily="34" charset="0"/>
              </a:rPr>
              <a:t>Lived</a:t>
            </a:r>
            <a:r>
              <a:rPr lang="es-MX" i="1" noProof="0" dirty="0">
                <a:latin typeface="Aptos Display" panose="020B0004020202020204" pitchFamily="34" charset="0"/>
              </a:rPr>
              <a:t> </a:t>
            </a:r>
            <a:r>
              <a:rPr lang="es-MX" i="1" noProof="0" dirty="0" err="1">
                <a:latin typeface="Aptos Display" panose="020B0004020202020204" pitchFamily="34" charset="0"/>
              </a:rPr>
              <a:t>By</a:t>
            </a:r>
            <a:r>
              <a:rPr lang="es-MX" i="1" noProof="0" dirty="0">
                <a:latin typeface="Aptos Display" panose="020B0004020202020204" pitchFamily="34" charset="0"/>
              </a:rPr>
              <a:t>, p. 59; parcialmente en La fe por la cual vivo, 22 de febrero, p. 61).</a:t>
            </a:r>
          </a:p>
        </p:txBody>
      </p:sp>
      <p:sp>
        <p:nvSpPr>
          <p:cNvPr id="6" name="CuadroTexto 5">
            <a:extLst>
              <a:ext uri="{FF2B5EF4-FFF2-40B4-BE49-F238E27FC236}">
                <a16:creationId xmlns:a16="http://schemas.microsoft.com/office/drawing/2014/main" id="{9380AA45-86D5-335F-FCD4-9E237300BF12}"/>
              </a:ext>
            </a:extLst>
          </p:cNvPr>
          <p:cNvSpPr txBox="1"/>
          <p:nvPr/>
        </p:nvSpPr>
        <p:spPr>
          <a:xfrm>
            <a:off x="10886" y="6530649"/>
            <a:ext cx="10442672" cy="309444"/>
          </a:xfrm>
          <a:prstGeom prst="rect">
            <a:avLst/>
          </a:prstGeom>
          <a:noFill/>
        </p:spPr>
        <p:txBody>
          <a:bodyPr wrap="square" rtlCol="0">
            <a:spAutoFit/>
          </a:bodyPr>
          <a:lstStyle/>
          <a:p>
            <a:pPr algn="just">
              <a:lnSpc>
                <a:spcPts val="1600"/>
              </a:lnSpc>
            </a:pPr>
            <a:r>
              <a:rPr lang="es-MX" b="1" noProof="0" dirty="0"/>
              <a:t>Reflexionemos:</a:t>
            </a:r>
            <a:r>
              <a:rPr lang="es-MX" b="1" noProof="0" dirty="0">
                <a:solidFill>
                  <a:srgbClr val="C00000"/>
                </a:solidFill>
                <a:latin typeface="Aptos Display" panose="020B0004020202020204" pitchFamily="34" charset="0"/>
              </a:rPr>
              <a:t> ¿De qué otras maneras nos revela Jesús en qué consiste el verdadero amor?</a:t>
            </a:r>
            <a:endParaRPr lang="es-MX" sz="1700" b="1" noProof="0" dirty="0">
              <a:solidFill>
                <a:srgbClr val="C00000"/>
              </a:solidFill>
              <a:latin typeface="Aptos Display" panose="020B0004020202020204" pitchFamily="34" charset="0"/>
            </a:endParaRPr>
          </a:p>
        </p:txBody>
      </p:sp>
    </p:spTree>
    <p:extLst>
      <p:ext uri="{BB962C8B-B14F-4D97-AF65-F5344CB8AC3E}">
        <p14:creationId xmlns:p14="http://schemas.microsoft.com/office/powerpoint/2010/main" val="168724420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anim calcmode="lin" valueType="num">
                                      <p:cBhvr additive="base">
                                        <p:cTn id="19"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texto 6">
            <a:extLst>
              <a:ext uri="{FF2B5EF4-FFF2-40B4-BE49-F238E27FC236}">
                <a16:creationId xmlns:a16="http://schemas.microsoft.com/office/drawing/2014/main" id="{561AB1F5-B354-8C1B-B95F-2B1DF3FECEFE}"/>
              </a:ext>
            </a:extLst>
          </p:cNvPr>
          <p:cNvSpPr>
            <a:spLocks noGrp="1"/>
          </p:cNvSpPr>
          <p:nvPr>
            <p:ph type="body" idx="1"/>
          </p:nvPr>
        </p:nvSpPr>
        <p:spPr>
          <a:xfrm>
            <a:off x="0" y="925456"/>
            <a:ext cx="10452847" cy="1324160"/>
          </a:xfrm>
        </p:spPr>
        <p:txBody>
          <a:bodyPr wrap="square" anchor="t">
            <a:noAutofit/>
          </a:bodyPr>
          <a:lstStyle/>
          <a:p>
            <a:pPr>
              <a:lnSpc>
                <a:spcPts val="1400"/>
              </a:lnSpc>
              <a:spcAft>
                <a:spcPts val="300"/>
              </a:spcAft>
            </a:pPr>
            <a:r>
              <a:rPr lang="es-MX" sz="1700" noProof="0" dirty="0">
                <a:latin typeface="Aptos Display" panose="020B0004020202020204" pitchFamily="34" charset="0"/>
              </a:rPr>
              <a:t>Y ahora permanecen la fe, la esperanza y el amor, estos tres; pero el mayor de ellos es el amor» (1 Corintios 13:13).</a:t>
            </a:r>
          </a:p>
          <a:p>
            <a:pPr>
              <a:lnSpc>
                <a:spcPts val="1400"/>
              </a:lnSpc>
              <a:spcAft>
                <a:spcPts val="300"/>
              </a:spcAft>
            </a:pPr>
            <a:r>
              <a:rPr lang="es-MX" sz="1700" noProof="0" dirty="0">
                <a:latin typeface="Aptos Display" panose="020B0004020202020204" pitchFamily="34" charset="0"/>
              </a:rPr>
              <a:t>Cuando leemos 1 Corintios 11:12-13 ¿Al ver a nuestro Señor cara a cara que tres virtudes deben definir nuestras vidas? ¿Y que virtud describe la naturaleza misma de Dios?</a:t>
            </a:r>
          </a:p>
          <a:p>
            <a:pPr>
              <a:lnSpc>
                <a:spcPts val="1400"/>
              </a:lnSpc>
              <a:spcAft>
                <a:spcPts val="300"/>
              </a:spcAft>
            </a:pPr>
            <a:r>
              <a:rPr kumimoji="0" lang="es-MX" sz="1700" b="1" i="0" u="none" strike="noStrike" kern="1200" cap="none" spc="0" normalizeH="0" baseline="0" noProof="0" dirty="0">
                <a:ln>
                  <a:noFill/>
                </a:ln>
                <a:solidFill>
                  <a:prstClr val="black"/>
                </a:solidFill>
                <a:effectLst/>
                <a:uLnTx/>
                <a:uFillTx/>
                <a:latin typeface="Aptos Display" panose="020B0004020202020204" pitchFamily="34" charset="0"/>
              </a:rPr>
              <a:t>R. </a:t>
            </a:r>
            <a:r>
              <a:rPr lang="es-MX" sz="1700" noProof="0" dirty="0">
                <a:solidFill>
                  <a:srgbClr val="0970BC"/>
                </a:solidFill>
                <a:latin typeface="Aptos Display" panose="020B0004020202020204" pitchFamily="34" charset="0"/>
              </a:rPr>
              <a:t>Cuando tengamos ese encuentre </a:t>
            </a:r>
            <a:r>
              <a:rPr lang="es-MX" sz="1700" noProof="0" dirty="0" err="1">
                <a:solidFill>
                  <a:srgbClr val="0970BC"/>
                </a:solidFill>
                <a:latin typeface="Aptos Display" panose="020B0004020202020204" pitchFamily="34" charset="0"/>
              </a:rPr>
              <a:t>glorios</a:t>
            </a:r>
            <a:r>
              <a:rPr lang="es-MX" sz="1700" noProof="0" dirty="0">
                <a:solidFill>
                  <a:srgbClr val="0970BC"/>
                </a:solidFill>
                <a:latin typeface="Aptos Display" panose="020B0004020202020204" pitchFamily="34" charset="0"/>
              </a:rPr>
              <a:t> con Cristo, nuestra vida debe reflejar: fe, esperanza y amor. Ya que esta triada es representativa de la plenitud cristiana, por medio del Espíritu Santo. Soin embargo el amor es la mayor de todas y es la única que permanecerá, Ya que Dios es amor.</a:t>
            </a:r>
          </a:p>
        </p:txBody>
      </p:sp>
      <p:sp>
        <p:nvSpPr>
          <p:cNvPr id="8" name="Marcador de contenido 7">
            <a:extLst>
              <a:ext uri="{FF2B5EF4-FFF2-40B4-BE49-F238E27FC236}">
                <a16:creationId xmlns:a16="http://schemas.microsoft.com/office/drawing/2014/main" id="{E4DAE60B-E6BE-5D43-22D6-333BB2BAE90B}"/>
              </a:ext>
            </a:extLst>
          </p:cNvPr>
          <p:cNvSpPr>
            <a:spLocks noGrp="1"/>
          </p:cNvSpPr>
          <p:nvPr>
            <p:ph sz="half" idx="2"/>
          </p:nvPr>
        </p:nvSpPr>
        <p:spPr>
          <a:xfrm>
            <a:off x="2606934" y="2294441"/>
            <a:ext cx="7780647" cy="4258759"/>
          </a:xfrm>
        </p:spPr>
        <p:txBody>
          <a:bodyPr vert="horz" wrap="square" lIns="91440" tIns="45720" rIns="91440" bIns="45720" rtlCol="0">
            <a:normAutofit fontScale="92500"/>
          </a:bodyPr>
          <a:lstStyle/>
          <a:p>
            <a:pPr marL="0" indent="0" algn="just">
              <a:lnSpc>
                <a:spcPts val="1300"/>
              </a:lnSpc>
              <a:spcBef>
                <a:spcPts val="0"/>
              </a:spcBef>
              <a:spcAft>
                <a:spcPts val="600"/>
              </a:spcAft>
              <a:buNone/>
            </a:pPr>
            <a:r>
              <a:rPr lang="es-MX" noProof="0" dirty="0">
                <a:latin typeface="Aptos Display" panose="020B0004020202020204" pitchFamily="34" charset="0"/>
              </a:rPr>
              <a:t>Si hubieras vivido en la época de Pablo y hubieras tenido la oportunidad de preguntarle: «Hermano Pablo, ¿cuáles son las cosas más importantes en la vida?», él respondería fácilmente: «Son la fe, la esperanza y el amor. Pero, por favor, no lo olvides: ¡el amor es el mayor de todos!» (1 Corintios 13:13, traducción libre). La fe es un concepto central en las cartas de Pablo. ¡Usa el sustantivo </a:t>
            </a:r>
            <a:r>
              <a:rPr lang="es-MX" noProof="0" dirty="0" err="1">
                <a:latin typeface="Aptos Display" panose="020B0004020202020204" pitchFamily="34" charset="0"/>
              </a:rPr>
              <a:t>pístis</a:t>
            </a:r>
            <a:r>
              <a:rPr lang="es-MX" noProof="0" dirty="0">
                <a:latin typeface="Aptos Display" panose="020B0004020202020204" pitchFamily="34" charset="0"/>
              </a:rPr>
              <a:t> («fe») y el verbo </a:t>
            </a:r>
            <a:r>
              <a:rPr lang="es-MX" noProof="0" dirty="0" err="1">
                <a:latin typeface="Aptos Display" panose="020B0004020202020204" pitchFamily="34" charset="0"/>
              </a:rPr>
              <a:t>pisteúō</a:t>
            </a:r>
            <a:r>
              <a:rPr lang="es-MX" noProof="0" dirty="0">
                <a:latin typeface="Aptos Display" panose="020B0004020202020204" pitchFamily="34" charset="0"/>
              </a:rPr>
              <a:t> («creer») no menos de 197 veces! Si se incluye Hebreos, este número asciende a 231. En todo el Nuevo Testamento, la suma de las ocurrencias de estas palabras es de 494 veces. La esperanza es también un tema que Pablo aborda a menudo. Un pasaje clave para entender su enseñanza sobre este tema es Romanos 15:4. En este pasaje, la esperanza se basa en las promesas de Dios en la Escritura. Finalmente, para Pablo, la fe y la esperanza están conectadas con el amor. Él afirma que la fe obra por el amor (Gálatas 5:6). A su vez, la esperanza «no avergüenza, porque el amor de Dios ha sido derramado en nuestros corazones por el Espíritu Santo» (Romanos 5:5). En consecuencia, «Ahora permanecen la fe, la esperanza y el amor, estos tres» (1 Corintios 13:13; cf. 1 Tesalonicenses 1:3; 5:8).</a:t>
            </a:r>
          </a:p>
          <a:p>
            <a:pPr marL="0" indent="0" algn="just">
              <a:lnSpc>
                <a:spcPts val="1300"/>
              </a:lnSpc>
              <a:spcBef>
                <a:spcPts val="0"/>
              </a:spcBef>
              <a:spcAft>
                <a:spcPts val="600"/>
              </a:spcAft>
              <a:buNone/>
            </a:pPr>
            <a:r>
              <a:rPr lang="es-MX" noProof="0" dirty="0">
                <a:latin typeface="Aptos Display" panose="020B0004020202020204" pitchFamily="34" charset="0"/>
              </a:rPr>
              <a:t>«</a:t>
            </a:r>
            <a:r>
              <a:rPr lang="es-MX" b="1" noProof="0" dirty="0">
                <a:latin typeface="Aptos Display" panose="020B0004020202020204" pitchFamily="34" charset="0"/>
              </a:rPr>
              <a:t>"Y ahora permanecen la fe, la esperanza y el amor, estos tres; pero el mayor de ellos es el amor". 1 Corintios 13:13. En la vida de Cristo, este amor encontró expresión perfecta. Él nos amó en nuestro pecado y degradación… No hubo desaliento en su paciencia ni menoscabo en su celo. Las ondas de la misericordia, rechazadas por el orgullo, la impenitencia, los corazones desagradecidos, siempre retornaron en una poderosa corriente de amor. El que está constreñido por el amor de Cristo avanza entre sus semejantes para ayudar a los desamparados y alentar a los abatidos, para señalar a los pecadores el ideal que Dios tiene para sus hijos y para dirigirlos hacia él.»</a:t>
            </a:r>
            <a:r>
              <a:rPr lang="es-MX" i="1" noProof="0" dirty="0">
                <a:latin typeface="Aptos Display" panose="020B0004020202020204" pitchFamily="34" charset="0"/>
              </a:rPr>
              <a:t> (En los lugares celestiales, 15 de agosto, p. 236).</a:t>
            </a:r>
          </a:p>
          <a:p>
            <a:pPr marL="0" indent="0" algn="just">
              <a:lnSpc>
                <a:spcPts val="1500"/>
              </a:lnSpc>
              <a:spcBef>
                <a:spcPts val="0"/>
              </a:spcBef>
              <a:spcAft>
                <a:spcPts val="600"/>
              </a:spcAft>
              <a:buNone/>
            </a:pPr>
            <a:endParaRPr lang="es-MX" i="1" noProof="0" dirty="0">
              <a:latin typeface="Aptos Display" panose="020B0004020202020204" pitchFamily="34" charset="0"/>
            </a:endParaRPr>
          </a:p>
          <a:p>
            <a:pPr marL="0" indent="0" algn="just">
              <a:lnSpc>
                <a:spcPts val="1500"/>
              </a:lnSpc>
              <a:spcBef>
                <a:spcPts val="0"/>
              </a:spcBef>
              <a:spcAft>
                <a:spcPts val="600"/>
              </a:spcAft>
              <a:buNone/>
            </a:pPr>
            <a:endParaRPr lang="es-MX" i="1" noProof="0" dirty="0">
              <a:latin typeface="Aptos Display" panose="020B0004020202020204" pitchFamily="34" charset="0"/>
            </a:endParaRPr>
          </a:p>
          <a:p>
            <a:pPr marL="0" indent="0" algn="just">
              <a:lnSpc>
                <a:spcPts val="1500"/>
              </a:lnSpc>
              <a:spcBef>
                <a:spcPts val="0"/>
              </a:spcBef>
              <a:spcAft>
                <a:spcPts val="600"/>
              </a:spcAft>
              <a:buNone/>
            </a:pPr>
            <a:endParaRPr lang="es-MX" i="1" noProof="0" dirty="0">
              <a:latin typeface="Aptos Display" panose="020B0004020202020204" pitchFamily="34" charset="0"/>
            </a:endParaRPr>
          </a:p>
          <a:p>
            <a:pPr marL="0" indent="0" algn="just">
              <a:lnSpc>
                <a:spcPts val="1400"/>
              </a:lnSpc>
              <a:spcBef>
                <a:spcPts val="0"/>
              </a:spcBef>
              <a:spcAft>
                <a:spcPts val="600"/>
              </a:spcAft>
              <a:buNone/>
            </a:pPr>
            <a:endParaRPr lang="es-MX" i="1" noProof="0" dirty="0">
              <a:latin typeface="Aptos Display" panose="020B0004020202020204" pitchFamily="34" charset="0"/>
            </a:endParaRPr>
          </a:p>
        </p:txBody>
      </p:sp>
      <p:sp>
        <p:nvSpPr>
          <p:cNvPr id="2" name="CuadroTexto 1">
            <a:extLst>
              <a:ext uri="{FF2B5EF4-FFF2-40B4-BE49-F238E27FC236}">
                <a16:creationId xmlns:a16="http://schemas.microsoft.com/office/drawing/2014/main" id="{ED5AB885-7FC0-5E71-F3CE-EEAFDF120305}"/>
              </a:ext>
            </a:extLst>
          </p:cNvPr>
          <p:cNvSpPr txBox="1"/>
          <p:nvPr/>
        </p:nvSpPr>
        <p:spPr>
          <a:xfrm>
            <a:off x="3278601" y="187113"/>
            <a:ext cx="6624000" cy="658800"/>
          </a:xfrm>
          <a:prstGeom prst="rect">
            <a:avLst/>
          </a:prstGeom>
          <a:solidFill>
            <a:srgbClr val="FF2323"/>
          </a:solidFill>
          <a:ln>
            <a:noFill/>
          </a:ln>
          <a:effectLst>
            <a:outerShdw blurRad="50800" dist="50800" dir="1200000" algn="l" rotWithShape="0">
              <a:prstClr val="black">
                <a:alpha val="46000"/>
              </a:prstClr>
            </a:outerShdw>
          </a:effectLst>
          <a:scene3d>
            <a:camera prst="orthographicFront">
              <a:rot lat="0" lon="0" rev="0"/>
            </a:camera>
            <a:lightRig rig="balanced" dir="t">
              <a:rot lat="0" lon="0" rev="8700000"/>
            </a:lightRig>
          </a:scene3d>
          <a:sp3d>
            <a:bevelT w="190500" h="38100"/>
          </a:sp3d>
        </p:spPr>
        <p:txBody>
          <a:bodyPr wrap="square" rtlCol="0" anchor="ctr">
            <a:normAutofit/>
          </a:bodyPr>
          <a:lstStyle/>
          <a:p>
            <a:r>
              <a:rPr lang="es-MX" sz="2800" noProof="0" dirty="0">
                <a:ln>
                  <a:solidFill>
                    <a:schemeClr val="bg1"/>
                  </a:solidFill>
                </a:ln>
                <a:solidFill>
                  <a:schemeClr val="bg1"/>
                </a:solidFill>
                <a:effectLst>
                  <a:innerShdw blurRad="63500" dist="50800" dir="18900000">
                    <a:schemeClr val="tx1">
                      <a:alpha val="50000"/>
                    </a:schemeClr>
                  </a:innerShdw>
                </a:effectLst>
                <a:latin typeface="Amasis MT Pro Black" panose="02040A04050005020304" pitchFamily="18" charset="0"/>
              </a:rPr>
              <a:t>Fe, esperanza y amor</a:t>
            </a:r>
          </a:p>
        </p:txBody>
      </p:sp>
      <p:sp>
        <p:nvSpPr>
          <p:cNvPr id="22" name="Título 5">
            <a:extLst>
              <a:ext uri="{FF2B5EF4-FFF2-40B4-BE49-F238E27FC236}">
                <a16:creationId xmlns:a16="http://schemas.microsoft.com/office/drawing/2014/main" id="{F998FE6C-165A-A6CF-2E59-80423ED8B31B}"/>
              </a:ext>
            </a:extLst>
          </p:cNvPr>
          <p:cNvSpPr>
            <a:spLocks noGrp="1"/>
          </p:cNvSpPr>
          <p:nvPr>
            <p:ph type="title"/>
          </p:nvPr>
        </p:nvSpPr>
        <p:spPr>
          <a:xfrm>
            <a:off x="467360" y="201068"/>
            <a:ext cx="2658325" cy="659218"/>
          </a:xfrm>
          <a:solidFill>
            <a:srgbClr val="FF0000"/>
          </a:solidFill>
          <a:ln w="22225" cap="rnd">
            <a:noFill/>
          </a:ln>
          <a:scene3d>
            <a:camera prst="obliqueTopRight"/>
            <a:lightRig rig="balanced" dir="t"/>
          </a:scene3d>
          <a:sp3d>
            <a:bevelT w="190500" h="38100"/>
          </a:sp3d>
        </p:spPr>
        <p:txBody>
          <a:bodyPr>
            <a:noAutofit/>
            <a:sp3d extrusionH="88900" prstMaterial="powder">
              <a:bevelT h="127000"/>
              <a:bevelB w="38100" h="38100" prst="slope"/>
            </a:sp3d>
          </a:bodyPr>
          <a:lstStyle/>
          <a:p>
            <a:pPr algn="ctr"/>
            <a:r>
              <a:rPr lang="es-MX" sz="4800" b="1" u="sng" noProof="0" dirty="0">
                <a:ln>
                  <a:solidFill>
                    <a:schemeClr val="bg1"/>
                  </a:solidFill>
                </a:ln>
                <a:solidFill>
                  <a:schemeClr val="tx1"/>
                </a:solidFill>
                <a:effectLst>
                  <a:outerShdw blurRad="50800" dist="50800" dir="5400000" algn="ctr" rotWithShape="0">
                    <a:schemeClr val="bg1"/>
                  </a:outerShdw>
                </a:effectLst>
                <a:latin typeface="+mn-lt"/>
                <a:ea typeface="+mn-ea"/>
                <a:cs typeface="+mn-cs"/>
              </a:rPr>
              <a:t>Jueves</a:t>
            </a:r>
          </a:p>
        </p:txBody>
      </p:sp>
      <p:sp>
        <p:nvSpPr>
          <p:cNvPr id="3" name="Diagrama de flujo: proceso alternativo 2">
            <a:extLst>
              <a:ext uri="{FF2B5EF4-FFF2-40B4-BE49-F238E27FC236}">
                <a16:creationId xmlns:a16="http://schemas.microsoft.com/office/drawing/2014/main" id="{E2AA187E-BBC3-A519-4C2B-F00A96DA9A45}"/>
              </a:ext>
            </a:extLst>
          </p:cNvPr>
          <p:cNvSpPr/>
          <p:nvPr/>
        </p:nvSpPr>
        <p:spPr>
          <a:xfrm>
            <a:off x="14340" y="2465301"/>
            <a:ext cx="2592594" cy="3486732"/>
          </a:xfrm>
          <a:prstGeom prst="flowChartAlternateProcess">
            <a:avLst/>
          </a:prstGeom>
          <a:blipFill dpi="0" rotWithShape="1">
            <a:blip r:embed="rId3">
              <a:extLst>
                <a:ext uri="{28A0092B-C50C-407E-A947-70E740481C1C}">
                  <a14:useLocalDpi xmlns:a14="http://schemas.microsoft.com/office/drawing/2010/main" val="0"/>
                </a:ext>
              </a:extLst>
            </a:blip>
            <a:srcRect/>
            <a:stretch>
              <a:fillRect/>
            </a:stretch>
          </a:blipFill>
          <a:ln>
            <a:no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MX" noProof="0" dirty="0"/>
          </a:p>
        </p:txBody>
      </p:sp>
      <p:sp>
        <p:nvSpPr>
          <p:cNvPr id="5" name="CuadroTexto 4">
            <a:extLst>
              <a:ext uri="{FF2B5EF4-FFF2-40B4-BE49-F238E27FC236}">
                <a16:creationId xmlns:a16="http://schemas.microsoft.com/office/drawing/2014/main" id="{140FBE8E-B777-9D82-DBE5-8E8DA3575749}"/>
              </a:ext>
            </a:extLst>
          </p:cNvPr>
          <p:cNvSpPr txBox="1"/>
          <p:nvPr/>
        </p:nvSpPr>
        <p:spPr>
          <a:xfrm>
            <a:off x="0" y="6427702"/>
            <a:ext cx="10312275" cy="466923"/>
          </a:xfrm>
          <a:prstGeom prst="rect">
            <a:avLst/>
          </a:prstGeom>
          <a:noFill/>
        </p:spPr>
        <p:txBody>
          <a:bodyPr wrap="square" rtlCol="0">
            <a:spAutoFit/>
          </a:bodyPr>
          <a:lstStyle/>
          <a:p>
            <a:pPr algn="just">
              <a:lnSpc>
                <a:spcPts val="1400"/>
              </a:lnSpc>
            </a:pPr>
            <a:r>
              <a:rPr lang="es-MX" b="1" noProof="0" dirty="0"/>
              <a:t>Reflexionemos:</a:t>
            </a:r>
            <a:r>
              <a:rPr lang="es-MX" noProof="0" dirty="0"/>
              <a:t> </a:t>
            </a:r>
            <a:r>
              <a:rPr lang="es-MX" sz="1700" b="1" noProof="0" dirty="0">
                <a:solidFill>
                  <a:srgbClr val="C00000"/>
                </a:solidFill>
                <a:latin typeface="Aptos Display" panose="020B0004020202020204" pitchFamily="34" charset="0"/>
              </a:rPr>
              <a:t>Reflexionemos acerca de la afirmación «Dios es amor». ¿Qué significa exactamente? Y, aunque solo podamos comprender parcialmente la idea, ¿por qué esa afirmación es una buena noticia para nosotros?</a:t>
            </a:r>
          </a:p>
        </p:txBody>
      </p:sp>
    </p:spTree>
    <p:extLst>
      <p:ext uri="{BB962C8B-B14F-4D97-AF65-F5344CB8AC3E}">
        <p14:creationId xmlns:p14="http://schemas.microsoft.com/office/powerpoint/2010/main" val="3014199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 calcmode="lin" valueType="num">
                                      <p:cBhvr additive="base">
                                        <p:cTn id="7"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 calcmode="lin" valueType="num">
                                      <p:cBhvr additive="base">
                                        <p:cTn id="13"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 calcmode="lin" valueType="num">
                                      <p:cBhvr additive="base">
                                        <p:cTn id="19"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xEl>
                                              <p:pRg st="1" end="1"/>
                                            </p:txEl>
                                          </p:spTgt>
                                        </p:tgtEl>
                                        <p:attrNameLst>
                                          <p:attrName>style.visibility</p:attrName>
                                        </p:attrNameLst>
                                      </p:cBhvr>
                                      <p:to>
                                        <p:strVal val="visible"/>
                                      </p:to>
                                    </p:set>
                                    <p:anim calcmode="lin" valueType="num">
                                      <p:cBhvr additive="base">
                                        <p:cTn id="25"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P spid="8" grpId="0" uiExpand="1" build="p"/>
      <p:bldP spid="5" grpId="0"/>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cciones" id="{33A9EC13-759B-4F92-AB56-6B8B56B226EE}" vid="{05531679-3202-4267-98F4-8A937D0844D2}"/>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44451</TotalTime>
  <Words>3501</Words>
  <Application>Microsoft Office PowerPoint</Application>
  <PresentationFormat>Panorámica</PresentationFormat>
  <Paragraphs>75</Paragraphs>
  <Slides>10</Slides>
  <Notes>6</Notes>
  <HiddenSlides>0</HiddenSlides>
  <MMClips>0</MMClips>
  <ScaleCrop>false</ScaleCrop>
  <HeadingPairs>
    <vt:vector size="6" baseType="variant">
      <vt:variant>
        <vt:lpstr>Fuentes usadas</vt:lpstr>
      </vt:variant>
      <vt:variant>
        <vt:i4>16</vt:i4>
      </vt:variant>
      <vt:variant>
        <vt:lpstr>Tema</vt:lpstr>
      </vt:variant>
      <vt:variant>
        <vt:i4>1</vt:i4>
      </vt:variant>
      <vt:variant>
        <vt:lpstr>Títulos de diapositiva</vt:lpstr>
      </vt:variant>
      <vt:variant>
        <vt:i4>10</vt:i4>
      </vt:variant>
    </vt:vector>
  </HeadingPairs>
  <TitlesOfParts>
    <vt:vector size="27" baseType="lpstr">
      <vt:lpstr>Abadi</vt:lpstr>
      <vt:lpstr>Amasis MT Pro Black</vt:lpstr>
      <vt:lpstr>Angsana New</vt:lpstr>
      <vt:lpstr>Aptos</vt:lpstr>
      <vt:lpstr>Aptos Display</vt:lpstr>
      <vt:lpstr>Arial</vt:lpstr>
      <vt:lpstr>Avenir Next LT Pro</vt:lpstr>
      <vt:lpstr>Bahnschrift</vt:lpstr>
      <vt:lpstr>Calibri</vt:lpstr>
      <vt:lpstr>Calibri Light</vt:lpstr>
      <vt:lpstr>Felix Titling</vt:lpstr>
      <vt:lpstr>Gill Sans Nova Cond</vt:lpstr>
      <vt:lpstr>Gisha</vt:lpstr>
      <vt:lpstr>Haettenschweiler</vt:lpstr>
      <vt:lpstr>Impact</vt:lpstr>
      <vt:lpstr>Lato</vt:lpstr>
      <vt:lpstr>Tema de Office</vt:lpstr>
      <vt:lpstr>Presentación de PowerPoint</vt:lpstr>
      <vt:lpstr>Para Memorizar</vt:lpstr>
      <vt:lpstr>Enfoque del Estudio</vt:lpstr>
      <vt:lpstr>Presentación de PowerPoint</vt:lpstr>
      <vt:lpstr>Domingo</vt:lpstr>
      <vt:lpstr>Lunes</vt:lpstr>
      <vt:lpstr>Martes</vt:lpstr>
      <vt:lpstr>Miércoles</vt:lpstr>
      <vt:lpstr>Jueves</vt:lpstr>
      <vt:lpstr>PARA ESTUDIAR Y MEDITAR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JORGE CRUZ</dc:creator>
  <cp:lastModifiedBy>JORGE CRUZ</cp:lastModifiedBy>
  <cp:revision>2125</cp:revision>
  <dcterms:created xsi:type="dcterms:W3CDTF">2023-06-19T00:44:38Z</dcterms:created>
  <dcterms:modified xsi:type="dcterms:W3CDTF">2026-08-13T04:24:16Z</dcterms:modified>
</cp:coreProperties>
</file>