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heme/themeOverride1.xml" ContentType="application/vnd.openxmlformats-officedocument.themeOverr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6" r:id="rId2"/>
    <p:sldId id="263" r:id="rId3"/>
    <p:sldId id="264" r:id="rId4"/>
    <p:sldId id="257" r:id="rId5"/>
    <p:sldId id="258" r:id="rId6"/>
    <p:sldId id="259" r:id="rId7"/>
    <p:sldId id="260" r:id="rId8"/>
    <p:sldId id="261" r:id="rId9"/>
    <p:sldId id="262" r:id="rId10"/>
    <p:sldId id="265" r:id="rId11"/>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05" userDrawn="1">
          <p15:clr>
            <a:srgbClr val="A4A3A4"/>
          </p15:clr>
        </p15:guide>
        <p15:guide id="2" pos="381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7C290"/>
    <a:srgbClr val="F9C595"/>
    <a:srgbClr val="6B524B"/>
    <a:srgbClr val="04BE66"/>
    <a:srgbClr val="7D7C7F"/>
    <a:srgbClr val="B5B9D2"/>
    <a:srgbClr val="434669"/>
    <a:srgbClr val="B8BED4"/>
    <a:srgbClr val="44476A"/>
    <a:srgbClr val="5B0A1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794" autoAdjust="0"/>
    <p:restoredTop sz="94678" autoAdjust="0"/>
  </p:normalViewPr>
  <p:slideViewPr>
    <p:cSldViewPr snapToGrid="0">
      <p:cViewPr varScale="1">
        <p:scale>
          <a:sx n="85" d="100"/>
          <a:sy n="85" d="100"/>
        </p:scale>
        <p:origin x="226" y="72"/>
      </p:cViewPr>
      <p:guideLst>
        <p:guide orient="horz" pos="2205"/>
        <p:guide pos="3817"/>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E85254-74DC-4BFD-8036-326AD9CD5383}" type="datetimeFigureOut">
              <a:rPr lang="es-MX" smtClean="0"/>
              <a:t>23/07/2026</a:t>
            </a:fld>
            <a:endParaRPr lang="es-MX"/>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DE6DF53-FE41-4145-8C09-04488577F769}" type="slidenum">
              <a:rPr lang="es-MX" smtClean="0"/>
              <a:t>‹Nº›</a:t>
            </a:fld>
            <a:endParaRPr lang="es-MX"/>
          </a:p>
        </p:txBody>
      </p:sp>
    </p:spTree>
    <p:extLst>
      <p:ext uri="{BB962C8B-B14F-4D97-AF65-F5344CB8AC3E}">
        <p14:creationId xmlns:p14="http://schemas.microsoft.com/office/powerpoint/2010/main" val="32721618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MX" dirty="0"/>
          </a:p>
        </p:txBody>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7DE6DF53-FE41-4145-8C09-04488577F769}" type="slidenum">
              <a:rPr lang="es-MX" smtClean="0"/>
              <a:t>1</a:t>
            </a:fld>
            <a:endParaRPr lang="es-MX" dirty="0"/>
          </a:p>
        </p:txBody>
      </p:sp>
    </p:spTree>
    <p:extLst>
      <p:ext uri="{BB962C8B-B14F-4D97-AF65-F5344CB8AC3E}">
        <p14:creationId xmlns:p14="http://schemas.microsoft.com/office/powerpoint/2010/main" val="2289207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MX"/>
          </a:p>
        </p:txBody>
      </p:sp>
      <p:sp>
        <p:nvSpPr>
          <p:cNvPr id="3" name="Marcador de notas 2"/>
          <p:cNvSpPr>
            <a:spLocks noGrp="1"/>
          </p:cNvSpPr>
          <p:nvPr>
            <p:ph type="body" idx="1"/>
          </p:nvPr>
        </p:nvSpPr>
        <p:spPr/>
        <p:txBody>
          <a:bodyPr/>
          <a:lstStyle/>
          <a:p>
            <a:endParaRPr lang="es-MX"/>
          </a:p>
        </p:txBody>
      </p:sp>
      <p:sp>
        <p:nvSpPr>
          <p:cNvPr id="4" name="Marcador de número de diapositiva 3"/>
          <p:cNvSpPr>
            <a:spLocks noGrp="1"/>
          </p:cNvSpPr>
          <p:nvPr>
            <p:ph type="sldNum" sz="quarter" idx="5"/>
          </p:nvPr>
        </p:nvSpPr>
        <p:spPr/>
        <p:txBody>
          <a:bodyPr/>
          <a:lstStyle/>
          <a:p>
            <a:fld id="{7DE6DF53-FE41-4145-8C09-04488577F769}" type="slidenum">
              <a:rPr lang="es-MX" smtClean="0"/>
              <a:t>3</a:t>
            </a:fld>
            <a:endParaRPr lang="es-MX"/>
          </a:p>
        </p:txBody>
      </p:sp>
    </p:spTree>
    <p:extLst>
      <p:ext uri="{BB962C8B-B14F-4D97-AF65-F5344CB8AC3E}">
        <p14:creationId xmlns:p14="http://schemas.microsoft.com/office/powerpoint/2010/main" val="42870821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MX"/>
          </a:p>
        </p:txBody>
      </p:sp>
      <p:sp>
        <p:nvSpPr>
          <p:cNvPr id="3" name="Marcador de notas 2"/>
          <p:cNvSpPr>
            <a:spLocks noGrp="1"/>
          </p:cNvSpPr>
          <p:nvPr>
            <p:ph type="body" idx="1"/>
          </p:nvPr>
        </p:nvSpPr>
        <p:spPr/>
        <p:txBody>
          <a:bodyPr/>
          <a:lstStyle/>
          <a:p>
            <a:endParaRPr lang="es-MX"/>
          </a:p>
        </p:txBody>
      </p:sp>
      <p:sp>
        <p:nvSpPr>
          <p:cNvPr id="4" name="Marcador de número de diapositiva 3"/>
          <p:cNvSpPr>
            <a:spLocks noGrp="1"/>
          </p:cNvSpPr>
          <p:nvPr>
            <p:ph type="sldNum" sz="quarter" idx="5"/>
          </p:nvPr>
        </p:nvSpPr>
        <p:spPr/>
        <p:txBody>
          <a:bodyPr/>
          <a:lstStyle/>
          <a:p>
            <a:fld id="{7DE6DF53-FE41-4145-8C09-04488577F769}" type="slidenum">
              <a:rPr lang="es-MX" smtClean="0"/>
              <a:t>5</a:t>
            </a:fld>
            <a:endParaRPr lang="es-MX"/>
          </a:p>
        </p:txBody>
      </p:sp>
    </p:spTree>
    <p:extLst>
      <p:ext uri="{BB962C8B-B14F-4D97-AF65-F5344CB8AC3E}">
        <p14:creationId xmlns:p14="http://schemas.microsoft.com/office/powerpoint/2010/main" val="14328573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MX"/>
          </a:p>
        </p:txBody>
      </p:sp>
      <p:sp>
        <p:nvSpPr>
          <p:cNvPr id="3" name="Marcador de notas 2"/>
          <p:cNvSpPr>
            <a:spLocks noGrp="1"/>
          </p:cNvSpPr>
          <p:nvPr>
            <p:ph type="body" idx="1"/>
          </p:nvPr>
        </p:nvSpPr>
        <p:spPr/>
        <p:txBody>
          <a:bodyPr/>
          <a:lstStyle/>
          <a:p>
            <a:endParaRPr lang="es-MX"/>
          </a:p>
        </p:txBody>
      </p:sp>
      <p:sp>
        <p:nvSpPr>
          <p:cNvPr id="4" name="Marcador de número de diapositiva 3"/>
          <p:cNvSpPr>
            <a:spLocks noGrp="1"/>
          </p:cNvSpPr>
          <p:nvPr>
            <p:ph type="sldNum" sz="quarter" idx="5"/>
          </p:nvPr>
        </p:nvSpPr>
        <p:spPr/>
        <p:txBody>
          <a:bodyPr/>
          <a:lstStyle/>
          <a:p>
            <a:fld id="{7DE6DF53-FE41-4145-8C09-04488577F769}" type="slidenum">
              <a:rPr lang="es-MX" smtClean="0"/>
              <a:t>7</a:t>
            </a:fld>
            <a:endParaRPr lang="es-MX"/>
          </a:p>
        </p:txBody>
      </p:sp>
    </p:spTree>
    <p:extLst>
      <p:ext uri="{BB962C8B-B14F-4D97-AF65-F5344CB8AC3E}">
        <p14:creationId xmlns:p14="http://schemas.microsoft.com/office/powerpoint/2010/main" val="22818813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MX"/>
          </a:p>
        </p:txBody>
      </p:sp>
      <p:sp>
        <p:nvSpPr>
          <p:cNvPr id="3" name="Marcador de notas 2"/>
          <p:cNvSpPr>
            <a:spLocks noGrp="1"/>
          </p:cNvSpPr>
          <p:nvPr>
            <p:ph type="body" idx="1"/>
          </p:nvPr>
        </p:nvSpPr>
        <p:spPr/>
        <p:txBody>
          <a:bodyPr/>
          <a:lstStyle/>
          <a:p>
            <a:endParaRPr lang="es-MX"/>
          </a:p>
        </p:txBody>
      </p:sp>
      <p:sp>
        <p:nvSpPr>
          <p:cNvPr id="4" name="Marcador de número de diapositiva 3"/>
          <p:cNvSpPr>
            <a:spLocks noGrp="1"/>
          </p:cNvSpPr>
          <p:nvPr>
            <p:ph type="sldNum" sz="quarter" idx="5"/>
          </p:nvPr>
        </p:nvSpPr>
        <p:spPr/>
        <p:txBody>
          <a:bodyPr/>
          <a:lstStyle/>
          <a:p>
            <a:fld id="{7DE6DF53-FE41-4145-8C09-04488577F769}" type="slidenum">
              <a:rPr lang="es-MX" smtClean="0"/>
              <a:t>8</a:t>
            </a:fld>
            <a:endParaRPr lang="es-MX"/>
          </a:p>
        </p:txBody>
      </p:sp>
    </p:spTree>
    <p:extLst>
      <p:ext uri="{BB962C8B-B14F-4D97-AF65-F5344CB8AC3E}">
        <p14:creationId xmlns:p14="http://schemas.microsoft.com/office/powerpoint/2010/main" val="14539790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MX"/>
          </a:p>
        </p:txBody>
      </p:sp>
      <p:sp>
        <p:nvSpPr>
          <p:cNvPr id="3" name="Marcador de notas 2"/>
          <p:cNvSpPr>
            <a:spLocks noGrp="1"/>
          </p:cNvSpPr>
          <p:nvPr>
            <p:ph type="body" idx="1"/>
          </p:nvPr>
        </p:nvSpPr>
        <p:spPr/>
        <p:txBody>
          <a:bodyPr/>
          <a:lstStyle/>
          <a:p>
            <a:endParaRPr lang="es-MX"/>
          </a:p>
        </p:txBody>
      </p:sp>
      <p:sp>
        <p:nvSpPr>
          <p:cNvPr id="4" name="Marcador de número de diapositiva 3"/>
          <p:cNvSpPr>
            <a:spLocks noGrp="1"/>
          </p:cNvSpPr>
          <p:nvPr>
            <p:ph type="sldNum" sz="quarter" idx="5"/>
          </p:nvPr>
        </p:nvSpPr>
        <p:spPr/>
        <p:txBody>
          <a:bodyPr/>
          <a:lstStyle/>
          <a:p>
            <a:fld id="{7DE6DF53-FE41-4145-8C09-04488577F769}" type="slidenum">
              <a:rPr lang="es-MX" smtClean="0"/>
              <a:t>9</a:t>
            </a:fld>
            <a:endParaRPr lang="es-MX"/>
          </a:p>
        </p:txBody>
      </p:sp>
    </p:spTree>
    <p:extLst>
      <p:ext uri="{BB962C8B-B14F-4D97-AF65-F5344CB8AC3E}">
        <p14:creationId xmlns:p14="http://schemas.microsoft.com/office/powerpoint/2010/main" val="308679848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microsoft.com/office/2007/relationships/hdphoto" Target="../media/hdphoto1.wdp"/></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E5C93EEE-43D6-22CD-08BA-AB86D0C45D1D}"/>
              </a:ext>
            </a:extLst>
          </p:cNvPr>
          <p:cNvSpPr/>
          <p:nvPr userDrawn="1"/>
        </p:nvSpPr>
        <p:spPr>
          <a:xfrm>
            <a:off x="19925" y="-22594"/>
            <a:ext cx="10432773" cy="1010754"/>
          </a:xfrm>
          <a:prstGeom prst="rect">
            <a:avLst/>
          </a:prstGeom>
          <a:solidFill>
            <a:srgbClr val="6B524B"/>
          </a:solidFill>
          <a:ln>
            <a:solidFill>
              <a:srgbClr val="7D7C7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4000"/>
              </a:lnSpc>
            </a:pPr>
            <a:endParaRPr lang="es-MX" sz="3600" dirty="0">
              <a:latin typeface="Haettenschweiler" panose="020B0706040902060204" pitchFamily="34" charset="0"/>
            </a:endParaRPr>
          </a:p>
        </p:txBody>
      </p:sp>
      <p:sp>
        <p:nvSpPr>
          <p:cNvPr id="18" name="Rectángulo 17">
            <a:extLst>
              <a:ext uri="{FF2B5EF4-FFF2-40B4-BE49-F238E27FC236}">
                <a16:creationId xmlns:a16="http://schemas.microsoft.com/office/drawing/2014/main" id="{7136F143-38F5-6138-E2BA-81CD00471189}"/>
              </a:ext>
            </a:extLst>
          </p:cNvPr>
          <p:cNvSpPr/>
          <p:nvPr userDrawn="1"/>
        </p:nvSpPr>
        <p:spPr>
          <a:xfrm>
            <a:off x="-7080" y="-22594"/>
            <a:ext cx="2276694" cy="6887244"/>
          </a:xfrm>
          <a:prstGeom prst="rect">
            <a:avLst/>
          </a:prstGeom>
          <a:solidFill>
            <a:srgbClr val="6B524B"/>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800" dirty="0"/>
          </a:p>
        </p:txBody>
      </p:sp>
      <p:sp>
        <p:nvSpPr>
          <p:cNvPr id="20" name="CuadroTexto 19">
            <a:extLst>
              <a:ext uri="{FF2B5EF4-FFF2-40B4-BE49-F238E27FC236}">
                <a16:creationId xmlns:a16="http://schemas.microsoft.com/office/drawing/2014/main" id="{054428B6-9E8E-1B76-884D-446C54D7F3B1}"/>
              </a:ext>
            </a:extLst>
          </p:cNvPr>
          <p:cNvSpPr txBox="1"/>
          <p:nvPr userDrawn="1"/>
        </p:nvSpPr>
        <p:spPr>
          <a:xfrm>
            <a:off x="19925" y="4659997"/>
            <a:ext cx="2184400" cy="723281"/>
          </a:xfrm>
          <a:prstGeom prst="rect">
            <a:avLst/>
          </a:prstGeom>
          <a:noFill/>
        </p:spPr>
        <p:txBody>
          <a:bodyPr wrap="square" rtlCol="0">
            <a:noAutofit/>
          </a:bodyPr>
          <a:lstStyle/>
          <a:p>
            <a:pPr algn="ctr">
              <a:lnSpc>
                <a:spcPts val="2200"/>
              </a:lnSpc>
            </a:pPr>
            <a:r>
              <a:rPr lang="es-MX" sz="2400" b="1" dirty="0">
                <a:ln>
                  <a:solidFill>
                    <a:srgbClr val="1A0606"/>
                  </a:solidFill>
                </a:ln>
                <a:solidFill>
                  <a:schemeClr val="bg1">
                    <a:lumMod val="95000"/>
                  </a:schemeClr>
                </a:solidFill>
                <a:effectLst>
                  <a:innerShdw blurRad="63500" dist="50800" dir="18900000">
                    <a:prstClr val="black">
                      <a:alpha val="50000"/>
                    </a:prstClr>
                  </a:innerShdw>
                </a:effectLst>
                <a:latin typeface="Abadi" panose="020B0604020104020204" pitchFamily="34" charset="0"/>
              </a:rPr>
              <a:t>Resumen en </a:t>
            </a:r>
          </a:p>
          <a:p>
            <a:pPr algn="ctr">
              <a:lnSpc>
                <a:spcPts val="2200"/>
              </a:lnSpc>
            </a:pPr>
            <a:r>
              <a:rPr lang="es-MX" sz="2400" b="1" dirty="0">
                <a:ln>
                  <a:solidFill>
                    <a:srgbClr val="1A0606"/>
                  </a:solidFill>
                </a:ln>
                <a:solidFill>
                  <a:schemeClr val="bg1">
                    <a:lumMod val="95000"/>
                  </a:schemeClr>
                </a:solidFill>
                <a:effectLst>
                  <a:innerShdw blurRad="63500" dist="50800" dir="18900000">
                    <a:prstClr val="black">
                      <a:alpha val="50000"/>
                    </a:prstClr>
                  </a:innerShdw>
                </a:effectLst>
                <a:latin typeface="Abadi" panose="020B0604020104020204" pitchFamily="34" charset="0"/>
              </a:rPr>
              <a:t>PowerPoint</a:t>
            </a:r>
          </a:p>
        </p:txBody>
      </p:sp>
      <p:sp>
        <p:nvSpPr>
          <p:cNvPr id="21" name="CuadroTexto 20">
            <a:extLst>
              <a:ext uri="{FF2B5EF4-FFF2-40B4-BE49-F238E27FC236}">
                <a16:creationId xmlns:a16="http://schemas.microsoft.com/office/drawing/2014/main" id="{438004BE-1FB9-496E-1A53-22E90E1B4D3D}"/>
              </a:ext>
            </a:extLst>
          </p:cNvPr>
          <p:cNvSpPr txBox="1"/>
          <p:nvPr userDrawn="1"/>
        </p:nvSpPr>
        <p:spPr>
          <a:xfrm>
            <a:off x="-96687" y="1760486"/>
            <a:ext cx="2494656" cy="694338"/>
          </a:xfrm>
          <a:prstGeom prst="rect">
            <a:avLst/>
          </a:prstGeom>
          <a:noFill/>
        </p:spPr>
        <p:txBody>
          <a:bodyPr wrap="square" rtlCol="0">
            <a:normAutofit fontScale="32500" lnSpcReduction="20000"/>
          </a:bodyPr>
          <a:lstStyle/>
          <a:p>
            <a:pPr algn="ctr"/>
            <a:r>
              <a:rPr lang="es-MX" sz="8600" b="1" kern="1200" dirty="0">
                <a:ln>
                  <a:solidFill>
                    <a:schemeClr val="tx1"/>
                  </a:solidFill>
                </a:ln>
                <a:solidFill>
                  <a:schemeClr val="bg1">
                    <a:lumMod val="95000"/>
                  </a:schemeClr>
                </a:solidFill>
                <a:effectLst>
                  <a:outerShdw blurRad="38100" dist="38100" dir="2700000" algn="tl">
                    <a:schemeClr val="bg1">
                      <a:alpha val="43000"/>
                    </a:schemeClr>
                  </a:outerShdw>
                </a:effectLst>
                <a:latin typeface="Impact" panose="020B0806030902050204" pitchFamily="34" charset="0"/>
                <a:ea typeface="+mn-ea"/>
                <a:cs typeface="Arial" panose="020B0604020202020204" pitchFamily="34" charset="0"/>
              </a:rPr>
              <a:t>3</a:t>
            </a:r>
            <a:r>
              <a:rPr lang="es-MX" sz="3200" b="1" kern="1200" dirty="0">
                <a:ln>
                  <a:solidFill>
                    <a:schemeClr val="tx1"/>
                  </a:solidFill>
                </a:ln>
                <a:solidFill>
                  <a:schemeClr val="tx1"/>
                </a:solidFill>
                <a:effectLst>
                  <a:outerShdw blurRad="38100" dist="38100" dir="2700000" algn="tl">
                    <a:schemeClr val="bg1">
                      <a:alpha val="43000"/>
                    </a:schemeClr>
                  </a:outerShdw>
                </a:effectLst>
                <a:latin typeface="Impact" panose="020B0806030902050204" pitchFamily="34" charset="0"/>
                <a:ea typeface="+mn-ea"/>
                <a:cs typeface="Arial" panose="020B0604020202020204" pitchFamily="34" charset="0"/>
              </a:rPr>
              <a:t>  </a:t>
            </a:r>
            <a:r>
              <a:rPr lang="es-MX" sz="3200" b="1" kern="1200" dirty="0">
                <a:ln>
                  <a:solidFill>
                    <a:schemeClr val="tx1"/>
                  </a:solidFill>
                </a:ln>
                <a:solidFill>
                  <a:schemeClr val="bg1"/>
                </a:solidFill>
                <a:effectLst>
                  <a:outerShdw blurRad="38100" dist="38100" dir="2700000" algn="tl">
                    <a:schemeClr val="bg1">
                      <a:alpha val="43000"/>
                    </a:schemeClr>
                  </a:outerShdw>
                </a:effectLst>
                <a:latin typeface="Impact" panose="020B0806030902050204" pitchFamily="34" charset="0"/>
                <a:ea typeface="+mn-ea"/>
                <a:cs typeface="Arial" panose="020B0604020202020204" pitchFamily="34" charset="0"/>
              </a:rPr>
              <a:t>         </a:t>
            </a:r>
            <a:r>
              <a:rPr lang="es-MX" sz="4500" b="1" kern="1200" dirty="0">
                <a:ln>
                  <a:solidFill>
                    <a:schemeClr val="tx1"/>
                  </a:solidFill>
                </a:ln>
                <a:solidFill>
                  <a:schemeClr val="bg1">
                    <a:lumMod val="95000"/>
                  </a:schemeClr>
                </a:solidFill>
                <a:effectLst/>
                <a:latin typeface="Impact" panose="020B0806030902050204" pitchFamily="34" charset="0"/>
                <a:ea typeface="+mn-ea"/>
                <a:cs typeface="Arial" panose="020B0604020202020204" pitchFamily="34" charset="0"/>
              </a:rPr>
              <a:t>TRIMESTRE</a:t>
            </a:r>
          </a:p>
          <a:p>
            <a:pPr algn="ctr"/>
            <a:endParaRPr lang="es-MX" sz="1400" b="1" dirty="0">
              <a:ln>
                <a:solidFill>
                  <a:schemeClr val="tx1"/>
                </a:solidFill>
              </a:ln>
              <a:solidFill>
                <a:schemeClr val="bg1">
                  <a:lumMod val="95000"/>
                </a:schemeClr>
              </a:solidFill>
              <a:effectLst/>
              <a:latin typeface="Gisha" panose="020B0604020202020204" pitchFamily="34" charset="-79"/>
              <a:cs typeface="Gisha" panose="020B0604020202020204" pitchFamily="34" charset="-79"/>
            </a:endParaRPr>
          </a:p>
          <a:p>
            <a:pPr algn="ctr"/>
            <a:r>
              <a:rPr lang="es-MX" sz="4500" b="1" kern="1200" dirty="0">
                <a:ln>
                  <a:solidFill>
                    <a:schemeClr val="tx1"/>
                  </a:solidFill>
                </a:ln>
                <a:solidFill>
                  <a:schemeClr val="bg1">
                    <a:lumMod val="95000"/>
                  </a:schemeClr>
                </a:solidFill>
                <a:effectLst>
                  <a:outerShdw blurRad="38100" dist="38100" dir="2700000" algn="tl">
                    <a:schemeClr val="bg1">
                      <a:alpha val="43000"/>
                    </a:schemeClr>
                  </a:outerShdw>
                </a:effectLst>
                <a:latin typeface="Impact" panose="020B0806030902050204" pitchFamily="34" charset="0"/>
                <a:ea typeface="+mn-ea"/>
                <a:cs typeface="Arial" panose="020B0604020202020204" pitchFamily="34" charset="0"/>
              </a:rPr>
              <a:t>Julio – Septiembre 2026</a:t>
            </a:r>
          </a:p>
        </p:txBody>
      </p:sp>
      <p:sp>
        <p:nvSpPr>
          <p:cNvPr id="22" name="CuadroTexto 21">
            <a:extLst>
              <a:ext uri="{FF2B5EF4-FFF2-40B4-BE49-F238E27FC236}">
                <a16:creationId xmlns:a16="http://schemas.microsoft.com/office/drawing/2014/main" id="{4D4946DB-1295-E0A0-98C0-FD3E07F96757}"/>
              </a:ext>
            </a:extLst>
          </p:cNvPr>
          <p:cNvSpPr txBox="1">
            <a:spLocks noChangeAspect="1"/>
          </p:cNvSpPr>
          <p:nvPr userDrawn="1"/>
        </p:nvSpPr>
        <p:spPr>
          <a:xfrm>
            <a:off x="-17021" y="2411181"/>
            <a:ext cx="2296576" cy="1173719"/>
          </a:xfrm>
          <a:prstGeom prst="rect">
            <a:avLst/>
          </a:prstGeom>
          <a:noFill/>
          <a:effectLst/>
        </p:spPr>
        <p:txBody>
          <a:bodyPr wrap="square" rtlCol="0" anchor="ctr">
            <a:normAutofit/>
          </a:bodyPr>
          <a:lstStyle/>
          <a:p>
            <a:pPr algn="ctr">
              <a:lnSpc>
                <a:spcPts val="2400"/>
              </a:lnSpc>
              <a:spcAft>
                <a:spcPts val="0"/>
              </a:spcAft>
            </a:pPr>
            <a:r>
              <a:rPr lang="es-MX" sz="2800" b="1" kern="1200" baseline="0" dirty="0">
                <a:ln>
                  <a:noFill/>
                </a:ln>
                <a:solidFill>
                  <a:schemeClr val="bg1">
                    <a:lumMod val="95000"/>
                  </a:schemeClr>
                </a:solidFill>
                <a:effectLst>
                  <a:outerShdw blurRad="88900" dist="50800" dir="5400000" algn="ctr" rotWithShape="0">
                    <a:srgbClr val="000000">
                      <a:alpha val="43137"/>
                    </a:srgbClr>
                  </a:outerShdw>
                </a:effectLst>
                <a:latin typeface="Angsana New" panose="02020603050405020304" pitchFamily="18" charset="-34"/>
                <a:ea typeface="HGSMinchoE" panose="020B0400000000000000" pitchFamily="18" charset="-128"/>
                <a:cs typeface="Angsana New" panose="02020603050405020304" pitchFamily="18" charset="-34"/>
              </a:rPr>
              <a:t>EL PECADO EN LA IGLESIA</a:t>
            </a:r>
          </a:p>
        </p:txBody>
      </p:sp>
      <p:sp>
        <p:nvSpPr>
          <p:cNvPr id="23" name="CuadroTexto 22">
            <a:extLst>
              <a:ext uri="{FF2B5EF4-FFF2-40B4-BE49-F238E27FC236}">
                <a16:creationId xmlns:a16="http://schemas.microsoft.com/office/drawing/2014/main" id="{45EC3A53-86C5-901F-73D4-AD344F35D6DA}"/>
              </a:ext>
            </a:extLst>
          </p:cNvPr>
          <p:cNvSpPr txBox="1"/>
          <p:nvPr userDrawn="1"/>
        </p:nvSpPr>
        <p:spPr>
          <a:xfrm>
            <a:off x="23168" y="3421933"/>
            <a:ext cx="2184400" cy="461665"/>
          </a:xfrm>
          <a:prstGeom prst="rect">
            <a:avLst/>
          </a:prstGeom>
          <a:noFill/>
        </p:spPr>
        <p:txBody>
          <a:bodyPr wrap="square" rtlCol="0">
            <a:spAutoFit/>
          </a:bodyPr>
          <a:lstStyle/>
          <a:p>
            <a:pPr algn="ctr"/>
            <a:r>
              <a:rPr lang="es-MX" sz="2400" b="1" dirty="0">
                <a:ln>
                  <a:solidFill>
                    <a:schemeClr val="tx1"/>
                  </a:solidFill>
                </a:ln>
                <a:solidFill>
                  <a:schemeClr val="bg1">
                    <a:lumMod val="95000"/>
                  </a:schemeClr>
                </a:solidFill>
                <a:effectLst>
                  <a:innerShdw blurRad="63500" dist="50800" dir="18900000">
                    <a:prstClr val="black">
                      <a:alpha val="50000"/>
                    </a:prstClr>
                  </a:innerShdw>
                </a:effectLst>
                <a:latin typeface="Lato" panose="020F0502020204030203" pitchFamily="34" charset="0"/>
                <a:ea typeface="Adobe Fan Heiti Std B" panose="020B0700000000000000" pitchFamily="34" charset="-128"/>
                <a:cs typeface="Adobe Arabic" panose="02040503050201020203" pitchFamily="18" charset="-78"/>
              </a:rPr>
              <a:t>LECCIÓN</a:t>
            </a:r>
          </a:p>
        </p:txBody>
      </p:sp>
      <p:sp>
        <p:nvSpPr>
          <p:cNvPr id="25" name="CuadroTexto 24">
            <a:extLst>
              <a:ext uri="{FF2B5EF4-FFF2-40B4-BE49-F238E27FC236}">
                <a16:creationId xmlns:a16="http://schemas.microsoft.com/office/drawing/2014/main" id="{6F8D5B16-C793-0AC3-F87C-33BEDB485A53}"/>
              </a:ext>
            </a:extLst>
          </p:cNvPr>
          <p:cNvSpPr txBox="1"/>
          <p:nvPr userDrawn="1"/>
        </p:nvSpPr>
        <p:spPr>
          <a:xfrm>
            <a:off x="-46835" y="4340267"/>
            <a:ext cx="2431348" cy="365125"/>
          </a:xfrm>
          <a:prstGeom prst="rect">
            <a:avLst/>
          </a:prstGeom>
          <a:noFill/>
        </p:spPr>
        <p:txBody>
          <a:bodyPr wrap="square" rtlCol="0">
            <a:normAutofit lnSpcReduction="10000"/>
          </a:bodyPr>
          <a:lstStyle/>
          <a:p>
            <a:pPr algn="ctr"/>
            <a:r>
              <a:rPr lang="es-MX" sz="1800" b="1" baseline="0" dirty="0">
                <a:ln>
                  <a:solidFill>
                    <a:schemeClr val="bg1">
                      <a:lumMod val="95000"/>
                      <a:alpha val="62000"/>
                    </a:schemeClr>
                  </a:solidFill>
                </a:ln>
                <a:solidFill>
                  <a:schemeClr val="bg1"/>
                </a:solidFill>
                <a:effectLst/>
                <a:latin typeface="Gill Sans Nova Cond" panose="020F0502020204030204" pitchFamily="34" charset="0"/>
              </a:rPr>
              <a:t>Para el 25 de Julio de 2026</a:t>
            </a:r>
          </a:p>
        </p:txBody>
      </p:sp>
      <p:grpSp>
        <p:nvGrpSpPr>
          <p:cNvPr id="26" name="Grupo 25">
            <a:extLst>
              <a:ext uri="{FF2B5EF4-FFF2-40B4-BE49-F238E27FC236}">
                <a16:creationId xmlns:a16="http://schemas.microsoft.com/office/drawing/2014/main" id="{5C454177-BC84-892D-CEEB-8F21831409CE}"/>
              </a:ext>
            </a:extLst>
          </p:cNvPr>
          <p:cNvGrpSpPr/>
          <p:nvPr userDrawn="1"/>
        </p:nvGrpSpPr>
        <p:grpSpPr>
          <a:xfrm>
            <a:off x="-7080" y="5238894"/>
            <a:ext cx="2184400" cy="1552295"/>
            <a:chOff x="23168" y="5023571"/>
            <a:chExt cx="2184400" cy="1552295"/>
          </a:xfrm>
          <a:noFill/>
        </p:grpSpPr>
        <p:sp>
          <p:nvSpPr>
            <p:cNvPr id="27" name="CuadroTexto 26">
              <a:extLst>
                <a:ext uri="{FF2B5EF4-FFF2-40B4-BE49-F238E27FC236}">
                  <a16:creationId xmlns:a16="http://schemas.microsoft.com/office/drawing/2014/main" id="{60F25CE4-7C95-7636-1972-F427424C6F9B}"/>
                </a:ext>
              </a:extLst>
            </p:cNvPr>
            <p:cNvSpPr txBox="1"/>
            <p:nvPr userDrawn="1"/>
          </p:nvSpPr>
          <p:spPr>
            <a:xfrm>
              <a:off x="23168" y="6237312"/>
              <a:ext cx="2184400" cy="338554"/>
            </a:xfrm>
            <a:prstGeom prst="rect">
              <a:avLst/>
            </a:prstGeom>
            <a:grpFill/>
          </p:spPr>
          <p:txBody>
            <a:bodyPr wrap="square" rtlCol="0">
              <a:spAutoFit/>
            </a:bodyPr>
            <a:lstStyle/>
            <a:p>
              <a:pPr algn="ctr"/>
              <a:r>
                <a:rPr lang="es-MX" sz="1600">
                  <a:solidFill>
                    <a:schemeClr val="bg1"/>
                  </a:solidFill>
                  <a:latin typeface="Avenir Next LT Pro"/>
                </a:rPr>
                <a:t>“El Llano”</a:t>
              </a:r>
            </a:p>
          </p:txBody>
        </p:sp>
        <p:pic>
          <p:nvPicPr>
            <p:cNvPr id="28" name="Imagen 27" descr="Imagen que contiene dibujo, camiseta&#10;&#10;Descripción generada automáticamente">
              <a:extLst>
                <a:ext uri="{FF2B5EF4-FFF2-40B4-BE49-F238E27FC236}">
                  <a16:creationId xmlns:a16="http://schemas.microsoft.com/office/drawing/2014/main" id="{A4072C76-FB78-61FB-9AB6-10AB69BCCBA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2556" y="5023571"/>
              <a:ext cx="2042379" cy="1316294"/>
            </a:xfrm>
            <a:prstGeom prst="rect">
              <a:avLst/>
            </a:prstGeom>
            <a:grpFill/>
          </p:spPr>
        </p:pic>
      </p:grpSp>
      <p:sp>
        <p:nvSpPr>
          <p:cNvPr id="29" name="CuadroTexto 28">
            <a:extLst>
              <a:ext uri="{FF2B5EF4-FFF2-40B4-BE49-F238E27FC236}">
                <a16:creationId xmlns:a16="http://schemas.microsoft.com/office/drawing/2014/main" id="{6157EA28-EA3B-BC3B-96F7-0742CE682FD5}"/>
              </a:ext>
            </a:extLst>
          </p:cNvPr>
          <p:cNvSpPr txBox="1"/>
          <p:nvPr userDrawn="1"/>
        </p:nvSpPr>
        <p:spPr>
          <a:xfrm>
            <a:off x="620037" y="1693883"/>
            <a:ext cx="504024" cy="395705"/>
          </a:xfrm>
          <a:prstGeom prst="rect">
            <a:avLst/>
          </a:prstGeom>
          <a:noFill/>
        </p:spPr>
        <p:txBody>
          <a:bodyPr wrap="square" rtlCol="0">
            <a:normAutofit/>
          </a:bodyPr>
          <a:lstStyle/>
          <a:p>
            <a:pPr algn="just"/>
            <a:r>
              <a:rPr lang="es-MX" sz="1600" b="1" kern="1200" dirty="0" err="1">
                <a:ln>
                  <a:solidFill>
                    <a:schemeClr val="tx1"/>
                  </a:solidFill>
                </a:ln>
                <a:solidFill>
                  <a:schemeClr val="bg1">
                    <a:lumMod val="95000"/>
                  </a:schemeClr>
                </a:solidFill>
                <a:effectLst>
                  <a:outerShdw blurRad="38100" dist="38100" dir="2700000" algn="tl">
                    <a:schemeClr val="bg1">
                      <a:alpha val="43000"/>
                    </a:schemeClr>
                  </a:outerShdw>
                </a:effectLst>
                <a:latin typeface="Impact" panose="020B0806030902050204" pitchFamily="34" charset="0"/>
                <a:ea typeface="+mn-ea"/>
                <a:cs typeface="Arial" panose="020B0604020202020204" pitchFamily="34" charset="0"/>
              </a:rPr>
              <a:t>er</a:t>
            </a:r>
            <a:r>
              <a:rPr lang="es-MX" sz="1600" b="1" kern="1200" dirty="0">
                <a:ln>
                  <a:solidFill>
                    <a:schemeClr val="tx1"/>
                  </a:solidFill>
                </a:ln>
                <a:solidFill>
                  <a:schemeClr val="bg1">
                    <a:lumMod val="95000"/>
                  </a:schemeClr>
                </a:solidFill>
                <a:effectLst>
                  <a:outerShdw blurRad="38100" dist="38100" dir="2700000" algn="tl">
                    <a:schemeClr val="bg1">
                      <a:alpha val="43000"/>
                    </a:schemeClr>
                  </a:outerShdw>
                </a:effectLst>
                <a:latin typeface="Impact" panose="020B0806030902050204" pitchFamily="34" charset="0"/>
                <a:ea typeface="+mn-ea"/>
                <a:cs typeface="Arial" panose="020B0604020202020204" pitchFamily="34" charset="0"/>
              </a:rPr>
              <a:t>.</a:t>
            </a:r>
          </a:p>
        </p:txBody>
      </p:sp>
      <p:pic>
        <p:nvPicPr>
          <p:cNvPr id="32" name="Imagen 31">
            <a:extLst>
              <a:ext uri="{FF2B5EF4-FFF2-40B4-BE49-F238E27FC236}">
                <a16:creationId xmlns:a16="http://schemas.microsoft.com/office/drawing/2014/main" id="{67E2865D-1263-9050-8A61-788E30BA1A8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462675" y="6414864"/>
            <a:ext cx="365125" cy="365125"/>
          </a:xfrm>
          <a:prstGeom prst="rect">
            <a:avLst/>
          </a:prstGeom>
        </p:spPr>
      </p:pic>
      <p:sp>
        <p:nvSpPr>
          <p:cNvPr id="33" name="CuadroTexto 32">
            <a:extLst>
              <a:ext uri="{FF2B5EF4-FFF2-40B4-BE49-F238E27FC236}">
                <a16:creationId xmlns:a16="http://schemas.microsoft.com/office/drawing/2014/main" id="{BFA40AF4-3846-5CBC-9726-DD64BD7FF0FA}"/>
              </a:ext>
            </a:extLst>
          </p:cNvPr>
          <p:cNvSpPr txBox="1"/>
          <p:nvPr userDrawn="1"/>
        </p:nvSpPr>
        <p:spPr>
          <a:xfrm>
            <a:off x="2843894" y="6425757"/>
            <a:ext cx="2432937" cy="369332"/>
          </a:xfrm>
          <a:prstGeom prst="rect">
            <a:avLst/>
          </a:prstGeom>
          <a:solidFill>
            <a:schemeClr val="bg1"/>
          </a:solidFill>
        </p:spPr>
        <p:txBody>
          <a:bodyPr wrap="square" rtlCol="0">
            <a:spAutoFit/>
          </a:bodyPr>
          <a:lstStyle/>
          <a:p>
            <a:r>
              <a:rPr lang="es-MX" b="1">
                <a:solidFill>
                  <a:schemeClr val="tx1"/>
                </a:solidFill>
              </a:rPr>
              <a:t>@IglesiaElLlanoTulaHgo</a:t>
            </a:r>
          </a:p>
        </p:txBody>
      </p:sp>
      <p:sp>
        <p:nvSpPr>
          <p:cNvPr id="34" name="CuadroTexto 33">
            <a:extLst>
              <a:ext uri="{FF2B5EF4-FFF2-40B4-BE49-F238E27FC236}">
                <a16:creationId xmlns:a16="http://schemas.microsoft.com/office/drawing/2014/main" id="{B444AB40-2EA1-0181-24DE-17F7219D0002}"/>
              </a:ext>
            </a:extLst>
          </p:cNvPr>
          <p:cNvSpPr txBox="1"/>
          <p:nvPr userDrawn="1"/>
        </p:nvSpPr>
        <p:spPr>
          <a:xfrm>
            <a:off x="5664314" y="6439147"/>
            <a:ext cx="1856872" cy="369332"/>
          </a:xfrm>
          <a:prstGeom prst="rect">
            <a:avLst/>
          </a:prstGeom>
          <a:solidFill>
            <a:schemeClr val="bg1"/>
          </a:solidFill>
        </p:spPr>
        <p:txBody>
          <a:bodyPr wrap="square" rtlCol="0">
            <a:spAutoFit/>
          </a:bodyPr>
          <a:lstStyle/>
          <a:p>
            <a:r>
              <a:rPr lang="es-MX" b="1">
                <a:solidFill>
                  <a:schemeClr val="tx1"/>
                </a:solidFill>
              </a:rPr>
              <a:t>@</a:t>
            </a:r>
            <a:r>
              <a:rPr lang="es-MX" b="1" err="1">
                <a:solidFill>
                  <a:schemeClr val="tx1"/>
                </a:solidFill>
              </a:rPr>
              <a:t>IASD_EL_Llano</a:t>
            </a:r>
            <a:endParaRPr lang="es-MX" b="1">
              <a:solidFill>
                <a:schemeClr val="tx1"/>
              </a:solidFill>
            </a:endParaRPr>
          </a:p>
        </p:txBody>
      </p:sp>
      <p:pic>
        <p:nvPicPr>
          <p:cNvPr id="35" name="Imagen 34" descr="Icono&#10;&#10;Descripción generada automáticamente">
            <a:extLst>
              <a:ext uri="{FF2B5EF4-FFF2-40B4-BE49-F238E27FC236}">
                <a16:creationId xmlns:a16="http://schemas.microsoft.com/office/drawing/2014/main" id="{22136A54-EE3D-4A95-7FEA-E1CA2738885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555342" y="6414864"/>
            <a:ext cx="400103" cy="400103"/>
          </a:xfrm>
          <a:prstGeom prst="rect">
            <a:avLst/>
          </a:prstGeom>
        </p:spPr>
      </p:pic>
      <p:sp>
        <p:nvSpPr>
          <p:cNvPr id="36" name="CuadroTexto 35">
            <a:extLst>
              <a:ext uri="{FF2B5EF4-FFF2-40B4-BE49-F238E27FC236}">
                <a16:creationId xmlns:a16="http://schemas.microsoft.com/office/drawing/2014/main" id="{EA59B72E-368B-0459-A2F1-A42F80F9FAD4}"/>
              </a:ext>
            </a:extLst>
          </p:cNvPr>
          <p:cNvSpPr txBox="1"/>
          <p:nvPr userDrawn="1"/>
        </p:nvSpPr>
        <p:spPr>
          <a:xfrm>
            <a:off x="7919586" y="6420898"/>
            <a:ext cx="1856872" cy="369332"/>
          </a:xfrm>
          <a:prstGeom prst="rect">
            <a:avLst/>
          </a:prstGeom>
          <a:solidFill>
            <a:schemeClr val="bg1"/>
          </a:solidFill>
        </p:spPr>
        <p:txBody>
          <a:bodyPr wrap="square" rtlCol="0">
            <a:spAutoFit/>
          </a:bodyPr>
          <a:lstStyle/>
          <a:p>
            <a:r>
              <a:rPr lang="es-MX" b="1">
                <a:solidFill>
                  <a:schemeClr val="tx1"/>
                </a:solidFill>
              </a:rPr>
              <a:t>@iasddistritotula</a:t>
            </a:r>
          </a:p>
        </p:txBody>
      </p:sp>
      <p:pic>
        <p:nvPicPr>
          <p:cNvPr id="37" name="Imagen 36">
            <a:extLst>
              <a:ext uri="{FF2B5EF4-FFF2-40B4-BE49-F238E27FC236}">
                <a16:creationId xmlns:a16="http://schemas.microsoft.com/office/drawing/2014/main" id="{EA3D70A9-BCD2-5CB2-57BF-72C5701A5D3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5286770" y="6413554"/>
            <a:ext cx="420518" cy="420518"/>
          </a:xfrm>
          <a:prstGeom prst="rect">
            <a:avLst/>
          </a:prstGeom>
        </p:spPr>
      </p:pic>
      <p:sp>
        <p:nvSpPr>
          <p:cNvPr id="9" name="CuadroTexto 8">
            <a:extLst>
              <a:ext uri="{FF2B5EF4-FFF2-40B4-BE49-F238E27FC236}">
                <a16:creationId xmlns:a16="http://schemas.microsoft.com/office/drawing/2014/main" id="{B6B498AB-C0EC-B0BA-B2CD-527C584DCC1F}"/>
              </a:ext>
            </a:extLst>
          </p:cNvPr>
          <p:cNvSpPr txBox="1"/>
          <p:nvPr userDrawn="1"/>
        </p:nvSpPr>
        <p:spPr>
          <a:xfrm>
            <a:off x="-46835" y="1064553"/>
            <a:ext cx="2326390" cy="692497"/>
          </a:xfrm>
          <a:prstGeom prst="rect">
            <a:avLst/>
          </a:prstGeom>
          <a:noFill/>
        </p:spPr>
        <p:txBody>
          <a:bodyPr wrap="square" rtlCol="0">
            <a:spAutoFit/>
          </a:bodyPr>
          <a:lstStyle/>
          <a:p>
            <a:r>
              <a:rPr lang="es-MX" sz="2400" dirty="0">
                <a:solidFill>
                  <a:schemeClr val="bg1"/>
                </a:solidFill>
                <a:latin typeface="Impact" panose="020B0806030902050204" pitchFamily="34" charset="0"/>
              </a:rPr>
              <a:t>Escuela Sabática</a:t>
            </a:r>
          </a:p>
          <a:p>
            <a:r>
              <a:rPr lang="es-MX" sz="1500" dirty="0">
                <a:solidFill>
                  <a:schemeClr val="bg1"/>
                </a:solidFill>
                <a:latin typeface="Impact" panose="020B0806030902050204" pitchFamily="34" charset="0"/>
              </a:rPr>
              <a:t>Guía de Estudio de la Biblia</a:t>
            </a:r>
          </a:p>
        </p:txBody>
      </p:sp>
      <p:sp>
        <p:nvSpPr>
          <p:cNvPr id="2" name="CuadroTexto 1">
            <a:extLst>
              <a:ext uri="{FF2B5EF4-FFF2-40B4-BE49-F238E27FC236}">
                <a16:creationId xmlns:a16="http://schemas.microsoft.com/office/drawing/2014/main" id="{A3E93D66-26CA-9690-6C5F-6C84B729B0D0}"/>
              </a:ext>
            </a:extLst>
          </p:cNvPr>
          <p:cNvSpPr txBox="1"/>
          <p:nvPr userDrawn="1"/>
        </p:nvSpPr>
        <p:spPr>
          <a:xfrm>
            <a:off x="62308" y="3584900"/>
            <a:ext cx="2249689" cy="830997"/>
          </a:xfrm>
          <a:prstGeom prst="rect">
            <a:avLst/>
          </a:prstGeom>
          <a:noFill/>
        </p:spPr>
        <p:txBody>
          <a:bodyPr wrap="square" rtlCol="0">
            <a:spAutoFit/>
          </a:bodyPr>
          <a:lstStyle/>
          <a:p>
            <a:pPr algn="ctr"/>
            <a:r>
              <a:rPr lang="es-MX" sz="4800" b="1" dirty="0">
                <a:ln>
                  <a:solidFill>
                    <a:schemeClr val="tx1"/>
                  </a:solidFill>
                </a:ln>
                <a:solidFill>
                  <a:schemeClr val="bg1">
                    <a:lumMod val="95000"/>
                  </a:schemeClr>
                </a:solidFill>
                <a:effectLst>
                  <a:outerShdw blurRad="38100" dist="38100" dir="2700000" algn="tl">
                    <a:schemeClr val="bg1">
                      <a:alpha val="43000"/>
                    </a:schemeClr>
                  </a:outerShdw>
                </a:effectLst>
                <a:latin typeface="+mn-lt"/>
                <a:ea typeface="Adobe Fan Heiti Std B" panose="020B0700000000000000" pitchFamily="34" charset="-128"/>
                <a:cs typeface="Adobe Arabic" panose="02040503050201020203" pitchFamily="18" charset="-78"/>
              </a:rPr>
              <a:t>04</a:t>
            </a:r>
          </a:p>
        </p:txBody>
      </p:sp>
      <p:pic>
        <p:nvPicPr>
          <p:cNvPr id="8" name="Imagen 7">
            <a:extLst>
              <a:ext uri="{FF2B5EF4-FFF2-40B4-BE49-F238E27FC236}">
                <a16:creationId xmlns:a16="http://schemas.microsoft.com/office/drawing/2014/main" id="{6C3FC000-E3B6-B013-2912-548E4CE3FAB0}"/>
              </a:ext>
            </a:extLst>
          </p:cNvPr>
          <p:cNvPicPr>
            <a:picLocks noChangeAspect="1"/>
          </p:cNvPicPr>
          <p:nvPr userDrawn="1"/>
        </p:nvPicPr>
        <p:blipFill>
          <a:blip r:embed="rId6">
            <a:extLst>
              <a:ext uri="{28A0092B-C50C-407E-A947-70E740481C1C}">
                <a14:useLocalDpi xmlns:a14="http://schemas.microsoft.com/office/drawing/2010/main" val="0"/>
              </a:ext>
            </a:extLst>
          </a:blip>
          <a:srcRect l="15922" r="15922"/>
          <a:stretch/>
        </p:blipFill>
        <p:spPr>
          <a:xfrm rot="2129446">
            <a:off x="7670116" y="-71030"/>
            <a:ext cx="2884741" cy="2895056"/>
          </a:xfrm>
          <a:prstGeom prst="rect">
            <a:avLst/>
          </a:prstGeom>
        </p:spPr>
      </p:pic>
      <p:sp>
        <p:nvSpPr>
          <p:cNvPr id="3" name="CuadroTexto 2">
            <a:extLst>
              <a:ext uri="{FF2B5EF4-FFF2-40B4-BE49-F238E27FC236}">
                <a16:creationId xmlns:a16="http://schemas.microsoft.com/office/drawing/2014/main" id="{39CE9DAA-DFF2-F38C-38CD-D5DA8C02B1C8}"/>
              </a:ext>
            </a:extLst>
          </p:cNvPr>
          <p:cNvSpPr txBox="1"/>
          <p:nvPr userDrawn="1"/>
        </p:nvSpPr>
        <p:spPr>
          <a:xfrm>
            <a:off x="4010317" y="-22594"/>
            <a:ext cx="3183708" cy="1126522"/>
          </a:xfrm>
          <a:prstGeom prst="rect">
            <a:avLst/>
          </a:prstGeom>
          <a:noFill/>
        </p:spPr>
        <p:txBody>
          <a:bodyPr wrap="square" tIns="36000" rtlCol="0">
            <a:spAutoFit/>
          </a:bodyPr>
          <a:lstStyle/>
          <a:p>
            <a:pPr algn="r">
              <a:lnSpc>
                <a:spcPts val="2500"/>
              </a:lnSpc>
              <a:spcAft>
                <a:spcPts val="0"/>
              </a:spcAft>
            </a:pPr>
            <a:r>
              <a:rPr lang="es-MX" sz="2000" dirty="0">
                <a:solidFill>
                  <a:schemeClr val="bg1"/>
                </a:solidFill>
                <a:latin typeface="Felix Titling" panose="04060505060202020A04" pitchFamily="82" charset="0"/>
                <a:ea typeface="ADLaM Display" panose="02010000000000000000" pitchFamily="2" charset="0"/>
                <a:cs typeface="ADLaM Display" panose="02010000000000000000" pitchFamily="2" charset="0"/>
              </a:rPr>
              <a:t>P</a:t>
            </a:r>
            <a:r>
              <a:rPr lang="es-MX" sz="1600" dirty="0">
                <a:solidFill>
                  <a:schemeClr val="bg1"/>
                </a:solidFill>
                <a:latin typeface="Felix Titling" panose="04060505060202020A04" pitchFamily="82" charset="0"/>
                <a:ea typeface="ADLaM Display" panose="02010000000000000000" pitchFamily="2" charset="0"/>
                <a:cs typeface="ADLaM Display" panose="02010000000000000000" pitchFamily="2" charset="0"/>
              </a:rPr>
              <a:t>rimera y</a:t>
            </a:r>
          </a:p>
          <a:p>
            <a:pPr algn="r">
              <a:lnSpc>
                <a:spcPts val="2500"/>
              </a:lnSpc>
              <a:spcAft>
                <a:spcPts val="0"/>
              </a:spcAft>
            </a:pPr>
            <a:r>
              <a:rPr lang="es-MX" sz="2800" kern="1200" dirty="0">
                <a:solidFill>
                  <a:schemeClr val="bg1"/>
                </a:solidFill>
                <a:latin typeface="Felix Titling" panose="04060505060202020A04" pitchFamily="82" charset="0"/>
                <a:ea typeface="ADLaM Display" panose="02010000000000000000" pitchFamily="2" charset="0"/>
                <a:cs typeface="ADLaM Display" panose="02010000000000000000" pitchFamily="2" charset="0"/>
              </a:rPr>
              <a:t>S</a:t>
            </a:r>
            <a:r>
              <a:rPr lang="es-MX" sz="2000" kern="1200" dirty="0">
                <a:solidFill>
                  <a:schemeClr val="bg1"/>
                </a:solidFill>
                <a:latin typeface="Felix Titling" panose="04060505060202020A04" pitchFamily="82" charset="0"/>
                <a:ea typeface="ADLaM Display" panose="02010000000000000000" pitchFamily="2" charset="0"/>
                <a:cs typeface="ADLaM Display" panose="02010000000000000000" pitchFamily="2" charset="0"/>
              </a:rPr>
              <a:t>EGUNDA A LOS</a:t>
            </a:r>
          </a:p>
          <a:p>
            <a:pPr algn="r">
              <a:lnSpc>
                <a:spcPts val="3000"/>
              </a:lnSpc>
              <a:spcAft>
                <a:spcPts val="0"/>
              </a:spcAft>
            </a:pPr>
            <a:r>
              <a:rPr lang="es-MX" sz="3600" kern="1200" dirty="0">
                <a:solidFill>
                  <a:schemeClr val="bg1"/>
                </a:solidFill>
                <a:latin typeface="Felix Titling" panose="04060505060202020A04" pitchFamily="82" charset="0"/>
                <a:ea typeface="ADLaM Display" panose="02010000000000000000" pitchFamily="2" charset="0"/>
                <a:cs typeface="ADLaM Display" panose="02010000000000000000" pitchFamily="2" charset="0"/>
              </a:rPr>
              <a:t>cORINTIOS</a:t>
            </a:r>
          </a:p>
        </p:txBody>
      </p:sp>
    </p:spTree>
    <p:extLst>
      <p:ext uri="{BB962C8B-B14F-4D97-AF65-F5344CB8AC3E}">
        <p14:creationId xmlns:p14="http://schemas.microsoft.com/office/powerpoint/2010/main" val="262550259"/>
      </p:ext>
    </p:extLst>
  </p:cSld>
  <p:clrMapOvr>
    <a:masterClrMapping/>
  </p:clrMapOvr>
  <p:extLst>
    <p:ext uri="{DCECCB84-F9BA-43D5-87BE-67443E8EF086}">
      <p15:sldGuideLst xmlns:p15="http://schemas.microsoft.com/office/powerpoint/2012/main">
        <p15:guide id="1" orient="horz" pos="2137" userDrawn="1">
          <p15:clr>
            <a:srgbClr val="FBAE40"/>
          </p15:clr>
        </p15:guide>
        <p15:guide id="2" pos="3863"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6_Comparación">
    <p:bg>
      <p:bgPr>
        <a:blipFill dpi="0" rotWithShape="1">
          <a:blip r:embed="rId2">
            <a:alphaModFix amt="20000"/>
            <a:lum/>
          </a:blip>
          <a:srcRect/>
          <a:stretch>
            <a:fillRect t="-11000" b="-74000"/>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09939F-1FCC-9F07-8E5C-9B6F20E7C606}"/>
              </a:ext>
            </a:extLst>
          </p:cNvPr>
          <p:cNvSpPr>
            <a:spLocks noGrp="1"/>
          </p:cNvSpPr>
          <p:nvPr>
            <p:ph type="title" hasCustomPrompt="1"/>
          </p:nvPr>
        </p:nvSpPr>
        <p:spPr>
          <a:xfrm>
            <a:off x="839787" y="180753"/>
            <a:ext cx="2647692" cy="659218"/>
          </a:xfrm>
          <a:solidFill>
            <a:srgbClr val="879EC7"/>
          </a:solidFill>
          <a:ln>
            <a:noFill/>
          </a:ln>
          <a:effectLst>
            <a:outerShdw blurRad="44450" dist="27940" dir="5400000" algn="ctr">
              <a:srgbClr val="000000">
                <a:alpha val="32000"/>
              </a:srgbClr>
            </a:outerShdw>
          </a:effectLst>
          <a:scene3d>
            <a:camera prst="obliqueTopRight"/>
            <a:lightRig rig="balanced" dir="t">
              <a:rot lat="0" lon="0" rev="8700000"/>
            </a:lightRig>
          </a:scene3d>
          <a:sp3d>
            <a:bevelT w="190500" h="38100"/>
          </a:sp3d>
        </p:spPr>
        <p:txBody>
          <a:bodyPr/>
          <a:lstStyle>
            <a:lvl1pPr>
              <a:defRPr b="0" cap="none" spc="0">
                <a:ln>
                  <a:solidFill>
                    <a:srgbClr val="3A241B"/>
                  </a:solidFill>
                </a:ln>
                <a:solidFill>
                  <a:schemeClr val="bg1"/>
                </a:solidFill>
                <a:effectLst>
                  <a:innerShdw blurRad="63500" dist="50800" dir="18900000">
                    <a:prstClr val="black">
                      <a:alpha val="50000"/>
                    </a:prstClr>
                  </a:innerShdw>
                </a:effectLst>
                <a:latin typeface="Bahnschrift" panose="020B0502040204020203" pitchFamily="34" charset="0"/>
              </a:defRPr>
            </a:lvl1pPr>
          </a:lstStyle>
          <a:p>
            <a:r>
              <a:rPr lang="es-MX" sz="4400" b="1" cap="none" spc="0" baseline="0">
                <a:ln/>
                <a:solidFill>
                  <a:schemeClr val="bg1"/>
                </a:solidFill>
                <a:effectLst/>
              </a:rPr>
              <a:t>Viernes</a:t>
            </a:r>
            <a:endParaRPr lang="es-MX"/>
          </a:p>
        </p:txBody>
      </p:sp>
      <p:sp>
        <p:nvSpPr>
          <p:cNvPr id="3" name="Marcador de texto 2">
            <a:extLst>
              <a:ext uri="{FF2B5EF4-FFF2-40B4-BE49-F238E27FC236}">
                <a16:creationId xmlns:a16="http://schemas.microsoft.com/office/drawing/2014/main" id="{DA301E89-AC9C-06B2-69FE-95A6E27B3F51}"/>
              </a:ext>
            </a:extLst>
          </p:cNvPr>
          <p:cNvSpPr>
            <a:spLocks noGrp="1"/>
          </p:cNvSpPr>
          <p:nvPr>
            <p:ph type="body" idx="1"/>
          </p:nvPr>
        </p:nvSpPr>
        <p:spPr>
          <a:xfrm>
            <a:off x="839788" y="861238"/>
            <a:ext cx="9544382" cy="1020725"/>
          </a:xfrm>
          <a:noFill/>
        </p:spPr>
        <p:txBody>
          <a:bodyPr anchor="b">
            <a:normAutofit/>
          </a:bodyPr>
          <a:lstStyle>
            <a:lvl1pPr marL="0" indent="0" algn="just">
              <a:lnSpc>
                <a:spcPts val="2880"/>
              </a:lnSpc>
              <a:spcBef>
                <a:spcPts val="0"/>
              </a:spcBef>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Marcador de contenido 3">
            <a:extLst>
              <a:ext uri="{FF2B5EF4-FFF2-40B4-BE49-F238E27FC236}">
                <a16:creationId xmlns:a16="http://schemas.microsoft.com/office/drawing/2014/main" id="{F8C18165-B346-20C3-10B1-45ADABB39DE9}"/>
              </a:ext>
            </a:extLst>
          </p:cNvPr>
          <p:cNvSpPr>
            <a:spLocks noGrp="1"/>
          </p:cNvSpPr>
          <p:nvPr>
            <p:ph sz="half" idx="2"/>
          </p:nvPr>
        </p:nvSpPr>
        <p:spPr>
          <a:xfrm>
            <a:off x="839788" y="1903230"/>
            <a:ext cx="7019754" cy="4610910"/>
          </a:xfrm>
        </p:spPr>
        <p:txBody>
          <a:bodyPr/>
          <a:lstStyle>
            <a:lvl1pPr>
              <a:defRPr sz="1800"/>
            </a:lvl1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6" name="Marcador de contenido 5">
            <a:extLst>
              <a:ext uri="{FF2B5EF4-FFF2-40B4-BE49-F238E27FC236}">
                <a16:creationId xmlns:a16="http://schemas.microsoft.com/office/drawing/2014/main" id="{3B72756B-5ADC-674E-988D-5C3711D1BAD8}"/>
              </a:ext>
            </a:extLst>
          </p:cNvPr>
          <p:cNvSpPr>
            <a:spLocks noGrp="1"/>
          </p:cNvSpPr>
          <p:nvPr>
            <p:ph sz="quarter" idx="4"/>
          </p:nvPr>
        </p:nvSpPr>
        <p:spPr>
          <a:xfrm>
            <a:off x="7879466" y="1903230"/>
            <a:ext cx="2496153" cy="3657599"/>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pic>
        <p:nvPicPr>
          <p:cNvPr id="11" name="Imagen 10">
            <a:extLst>
              <a:ext uri="{FF2B5EF4-FFF2-40B4-BE49-F238E27FC236}">
                <a16:creationId xmlns:a16="http://schemas.microsoft.com/office/drawing/2014/main" id="{446235BA-B4BA-3D75-5C54-DDAB16450A08}"/>
              </a:ext>
            </a:extLst>
          </p:cNvPr>
          <p:cNvPicPr>
            <a:picLocks noChangeAspect="1"/>
          </p:cNvPicPr>
          <p:nvPr userDrawn="1"/>
        </p:nvPicPr>
        <p:blipFill>
          <a:blip r:embed="rId3">
            <a:extLst>
              <a:ext uri="{BEBA8EAE-BF5A-486C-A8C5-ECC9F3942E4B}">
                <a14:imgProps xmlns:a14="http://schemas.microsoft.com/office/drawing/2010/main">
                  <a14:imgLayer r:embed="rId4">
                    <a14:imgEffect>
                      <a14:backgroundRemoval t="10000" b="90000" l="10000" r="90000">
                        <a14:foregroundMark x1="47977" y1="24517" x2="47977" y2="24517"/>
                        <a14:foregroundMark x1="51060" y1="28958" x2="51060" y2="28958"/>
                        <a14:foregroundMark x1="52408" y1="36486" x2="52408" y2="36486"/>
                        <a14:foregroundMark x1="59152" y1="45367" x2="59152" y2="45367"/>
                        <a14:foregroundMark x1="61657" y1="52510" x2="61657" y2="52510"/>
                        <a14:foregroundMark x1="63969" y1="57336" x2="63969" y2="57336"/>
                        <a14:foregroundMark x1="52023" y1="72394" x2="52023" y2="72394"/>
                        <a14:foregroundMark x1="60886" y1="73745" x2="60886" y2="72587"/>
                      </a14:backgroundRemoval>
                    </a14:imgEffect>
                  </a14:imgLayer>
                </a14:imgProps>
              </a:ext>
              <a:ext uri="{28A0092B-C50C-407E-A947-70E740481C1C}">
                <a14:useLocalDpi xmlns:a14="http://schemas.microsoft.com/office/drawing/2010/main" val="0"/>
              </a:ext>
            </a:extLst>
          </a:blip>
          <a:stretch>
            <a:fillRect/>
          </a:stretch>
        </p:blipFill>
        <p:spPr>
          <a:xfrm>
            <a:off x="10404094" y="5089027"/>
            <a:ext cx="1787906" cy="1586410"/>
          </a:xfrm>
          <a:prstGeom prst="rect">
            <a:avLst/>
          </a:prstGeom>
          <a:ln>
            <a:noFill/>
          </a:ln>
        </p:spPr>
      </p:pic>
    </p:spTree>
    <p:extLst>
      <p:ext uri="{BB962C8B-B14F-4D97-AF65-F5344CB8AC3E}">
        <p14:creationId xmlns:p14="http://schemas.microsoft.com/office/powerpoint/2010/main" val="18071219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Dos objetos">
    <p:bg>
      <p:bgPr>
        <a:blipFill dpi="0" rotWithShape="1">
          <a:blip r:embed="rId2">
            <a:alphaModFix amt="20000"/>
            <a:lum/>
          </a:blip>
          <a:srcRect/>
          <a:stretch>
            <a:fillRect t="-11000" b="-74000"/>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6379E34-0212-3FEC-6B75-0357DA6B652A}"/>
              </a:ext>
            </a:extLst>
          </p:cNvPr>
          <p:cNvSpPr>
            <a:spLocks noGrp="1"/>
          </p:cNvSpPr>
          <p:nvPr>
            <p:ph type="title" hasCustomPrompt="1"/>
          </p:nvPr>
        </p:nvSpPr>
        <p:spPr>
          <a:xfrm>
            <a:off x="838200" y="365125"/>
            <a:ext cx="9565894" cy="772559"/>
          </a:xfrm>
          <a:solidFill>
            <a:srgbClr val="725247"/>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lvl1pPr>
              <a:defRPr>
                <a:solidFill>
                  <a:schemeClr val="bg1"/>
                </a:solidFill>
                <a:latin typeface="Bahnschrift" panose="020B0502040204020203" pitchFamily="34" charset="0"/>
              </a:defRPr>
            </a:lvl1pPr>
          </a:lstStyle>
          <a:p>
            <a:r>
              <a:rPr lang="es-MX"/>
              <a:t>Para Estudiar y Meditar</a:t>
            </a:r>
          </a:p>
        </p:txBody>
      </p:sp>
      <p:sp>
        <p:nvSpPr>
          <p:cNvPr id="3" name="Marcador de contenido 2">
            <a:extLst>
              <a:ext uri="{FF2B5EF4-FFF2-40B4-BE49-F238E27FC236}">
                <a16:creationId xmlns:a16="http://schemas.microsoft.com/office/drawing/2014/main" id="{4D61D150-340D-959A-651D-A720EE27CBB9}"/>
              </a:ext>
            </a:extLst>
          </p:cNvPr>
          <p:cNvSpPr>
            <a:spLocks noGrp="1"/>
          </p:cNvSpPr>
          <p:nvPr>
            <p:ph sz="half" idx="1"/>
          </p:nvPr>
        </p:nvSpPr>
        <p:spPr>
          <a:xfrm>
            <a:off x="838199" y="1414130"/>
            <a:ext cx="10515599" cy="5078745"/>
          </a:xfrm>
        </p:spPr>
        <p:txBody>
          <a:bodyPr/>
          <a:lstStyle>
            <a:lvl1pPr>
              <a:defRPr sz="1800"/>
            </a:lvl1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Tree>
    <p:extLst>
      <p:ext uri="{BB962C8B-B14F-4D97-AF65-F5344CB8AC3E}">
        <p14:creationId xmlns:p14="http://schemas.microsoft.com/office/powerpoint/2010/main" val="16068026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ítulo y objetos">
    <p:bg>
      <p:bgPr>
        <a:blipFill dpi="0" rotWithShape="1">
          <a:blip r:embed="rId2">
            <a:alphaModFix amt="20000"/>
            <a:lum/>
          </a:blip>
          <a:srcRect/>
          <a:stretch>
            <a:fillRect t="-11000" b="-74000"/>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70F384F-5FAA-793F-9ADF-9FE239747309}"/>
              </a:ext>
            </a:extLst>
          </p:cNvPr>
          <p:cNvSpPr>
            <a:spLocks noGrp="1"/>
          </p:cNvSpPr>
          <p:nvPr>
            <p:ph type="title" hasCustomPrompt="1"/>
          </p:nvPr>
        </p:nvSpPr>
        <p:spPr>
          <a:xfrm>
            <a:off x="838200" y="566530"/>
            <a:ext cx="5572539" cy="765313"/>
          </a:xfrm>
          <a:solidFill>
            <a:srgbClr val="725247"/>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rmAutofit/>
          </a:bodyPr>
          <a:lstStyle>
            <a:lvl1pPr algn="ctr">
              <a:defRPr sz="4000">
                <a:solidFill>
                  <a:schemeClr val="bg1"/>
                </a:solidFill>
                <a:latin typeface="Bahnschrift" panose="020B0502040204020203" pitchFamily="34" charset="0"/>
              </a:defRPr>
            </a:lvl1pPr>
          </a:lstStyle>
          <a:p>
            <a:r>
              <a:rPr lang="es-MX"/>
              <a:t>Para Memorizar</a:t>
            </a:r>
          </a:p>
        </p:txBody>
      </p:sp>
      <p:sp>
        <p:nvSpPr>
          <p:cNvPr id="3" name="Marcador de contenido 2">
            <a:extLst>
              <a:ext uri="{FF2B5EF4-FFF2-40B4-BE49-F238E27FC236}">
                <a16:creationId xmlns:a16="http://schemas.microsoft.com/office/drawing/2014/main" id="{AD6416DA-D468-1E38-B8F8-86B122923A03}"/>
              </a:ext>
            </a:extLst>
          </p:cNvPr>
          <p:cNvSpPr>
            <a:spLocks noGrp="1"/>
          </p:cNvSpPr>
          <p:nvPr>
            <p:ph idx="1"/>
          </p:nvPr>
        </p:nvSpPr>
        <p:spPr>
          <a:xfrm>
            <a:off x="838200" y="1825625"/>
            <a:ext cx="5572539" cy="4351338"/>
          </a:xfrm>
        </p:spPr>
        <p:txBody>
          <a:bodyPr/>
          <a:lstStyle>
            <a:lvl1pPr>
              <a:defRPr>
                <a:latin typeface="Bahnschrift" panose="020B0502040204020203" pitchFamily="34" charset="0"/>
              </a:defRPr>
            </a:lvl1pPr>
          </a:lstStyle>
          <a:p>
            <a:pPr lvl="0"/>
            <a:r>
              <a:rPr lang="es-MX" dirty="0"/>
              <a:t>Haga clic para modificar los estilos de texto del patrón</a:t>
            </a:r>
          </a:p>
          <a:p>
            <a:pPr lvl="1"/>
            <a:r>
              <a:rPr lang="es-MX" dirty="0"/>
              <a:t>Segundo nivel</a:t>
            </a:r>
          </a:p>
          <a:p>
            <a:pPr lvl="2"/>
            <a:r>
              <a:rPr lang="es-MX" dirty="0"/>
              <a:t>Tercer nivel</a:t>
            </a:r>
          </a:p>
          <a:p>
            <a:pPr lvl="3"/>
            <a:r>
              <a:rPr lang="es-MX" dirty="0"/>
              <a:t>Cuarto nivel</a:t>
            </a:r>
          </a:p>
          <a:p>
            <a:pPr lvl="4"/>
            <a:r>
              <a:rPr lang="es-MX" dirty="0"/>
              <a:t>Quinto nivel</a:t>
            </a:r>
          </a:p>
        </p:txBody>
      </p:sp>
    </p:spTree>
    <p:extLst>
      <p:ext uri="{BB962C8B-B14F-4D97-AF65-F5344CB8AC3E}">
        <p14:creationId xmlns:p14="http://schemas.microsoft.com/office/powerpoint/2010/main" val="325049355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os objetos">
    <p:bg>
      <p:bgPr>
        <a:blipFill dpi="0" rotWithShape="1">
          <a:blip r:embed="rId2">
            <a:alphaModFix amt="20000"/>
            <a:lum/>
          </a:blip>
          <a:srcRect/>
          <a:stretch>
            <a:fillRect t="-11000" b="-74000"/>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6379E34-0212-3FEC-6B75-0357DA6B652A}"/>
              </a:ext>
            </a:extLst>
          </p:cNvPr>
          <p:cNvSpPr>
            <a:spLocks noGrp="1"/>
          </p:cNvSpPr>
          <p:nvPr>
            <p:ph type="title" hasCustomPrompt="1"/>
          </p:nvPr>
        </p:nvSpPr>
        <p:spPr>
          <a:xfrm>
            <a:off x="838200" y="365125"/>
            <a:ext cx="9565894" cy="772559"/>
          </a:xfrm>
          <a:solidFill>
            <a:srgbClr val="69343E"/>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lvl1pPr>
              <a:defRPr>
                <a:solidFill>
                  <a:schemeClr val="bg1"/>
                </a:solidFill>
                <a:latin typeface="Bahnschrift" panose="020B0502040204020203" pitchFamily="34" charset="0"/>
              </a:defRPr>
            </a:lvl1pPr>
          </a:lstStyle>
          <a:p>
            <a:r>
              <a:rPr lang="es-MX"/>
              <a:t>Enfoque del Estudio</a:t>
            </a:r>
          </a:p>
        </p:txBody>
      </p:sp>
      <p:sp>
        <p:nvSpPr>
          <p:cNvPr id="3" name="Marcador de contenido 2">
            <a:extLst>
              <a:ext uri="{FF2B5EF4-FFF2-40B4-BE49-F238E27FC236}">
                <a16:creationId xmlns:a16="http://schemas.microsoft.com/office/drawing/2014/main" id="{4D61D150-340D-959A-651D-A720EE27CBB9}"/>
              </a:ext>
            </a:extLst>
          </p:cNvPr>
          <p:cNvSpPr>
            <a:spLocks noGrp="1"/>
          </p:cNvSpPr>
          <p:nvPr>
            <p:ph sz="half" idx="1"/>
          </p:nvPr>
        </p:nvSpPr>
        <p:spPr>
          <a:xfrm>
            <a:off x="838200" y="1414130"/>
            <a:ext cx="9565894" cy="5078745"/>
          </a:xfrm>
        </p:spPr>
        <p:txBody>
          <a:bodyPr/>
          <a:lstStyle>
            <a:lvl1pPr>
              <a:defRPr sz="1800"/>
            </a:lvl1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pic>
        <p:nvPicPr>
          <p:cNvPr id="11" name="Imagen 10">
            <a:extLst>
              <a:ext uri="{FF2B5EF4-FFF2-40B4-BE49-F238E27FC236}">
                <a16:creationId xmlns:a16="http://schemas.microsoft.com/office/drawing/2014/main" id="{FE981D50-2213-A4FE-11F7-6AC77B7C3416}"/>
              </a:ext>
            </a:extLst>
          </p:cNvPr>
          <p:cNvPicPr>
            <a:picLocks noChangeAspect="1"/>
          </p:cNvPicPr>
          <p:nvPr userDrawn="1"/>
        </p:nvPicPr>
        <p:blipFill>
          <a:blip r:embed="rId3">
            <a:extLst>
              <a:ext uri="{BEBA8EAE-BF5A-486C-A8C5-ECC9F3942E4B}">
                <a14:imgProps xmlns:a14="http://schemas.microsoft.com/office/drawing/2010/main">
                  <a14:imgLayer r:embed="rId4">
                    <a14:imgEffect>
                      <a14:backgroundRemoval t="10000" b="90000" l="10000" r="90000">
                        <a14:foregroundMark x1="47977" y1="24517" x2="47977" y2="24517"/>
                        <a14:foregroundMark x1="51060" y1="28958" x2="51060" y2="28958"/>
                        <a14:foregroundMark x1="52408" y1="36486" x2="52408" y2="36486"/>
                        <a14:foregroundMark x1="59152" y1="45367" x2="59152" y2="45367"/>
                        <a14:foregroundMark x1="61657" y1="52510" x2="61657" y2="52510"/>
                        <a14:foregroundMark x1="63969" y1="57336" x2="63969" y2="57336"/>
                        <a14:foregroundMark x1="52023" y1="72394" x2="52023" y2="72394"/>
                        <a14:foregroundMark x1="60886" y1="73745" x2="60886" y2="72587"/>
                      </a14:backgroundRemoval>
                    </a14:imgEffect>
                  </a14:imgLayer>
                </a14:imgProps>
              </a:ext>
              <a:ext uri="{28A0092B-C50C-407E-A947-70E740481C1C}">
                <a14:useLocalDpi xmlns:a14="http://schemas.microsoft.com/office/drawing/2010/main" val="0"/>
              </a:ext>
            </a:extLst>
          </a:blip>
          <a:stretch>
            <a:fillRect/>
          </a:stretch>
        </p:blipFill>
        <p:spPr>
          <a:xfrm>
            <a:off x="10404094" y="5089027"/>
            <a:ext cx="1787906" cy="1586410"/>
          </a:xfrm>
          <a:prstGeom prst="rect">
            <a:avLst/>
          </a:prstGeom>
          <a:ln>
            <a:noFill/>
          </a:ln>
        </p:spPr>
      </p:pic>
    </p:spTree>
    <p:extLst>
      <p:ext uri="{BB962C8B-B14F-4D97-AF65-F5344CB8AC3E}">
        <p14:creationId xmlns:p14="http://schemas.microsoft.com/office/powerpoint/2010/main" val="294387853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ación">
    <p:bg>
      <p:bgPr>
        <a:blipFill dpi="0" rotWithShape="1">
          <a:blip r:embed="rId2">
            <a:alphaModFix amt="20000"/>
            <a:lum/>
          </a:blip>
          <a:srcRect/>
          <a:stretch>
            <a:fillRect t="-11000" b="-74000"/>
          </a:stretch>
        </a:blipFill>
        <a:effectLst/>
      </p:bgPr>
    </p:bg>
    <p:spTree>
      <p:nvGrpSpPr>
        <p:cNvPr id="1" name=""/>
        <p:cNvGrpSpPr/>
        <p:nvPr/>
      </p:nvGrpSpPr>
      <p:grpSpPr>
        <a:xfrm>
          <a:off x="0" y="0"/>
          <a:ext cx="0" cy="0"/>
          <a:chOff x="0" y="0"/>
          <a:chExt cx="0" cy="0"/>
        </a:xfrm>
      </p:grpSpPr>
      <p:sp>
        <p:nvSpPr>
          <p:cNvPr id="4" name="Marcador de contenido 3">
            <a:extLst>
              <a:ext uri="{FF2B5EF4-FFF2-40B4-BE49-F238E27FC236}">
                <a16:creationId xmlns:a16="http://schemas.microsoft.com/office/drawing/2014/main" id="{F8C18165-B346-20C3-10B1-45ADABB39DE9}"/>
              </a:ext>
            </a:extLst>
          </p:cNvPr>
          <p:cNvSpPr>
            <a:spLocks noGrp="1"/>
          </p:cNvSpPr>
          <p:nvPr>
            <p:ph sz="half" idx="2"/>
          </p:nvPr>
        </p:nvSpPr>
        <p:spPr>
          <a:xfrm>
            <a:off x="839788" y="1903230"/>
            <a:ext cx="7019754" cy="4610910"/>
          </a:xfrm>
        </p:spPr>
        <p:txBody>
          <a:bodyPr/>
          <a:lstStyle>
            <a:lvl1pPr>
              <a:defRPr sz="1800"/>
            </a:lvl1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2" name="Título 1">
            <a:extLst>
              <a:ext uri="{FF2B5EF4-FFF2-40B4-BE49-F238E27FC236}">
                <a16:creationId xmlns:a16="http://schemas.microsoft.com/office/drawing/2014/main" id="{C409939F-1FCC-9F07-8E5C-9B6F20E7C606}"/>
              </a:ext>
            </a:extLst>
          </p:cNvPr>
          <p:cNvSpPr>
            <a:spLocks noGrp="1"/>
          </p:cNvSpPr>
          <p:nvPr>
            <p:ph type="title" hasCustomPrompt="1"/>
          </p:nvPr>
        </p:nvSpPr>
        <p:spPr>
          <a:xfrm>
            <a:off x="839788" y="244549"/>
            <a:ext cx="2668956" cy="595422"/>
          </a:xfrm>
          <a:solidFill>
            <a:srgbClr val="FFFF00"/>
          </a:solidFill>
          <a:ln>
            <a:noFill/>
          </a:ln>
          <a:effectLst>
            <a:outerShdw blurRad="44450" dist="27940" dir="5400000" algn="ctr">
              <a:srgbClr val="000000">
                <a:alpha val="32000"/>
              </a:srgbClr>
            </a:outerShdw>
          </a:effectLst>
          <a:scene3d>
            <a:camera prst="obliqueTopRight"/>
            <a:lightRig rig="balanced" dir="t">
              <a:rot lat="0" lon="0" rev="8700000"/>
            </a:lightRig>
          </a:scene3d>
          <a:sp3d>
            <a:bevelT w="190500" h="38100"/>
          </a:sp3d>
        </p:spPr>
        <p:txBody>
          <a:bodyPr/>
          <a:lstStyle>
            <a:lvl1pPr>
              <a:defRPr b="0" cap="none" spc="0">
                <a:ln>
                  <a:solidFill>
                    <a:srgbClr val="3A241B"/>
                  </a:solidFill>
                </a:ln>
                <a:solidFill>
                  <a:schemeClr val="bg1"/>
                </a:solidFill>
                <a:effectLst>
                  <a:innerShdw blurRad="63500" dist="50800" dir="18900000">
                    <a:prstClr val="black">
                      <a:alpha val="50000"/>
                    </a:prstClr>
                  </a:innerShdw>
                </a:effectLst>
                <a:latin typeface="Bahnschrift" panose="020B0502040204020203" pitchFamily="34" charset="0"/>
              </a:defRPr>
            </a:lvl1pPr>
          </a:lstStyle>
          <a:p>
            <a:r>
              <a:rPr lang="es-MX" sz="4400" b="1" cap="none" spc="0" baseline="0">
                <a:ln/>
                <a:solidFill>
                  <a:schemeClr val="bg1"/>
                </a:solidFill>
                <a:effectLst/>
              </a:rPr>
              <a:t>Sábado</a:t>
            </a:r>
            <a:endParaRPr lang="es-MX"/>
          </a:p>
        </p:txBody>
      </p:sp>
      <p:sp>
        <p:nvSpPr>
          <p:cNvPr id="6" name="Marcador de contenido 5">
            <a:extLst>
              <a:ext uri="{FF2B5EF4-FFF2-40B4-BE49-F238E27FC236}">
                <a16:creationId xmlns:a16="http://schemas.microsoft.com/office/drawing/2014/main" id="{3B72756B-5ADC-674E-988D-5C3711D1BAD8}"/>
              </a:ext>
            </a:extLst>
          </p:cNvPr>
          <p:cNvSpPr>
            <a:spLocks noGrp="1"/>
          </p:cNvSpPr>
          <p:nvPr>
            <p:ph sz="quarter" idx="4"/>
          </p:nvPr>
        </p:nvSpPr>
        <p:spPr>
          <a:xfrm>
            <a:off x="7879466" y="1903230"/>
            <a:ext cx="2496153" cy="3657599"/>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pic>
        <p:nvPicPr>
          <p:cNvPr id="11" name="Imagen 10">
            <a:extLst>
              <a:ext uri="{FF2B5EF4-FFF2-40B4-BE49-F238E27FC236}">
                <a16:creationId xmlns:a16="http://schemas.microsoft.com/office/drawing/2014/main" id="{446235BA-B4BA-3D75-5C54-DDAB16450A08}"/>
              </a:ext>
            </a:extLst>
          </p:cNvPr>
          <p:cNvPicPr>
            <a:picLocks noChangeAspect="1"/>
          </p:cNvPicPr>
          <p:nvPr userDrawn="1"/>
        </p:nvPicPr>
        <p:blipFill>
          <a:blip r:embed="rId3">
            <a:extLst>
              <a:ext uri="{BEBA8EAE-BF5A-486C-A8C5-ECC9F3942E4B}">
                <a14:imgProps xmlns:a14="http://schemas.microsoft.com/office/drawing/2010/main">
                  <a14:imgLayer r:embed="rId4">
                    <a14:imgEffect>
                      <a14:backgroundRemoval t="10000" b="90000" l="10000" r="90000">
                        <a14:foregroundMark x1="47977" y1="24517" x2="47977" y2="24517"/>
                        <a14:foregroundMark x1="51060" y1="28958" x2="51060" y2="28958"/>
                        <a14:foregroundMark x1="52408" y1="36486" x2="52408" y2="36486"/>
                        <a14:foregroundMark x1="59152" y1="45367" x2="59152" y2="45367"/>
                        <a14:foregroundMark x1="61657" y1="52510" x2="61657" y2="52510"/>
                        <a14:foregroundMark x1="63969" y1="57336" x2="63969" y2="57336"/>
                        <a14:foregroundMark x1="52023" y1="72394" x2="52023" y2="72394"/>
                        <a14:foregroundMark x1="60886" y1="73745" x2="60886" y2="72587"/>
                      </a14:backgroundRemoval>
                    </a14:imgEffect>
                  </a14:imgLayer>
                </a14:imgProps>
              </a:ext>
              <a:ext uri="{28A0092B-C50C-407E-A947-70E740481C1C}">
                <a14:useLocalDpi xmlns:a14="http://schemas.microsoft.com/office/drawing/2010/main" val="0"/>
              </a:ext>
            </a:extLst>
          </a:blip>
          <a:stretch>
            <a:fillRect/>
          </a:stretch>
        </p:blipFill>
        <p:spPr>
          <a:xfrm>
            <a:off x="10404094" y="5089027"/>
            <a:ext cx="1787906" cy="1586410"/>
          </a:xfrm>
          <a:prstGeom prst="rect">
            <a:avLst/>
          </a:prstGeom>
          <a:ln>
            <a:noFill/>
          </a:ln>
        </p:spPr>
      </p:pic>
    </p:spTree>
    <p:extLst>
      <p:ext uri="{BB962C8B-B14F-4D97-AF65-F5344CB8AC3E}">
        <p14:creationId xmlns:p14="http://schemas.microsoft.com/office/powerpoint/2010/main" val="36477178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omparación">
    <p:bg>
      <p:bgPr>
        <a:blipFill dpi="0" rotWithShape="1">
          <a:blip r:embed="rId2">
            <a:alphaModFix amt="20000"/>
            <a:lum/>
          </a:blip>
          <a:srcRect/>
          <a:stretch>
            <a:fillRect t="-11000" b="-74000"/>
          </a:stretch>
        </a:blipFill>
        <a:effectLst/>
      </p:bgPr>
    </p:bg>
    <p:spTree>
      <p:nvGrpSpPr>
        <p:cNvPr id="1" name=""/>
        <p:cNvGrpSpPr/>
        <p:nvPr/>
      </p:nvGrpSpPr>
      <p:grpSpPr>
        <a:xfrm>
          <a:off x="0" y="0"/>
          <a:ext cx="0" cy="0"/>
          <a:chOff x="0" y="0"/>
          <a:chExt cx="0" cy="0"/>
        </a:xfrm>
      </p:grpSpPr>
      <p:pic>
        <p:nvPicPr>
          <p:cNvPr id="12" name="Imagen 11">
            <a:extLst>
              <a:ext uri="{FF2B5EF4-FFF2-40B4-BE49-F238E27FC236}">
                <a16:creationId xmlns:a16="http://schemas.microsoft.com/office/drawing/2014/main" id="{0BE04881-6D87-A1AD-36A9-346929F6D1B6}"/>
              </a:ext>
            </a:extLst>
          </p:cNvPr>
          <p:cNvPicPr>
            <a:picLocks noChangeAspect="1"/>
          </p:cNvPicPr>
          <p:nvPr userDrawn="1"/>
        </p:nvPicPr>
        <p:blipFill>
          <a:blip r:embed="rId3">
            <a:alphaModFix amt="6000"/>
            <a:extLst>
              <a:ext uri="{28A0092B-C50C-407E-A947-70E740481C1C}">
                <a14:useLocalDpi xmlns:a14="http://schemas.microsoft.com/office/drawing/2010/main" val="0"/>
              </a:ext>
            </a:extLst>
          </a:blip>
          <a:stretch>
            <a:fillRect/>
          </a:stretch>
        </p:blipFill>
        <p:spPr>
          <a:xfrm>
            <a:off x="0" y="-8878"/>
            <a:ext cx="10384170" cy="6866877"/>
          </a:xfrm>
          <a:prstGeom prst="rect">
            <a:avLst/>
          </a:prstGeom>
          <a:ln>
            <a:solidFill>
              <a:srgbClr val="3A241B"/>
            </a:solidFill>
          </a:ln>
        </p:spPr>
      </p:pic>
      <p:sp>
        <p:nvSpPr>
          <p:cNvPr id="2" name="Título 1">
            <a:extLst>
              <a:ext uri="{FF2B5EF4-FFF2-40B4-BE49-F238E27FC236}">
                <a16:creationId xmlns:a16="http://schemas.microsoft.com/office/drawing/2014/main" id="{C409939F-1FCC-9F07-8E5C-9B6F20E7C606}"/>
              </a:ext>
            </a:extLst>
          </p:cNvPr>
          <p:cNvSpPr>
            <a:spLocks noGrp="1"/>
          </p:cNvSpPr>
          <p:nvPr>
            <p:ph type="title" hasCustomPrompt="1"/>
          </p:nvPr>
        </p:nvSpPr>
        <p:spPr>
          <a:xfrm>
            <a:off x="839787" y="180753"/>
            <a:ext cx="2658325" cy="659218"/>
          </a:xfrm>
          <a:solidFill>
            <a:srgbClr val="0070C0"/>
          </a:solidFill>
          <a:ln>
            <a:noFill/>
          </a:ln>
          <a:effectLst>
            <a:outerShdw blurRad="44450" dist="27940" dir="5400000" algn="ctr">
              <a:srgbClr val="000000">
                <a:alpha val="32000"/>
              </a:srgbClr>
            </a:outerShdw>
          </a:effectLst>
          <a:scene3d>
            <a:camera prst="obliqueTopRight"/>
            <a:lightRig rig="balanced" dir="t">
              <a:rot lat="0" lon="0" rev="8700000"/>
            </a:lightRig>
          </a:scene3d>
          <a:sp3d>
            <a:bevelT w="190500" h="38100"/>
          </a:sp3d>
        </p:spPr>
        <p:txBody>
          <a:bodyPr/>
          <a:lstStyle>
            <a:lvl1pPr>
              <a:defRPr b="0" cap="none" spc="0">
                <a:ln>
                  <a:solidFill>
                    <a:srgbClr val="3A241B"/>
                  </a:solidFill>
                </a:ln>
                <a:solidFill>
                  <a:schemeClr val="bg1"/>
                </a:solidFill>
                <a:effectLst>
                  <a:innerShdw blurRad="63500" dist="50800" dir="18900000">
                    <a:prstClr val="black">
                      <a:alpha val="50000"/>
                    </a:prstClr>
                  </a:innerShdw>
                </a:effectLst>
                <a:latin typeface="Bahnschrift" panose="020B0502040204020203" pitchFamily="34" charset="0"/>
              </a:defRPr>
            </a:lvl1pPr>
          </a:lstStyle>
          <a:p>
            <a:r>
              <a:rPr lang="es-MX" sz="4400" b="1" cap="none" spc="0" baseline="0">
                <a:ln/>
                <a:solidFill>
                  <a:schemeClr val="bg1"/>
                </a:solidFill>
                <a:effectLst/>
              </a:rPr>
              <a:t>Domingo</a:t>
            </a:r>
            <a:endParaRPr lang="es-MX"/>
          </a:p>
        </p:txBody>
      </p:sp>
      <p:sp>
        <p:nvSpPr>
          <p:cNvPr id="3" name="Marcador de texto 2">
            <a:extLst>
              <a:ext uri="{FF2B5EF4-FFF2-40B4-BE49-F238E27FC236}">
                <a16:creationId xmlns:a16="http://schemas.microsoft.com/office/drawing/2014/main" id="{DA301E89-AC9C-06B2-69FE-95A6E27B3F51}"/>
              </a:ext>
            </a:extLst>
          </p:cNvPr>
          <p:cNvSpPr>
            <a:spLocks noGrp="1"/>
          </p:cNvSpPr>
          <p:nvPr>
            <p:ph type="body" idx="1"/>
          </p:nvPr>
        </p:nvSpPr>
        <p:spPr>
          <a:xfrm>
            <a:off x="839788" y="861238"/>
            <a:ext cx="9544382" cy="1020725"/>
          </a:xfrm>
          <a:noFill/>
        </p:spPr>
        <p:txBody>
          <a:bodyPr anchor="b">
            <a:normAutofit/>
          </a:bodyPr>
          <a:lstStyle>
            <a:lvl1pPr marL="0" indent="0" algn="just">
              <a:lnSpc>
                <a:spcPts val="2880"/>
              </a:lnSpc>
              <a:spcBef>
                <a:spcPts val="0"/>
              </a:spcBef>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Marcador de contenido 3">
            <a:extLst>
              <a:ext uri="{FF2B5EF4-FFF2-40B4-BE49-F238E27FC236}">
                <a16:creationId xmlns:a16="http://schemas.microsoft.com/office/drawing/2014/main" id="{F8C18165-B346-20C3-10B1-45ADABB39DE9}"/>
              </a:ext>
            </a:extLst>
          </p:cNvPr>
          <p:cNvSpPr>
            <a:spLocks noGrp="1"/>
          </p:cNvSpPr>
          <p:nvPr>
            <p:ph sz="half" idx="2"/>
          </p:nvPr>
        </p:nvSpPr>
        <p:spPr>
          <a:xfrm>
            <a:off x="839788" y="1903230"/>
            <a:ext cx="7019754" cy="4610910"/>
          </a:xfrm>
        </p:spPr>
        <p:txBody>
          <a:bodyPr/>
          <a:lstStyle>
            <a:lvl1pPr>
              <a:defRPr sz="1800"/>
            </a:lvl1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6" name="Marcador de contenido 5">
            <a:extLst>
              <a:ext uri="{FF2B5EF4-FFF2-40B4-BE49-F238E27FC236}">
                <a16:creationId xmlns:a16="http://schemas.microsoft.com/office/drawing/2014/main" id="{3B72756B-5ADC-674E-988D-5C3711D1BAD8}"/>
              </a:ext>
            </a:extLst>
          </p:cNvPr>
          <p:cNvSpPr>
            <a:spLocks noGrp="1"/>
          </p:cNvSpPr>
          <p:nvPr>
            <p:ph sz="quarter" idx="4"/>
          </p:nvPr>
        </p:nvSpPr>
        <p:spPr>
          <a:xfrm>
            <a:off x="7879466" y="1903230"/>
            <a:ext cx="2496153" cy="3657599"/>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pic>
        <p:nvPicPr>
          <p:cNvPr id="11" name="Imagen 10">
            <a:extLst>
              <a:ext uri="{FF2B5EF4-FFF2-40B4-BE49-F238E27FC236}">
                <a16:creationId xmlns:a16="http://schemas.microsoft.com/office/drawing/2014/main" id="{446235BA-B4BA-3D75-5C54-DDAB16450A08}"/>
              </a:ext>
            </a:extLst>
          </p:cNvPr>
          <p:cNvPicPr>
            <a:picLocks noChangeAspect="1"/>
          </p:cNvPicPr>
          <p:nvPr userDrawn="1"/>
        </p:nvPicPr>
        <p:blipFill>
          <a:blip r:embed="rId4">
            <a:extLst>
              <a:ext uri="{BEBA8EAE-BF5A-486C-A8C5-ECC9F3942E4B}">
                <a14:imgProps xmlns:a14="http://schemas.microsoft.com/office/drawing/2010/main">
                  <a14:imgLayer r:embed="rId5">
                    <a14:imgEffect>
                      <a14:backgroundRemoval t="10000" b="90000" l="10000" r="90000">
                        <a14:foregroundMark x1="47977" y1="24517" x2="47977" y2="24517"/>
                        <a14:foregroundMark x1="51060" y1="28958" x2="51060" y2="28958"/>
                        <a14:foregroundMark x1="52408" y1="36486" x2="52408" y2="36486"/>
                        <a14:foregroundMark x1="59152" y1="45367" x2="59152" y2="45367"/>
                        <a14:foregroundMark x1="61657" y1="52510" x2="61657" y2="52510"/>
                        <a14:foregroundMark x1="63969" y1="57336" x2="63969" y2="57336"/>
                        <a14:foregroundMark x1="52023" y1="72394" x2="52023" y2="72394"/>
                        <a14:foregroundMark x1="60886" y1="73745" x2="60886" y2="72587"/>
                      </a14:backgroundRemoval>
                    </a14:imgEffect>
                  </a14:imgLayer>
                </a14:imgProps>
              </a:ext>
              <a:ext uri="{28A0092B-C50C-407E-A947-70E740481C1C}">
                <a14:useLocalDpi xmlns:a14="http://schemas.microsoft.com/office/drawing/2010/main" val="0"/>
              </a:ext>
            </a:extLst>
          </a:blip>
          <a:stretch>
            <a:fillRect/>
          </a:stretch>
        </p:blipFill>
        <p:spPr>
          <a:xfrm>
            <a:off x="10404094" y="5089027"/>
            <a:ext cx="1787906" cy="1586410"/>
          </a:xfrm>
          <a:prstGeom prst="rect">
            <a:avLst/>
          </a:prstGeom>
          <a:ln>
            <a:noFill/>
          </a:ln>
        </p:spPr>
      </p:pic>
    </p:spTree>
    <p:extLst>
      <p:ext uri="{BB962C8B-B14F-4D97-AF65-F5344CB8AC3E}">
        <p14:creationId xmlns:p14="http://schemas.microsoft.com/office/powerpoint/2010/main" val="17715755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Comparación">
    <p:bg>
      <p:bgPr>
        <a:blipFill dpi="0" rotWithShape="1">
          <a:blip r:embed="rId2">
            <a:alphaModFix amt="20000"/>
            <a:lum/>
          </a:blip>
          <a:srcRect/>
          <a:stretch>
            <a:fillRect t="-11000" b="-74000"/>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09939F-1FCC-9F07-8E5C-9B6F20E7C606}"/>
              </a:ext>
            </a:extLst>
          </p:cNvPr>
          <p:cNvSpPr>
            <a:spLocks noGrp="1"/>
          </p:cNvSpPr>
          <p:nvPr>
            <p:ph type="title" hasCustomPrompt="1"/>
          </p:nvPr>
        </p:nvSpPr>
        <p:spPr>
          <a:xfrm>
            <a:off x="839787" y="180753"/>
            <a:ext cx="2647692" cy="659218"/>
          </a:xfrm>
          <a:solidFill>
            <a:schemeClr val="accent2">
              <a:lumMod val="75000"/>
            </a:schemeClr>
          </a:solidFill>
          <a:ln>
            <a:noFill/>
          </a:ln>
          <a:effectLst>
            <a:outerShdw blurRad="44450" dist="27940" dir="5400000" algn="ctr">
              <a:srgbClr val="000000">
                <a:alpha val="32000"/>
              </a:srgbClr>
            </a:outerShdw>
          </a:effectLst>
          <a:scene3d>
            <a:camera prst="obliqueTopRight"/>
            <a:lightRig rig="balanced" dir="t">
              <a:rot lat="0" lon="0" rev="8700000"/>
            </a:lightRig>
          </a:scene3d>
          <a:sp3d>
            <a:bevelT w="190500" h="38100"/>
          </a:sp3d>
        </p:spPr>
        <p:txBody>
          <a:bodyPr/>
          <a:lstStyle>
            <a:lvl1pPr>
              <a:defRPr b="0" cap="none" spc="0">
                <a:ln>
                  <a:solidFill>
                    <a:srgbClr val="3A241B"/>
                  </a:solidFill>
                </a:ln>
                <a:solidFill>
                  <a:schemeClr val="bg1"/>
                </a:solidFill>
                <a:effectLst>
                  <a:innerShdw blurRad="63500" dist="50800" dir="18900000">
                    <a:prstClr val="black">
                      <a:alpha val="50000"/>
                    </a:prstClr>
                  </a:innerShdw>
                </a:effectLst>
                <a:latin typeface="Bahnschrift" panose="020B0502040204020203" pitchFamily="34" charset="0"/>
              </a:defRPr>
            </a:lvl1pPr>
          </a:lstStyle>
          <a:p>
            <a:r>
              <a:rPr lang="es-MX" sz="4400" b="1" cap="none" spc="0" baseline="0">
                <a:ln/>
                <a:solidFill>
                  <a:schemeClr val="bg1"/>
                </a:solidFill>
                <a:effectLst/>
              </a:rPr>
              <a:t>Lunes</a:t>
            </a:r>
            <a:endParaRPr lang="es-MX"/>
          </a:p>
        </p:txBody>
      </p:sp>
      <p:sp>
        <p:nvSpPr>
          <p:cNvPr id="3" name="Marcador de texto 2">
            <a:extLst>
              <a:ext uri="{FF2B5EF4-FFF2-40B4-BE49-F238E27FC236}">
                <a16:creationId xmlns:a16="http://schemas.microsoft.com/office/drawing/2014/main" id="{DA301E89-AC9C-06B2-69FE-95A6E27B3F51}"/>
              </a:ext>
            </a:extLst>
          </p:cNvPr>
          <p:cNvSpPr>
            <a:spLocks noGrp="1"/>
          </p:cNvSpPr>
          <p:nvPr>
            <p:ph type="body" idx="1"/>
          </p:nvPr>
        </p:nvSpPr>
        <p:spPr>
          <a:xfrm>
            <a:off x="839788" y="861238"/>
            <a:ext cx="9544382" cy="1020725"/>
          </a:xfrm>
          <a:noFill/>
        </p:spPr>
        <p:txBody>
          <a:bodyPr anchor="b">
            <a:normAutofit/>
          </a:bodyPr>
          <a:lstStyle>
            <a:lvl1pPr marL="0" indent="0" algn="just">
              <a:lnSpc>
                <a:spcPts val="2880"/>
              </a:lnSpc>
              <a:spcBef>
                <a:spcPts val="0"/>
              </a:spcBef>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Marcador de contenido 3">
            <a:extLst>
              <a:ext uri="{FF2B5EF4-FFF2-40B4-BE49-F238E27FC236}">
                <a16:creationId xmlns:a16="http://schemas.microsoft.com/office/drawing/2014/main" id="{F8C18165-B346-20C3-10B1-45ADABB39DE9}"/>
              </a:ext>
            </a:extLst>
          </p:cNvPr>
          <p:cNvSpPr>
            <a:spLocks noGrp="1"/>
          </p:cNvSpPr>
          <p:nvPr>
            <p:ph sz="half" idx="2"/>
          </p:nvPr>
        </p:nvSpPr>
        <p:spPr>
          <a:xfrm>
            <a:off x="839788" y="1903230"/>
            <a:ext cx="7019754" cy="4610910"/>
          </a:xfrm>
        </p:spPr>
        <p:txBody>
          <a:bodyPr/>
          <a:lstStyle>
            <a:lvl1pPr>
              <a:defRPr sz="1800"/>
            </a:lvl1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6" name="Marcador de contenido 5">
            <a:extLst>
              <a:ext uri="{FF2B5EF4-FFF2-40B4-BE49-F238E27FC236}">
                <a16:creationId xmlns:a16="http://schemas.microsoft.com/office/drawing/2014/main" id="{3B72756B-5ADC-674E-988D-5C3711D1BAD8}"/>
              </a:ext>
            </a:extLst>
          </p:cNvPr>
          <p:cNvSpPr>
            <a:spLocks noGrp="1"/>
          </p:cNvSpPr>
          <p:nvPr>
            <p:ph sz="quarter" idx="4"/>
          </p:nvPr>
        </p:nvSpPr>
        <p:spPr>
          <a:xfrm>
            <a:off x="7879466" y="1903230"/>
            <a:ext cx="2496153" cy="3657599"/>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pic>
        <p:nvPicPr>
          <p:cNvPr id="5" name="Imagen 4">
            <a:extLst>
              <a:ext uri="{FF2B5EF4-FFF2-40B4-BE49-F238E27FC236}">
                <a16:creationId xmlns:a16="http://schemas.microsoft.com/office/drawing/2014/main" id="{09FD1E85-B9FB-9717-A420-2C2D1703BFD1}"/>
              </a:ext>
            </a:extLst>
          </p:cNvPr>
          <p:cNvPicPr>
            <a:picLocks noChangeAspect="1"/>
          </p:cNvPicPr>
          <p:nvPr userDrawn="1"/>
        </p:nvPicPr>
        <p:blipFill>
          <a:blip r:embed="rId3">
            <a:extLst>
              <a:ext uri="{BEBA8EAE-BF5A-486C-A8C5-ECC9F3942E4B}">
                <a14:imgProps xmlns:a14="http://schemas.microsoft.com/office/drawing/2010/main">
                  <a14:imgLayer r:embed="rId4">
                    <a14:imgEffect>
                      <a14:backgroundRemoval t="10000" b="90000" l="10000" r="90000">
                        <a14:foregroundMark x1="47977" y1="24517" x2="47977" y2="24517"/>
                        <a14:foregroundMark x1="51060" y1="28958" x2="51060" y2="28958"/>
                        <a14:foregroundMark x1="52408" y1="36486" x2="52408" y2="36486"/>
                        <a14:foregroundMark x1="59152" y1="45367" x2="59152" y2="45367"/>
                        <a14:foregroundMark x1="61657" y1="52510" x2="61657" y2="52510"/>
                        <a14:foregroundMark x1="63969" y1="57336" x2="63969" y2="57336"/>
                        <a14:foregroundMark x1="52023" y1="72394" x2="52023" y2="72394"/>
                        <a14:foregroundMark x1="60886" y1="73745" x2="60886" y2="72587"/>
                      </a14:backgroundRemoval>
                    </a14:imgEffect>
                  </a14:imgLayer>
                </a14:imgProps>
              </a:ext>
              <a:ext uri="{28A0092B-C50C-407E-A947-70E740481C1C}">
                <a14:useLocalDpi xmlns:a14="http://schemas.microsoft.com/office/drawing/2010/main" val="0"/>
              </a:ext>
            </a:extLst>
          </a:blip>
          <a:stretch>
            <a:fillRect/>
          </a:stretch>
        </p:blipFill>
        <p:spPr>
          <a:xfrm>
            <a:off x="10404094" y="5089027"/>
            <a:ext cx="1787906" cy="1586410"/>
          </a:xfrm>
          <a:prstGeom prst="rect">
            <a:avLst/>
          </a:prstGeom>
          <a:ln>
            <a:noFill/>
          </a:ln>
        </p:spPr>
      </p:pic>
    </p:spTree>
    <p:extLst>
      <p:ext uri="{BB962C8B-B14F-4D97-AF65-F5344CB8AC3E}">
        <p14:creationId xmlns:p14="http://schemas.microsoft.com/office/powerpoint/2010/main" val="32731930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Comparación">
    <p:bg>
      <p:bgPr>
        <a:blipFill dpi="0" rotWithShape="1">
          <a:blip r:embed="rId2">
            <a:alphaModFix amt="20000"/>
            <a:lum/>
          </a:blip>
          <a:srcRect/>
          <a:stretch>
            <a:fillRect t="-11000" b="-74000"/>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09939F-1FCC-9F07-8E5C-9B6F20E7C606}"/>
              </a:ext>
            </a:extLst>
          </p:cNvPr>
          <p:cNvSpPr>
            <a:spLocks noGrp="1"/>
          </p:cNvSpPr>
          <p:nvPr>
            <p:ph type="title" hasCustomPrompt="1"/>
          </p:nvPr>
        </p:nvSpPr>
        <p:spPr>
          <a:xfrm>
            <a:off x="839787" y="180753"/>
            <a:ext cx="2647692" cy="659218"/>
          </a:xfrm>
          <a:solidFill>
            <a:schemeClr val="accent6">
              <a:lumMod val="75000"/>
            </a:schemeClr>
          </a:solidFill>
          <a:ln>
            <a:noFill/>
          </a:ln>
          <a:effectLst>
            <a:outerShdw blurRad="44450" dist="27940" dir="5400000" algn="ctr">
              <a:srgbClr val="000000">
                <a:alpha val="32000"/>
              </a:srgbClr>
            </a:outerShdw>
          </a:effectLst>
          <a:scene3d>
            <a:camera prst="obliqueTopRight"/>
            <a:lightRig rig="balanced" dir="t">
              <a:rot lat="0" lon="0" rev="8700000"/>
            </a:lightRig>
          </a:scene3d>
          <a:sp3d>
            <a:bevelT w="190500" h="38100"/>
          </a:sp3d>
        </p:spPr>
        <p:txBody>
          <a:bodyPr/>
          <a:lstStyle>
            <a:lvl1pPr>
              <a:defRPr b="0" cap="none" spc="0">
                <a:ln>
                  <a:solidFill>
                    <a:srgbClr val="3A241B"/>
                  </a:solidFill>
                </a:ln>
                <a:solidFill>
                  <a:schemeClr val="bg1"/>
                </a:solidFill>
                <a:effectLst>
                  <a:innerShdw blurRad="63500" dist="50800" dir="18900000">
                    <a:prstClr val="black">
                      <a:alpha val="50000"/>
                    </a:prstClr>
                  </a:innerShdw>
                </a:effectLst>
                <a:latin typeface="Bahnschrift" panose="020B0502040204020203" pitchFamily="34" charset="0"/>
              </a:defRPr>
            </a:lvl1pPr>
          </a:lstStyle>
          <a:p>
            <a:r>
              <a:rPr lang="es-MX" sz="4400" b="1" cap="none" spc="0" baseline="0">
                <a:ln/>
                <a:solidFill>
                  <a:schemeClr val="bg1"/>
                </a:solidFill>
                <a:effectLst/>
              </a:rPr>
              <a:t>Martes</a:t>
            </a:r>
            <a:endParaRPr lang="es-MX"/>
          </a:p>
        </p:txBody>
      </p:sp>
      <p:sp>
        <p:nvSpPr>
          <p:cNvPr id="3" name="Marcador de texto 2">
            <a:extLst>
              <a:ext uri="{FF2B5EF4-FFF2-40B4-BE49-F238E27FC236}">
                <a16:creationId xmlns:a16="http://schemas.microsoft.com/office/drawing/2014/main" id="{DA301E89-AC9C-06B2-69FE-95A6E27B3F51}"/>
              </a:ext>
            </a:extLst>
          </p:cNvPr>
          <p:cNvSpPr>
            <a:spLocks noGrp="1"/>
          </p:cNvSpPr>
          <p:nvPr>
            <p:ph type="body" idx="1"/>
          </p:nvPr>
        </p:nvSpPr>
        <p:spPr>
          <a:xfrm>
            <a:off x="839788" y="861238"/>
            <a:ext cx="9544382" cy="1020725"/>
          </a:xfrm>
          <a:noFill/>
        </p:spPr>
        <p:txBody>
          <a:bodyPr anchor="b">
            <a:normAutofit/>
          </a:bodyPr>
          <a:lstStyle>
            <a:lvl1pPr marL="0" indent="0" algn="just">
              <a:lnSpc>
                <a:spcPts val="2880"/>
              </a:lnSpc>
              <a:spcBef>
                <a:spcPts val="0"/>
              </a:spcBef>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Marcador de contenido 3">
            <a:extLst>
              <a:ext uri="{FF2B5EF4-FFF2-40B4-BE49-F238E27FC236}">
                <a16:creationId xmlns:a16="http://schemas.microsoft.com/office/drawing/2014/main" id="{F8C18165-B346-20C3-10B1-45ADABB39DE9}"/>
              </a:ext>
            </a:extLst>
          </p:cNvPr>
          <p:cNvSpPr>
            <a:spLocks noGrp="1"/>
          </p:cNvSpPr>
          <p:nvPr>
            <p:ph sz="half" idx="2"/>
          </p:nvPr>
        </p:nvSpPr>
        <p:spPr>
          <a:xfrm>
            <a:off x="839788" y="1903230"/>
            <a:ext cx="7019754" cy="4610910"/>
          </a:xfrm>
        </p:spPr>
        <p:txBody>
          <a:bodyPr/>
          <a:lstStyle>
            <a:lvl1pPr>
              <a:defRPr sz="1800"/>
            </a:lvl1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6" name="Marcador de contenido 5">
            <a:extLst>
              <a:ext uri="{FF2B5EF4-FFF2-40B4-BE49-F238E27FC236}">
                <a16:creationId xmlns:a16="http://schemas.microsoft.com/office/drawing/2014/main" id="{3B72756B-5ADC-674E-988D-5C3711D1BAD8}"/>
              </a:ext>
            </a:extLst>
          </p:cNvPr>
          <p:cNvSpPr>
            <a:spLocks noGrp="1"/>
          </p:cNvSpPr>
          <p:nvPr>
            <p:ph sz="quarter" idx="4"/>
          </p:nvPr>
        </p:nvSpPr>
        <p:spPr>
          <a:xfrm>
            <a:off x="7879466" y="1903230"/>
            <a:ext cx="2496153" cy="3657599"/>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pic>
        <p:nvPicPr>
          <p:cNvPr id="11" name="Imagen 10">
            <a:extLst>
              <a:ext uri="{FF2B5EF4-FFF2-40B4-BE49-F238E27FC236}">
                <a16:creationId xmlns:a16="http://schemas.microsoft.com/office/drawing/2014/main" id="{446235BA-B4BA-3D75-5C54-DDAB16450A08}"/>
              </a:ext>
            </a:extLst>
          </p:cNvPr>
          <p:cNvPicPr>
            <a:picLocks noChangeAspect="1"/>
          </p:cNvPicPr>
          <p:nvPr userDrawn="1"/>
        </p:nvPicPr>
        <p:blipFill>
          <a:blip r:embed="rId3">
            <a:extLst>
              <a:ext uri="{BEBA8EAE-BF5A-486C-A8C5-ECC9F3942E4B}">
                <a14:imgProps xmlns:a14="http://schemas.microsoft.com/office/drawing/2010/main">
                  <a14:imgLayer r:embed="rId4">
                    <a14:imgEffect>
                      <a14:backgroundRemoval t="10000" b="90000" l="10000" r="90000">
                        <a14:foregroundMark x1="47977" y1="24517" x2="47977" y2="24517"/>
                        <a14:foregroundMark x1="51060" y1="28958" x2="51060" y2="28958"/>
                        <a14:foregroundMark x1="52408" y1="36486" x2="52408" y2="36486"/>
                        <a14:foregroundMark x1="59152" y1="45367" x2="59152" y2="45367"/>
                        <a14:foregroundMark x1="61657" y1="52510" x2="61657" y2="52510"/>
                        <a14:foregroundMark x1="63969" y1="57336" x2="63969" y2="57336"/>
                        <a14:foregroundMark x1="52023" y1="72394" x2="52023" y2="72394"/>
                        <a14:foregroundMark x1="60886" y1="73745" x2="60886" y2="72587"/>
                      </a14:backgroundRemoval>
                    </a14:imgEffect>
                  </a14:imgLayer>
                </a14:imgProps>
              </a:ext>
              <a:ext uri="{28A0092B-C50C-407E-A947-70E740481C1C}">
                <a14:useLocalDpi xmlns:a14="http://schemas.microsoft.com/office/drawing/2010/main" val="0"/>
              </a:ext>
            </a:extLst>
          </a:blip>
          <a:stretch>
            <a:fillRect/>
          </a:stretch>
        </p:blipFill>
        <p:spPr>
          <a:xfrm>
            <a:off x="10404094" y="5089027"/>
            <a:ext cx="1787906" cy="1586410"/>
          </a:xfrm>
          <a:prstGeom prst="rect">
            <a:avLst/>
          </a:prstGeom>
          <a:ln>
            <a:noFill/>
          </a:ln>
        </p:spPr>
      </p:pic>
    </p:spTree>
    <p:extLst>
      <p:ext uri="{BB962C8B-B14F-4D97-AF65-F5344CB8AC3E}">
        <p14:creationId xmlns:p14="http://schemas.microsoft.com/office/powerpoint/2010/main" val="38123254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Comparación">
    <p:bg>
      <p:bgPr>
        <a:blipFill dpi="0" rotWithShape="1">
          <a:blip r:embed="rId2">
            <a:alphaModFix amt="20000"/>
            <a:lum/>
          </a:blip>
          <a:srcRect/>
          <a:stretch>
            <a:fillRect t="-11000" b="-74000"/>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09939F-1FCC-9F07-8E5C-9B6F20E7C606}"/>
              </a:ext>
            </a:extLst>
          </p:cNvPr>
          <p:cNvSpPr>
            <a:spLocks noGrp="1"/>
          </p:cNvSpPr>
          <p:nvPr>
            <p:ph type="title" hasCustomPrompt="1"/>
          </p:nvPr>
        </p:nvSpPr>
        <p:spPr>
          <a:xfrm>
            <a:off x="839787" y="180753"/>
            <a:ext cx="2647692" cy="659218"/>
          </a:xfrm>
          <a:solidFill>
            <a:srgbClr val="7030A0"/>
          </a:solidFill>
          <a:ln>
            <a:noFill/>
          </a:ln>
          <a:effectLst>
            <a:outerShdw blurRad="44450" dist="27940" dir="5400000" algn="ctr">
              <a:srgbClr val="000000">
                <a:alpha val="32000"/>
              </a:srgbClr>
            </a:outerShdw>
          </a:effectLst>
          <a:scene3d>
            <a:camera prst="obliqueTopRight"/>
            <a:lightRig rig="balanced" dir="t">
              <a:rot lat="0" lon="0" rev="8700000"/>
            </a:lightRig>
          </a:scene3d>
          <a:sp3d>
            <a:bevelT w="190500" h="38100"/>
          </a:sp3d>
        </p:spPr>
        <p:txBody>
          <a:bodyPr/>
          <a:lstStyle>
            <a:lvl1pPr>
              <a:defRPr b="0" cap="none" spc="0">
                <a:ln>
                  <a:solidFill>
                    <a:srgbClr val="3A241B"/>
                  </a:solidFill>
                </a:ln>
                <a:solidFill>
                  <a:schemeClr val="bg1"/>
                </a:solidFill>
                <a:effectLst>
                  <a:innerShdw blurRad="63500" dist="50800" dir="18900000">
                    <a:prstClr val="black">
                      <a:alpha val="50000"/>
                    </a:prstClr>
                  </a:innerShdw>
                </a:effectLst>
                <a:latin typeface="Bahnschrift" panose="020B0502040204020203" pitchFamily="34" charset="0"/>
              </a:defRPr>
            </a:lvl1pPr>
          </a:lstStyle>
          <a:p>
            <a:r>
              <a:rPr lang="es-MX" sz="4400" b="1" cap="none" spc="0" baseline="0">
                <a:ln/>
                <a:solidFill>
                  <a:schemeClr val="bg1"/>
                </a:solidFill>
                <a:effectLst/>
              </a:rPr>
              <a:t>Miércoles</a:t>
            </a:r>
            <a:endParaRPr lang="es-MX"/>
          </a:p>
        </p:txBody>
      </p:sp>
      <p:sp>
        <p:nvSpPr>
          <p:cNvPr id="3" name="Marcador de texto 2">
            <a:extLst>
              <a:ext uri="{FF2B5EF4-FFF2-40B4-BE49-F238E27FC236}">
                <a16:creationId xmlns:a16="http://schemas.microsoft.com/office/drawing/2014/main" id="{DA301E89-AC9C-06B2-69FE-95A6E27B3F51}"/>
              </a:ext>
            </a:extLst>
          </p:cNvPr>
          <p:cNvSpPr>
            <a:spLocks noGrp="1"/>
          </p:cNvSpPr>
          <p:nvPr>
            <p:ph type="body" idx="1"/>
          </p:nvPr>
        </p:nvSpPr>
        <p:spPr>
          <a:xfrm>
            <a:off x="839788" y="861238"/>
            <a:ext cx="9544382" cy="1020725"/>
          </a:xfrm>
          <a:noFill/>
        </p:spPr>
        <p:txBody>
          <a:bodyPr anchor="b">
            <a:normAutofit/>
          </a:bodyPr>
          <a:lstStyle>
            <a:lvl1pPr marL="0" indent="0" algn="just">
              <a:lnSpc>
                <a:spcPts val="2880"/>
              </a:lnSpc>
              <a:spcBef>
                <a:spcPts val="0"/>
              </a:spcBef>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Marcador de contenido 3">
            <a:extLst>
              <a:ext uri="{FF2B5EF4-FFF2-40B4-BE49-F238E27FC236}">
                <a16:creationId xmlns:a16="http://schemas.microsoft.com/office/drawing/2014/main" id="{F8C18165-B346-20C3-10B1-45ADABB39DE9}"/>
              </a:ext>
            </a:extLst>
          </p:cNvPr>
          <p:cNvSpPr>
            <a:spLocks noGrp="1"/>
          </p:cNvSpPr>
          <p:nvPr>
            <p:ph sz="half" idx="2"/>
          </p:nvPr>
        </p:nvSpPr>
        <p:spPr>
          <a:xfrm>
            <a:off x="839788" y="1903230"/>
            <a:ext cx="7019754" cy="4610910"/>
          </a:xfrm>
        </p:spPr>
        <p:txBody>
          <a:bodyPr/>
          <a:lstStyle>
            <a:lvl1pPr>
              <a:defRPr sz="1800"/>
            </a:lvl1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6" name="Marcador de contenido 5">
            <a:extLst>
              <a:ext uri="{FF2B5EF4-FFF2-40B4-BE49-F238E27FC236}">
                <a16:creationId xmlns:a16="http://schemas.microsoft.com/office/drawing/2014/main" id="{3B72756B-5ADC-674E-988D-5C3711D1BAD8}"/>
              </a:ext>
            </a:extLst>
          </p:cNvPr>
          <p:cNvSpPr>
            <a:spLocks noGrp="1"/>
          </p:cNvSpPr>
          <p:nvPr>
            <p:ph sz="quarter" idx="4"/>
          </p:nvPr>
        </p:nvSpPr>
        <p:spPr>
          <a:xfrm>
            <a:off x="7879466" y="1903230"/>
            <a:ext cx="2496153" cy="3657599"/>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pic>
        <p:nvPicPr>
          <p:cNvPr id="11" name="Imagen 10">
            <a:extLst>
              <a:ext uri="{FF2B5EF4-FFF2-40B4-BE49-F238E27FC236}">
                <a16:creationId xmlns:a16="http://schemas.microsoft.com/office/drawing/2014/main" id="{446235BA-B4BA-3D75-5C54-DDAB16450A08}"/>
              </a:ext>
            </a:extLst>
          </p:cNvPr>
          <p:cNvPicPr>
            <a:picLocks noChangeAspect="1"/>
          </p:cNvPicPr>
          <p:nvPr userDrawn="1"/>
        </p:nvPicPr>
        <p:blipFill>
          <a:blip r:embed="rId3">
            <a:extLst>
              <a:ext uri="{BEBA8EAE-BF5A-486C-A8C5-ECC9F3942E4B}">
                <a14:imgProps xmlns:a14="http://schemas.microsoft.com/office/drawing/2010/main">
                  <a14:imgLayer r:embed="rId4">
                    <a14:imgEffect>
                      <a14:backgroundRemoval t="10000" b="90000" l="10000" r="90000">
                        <a14:foregroundMark x1="47977" y1="24517" x2="47977" y2="24517"/>
                        <a14:foregroundMark x1="51060" y1="28958" x2="51060" y2="28958"/>
                        <a14:foregroundMark x1="52408" y1="36486" x2="52408" y2="36486"/>
                        <a14:foregroundMark x1="59152" y1="45367" x2="59152" y2="45367"/>
                        <a14:foregroundMark x1="61657" y1="52510" x2="61657" y2="52510"/>
                        <a14:foregroundMark x1="63969" y1="57336" x2="63969" y2="57336"/>
                        <a14:foregroundMark x1="52023" y1="72394" x2="52023" y2="72394"/>
                        <a14:foregroundMark x1="60886" y1="73745" x2="60886" y2="72587"/>
                      </a14:backgroundRemoval>
                    </a14:imgEffect>
                  </a14:imgLayer>
                </a14:imgProps>
              </a:ext>
              <a:ext uri="{28A0092B-C50C-407E-A947-70E740481C1C}">
                <a14:useLocalDpi xmlns:a14="http://schemas.microsoft.com/office/drawing/2010/main" val="0"/>
              </a:ext>
            </a:extLst>
          </a:blip>
          <a:stretch>
            <a:fillRect/>
          </a:stretch>
        </p:blipFill>
        <p:spPr>
          <a:xfrm>
            <a:off x="10404094" y="5089027"/>
            <a:ext cx="1787906" cy="1586410"/>
          </a:xfrm>
          <a:prstGeom prst="rect">
            <a:avLst/>
          </a:prstGeom>
          <a:ln>
            <a:noFill/>
          </a:ln>
        </p:spPr>
      </p:pic>
    </p:spTree>
    <p:extLst>
      <p:ext uri="{BB962C8B-B14F-4D97-AF65-F5344CB8AC3E}">
        <p14:creationId xmlns:p14="http://schemas.microsoft.com/office/powerpoint/2010/main" val="29118094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Comparación">
    <p:bg>
      <p:bgPr>
        <a:blipFill dpi="0" rotWithShape="1">
          <a:blip r:embed="rId2">
            <a:alphaModFix amt="20000"/>
            <a:lum/>
          </a:blip>
          <a:srcRect/>
          <a:stretch>
            <a:fillRect t="-11000" b="-74000"/>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09939F-1FCC-9F07-8E5C-9B6F20E7C606}"/>
              </a:ext>
            </a:extLst>
          </p:cNvPr>
          <p:cNvSpPr>
            <a:spLocks noGrp="1"/>
          </p:cNvSpPr>
          <p:nvPr>
            <p:ph type="title" hasCustomPrompt="1"/>
          </p:nvPr>
        </p:nvSpPr>
        <p:spPr>
          <a:xfrm>
            <a:off x="839787" y="180753"/>
            <a:ext cx="2647692" cy="659218"/>
          </a:xfrm>
          <a:solidFill>
            <a:srgbClr val="3A241B"/>
          </a:solidFill>
          <a:ln>
            <a:noFill/>
          </a:ln>
          <a:effectLst>
            <a:outerShdw blurRad="44450" dist="27940" dir="5400000" algn="ctr">
              <a:srgbClr val="000000">
                <a:alpha val="32000"/>
              </a:srgbClr>
            </a:outerShdw>
          </a:effectLst>
          <a:scene3d>
            <a:camera prst="obliqueTopRight"/>
            <a:lightRig rig="balanced" dir="t">
              <a:rot lat="0" lon="0" rev="8700000"/>
            </a:lightRig>
          </a:scene3d>
          <a:sp3d>
            <a:bevelT w="190500" h="38100"/>
          </a:sp3d>
        </p:spPr>
        <p:txBody>
          <a:bodyPr/>
          <a:lstStyle>
            <a:lvl1pPr>
              <a:defRPr b="0" cap="none" spc="0">
                <a:ln>
                  <a:solidFill>
                    <a:srgbClr val="3A241B"/>
                  </a:solidFill>
                </a:ln>
                <a:solidFill>
                  <a:schemeClr val="bg1"/>
                </a:solidFill>
                <a:effectLst>
                  <a:innerShdw blurRad="63500" dist="50800" dir="18900000">
                    <a:prstClr val="black">
                      <a:alpha val="50000"/>
                    </a:prstClr>
                  </a:innerShdw>
                </a:effectLst>
                <a:latin typeface="Bahnschrift" panose="020B0502040204020203" pitchFamily="34" charset="0"/>
              </a:defRPr>
            </a:lvl1pPr>
          </a:lstStyle>
          <a:p>
            <a:r>
              <a:rPr lang="es-MX" sz="4400" b="1" cap="none" spc="0" baseline="0">
                <a:ln/>
                <a:solidFill>
                  <a:schemeClr val="bg1"/>
                </a:solidFill>
                <a:effectLst/>
              </a:rPr>
              <a:t>Jueves</a:t>
            </a:r>
            <a:endParaRPr lang="es-MX"/>
          </a:p>
        </p:txBody>
      </p:sp>
      <p:sp>
        <p:nvSpPr>
          <p:cNvPr id="3" name="Marcador de texto 2">
            <a:extLst>
              <a:ext uri="{FF2B5EF4-FFF2-40B4-BE49-F238E27FC236}">
                <a16:creationId xmlns:a16="http://schemas.microsoft.com/office/drawing/2014/main" id="{DA301E89-AC9C-06B2-69FE-95A6E27B3F51}"/>
              </a:ext>
            </a:extLst>
          </p:cNvPr>
          <p:cNvSpPr>
            <a:spLocks noGrp="1"/>
          </p:cNvSpPr>
          <p:nvPr>
            <p:ph type="body" idx="1"/>
          </p:nvPr>
        </p:nvSpPr>
        <p:spPr>
          <a:xfrm>
            <a:off x="839788" y="861238"/>
            <a:ext cx="9544382" cy="1020725"/>
          </a:xfrm>
          <a:noFill/>
        </p:spPr>
        <p:txBody>
          <a:bodyPr anchor="b">
            <a:normAutofit/>
          </a:bodyPr>
          <a:lstStyle>
            <a:lvl1pPr marL="0" indent="0" algn="just">
              <a:lnSpc>
                <a:spcPts val="2880"/>
              </a:lnSpc>
              <a:spcBef>
                <a:spcPts val="0"/>
              </a:spcBef>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Marcador de contenido 3">
            <a:extLst>
              <a:ext uri="{FF2B5EF4-FFF2-40B4-BE49-F238E27FC236}">
                <a16:creationId xmlns:a16="http://schemas.microsoft.com/office/drawing/2014/main" id="{F8C18165-B346-20C3-10B1-45ADABB39DE9}"/>
              </a:ext>
            </a:extLst>
          </p:cNvPr>
          <p:cNvSpPr>
            <a:spLocks noGrp="1"/>
          </p:cNvSpPr>
          <p:nvPr>
            <p:ph sz="half" idx="2"/>
          </p:nvPr>
        </p:nvSpPr>
        <p:spPr>
          <a:xfrm>
            <a:off x="839788" y="1903230"/>
            <a:ext cx="7019754" cy="4610910"/>
          </a:xfrm>
        </p:spPr>
        <p:txBody>
          <a:bodyPr/>
          <a:lstStyle>
            <a:lvl1pPr>
              <a:defRPr sz="1800"/>
            </a:lvl1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6" name="Marcador de contenido 5">
            <a:extLst>
              <a:ext uri="{FF2B5EF4-FFF2-40B4-BE49-F238E27FC236}">
                <a16:creationId xmlns:a16="http://schemas.microsoft.com/office/drawing/2014/main" id="{3B72756B-5ADC-674E-988D-5C3711D1BAD8}"/>
              </a:ext>
            </a:extLst>
          </p:cNvPr>
          <p:cNvSpPr>
            <a:spLocks noGrp="1"/>
          </p:cNvSpPr>
          <p:nvPr>
            <p:ph sz="quarter" idx="4"/>
          </p:nvPr>
        </p:nvSpPr>
        <p:spPr>
          <a:xfrm>
            <a:off x="7879466" y="1903230"/>
            <a:ext cx="2496153" cy="3657599"/>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pic>
        <p:nvPicPr>
          <p:cNvPr id="11" name="Imagen 10">
            <a:extLst>
              <a:ext uri="{FF2B5EF4-FFF2-40B4-BE49-F238E27FC236}">
                <a16:creationId xmlns:a16="http://schemas.microsoft.com/office/drawing/2014/main" id="{446235BA-B4BA-3D75-5C54-DDAB16450A08}"/>
              </a:ext>
            </a:extLst>
          </p:cNvPr>
          <p:cNvPicPr>
            <a:picLocks noChangeAspect="1"/>
          </p:cNvPicPr>
          <p:nvPr userDrawn="1"/>
        </p:nvPicPr>
        <p:blipFill>
          <a:blip r:embed="rId3">
            <a:extLst>
              <a:ext uri="{BEBA8EAE-BF5A-486C-A8C5-ECC9F3942E4B}">
                <a14:imgProps xmlns:a14="http://schemas.microsoft.com/office/drawing/2010/main">
                  <a14:imgLayer r:embed="rId4">
                    <a14:imgEffect>
                      <a14:backgroundRemoval t="10000" b="90000" l="10000" r="90000">
                        <a14:foregroundMark x1="47977" y1="24517" x2="47977" y2="24517"/>
                        <a14:foregroundMark x1="51060" y1="28958" x2="51060" y2="28958"/>
                        <a14:foregroundMark x1="52408" y1="36486" x2="52408" y2="36486"/>
                        <a14:foregroundMark x1="59152" y1="45367" x2="59152" y2="45367"/>
                        <a14:foregroundMark x1="61657" y1="52510" x2="61657" y2="52510"/>
                        <a14:foregroundMark x1="63969" y1="57336" x2="63969" y2="57336"/>
                        <a14:foregroundMark x1="52023" y1="72394" x2="52023" y2="72394"/>
                        <a14:foregroundMark x1="60886" y1="73745" x2="60886" y2="72587"/>
                      </a14:backgroundRemoval>
                    </a14:imgEffect>
                  </a14:imgLayer>
                </a14:imgProps>
              </a:ext>
              <a:ext uri="{28A0092B-C50C-407E-A947-70E740481C1C}">
                <a14:useLocalDpi xmlns:a14="http://schemas.microsoft.com/office/drawing/2010/main" val="0"/>
              </a:ext>
            </a:extLst>
          </a:blip>
          <a:stretch>
            <a:fillRect/>
          </a:stretch>
        </p:blipFill>
        <p:spPr>
          <a:xfrm>
            <a:off x="10404094" y="5089027"/>
            <a:ext cx="1787906" cy="1586410"/>
          </a:xfrm>
          <a:prstGeom prst="rect">
            <a:avLst/>
          </a:prstGeom>
          <a:ln>
            <a:noFill/>
          </a:ln>
        </p:spPr>
      </p:pic>
    </p:spTree>
    <p:extLst>
      <p:ext uri="{BB962C8B-B14F-4D97-AF65-F5344CB8AC3E}">
        <p14:creationId xmlns:p14="http://schemas.microsoft.com/office/powerpoint/2010/main" val="11026194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microsoft.com/office/2007/relationships/hdphoto" Target="../media/hdphoto1.wdp"/><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11000" b="-74000"/>
          </a:stretch>
        </a:blip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1BC164EA-CD03-CDE3-4C70-D65E5324CA21}"/>
              </a:ext>
            </a:extLst>
          </p:cNvPr>
          <p:cNvSpPr>
            <a:spLocks noGrp="1"/>
          </p:cNvSpPr>
          <p:nvPr>
            <p:ph type="title"/>
          </p:nvPr>
        </p:nvSpPr>
        <p:spPr>
          <a:xfrm>
            <a:off x="838200" y="365125"/>
            <a:ext cx="9585960" cy="1325563"/>
          </a:xfrm>
          <a:prstGeom prst="rect">
            <a:avLst/>
          </a:prstGeom>
        </p:spPr>
        <p:txBody>
          <a:bodyPr vert="horz" lIns="91440" tIns="45720" rIns="91440" bIns="45720" rtlCol="0" anchor="ctr">
            <a:normAutofit/>
          </a:bodyPr>
          <a:lstStyle/>
          <a:p>
            <a:r>
              <a:rPr lang="es-MX" dirty="0"/>
              <a:t>Haz clic para modificar el estilo de título del patrón</a:t>
            </a:r>
          </a:p>
        </p:txBody>
      </p:sp>
      <p:sp>
        <p:nvSpPr>
          <p:cNvPr id="3" name="Marcador de texto 2">
            <a:extLst>
              <a:ext uri="{FF2B5EF4-FFF2-40B4-BE49-F238E27FC236}">
                <a16:creationId xmlns:a16="http://schemas.microsoft.com/office/drawing/2014/main" id="{8402620B-FC92-FE96-84D6-7AD4549730FC}"/>
              </a:ext>
            </a:extLst>
          </p:cNvPr>
          <p:cNvSpPr>
            <a:spLocks noGrp="1"/>
          </p:cNvSpPr>
          <p:nvPr>
            <p:ph type="body" idx="1"/>
          </p:nvPr>
        </p:nvSpPr>
        <p:spPr>
          <a:xfrm>
            <a:off x="838200" y="1825625"/>
            <a:ext cx="9585960" cy="4351338"/>
          </a:xfrm>
          <a:prstGeom prst="rect">
            <a:avLst/>
          </a:prstGeom>
        </p:spPr>
        <p:txBody>
          <a:bodyPr vert="horz" lIns="91440" tIns="45720" rIns="91440" bIns="45720" rtlCol="0">
            <a:normAutofit/>
          </a:bodyPr>
          <a:lstStyle/>
          <a:p>
            <a:pPr lvl="0"/>
            <a:r>
              <a:rPr lang="es-MX" dirty="0"/>
              <a:t>Haga clic para modificar los estilos de texto del patrón</a:t>
            </a:r>
          </a:p>
          <a:p>
            <a:pPr lvl="1"/>
            <a:r>
              <a:rPr lang="es-MX" dirty="0"/>
              <a:t>Segundo nivel</a:t>
            </a:r>
          </a:p>
          <a:p>
            <a:pPr lvl="2"/>
            <a:r>
              <a:rPr lang="es-MX" dirty="0"/>
              <a:t>Tercer nivel</a:t>
            </a:r>
          </a:p>
          <a:p>
            <a:pPr lvl="3"/>
            <a:r>
              <a:rPr lang="es-MX" dirty="0"/>
              <a:t>Cuarto nivel</a:t>
            </a:r>
          </a:p>
          <a:p>
            <a:pPr lvl="4"/>
            <a:r>
              <a:rPr lang="es-MX" dirty="0"/>
              <a:t>Quinto nivel</a:t>
            </a:r>
          </a:p>
        </p:txBody>
      </p:sp>
      <p:sp>
        <p:nvSpPr>
          <p:cNvPr id="4" name="Marcador de fecha 3">
            <a:extLst>
              <a:ext uri="{FF2B5EF4-FFF2-40B4-BE49-F238E27FC236}">
                <a16:creationId xmlns:a16="http://schemas.microsoft.com/office/drawing/2014/main" id="{663A4EC4-8259-128D-5D4B-B1A5577ED14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46F4E8-F38C-42C9-9C2C-1B30C3AC1985}" type="datetimeFigureOut">
              <a:rPr lang="es-MX" smtClean="0"/>
              <a:t>23/07/2026</a:t>
            </a:fld>
            <a:endParaRPr lang="es-MX"/>
          </a:p>
        </p:txBody>
      </p:sp>
      <p:sp>
        <p:nvSpPr>
          <p:cNvPr id="5" name="Marcador de pie de página 4">
            <a:extLst>
              <a:ext uri="{FF2B5EF4-FFF2-40B4-BE49-F238E27FC236}">
                <a16:creationId xmlns:a16="http://schemas.microsoft.com/office/drawing/2014/main" id="{5D21FC23-2A34-1A69-6A1A-801839853DF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Marcador de número de diapositiva 5">
            <a:extLst>
              <a:ext uri="{FF2B5EF4-FFF2-40B4-BE49-F238E27FC236}">
                <a16:creationId xmlns:a16="http://schemas.microsoft.com/office/drawing/2014/main" id="{C286D127-1499-4104-59F8-50831016146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136436-985C-49E4-94E8-B6E0A34F10FA}" type="slidenum">
              <a:rPr lang="es-MX" smtClean="0"/>
              <a:t>‹Nº›</a:t>
            </a:fld>
            <a:endParaRPr lang="es-MX"/>
          </a:p>
        </p:txBody>
      </p:sp>
      <p:pic>
        <p:nvPicPr>
          <p:cNvPr id="8" name="Imagen 7">
            <a:extLst>
              <a:ext uri="{FF2B5EF4-FFF2-40B4-BE49-F238E27FC236}">
                <a16:creationId xmlns:a16="http://schemas.microsoft.com/office/drawing/2014/main" id="{899DCE16-765D-47CA-350B-0B147B595551}"/>
              </a:ext>
            </a:extLst>
          </p:cNvPr>
          <p:cNvPicPr>
            <a:picLocks noChangeAspect="1"/>
          </p:cNvPicPr>
          <p:nvPr userDrawn="1"/>
        </p:nvPicPr>
        <p:blipFill>
          <a:blip r:embed="rId14">
            <a:extLst>
              <a:ext uri="{BEBA8EAE-BF5A-486C-A8C5-ECC9F3942E4B}">
                <a14:imgProps xmlns:a14="http://schemas.microsoft.com/office/drawing/2010/main">
                  <a14:imgLayer r:embed="rId15">
                    <a14:imgEffect>
                      <a14:backgroundRemoval t="10000" b="90000" l="10000" r="90000">
                        <a14:foregroundMark x1="47977" y1="24517" x2="47977" y2="24517"/>
                        <a14:foregroundMark x1="51060" y1="28958" x2="51060" y2="28958"/>
                        <a14:foregroundMark x1="52408" y1="36486" x2="52408" y2="36486"/>
                        <a14:foregroundMark x1="59152" y1="45367" x2="59152" y2="45367"/>
                        <a14:foregroundMark x1="61657" y1="52510" x2="61657" y2="52510"/>
                        <a14:foregroundMark x1="63969" y1="57336" x2="63969" y2="57336"/>
                        <a14:foregroundMark x1="52023" y1="72394" x2="52023" y2="72394"/>
                        <a14:foregroundMark x1="60886" y1="73745" x2="60886" y2="72587"/>
                      </a14:backgroundRemoval>
                    </a14:imgEffect>
                  </a14:imgLayer>
                </a14:imgProps>
              </a:ext>
              <a:ext uri="{28A0092B-C50C-407E-A947-70E740481C1C}">
                <a14:useLocalDpi xmlns:a14="http://schemas.microsoft.com/office/drawing/2010/main" val="0"/>
              </a:ext>
            </a:extLst>
          </a:blip>
          <a:stretch>
            <a:fillRect/>
          </a:stretch>
        </p:blipFill>
        <p:spPr>
          <a:xfrm>
            <a:off x="10404094" y="5089027"/>
            <a:ext cx="1787906" cy="1586410"/>
          </a:xfrm>
          <a:prstGeom prst="rect">
            <a:avLst/>
          </a:prstGeom>
          <a:ln>
            <a:noFill/>
          </a:ln>
        </p:spPr>
      </p:pic>
      <p:sp>
        <p:nvSpPr>
          <p:cNvPr id="7" name="Rectángulo 6">
            <a:extLst>
              <a:ext uri="{FF2B5EF4-FFF2-40B4-BE49-F238E27FC236}">
                <a16:creationId xmlns:a16="http://schemas.microsoft.com/office/drawing/2014/main" id="{959BBEF0-358E-CE31-EE2C-582F35EF3555}"/>
              </a:ext>
            </a:extLst>
          </p:cNvPr>
          <p:cNvSpPr/>
          <p:nvPr userDrawn="1"/>
        </p:nvSpPr>
        <p:spPr>
          <a:xfrm>
            <a:off x="10424160" y="0"/>
            <a:ext cx="1787906" cy="6858000"/>
          </a:xfrm>
          <a:prstGeom prst="rect">
            <a:avLst/>
          </a:prstGeom>
          <a:solidFill>
            <a:srgbClr val="F7C290"/>
          </a:solidFill>
          <a:ln w="6350">
            <a:solidFill>
              <a:srgbClr val="04BE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Tree>
    <p:extLst>
      <p:ext uri="{BB962C8B-B14F-4D97-AF65-F5344CB8AC3E}">
        <p14:creationId xmlns:p14="http://schemas.microsoft.com/office/powerpoint/2010/main" val="30844987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61" r:id="rId5"/>
    <p:sldLayoutId id="2147483662" r:id="rId6"/>
    <p:sldLayoutId id="2147483663" r:id="rId7"/>
    <p:sldLayoutId id="2147483664" r:id="rId8"/>
    <p:sldLayoutId id="2147483665" r:id="rId9"/>
    <p:sldLayoutId id="2147483667" r:id="rId10"/>
    <p:sldLayoutId id="214748366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Bahnschrift" panose="020B05020402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Bahnschrift" panose="020B050204020402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Bahnschrift" panose="020B050204020402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ahnschrift" panose="020B050204020402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ahnschrift" panose="020B050204020402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8.xml"/><Relationship Id="rId1" Type="http://schemas.openxmlformats.org/officeDocument/2006/relationships/themeOverride" Target="../theme/themeOverride1.xml"/><Relationship Id="rId4" Type="http://schemas.openxmlformats.org/officeDocument/2006/relationships/image" Target="../media/image15.jp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266565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a:extLst>
              <a:ext uri="{FF2B5EF4-FFF2-40B4-BE49-F238E27FC236}">
                <a16:creationId xmlns:a16="http://schemas.microsoft.com/office/drawing/2014/main" id="{18A06159-10CE-6092-3C21-C54D76BF8895}"/>
              </a:ext>
            </a:extLst>
          </p:cNvPr>
          <p:cNvSpPr>
            <a:spLocks noGrp="1"/>
          </p:cNvSpPr>
          <p:nvPr>
            <p:ph type="title"/>
          </p:nvPr>
        </p:nvSpPr>
        <p:spPr/>
        <p:txBody>
          <a:bodyPr/>
          <a:lstStyle/>
          <a:p>
            <a:r>
              <a:rPr lang="es-MX" noProof="0" dirty="0"/>
              <a:t>PARA ESTUDIAR Y MEDITAR</a:t>
            </a:r>
          </a:p>
        </p:txBody>
      </p:sp>
      <p:sp>
        <p:nvSpPr>
          <p:cNvPr id="7" name="Marcador de contenido 6">
            <a:extLst>
              <a:ext uri="{FF2B5EF4-FFF2-40B4-BE49-F238E27FC236}">
                <a16:creationId xmlns:a16="http://schemas.microsoft.com/office/drawing/2014/main" id="{B5030CE1-1F6F-F1D9-6767-9BD33F1D3CBA}"/>
              </a:ext>
            </a:extLst>
          </p:cNvPr>
          <p:cNvSpPr>
            <a:spLocks noGrp="1"/>
          </p:cNvSpPr>
          <p:nvPr>
            <p:ph sz="half" idx="1"/>
          </p:nvPr>
        </p:nvSpPr>
        <p:spPr>
          <a:xfrm>
            <a:off x="761448" y="1792947"/>
            <a:ext cx="9642646" cy="3899647"/>
          </a:xfrm>
        </p:spPr>
        <p:txBody>
          <a:bodyPr wrap="square">
            <a:normAutofit/>
          </a:bodyPr>
          <a:lstStyle/>
          <a:p>
            <a:pPr marL="0" indent="0" algn="just">
              <a:lnSpc>
                <a:spcPts val="1800"/>
              </a:lnSpc>
              <a:buNone/>
            </a:pPr>
            <a:r>
              <a:rPr lang="es-MX" sz="2200" noProof="0" dirty="0">
                <a:latin typeface="Aptos Display" panose="020B0004020202020204" pitchFamily="34" charset="0"/>
              </a:rPr>
              <a:t>En lección de esta semana </a:t>
            </a:r>
            <a:r>
              <a:rPr lang="es-MX" sz="2200" dirty="0">
                <a:latin typeface="Aptos Display" panose="020B0004020202020204" pitchFamily="34" charset="0"/>
              </a:rPr>
              <a:t>estudiamos dos temas muy importantes: </a:t>
            </a:r>
            <a:r>
              <a:rPr lang="es-MX" sz="2200" b="1" dirty="0">
                <a:latin typeface="Aptos Display" panose="020B0004020202020204" pitchFamily="34" charset="0"/>
              </a:rPr>
              <a:t>1) El pecado en la iglesia; y 2) El antídoto contra la inmoralidad en la iglesia.</a:t>
            </a:r>
          </a:p>
          <a:p>
            <a:pPr marL="0" indent="0" algn="just">
              <a:lnSpc>
                <a:spcPts val="1800"/>
              </a:lnSpc>
              <a:buNone/>
            </a:pPr>
            <a:r>
              <a:rPr lang="es-MX" sz="2200" dirty="0">
                <a:latin typeface="Aptos Display" panose="020B0004020202020204" pitchFamily="34" charset="0"/>
              </a:rPr>
              <a:t>En 1 Corintios, Pablo enfatiza el papel fundamental de la santidad para los cristianos, conectándola con la pureza sexual. Los miembros de la iglesia de Corinto vivían en un estado de disonancia entre la fe y la práctica al involucrarse en inmoralidad sexual mientras creían que eran llamados a ser santos. Pablo apela al Antiguo Testamento para resaltar que el matrimonio entre un hombre y una mujer es el lugar donde el sexo puede practicarse según el plan de Dios para la humanidad.</a:t>
            </a:r>
            <a:endParaRPr lang="es-MX" sz="2200" noProof="0" dirty="0">
              <a:latin typeface="Aptos Display" panose="020B0004020202020204" pitchFamily="34" charset="0"/>
            </a:endParaRPr>
          </a:p>
          <a:p>
            <a:pPr marL="0" indent="0" algn="just">
              <a:lnSpc>
                <a:spcPts val="1800"/>
              </a:lnSpc>
              <a:buNone/>
            </a:pPr>
            <a:r>
              <a:rPr lang="es-MX" sz="2200" dirty="0">
                <a:latin typeface="Aptos Display" panose="020B0004020202020204" pitchFamily="34" charset="0"/>
              </a:rPr>
              <a:t>En este contexto, el apóstol subraya la importancia de que la iglesia mantenga su identidad como comunidad cristiana, distinta de la cultura circundante—no solo en asuntos de conducta sexual sino también en otros aspectos de la vida—para evitar comprometer su testimonio ante el mundo. Este mensaje es tan relevante hoy como lo fue para la iglesia de Corinto.</a:t>
            </a:r>
            <a:endParaRPr lang="es-MX" sz="2200" noProof="0" dirty="0">
              <a:latin typeface="Aptos Display" panose="020B0004020202020204" pitchFamily="34" charset="0"/>
            </a:endParaRPr>
          </a:p>
        </p:txBody>
      </p:sp>
    </p:spTree>
    <p:extLst>
      <p:ext uri="{BB962C8B-B14F-4D97-AF65-F5344CB8AC3E}">
        <p14:creationId xmlns:p14="http://schemas.microsoft.com/office/powerpoint/2010/main" val="3188503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xEl>
                                              <p:pRg st="1" end="1"/>
                                            </p:txEl>
                                          </p:spTgt>
                                        </p:tgtEl>
                                        <p:attrNameLst>
                                          <p:attrName>style.visibility</p:attrName>
                                        </p:attrNameLst>
                                      </p:cBhvr>
                                      <p:to>
                                        <p:strVal val="visible"/>
                                      </p:to>
                                    </p:set>
                                    <p:anim calcmode="lin" valueType="num">
                                      <p:cBhvr additive="base">
                                        <p:cTn id="13"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2F0E561-E43A-8C44-DE02-CDA39EEF3812}"/>
              </a:ext>
            </a:extLst>
          </p:cNvPr>
          <p:cNvSpPr>
            <a:spLocks noGrp="1"/>
          </p:cNvSpPr>
          <p:nvPr>
            <p:ph type="title"/>
          </p:nvPr>
        </p:nvSpPr>
        <p:spPr>
          <a:solidFill>
            <a:srgbClr val="725247"/>
          </a:solidFill>
        </p:spPr>
        <p:txBody>
          <a:bodyPr vert="horz" lIns="91440" tIns="45720" rIns="91440" bIns="45720" rtlCol="0">
            <a:normAutofit/>
          </a:bodyPr>
          <a:lstStyle/>
          <a:p>
            <a:pPr>
              <a:spcBef>
                <a:spcPts val="1000"/>
              </a:spcBef>
              <a:buFont typeface="Arial" panose="020B0604020202020204" pitchFamily="34" charset="0"/>
            </a:pPr>
            <a:r>
              <a:rPr lang="es-MX" sz="4400" b="1" noProof="0" dirty="0">
                <a:ea typeface="+mn-ea"/>
                <a:cs typeface="+mn-cs"/>
              </a:rPr>
              <a:t>Para Memorizar</a:t>
            </a:r>
          </a:p>
        </p:txBody>
      </p:sp>
      <p:sp>
        <p:nvSpPr>
          <p:cNvPr id="6" name="Marcador de contenido 5">
            <a:extLst>
              <a:ext uri="{FF2B5EF4-FFF2-40B4-BE49-F238E27FC236}">
                <a16:creationId xmlns:a16="http://schemas.microsoft.com/office/drawing/2014/main" id="{519F4388-C2D1-A570-D577-FF7AE43E02BE}"/>
              </a:ext>
            </a:extLst>
          </p:cNvPr>
          <p:cNvSpPr>
            <a:spLocks noGrp="1"/>
          </p:cNvSpPr>
          <p:nvPr>
            <p:ph idx="1"/>
          </p:nvPr>
        </p:nvSpPr>
        <p:spPr>
          <a:xfrm>
            <a:off x="464024" y="1825625"/>
            <a:ext cx="6373504" cy="4465846"/>
          </a:xfrm>
          <a:ln w="28575">
            <a:solidFill>
              <a:schemeClr val="tx1"/>
            </a:solidFill>
            <a:extLst>
              <a:ext uri="{C807C97D-BFC1-408E-A445-0C87EB9F89A2}">
                <ask:lineSketchStyleProps xmlns:ask="http://schemas.microsoft.com/office/drawing/2018/sketchyshapes">
                  <ask:type>
                    <ask:lineSketchNone/>
                  </ask:type>
                </ask:lineSketchStyleProps>
              </a:ext>
            </a:extLst>
          </a:ln>
          <a:effectLst>
            <a:softEdge rad="279400"/>
          </a:effectLst>
        </p:spPr>
        <p:txBody>
          <a:bodyPr wrap="square">
            <a:normAutofit fontScale="92500" lnSpcReduction="10000"/>
          </a:bodyPr>
          <a:lstStyle/>
          <a:p>
            <a:pPr marL="0" indent="0" algn="ctr">
              <a:buNone/>
            </a:pPr>
            <a:r>
              <a:rPr lang="es-MX" sz="3600" b="1" noProof="0" dirty="0"/>
              <a:t>«¿No saben que su cuerpo es templo del Espíritu Santo, que está en ustedes, que tienen de Dios, y que no son sus propios dueños? Porque han sido comprados por precio; por tanto, glorifiquen a Dios en su cuerpo y en su espíritu, los cuales son de Dios»</a:t>
            </a:r>
          </a:p>
          <a:p>
            <a:pPr marL="0" indent="0" algn="ctr">
              <a:buNone/>
            </a:pPr>
            <a:r>
              <a:rPr lang="es-MX" sz="3600" b="1" noProof="0" dirty="0"/>
              <a:t>(1 Corintios 6:19-20)</a:t>
            </a:r>
          </a:p>
        </p:txBody>
      </p:sp>
      <p:sp>
        <p:nvSpPr>
          <p:cNvPr id="3" name="Rectángulo: esquinas redondeadas 2">
            <a:extLst>
              <a:ext uri="{FF2B5EF4-FFF2-40B4-BE49-F238E27FC236}">
                <a16:creationId xmlns:a16="http://schemas.microsoft.com/office/drawing/2014/main" id="{EF0BC2FB-53FE-CBAC-4370-418FA4B8FF43}"/>
              </a:ext>
            </a:extLst>
          </p:cNvPr>
          <p:cNvSpPr/>
          <p:nvPr/>
        </p:nvSpPr>
        <p:spPr>
          <a:xfrm>
            <a:off x="6571130" y="2702257"/>
            <a:ext cx="4101018" cy="2620370"/>
          </a:xfrm>
          <a:prstGeom prst="roundRect">
            <a:avLst/>
          </a:prstGeom>
          <a:blipFill dpi="0" rotWithShape="1">
            <a:blip r:embed="rId2">
              <a:extLst>
                <a:ext uri="{28A0092B-C50C-407E-A947-70E740481C1C}">
                  <a14:useLocalDpi xmlns:a14="http://schemas.microsoft.com/office/drawing/2010/main" val="0"/>
                </a:ext>
              </a:extLst>
            </a:blip>
            <a:srcRect/>
            <a:stretch>
              <a:fillRect/>
            </a:stretch>
          </a:blipFill>
          <a:effectLst>
            <a:innerShdw blurRad="63500" dist="50800" dir="18900000">
              <a:prstClr val="black">
                <a:alpha val="50000"/>
              </a:prstClr>
            </a:innerShdw>
          </a:effectLst>
          <a:scene3d>
            <a:camera prst="isometricOffAxis2Left"/>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Tree>
    <p:extLst>
      <p:ext uri="{BB962C8B-B14F-4D97-AF65-F5344CB8AC3E}">
        <p14:creationId xmlns:p14="http://schemas.microsoft.com/office/powerpoint/2010/main" val="31253639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35E0DBFC-8D99-0EC1-8869-D2AE3223C0AA}"/>
              </a:ext>
            </a:extLst>
          </p:cNvPr>
          <p:cNvSpPr>
            <a:spLocks noGrp="1"/>
          </p:cNvSpPr>
          <p:nvPr>
            <p:ph type="title"/>
          </p:nvPr>
        </p:nvSpPr>
        <p:spPr>
          <a:xfrm>
            <a:off x="811305" y="365125"/>
            <a:ext cx="9565894" cy="772559"/>
          </a:xfrm>
          <a:solidFill>
            <a:srgbClr val="725247"/>
          </a:solidFill>
        </p:spPr>
        <p:txBody>
          <a:bodyPr/>
          <a:lstStyle/>
          <a:p>
            <a:r>
              <a:rPr lang="es-MX" noProof="0" dirty="0"/>
              <a:t>Enfoque del Estudio</a:t>
            </a:r>
          </a:p>
        </p:txBody>
      </p:sp>
      <p:sp>
        <p:nvSpPr>
          <p:cNvPr id="6" name="Marcador de contenido 5">
            <a:extLst>
              <a:ext uri="{FF2B5EF4-FFF2-40B4-BE49-F238E27FC236}">
                <a16:creationId xmlns:a16="http://schemas.microsoft.com/office/drawing/2014/main" id="{3BF1AEB9-94DB-8515-B032-A5A29DBFA153}"/>
              </a:ext>
            </a:extLst>
          </p:cNvPr>
          <p:cNvSpPr>
            <a:spLocks noGrp="1"/>
          </p:cNvSpPr>
          <p:nvPr>
            <p:ph sz="half" idx="4294967295"/>
          </p:nvPr>
        </p:nvSpPr>
        <p:spPr>
          <a:xfrm>
            <a:off x="3317357" y="1488140"/>
            <a:ext cx="7059842" cy="5369859"/>
          </a:xfrm>
        </p:spPr>
        <p:txBody>
          <a:bodyPr vert="horz" wrap="square" lIns="91440" tIns="45720" rIns="91440" bIns="45720" rtlCol="0">
            <a:normAutofit fontScale="92500"/>
          </a:bodyPr>
          <a:lstStyle/>
          <a:p>
            <a:pPr marL="0" indent="0" algn="just">
              <a:lnSpc>
                <a:spcPts val="1400"/>
              </a:lnSpc>
              <a:buNone/>
              <a:tabLst>
                <a:tab pos="534988" algn="l"/>
              </a:tabLst>
            </a:pPr>
            <a:r>
              <a:rPr lang="es-MX" sz="1800" noProof="0" dirty="0">
                <a:latin typeface="Aptos Display" panose="020B0004020202020204" pitchFamily="34" charset="0"/>
              </a:rPr>
              <a:t>Texto clave: </a:t>
            </a:r>
            <a:r>
              <a:rPr lang="es-MX" sz="1800" b="1" dirty="0"/>
              <a:t>1 Corintios 6:19, 20</a:t>
            </a:r>
            <a:r>
              <a:rPr lang="es-MX" sz="1800" b="1" noProof="0" dirty="0"/>
              <a:t> </a:t>
            </a:r>
            <a:r>
              <a:rPr lang="es-MX" sz="1800" noProof="0" dirty="0">
                <a:latin typeface="Aptos Display" panose="020B0004020202020204" pitchFamily="34" charset="0"/>
              </a:rPr>
              <a:t>Enfoque de Estudio: </a:t>
            </a:r>
            <a:r>
              <a:rPr lang="pt-BR" sz="1800" b="1" dirty="0">
                <a:latin typeface="Aptos Display" panose="020B0004020202020204" pitchFamily="34" charset="0"/>
              </a:rPr>
              <a:t>1 </a:t>
            </a:r>
            <a:r>
              <a:rPr lang="pt-BR" sz="1800" b="1" dirty="0" err="1">
                <a:latin typeface="Aptos Display" panose="020B0004020202020204" pitchFamily="34" charset="0"/>
              </a:rPr>
              <a:t>Corintios</a:t>
            </a:r>
            <a:r>
              <a:rPr lang="pt-BR" sz="1800" b="1" dirty="0">
                <a:latin typeface="Aptos Display" panose="020B0004020202020204" pitchFamily="34" charset="0"/>
              </a:rPr>
              <a:t> 5:1-13; 2 </a:t>
            </a:r>
            <a:r>
              <a:rPr lang="pt-BR" sz="1800" b="1" dirty="0" err="1">
                <a:latin typeface="Aptos Display" panose="020B0004020202020204" pitchFamily="34" charset="0"/>
              </a:rPr>
              <a:t>Corintios</a:t>
            </a:r>
            <a:r>
              <a:rPr lang="pt-BR" sz="1800" b="1" dirty="0">
                <a:latin typeface="Aptos Display" panose="020B0004020202020204" pitchFamily="34" charset="0"/>
              </a:rPr>
              <a:t> 2:5-10; 1 </a:t>
            </a:r>
            <a:r>
              <a:rPr lang="pt-BR" sz="1800" b="1" dirty="0" err="1">
                <a:latin typeface="Aptos Display" panose="020B0004020202020204" pitchFamily="34" charset="0"/>
              </a:rPr>
              <a:t>Corintios</a:t>
            </a:r>
            <a:r>
              <a:rPr lang="pt-BR" sz="1800" b="1" dirty="0">
                <a:latin typeface="Aptos Display" panose="020B0004020202020204" pitchFamily="34" charset="0"/>
              </a:rPr>
              <a:t> 6:1-13; 1 </a:t>
            </a:r>
            <a:r>
              <a:rPr lang="pt-BR" sz="1800" b="1" dirty="0" err="1">
                <a:latin typeface="Aptos Display" panose="020B0004020202020204" pitchFamily="34" charset="0"/>
              </a:rPr>
              <a:t>Tesalonicenses</a:t>
            </a:r>
            <a:r>
              <a:rPr lang="pt-BR" sz="1800" b="1" dirty="0">
                <a:latin typeface="Aptos Display" panose="020B0004020202020204" pitchFamily="34" charset="0"/>
              </a:rPr>
              <a:t> 4:1-8; 1 </a:t>
            </a:r>
            <a:r>
              <a:rPr lang="pt-BR" sz="1800" b="1" dirty="0" err="1">
                <a:latin typeface="Aptos Display" panose="020B0004020202020204" pitchFamily="34" charset="0"/>
              </a:rPr>
              <a:t>Corintios</a:t>
            </a:r>
            <a:r>
              <a:rPr lang="pt-BR" sz="1800" b="1" dirty="0">
                <a:latin typeface="Aptos Display" panose="020B0004020202020204" pitchFamily="34" charset="0"/>
              </a:rPr>
              <a:t> 6:19-7:9.</a:t>
            </a:r>
            <a:r>
              <a:rPr lang="es-MX" sz="1800" b="1" noProof="0" dirty="0">
                <a:latin typeface="Aptos Display" panose="020B0004020202020204" pitchFamily="34" charset="0"/>
              </a:rPr>
              <a:t> </a:t>
            </a:r>
            <a:r>
              <a:rPr lang="es-MX" sz="1800" noProof="0" dirty="0">
                <a:latin typeface="Aptos Display" panose="020B0004020202020204" pitchFamily="34" charset="0"/>
              </a:rPr>
              <a:t>En la lección de esta semana </a:t>
            </a:r>
            <a:r>
              <a:rPr lang="es-MX" sz="1800" dirty="0">
                <a:latin typeface="Aptos Display" panose="020B0004020202020204" pitchFamily="34" charset="0"/>
              </a:rPr>
              <a:t>estudiaremos dos temas muy importantes: </a:t>
            </a:r>
            <a:r>
              <a:rPr lang="es-MX" sz="1800" b="1" dirty="0">
                <a:latin typeface="Aptos Display" panose="020B0004020202020204" pitchFamily="34" charset="0"/>
              </a:rPr>
              <a:t>1) El pecado en la iglesia; y 2) El antídoto contra la inmoralidad en la iglesia.</a:t>
            </a:r>
            <a:endParaRPr lang="es-MX" sz="1800" b="1" noProof="0" dirty="0">
              <a:latin typeface="Aptos Display" panose="020B0004020202020204" pitchFamily="34" charset="0"/>
            </a:endParaRPr>
          </a:p>
          <a:p>
            <a:pPr marL="0" indent="0" algn="just">
              <a:lnSpc>
                <a:spcPts val="1400"/>
              </a:lnSpc>
              <a:buNone/>
              <a:tabLst>
                <a:tab pos="534988" algn="l"/>
              </a:tabLst>
            </a:pPr>
            <a:r>
              <a:rPr lang="es-MX" sz="1800" dirty="0">
                <a:latin typeface="Aptos Display" panose="020B0004020202020204" pitchFamily="34" charset="0"/>
              </a:rPr>
              <a:t>La iglesia cristiana ha luchado desde su fundación contra todas las influencias que la rodean, y la iglesia de Corinto, no fue la excepción. Pablo después de una apelación contra las divisiones internas (1Cor.1-4) nos lleva ahora a analizar lo que tiene que ver con la inmoralidad sexual, los pleitos, la prostitución, el matrimonio y la soltería (1Cor. 5-7) todo esto estaba pasando en la iglesia de Corinto.</a:t>
            </a:r>
            <a:endParaRPr lang="es-MX" sz="1800" noProof="0" dirty="0">
              <a:latin typeface="Aptos Display" panose="020B0004020202020204" pitchFamily="34" charset="0"/>
            </a:endParaRPr>
          </a:p>
          <a:p>
            <a:pPr marL="0" indent="0" algn="just">
              <a:lnSpc>
                <a:spcPts val="1400"/>
              </a:lnSpc>
              <a:buNone/>
              <a:tabLst>
                <a:tab pos="534988" algn="l"/>
              </a:tabLst>
            </a:pPr>
            <a:r>
              <a:rPr lang="es-MX" sz="1800" dirty="0">
                <a:latin typeface="Aptos Display" panose="020B0004020202020204" pitchFamily="34" charset="0"/>
              </a:rPr>
              <a:t>La lección de esta semana destaca tres temas importantes: </a:t>
            </a:r>
            <a:r>
              <a:rPr lang="es-MX" sz="1800" b="1" dirty="0">
                <a:latin typeface="Aptos Display" panose="020B0004020202020204" pitchFamily="34" charset="0"/>
              </a:rPr>
              <a:t>1. Los Peligros de Racionalizar el Pecado</a:t>
            </a:r>
            <a:r>
              <a:rPr lang="es-MX" sz="1800" dirty="0">
                <a:latin typeface="Aptos Display" panose="020B0004020202020204" pitchFamily="34" charset="0"/>
              </a:rPr>
              <a:t>. A menudo desconectamos los problemas éticos y morales de nuestra práctica y de las decisiones que tomamos ignorando lo obvio o sofocando nuestras convicciones para racionalizar nuestro comportamiento. El mensaje de Pablo a los corintios ofrece un buen ejemplo de tal comportamiento y contiene una clara indicación de cómo resolver esta situación. </a:t>
            </a:r>
            <a:r>
              <a:rPr lang="es-MX" sz="1800" b="1" dirty="0">
                <a:latin typeface="Aptos Display" panose="020B0004020202020204" pitchFamily="34" charset="0"/>
              </a:rPr>
              <a:t>2. La Base Bíblica del Matrimonio. </a:t>
            </a:r>
            <a:r>
              <a:rPr lang="es-MX" sz="1800" dirty="0">
                <a:latin typeface="Aptos Display" panose="020B0004020202020204" pitchFamily="34" charset="0"/>
              </a:rPr>
              <a:t>El concepto bíblico del matrimonio se basa en la teología de la Creación y debe ofrecer la base para nuestra reflexión sobre el tema. La práctica incestuosa referenciada en 1 Corintios 5:1 y la falta de reflexión crítica sobre el tema por parte de la comunidad eclesiástica de Corinto nos recuerdan la realidad de la Brecha entre Saber y Hacer dentro de la iglesia. </a:t>
            </a:r>
            <a:r>
              <a:rPr lang="es-MX" sz="1800" b="1" dirty="0">
                <a:latin typeface="Aptos Display" panose="020B0004020202020204" pitchFamily="34" charset="0"/>
              </a:rPr>
              <a:t>3. Resolución de Conflictos. </a:t>
            </a:r>
            <a:r>
              <a:rPr lang="es-MX" sz="1800" dirty="0">
                <a:latin typeface="Aptos Display" panose="020B0004020202020204" pitchFamily="34" charset="0"/>
              </a:rPr>
              <a:t>La resolución de conflictos entre los miembros de la iglesia debe hacerse dentro de la iglesia y no a través de los tribunales legales seculares. Resolver conflictos dentro de la iglesia ofrece la oportunidad de la justicia redentora y subraya la convicción de que la iglesia, el cuerpo de Cristo, es capaz de resolver incluso problemas difíciles.</a:t>
            </a:r>
            <a:endParaRPr lang="es-MX" sz="1800" i="1" noProof="0" dirty="0">
              <a:latin typeface="Aptos Display" panose="020B0004020202020204" pitchFamily="34" charset="0"/>
            </a:endParaRPr>
          </a:p>
        </p:txBody>
      </p:sp>
      <p:sp>
        <p:nvSpPr>
          <p:cNvPr id="2" name="Diagrama de flujo: retraso 1">
            <a:extLst>
              <a:ext uri="{FF2B5EF4-FFF2-40B4-BE49-F238E27FC236}">
                <a16:creationId xmlns:a16="http://schemas.microsoft.com/office/drawing/2014/main" id="{B31CFBF4-8ED8-9551-57EF-E297B67EED06}"/>
              </a:ext>
            </a:extLst>
          </p:cNvPr>
          <p:cNvSpPr/>
          <p:nvPr/>
        </p:nvSpPr>
        <p:spPr>
          <a:xfrm>
            <a:off x="84083" y="2330825"/>
            <a:ext cx="3163614" cy="3738282"/>
          </a:xfrm>
          <a:prstGeom prst="flowChartDelay">
            <a:avLst/>
          </a:prstGeom>
          <a:blipFill dpi="0" rotWithShape="1">
            <a:blip r:embed="rId3">
              <a:extLst>
                <a:ext uri="{28A0092B-C50C-407E-A947-70E740481C1C}">
                  <a14:useLocalDpi xmlns:a14="http://schemas.microsoft.com/office/drawing/2010/main" val="0"/>
                </a:ext>
              </a:extLst>
            </a:blip>
            <a:srcRect/>
            <a:stretch>
              <a:fillRect/>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Tree>
    <p:extLst>
      <p:ext uri="{BB962C8B-B14F-4D97-AF65-F5344CB8AC3E}">
        <p14:creationId xmlns:p14="http://schemas.microsoft.com/office/powerpoint/2010/main" val="1864839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500" fill="hold"/>
                                        <p:tgtEl>
                                          <p:spTgt spid="2"/>
                                        </p:tgtEl>
                                        <p:attrNameLst>
                                          <p:attrName>ppt_x</p:attrName>
                                        </p:attrNameLst>
                                      </p:cBhvr>
                                      <p:tavLst>
                                        <p:tav tm="0">
                                          <p:val>
                                            <p:strVal val="#ppt_x"/>
                                          </p:val>
                                        </p:tav>
                                        <p:tav tm="100000">
                                          <p:val>
                                            <p:strVal val="#ppt_x"/>
                                          </p:val>
                                        </p:tav>
                                      </p:tavLst>
                                    </p:anim>
                                    <p:anim calcmode="lin" valueType="num">
                                      <p:cBhvr additive="base">
                                        <p:cTn id="1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P spid="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arcador de contenido 6">
            <a:extLst>
              <a:ext uri="{FF2B5EF4-FFF2-40B4-BE49-F238E27FC236}">
                <a16:creationId xmlns:a16="http://schemas.microsoft.com/office/drawing/2014/main" id="{8E7BAD8D-BC5A-CFA0-D665-5255A396E347}"/>
              </a:ext>
            </a:extLst>
          </p:cNvPr>
          <p:cNvSpPr>
            <a:spLocks noGrp="1"/>
          </p:cNvSpPr>
          <p:nvPr>
            <p:ph sz="half" idx="2"/>
          </p:nvPr>
        </p:nvSpPr>
        <p:spPr>
          <a:xfrm>
            <a:off x="3172639" y="1064556"/>
            <a:ext cx="7257022" cy="5793444"/>
          </a:xfrm>
          <a:effectLst>
            <a:softEdge rad="63500"/>
          </a:effectLst>
          <a:scene3d>
            <a:camera prst="orthographicFront"/>
            <a:lightRig rig="balanced" dir="t"/>
          </a:scene3d>
        </p:spPr>
        <p:txBody>
          <a:bodyPr wrap="square">
            <a:normAutofit fontScale="85000" lnSpcReduction="10000"/>
          </a:bodyPr>
          <a:lstStyle/>
          <a:p>
            <a:pPr marL="0" indent="0" algn="just" defTabSz="893763">
              <a:lnSpc>
                <a:spcPts val="1300"/>
              </a:lnSpc>
              <a:spcBef>
                <a:spcPts val="0"/>
              </a:spcBef>
              <a:spcAft>
                <a:spcPts val="600"/>
              </a:spcAft>
              <a:buNone/>
              <a:tabLst>
                <a:tab pos="627063" algn="l"/>
              </a:tabLst>
            </a:pPr>
            <a:r>
              <a:rPr lang="es-MX" dirty="0">
                <a:latin typeface="Aptos Display" panose="020B0004020202020204" pitchFamily="34" charset="0"/>
              </a:rPr>
              <a:t>	</a:t>
            </a:r>
            <a:r>
              <a:rPr lang="es-MX" dirty="0" err="1">
                <a:latin typeface="Aptos Display" panose="020B0004020202020204" pitchFamily="34" charset="0"/>
              </a:rPr>
              <a:t>ivimos</a:t>
            </a:r>
            <a:r>
              <a:rPr lang="es-MX" dirty="0">
                <a:latin typeface="Aptos Display" panose="020B0004020202020204" pitchFamily="34" charset="0"/>
              </a:rPr>
              <a:t> en una sociedad altamente erotizada. El contenido sexual se puede ver y 	escuchar en todas partes: en vallas publicitarias, en toda forma de anuncios y 	particularmente en línea, ¿verdad? Hace mucho tiempo, el salmista preguntó: 	«¿Cómo puede un joven mantenerse en el camino de la pureza?» (Salmo 119:9a). En medio de la avalancha de medios sexualizados, esta pregunta es tan urgente hoy como lo fue en el momento en que se escribió por primera vez. La respuesta sigue siendo: «Viviendo conforme a tu palabra» (Salmo 119:9b).</a:t>
            </a:r>
            <a:endParaRPr lang="es-MX" noProof="0" dirty="0">
              <a:latin typeface="Aptos Display" panose="020B0004020202020204" pitchFamily="34" charset="0"/>
            </a:endParaRPr>
          </a:p>
          <a:p>
            <a:pPr marL="0" indent="0" algn="just" defTabSz="893763">
              <a:lnSpc>
                <a:spcPts val="1300"/>
              </a:lnSpc>
              <a:spcBef>
                <a:spcPts val="0"/>
              </a:spcBef>
              <a:spcAft>
                <a:spcPts val="600"/>
              </a:spcAft>
              <a:buNone/>
              <a:tabLst>
                <a:tab pos="538163" algn="l"/>
              </a:tabLst>
            </a:pPr>
            <a:r>
              <a:rPr lang="es-MX" dirty="0">
                <a:latin typeface="Aptos Display" panose="020B0004020202020204" pitchFamily="34" charset="0"/>
              </a:rPr>
              <a:t>En medio de tantos llamamientos sexuales provenientes de diferentes direcciones, no es tan fácil para muchas personas permanecer sexualmente puras. En esta línea, James Boice cuenta la historia de Robert A. Jenson, quien dirigía un lucrativo negocio de pornografía. Después de abrazar la fe cristiana, su vida cambió significativamente. Sin embargo, aunque dejó el negocio de la pornografía y se volvió activo en la iglesia, continuó luchando con pensamientos impuros. Solo encontró la verdadera libertad cuando aprendió a meditar en las Escrituras.1 Jenson describe cómo uno se vuelve adicto a la pornografía u otras formas de vicios.2 Él dice: «Cuando siembras un pensamiento, cosechas una acción. Cuando siembras esa acción, cosechas un hábito. Cuando siembras ese hábito, cosechas un carácter. Cuando siembras ese carácter, cosechas un destino». Jenson aprendió que aplicar las enseñanzas de la Biblia a la propia vida es el camino hacia la santificación. Pablo estaría de acuerdo con eso. Él presenta un antídoto contra la inmoralidad sexual: ¡vivir como templos del Espíritu Santo!</a:t>
            </a:r>
            <a:endParaRPr lang="es-MX" noProof="0" dirty="0">
              <a:latin typeface="Aptos Display" panose="020B0004020202020204" pitchFamily="34" charset="0"/>
            </a:endParaRPr>
          </a:p>
          <a:p>
            <a:pPr marL="0" indent="0" algn="just">
              <a:lnSpc>
                <a:spcPts val="1300"/>
              </a:lnSpc>
              <a:spcBef>
                <a:spcPts val="600"/>
              </a:spcBef>
              <a:buNone/>
              <a:tabLst>
                <a:tab pos="714375" algn="l"/>
              </a:tabLst>
            </a:pPr>
            <a:r>
              <a:rPr lang="es-MX" b="1" noProof="0" dirty="0">
                <a:latin typeface="Aptos Display" panose="020B0004020202020204" pitchFamily="34" charset="0"/>
              </a:rPr>
              <a:t>«</a:t>
            </a:r>
            <a:r>
              <a:rPr lang="es-MX" b="1" dirty="0">
                <a:latin typeface="Aptos Display" panose="020B0004020202020204" pitchFamily="34" charset="0"/>
              </a:rPr>
              <a:t>El pecado de Adán podría ser considerado por las iglesias de hoy como un simple error, que debería ser perdonado inmediatamente y no pensarse más en él. Pero la norma de Dios es elevada y su Palabra inmutable, y por eso todas las prácticas egoístas y codiciosas son una abominación ante su vista. Los corazones de los creyentes necesitan ser purificados, santificados, refinados, ennoblecidos… Miren hacia arriba, mis hermanos. ¿Ha perdido el evangelio su poder para impresionar los corazones? ¿Es debido a que la influencia regeneradora del Espíritu de Cristo ha muerto, que los corazones no son purificados, santificados y preparados por el Espíritu Santo? No, la espada del Espíritu, la Palabra del Dios viviente, está todavía con nosotros; pero debe ser esgrimida con ahínco. Usémosla como lo hicieron antaño los santos de Dios. Mediante su poder viviente y vivificante se abrirá camino a los corazones…</a:t>
            </a:r>
            <a:r>
              <a:rPr lang="es-MX" b="1" noProof="0" dirty="0">
                <a:latin typeface="Aptos Display" panose="020B0004020202020204" pitchFamily="34" charset="0"/>
              </a:rPr>
              <a:t>» </a:t>
            </a:r>
            <a:r>
              <a:rPr lang="es-MX" noProof="0" dirty="0">
                <a:latin typeface="Aptos Display" panose="020B0004020202020204" pitchFamily="34" charset="0"/>
              </a:rPr>
              <a:t>(</a:t>
            </a:r>
            <a:r>
              <a:rPr lang="es-MX" i="1" dirty="0">
                <a:latin typeface="Aptos Display" panose="020B0004020202020204" pitchFamily="34" charset="0"/>
              </a:rPr>
              <a:t>Alza tus ojos, 2 de enero, p. 14</a:t>
            </a:r>
            <a:r>
              <a:rPr lang="es-MX" i="1" noProof="0" dirty="0">
                <a:latin typeface="Aptos Display" panose="020B0004020202020204" pitchFamily="34" charset="0"/>
              </a:rPr>
              <a:t>)</a:t>
            </a:r>
          </a:p>
        </p:txBody>
      </p:sp>
      <p:sp>
        <p:nvSpPr>
          <p:cNvPr id="2" name="Rectángulo 1">
            <a:extLst>
              <a:ext uri="{FF2B5EF4-FFF2-40B4-BE49-F238E27FC236}">
                <a16:creationId xmlns:a16="http://schemas.microsoft.com/office/drawing/2014/main" id="{D0A09385-F934-B49B-498E-D0BC730CE53F}"/>
              </a:ext>
            </a:extLst>
          </p:cNvPr>
          <p:cNvSpPr/>
          <p:nvPr/>
        </p:nvSpPr>
        <p:spPr>
          <a:xfrm>
            <a:off x="3136474" y="792484"/>
            <a:ext cx="1067974" cy="1291448"/>
          </a:xfrm>
          <a:prstGeom prst="rect">
            <a:avLst/>
          </a:prstGeom>
          <a:noFill/>
        </p:spPr>
        <p:txBody>
          <a:bodyPr wrap="square" lIns="91440" tIns="45720" rIns="91440" bIns="45720">
            <a:noAutofit/>
            <a:scene3d>
              <a:camera prst="orthographicFront"/>
              <a:lightRig rig="soft" dir="t">
                <a:rot lat="0" lon="0" rev="15600000"/>
              </a:lightRig>
            </a:scene3d>
            <a:sp3d extrusionH="57150" prstMaterial="softEdge">
              <a:bevelT w="25400" h="38100"/>
            </a:sp3d>
          </a:bodyPr>
          <a:lstStyle/>
          <a:p>
            <a:pPr algn="just"/>
            <a:r>
              <a:rPr lang="es-MX" sz="8100" b="1" noProof="0" dirty="0">
                <a:ln/>
                <a:solidFill>
                  <a:srgbClr val="00526B"/>
                </a:solidFill>
                <a:latin typeface="Aptos Display" panose="020B0004020202020204" pitchFamily="34" charset="0"/>
              </a:rPr>
              <a:t>V</a:t>
            </a:r>
            <a:endParaRPr lang="es-MX" sz="8100" b="1" cap="none" spc="0" noProof="0" dirty="0">
              <a:ln/>
              <a:solidFill>
                <a:srgbClr val="00526B"/>
              </a:solidFill>
              <a:effectLst/>
              <a:latin typeface="Aptos Display" panose="020B0004020202020204" pitchFamily="34" charset="0"/>
            </a:endParaRPr>
          </a:p>
        </p:txBody>
      </p:sp>
      <p:sp>
        <p:nvSpPr>
          <p:cNvPr id="24" name="Rectángulo 23">
            <a:extLst>
              <a:ext uri="{FF2B5EF4-FFF2-40B4-BE49-F238E27FC236}">
                <a16:creationId xmlns:a16="http://schemas.microsoft.com/office/drawing/2014/main" id="{A240F20F-2FEA-AE43-A41C-434E351EB6C2}"/>
              </a:ext>
            </a:extLst>
          </p:cNvPr>
          <p:cNvSpPr/>
          <p:nvPr/>
        </p:nvSpPr>
        <p:spPr>
          <a:xfrm>
            <a:off x="550845" y="141226"/>
            <a:ext cx="2310248" cy="923330"/>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s-MX" sz="5400" b="1" u="sng" cap="none" spc="0" noProof="0" dirty="0">
                <a:ln/>
                <a:solidFill>
                  <a:srgbClr val="4E4DA4"/>
                </a:solidFill>
                <a:effectLst>
                  <a:outerShdw blurRad="50800" dist="50800" dir="5400000" algn="ctr" rotWithShape="0">
                    <a:schemeClr val="bg1"/>
                  </a:outerShdw>
                </a:effectLst>
              </a:rPr>
              <a:t>Sábado</a:t>
            </a:r>
          </a:p>
        </p:txBody>
      </p:sp>
      <p:sp>
        <p:nvSpPr>
          <p:cNvPr id="25" name="Rectángulo 24">
            <a:extLst>
              <a:ext uri="{FF2B5EF4-FFF2-40B4-BE49-F238E27FC236}">
                <a16:creationId xmlns:a16="http://schemas.microsoft.com/office/drawing/2014/main" id="{8CE5F2C8-9123-7026-E3C0-C0B5A5A9D649}"/>
              </a:ext>
            </a:extLst>
          </p:cNvPr>
          <p:cNvSpPr/>
          <p:nvPr/>
        </p:nvSpPr>
        <p:spPr>
          <a:xfrm>
            <a:off x="3498751" y="165817"/>
            <a:ext cx="6490495" cy="830997"/>
          </a:xfrm>
          <a:prstGeom prst="rect">
            <a:avLst/>
          </a:prstGeom>
          <a:solidFill>
            <a:srgbClr val="725247"/>
          </a:solidFill>
          <a:effectLst>
            <a:softEdge rad="317500"/>
          </a:effectLst>
          <a:scene3d>
            <a:camera prst="orthographicFront"/>
            <a:lightRig rig="harsh" dir="t"/>
          </a:scene3d>
          <a:sp3d prstMaterial="dkEdge">
            <a:bevelT w="165100" prst="coolSlant"/>
            <a:bevelB w="152400" h="50800" prst="softRound"/>
          </a:sp3d>
        </p:spPr>
        <p:style>
          <a:lnRef idx="3">
            <a:schemeClr val="lt1"/>
          </a:lnRef>
          <a:fillRef idx="1">
            <a:schemeClr val="accent6"/>
          </a:fillRef>
          <a:effectRef idx="1">
            <a:schemeClr val="accent6"/>
          </a:effectRef>
          <a:fontRef idx="minor">
            <a:schemeClr val="lt1"/>
          </a:fontRef>
        </p:style>
        <p:txBody>
          <a:bodyPr wrap="square" lIns="91440" tIns="45720" rIns="91440" bIns="45720">
            <a:spAutoFit/>
            <a:sp3d extrusionH="57150" prstMaterial="matte">
              <a:bevelT w="63500" h="12700" prst="angle"/>
              <a:contourClr>
                <a:schemeClr val="bg1">
                  <a:lumMod val="65000"/>
                </a:schemeClr>
              </a:contourClr>
            </a:sp3d>
          </a:bodyPr>
          <a:lstStyle/>
          <a:p>
            <a:pPr algn="ctr"/>
            <a:r>
              <a:rPr lang="es-MX" sz="4800" b="1" cap="none" spc="0" noProof="0" dirty="0">
                <a:ln>
                  <a:solidFill>
                    <a:schemeClr val="tx1">
                      <a:lumMod val="95000"/>
                      <a:lumOff val="5000"/>
                    </a:schemeClr>
                  </a:solidFill>
                </a:ln>
                <a:solidFill>
                  <a:schemeClr val="bg1">
                    <a:lumMod val="95000"/>
                  </a:schemeClr>
                </a:solidFill>
                <a:effectLst>
                  <a:outerShdw blurRad="50800" dist="50800" dir="5400000" algn="ctr" rotWithShape="0">
                    <a:schemeClr val="bg1"/>
                  </a:outerShdw>
                </a:effectLst>
              </a:rPr>
              <a:t>Introducción a la Lección</a:t>
            </a:r>
          </a:p>
        </p:txBody>
      </p:sp>
      <p:sp>
        <p:nvSpPr>
          <p:cNvPr id="3" name="Diagrama de flujo: retraso 2">
            <a:extLst>
              <a:ext uri="{FF2B5EF4-FFF2-40B4-BE49-F238E27FC236}">
                <a16:creationId xmlns:a16="http://schemas.microsoft.com/office/drawing/2014/main" id="{ECC72CFC-2E7B-2BE9-F5F5-04E2E1182785}"/>
              </a:ext>
            </a:extLst>
          </p:cNvPr>
          <p:cNvSpPr/>
          <p:nvPr/>
        </p:nvSpPr>
        <p:spPr>
          <a:xfrm>
            <a:off x="57150" y="2026024"/>
            <a:ext cx="3115489" cy="3917576"/>
          </a:xfrm>
          <a:prstGeom prst="flowChartDelay">
            <a:avLst/>
          </a:prstGeom>
          <a:blipFill dpi="0" rotWithShape="1">
            <a:blip r:embed="rId2">
              <a:extLst>
                <a:ext uri="{28A0092B-C50C-407E-A947-70E740481C1C}">
                  <a14:useLocalDpi xmlns:a14="http://schemas.microsoft.com/office/drawing/2010/main" val="0"/>
                </a:ext>
              </a:extLst>
            </a:blip>
            <a:srcRect/>
            <a:stretch>
              <a:fillRect/>
            </a:stretch>
          </a:blip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Tree>
    <p:extLst>
      <p:ext uri="{BB962C8B-B14F-4D97-AF65-F5344CB8AC3E}">
        <p14:creationId xmlns:p14="http://schemas.microsoft.com/office/powerpoint/2010/main" val="4179762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xEl>
                                              <p:pRg st="1" end="1"/>
                                            </p:txEl>
                                          </p:spTgt>
                                        </p:tgtEl>
                                        <p:attrNameLst>
                                          <p:attrName>style.visibility</p:attrName>
                                        </p:attrNameLst>
                                      </p:cBhvr>
                                      <p:to>
                                        <p:strVal val="visible"/>
                                      </p:to>
                                    </p:set>
                                    <p:anim calcmode="lin" valueType="num">
                                      <p:cBhvr additive="base">
                                        <p:cTn id="13"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500" fill="hold"/>
                                        <p:tgtEl>
                                          <p:spTgt spid="2"/>
                                        </p:tgtEl>
                                        <p:attrNameLst>
                                          <p:attrName>ppt_x</p:attrName>
                                        </p:attrNameLst>
                                      </p:cBhvr>
                                      <p:tavLst>
                                        <p:tav tm="0">
                                          <p:val>
                                            <p:strVal val="#ppt_x"/>
                                          </p:val>
                                        </p:tav>
                                        <p:tav tm="100000">
                                          <p:val>
                                            <p:strVal val="#ppt_x"/>
                                          </p:val>
                                        </p:tav>
                                      </p:tavLst>
                                    </p:anim>
                                    <p:anim calcmode="lin" valueType="num">
                                      <p:cBhvr additive="base">
                                        <p:cTn id="18" dur="500" fill="hold"/>
                                        <p:tgtEl>
                                          <p:spTgt spid="2"/>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additive="base">
                                        <p:cTn id="21" dur="500" fill="hold"/>
                                        <p:tgtEl>
                                          <p:spTgt spid="3"/>
                                        </p:tgtEl>
                                        <p:attrNameLst>
                                          <p:attrName>ppt_x</p:attrName>
                                        </p:attrNameLst>
                                      </p:cBhvr>
                                      <p:tavLst>
                                        <p:tav tm="0">
                                          <p:val>
                                            <p:strVal val="#ppt_x"/>
                                          </p:val>
                                        </p:tav>
                                        <p:tav tm="100000">
                                          <p:val>
                                            <p:strVal val="#ppt_x"/>
                                          </p:val>
                                        </p:tav>
                                      </p:tavLst>
                                    </p:anim>
                                    <p:anim calcmode="lin" valueType="num">
                                      <p:cBhvr additive="base">
                                        <p:cTn id="22" dur="500" fill="hold"/>
                                        <p:tgtEl>
                                          <p:spTgt spid="3"/>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7">
                                            <p:txEl>
                                              <p:pRg st="2" end="2"/>
                                            </p:txEl>
                                          </p:spTgt>
                                        </p:tgtEl>
                                        <p:attrNameLst>
                                          <p:attrName>style.visibility</p:attrName>
                                        </p:attrNameLst>
                                      </p:cBhvr>
                                      <p:to>
                                        <p:strVal val="visible"/>
                                      </p:to>
                                    </p:set>
                                    <p:anim calcmode="lin" valueType="num">
                                      <p:cBhvr additive="base">
                                        <p:cTn id="25"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P spid="2" grpId="0"/>
      <p:bldP spid="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a:extLst>
              <a:ext uri="{FF2B5EF4-FFF2-40B4-BE49-F238E27FC236}">
                <a16:creationId xmlns:a16="http://schemas.microsoft.com/office/drawing/2014/main" id="{BA847B68-02D3-9617-6027-73DD024F831A}"/>
              </a:ext>
            </a:extLst>
          </p:cNvPr>
          <p:cNvSpPr>
            <a:spLocks noGrp="1"/>
          </p:cNvSpPr>
          <p:nvPr>
            <p:ph type="title"/>
          </p:nvPr>
        </p:nvSpPr>
        <p:spPr>
          <a:xfrm>
            <a:off x="467360" y="221388"/>
            <a:ext cx="2658325" cy="659218"/>
          </a:xfrm>
          <a:ln w="22225" cap="rnd">
            <a:noFill/>
          </a:ln>
          <a:scene3d>
            <a:camera prst="obliqueTopRight"/>
            <a:lightRig rig="balanced" dir="t"/>
          </a:scene3d>
          <a:sp3d>
            <a:bevelT w="190500" h="38100"/>
          </a:sp3d>
        </p:spPr>
        <p:txBody>
          <a:bodyPr>
            <a:noAutofit/>
            <a:sp3d extrusionH="88900" prstMaterial="powder">
              <a:bevelT h="127000"/>
              <a:bevelB w="38100" h="38100" prst="slope"/>
            </a:sp3d>
          </a:bodyPr>
          <a:lstStyle/>
          <a:p>
            <a:pPr algn="ctr"/>
            <a:r>
              <a:rPr lang="es-MX" sz="4800" b="1" u="sng" noProof="0" dirty="0">
                <a:ln/>
                <a:effectLst/>
                <a:latin typeface="+mn-lt"/>
                <a:ea typeface="+mn-ea"/>
                <a:cs typeface="+mn-cs"/>
              </a:rPr>
              <a:t>Domingo</a:t>
            </a:r>
          </a:p>
        </p:txBody>
      </p:sp>
      <p:sp>
        <p:nvSpPr>
          <p:cNvPr id="8" name="Marcador de contenido 7">
            <a:extLst>
              <a:ext uri="{FF2B5EF4-FFF2-40B4-BE49-F238E27FC236}">
                <a16:creationId xmlns:a16="http://schemas.microsoft.com/office/drawing/2014/main" id="{A1B76ABE-4F5A-3818-9448-543E7AE0ED38}"/>
              </a:ext>
            </a:extLst>
          </p:cNvPr>
          <p:cNvSpPr>
            <a:spLocks noGrp="1"/>
          </p:cNvSpPr>
          <p:nvPr>
            <p:ph sz="half" idx="2"/>
          </p:nvPr>
        </p:nvSpPr>
        <p:spPr>
          <a:xfrm>
            <a:off x="2973585" y="2096831"/>
            <a:ext cx="7498472" cy="4539781"/>
          </a:xfrm>
        </p:spPr>
        <p:txBody>
          <a:bodyPr vert="horz" wrap="square" lIns="91440" tIns="45720" rIns="91440" bIns="45720" rtlCol="0">
            <a:normAutofit/>
          </a:bodyPr>
          <a:lstStyle/>
          <a:p>
            <a:pPr marL="0" indent="0" algn="just">
              <a:lnSpc>
                <a:spcPts val="1500"/>
              </a:lnSpc>
              <a:spcBef>
                <a:spcPts val="0"/>
              </a:spcBef>
              <a:spcAft>
                <a:spcPts val="600"/>
              </a:spcAft>
              <a:buNone/>
            </a:pPr>
            <a:r>
              <a:rPr lang="es-MX" dirty="0"/>
              <a:t>Pablo está muy molesto por la inmoralidad sexual porque sabe que la santidad es una condición obligatoria para que uno vea a Jesús en Su venida (Hebreos 12:14). Al afirmar que los corintios fueron llamados a ser santos (1 Corintios 1:2), Pablo probablemente tiene en mente las palabras de Éxodo 19:5, 6,2 que describe el pacto de Dios con Israel. En este contexto, el llamamiento a la santidad en 1 Corintios 1:2 exige que los corintios se mantengan en una relación de pacto con Dios. Por el contrario, tolerar o adherirse a la inmoralidad sexual es una manera de romper el pacto con Dios.</a:t>
            </a:r>
            <a:endParaRPr lang="es-MX" noProof="0" dirty="0">
              <a:latin typeface="Aptos Display" panose="020B0004020202020204" pitchFamily="34" charset="0"/>
            </a:endParaRPr>
          </a:p>
          <a:p>
            <a:pPr marL="0" indent="0" algn="just">
              <a:lnSpc>
                <a:spcPts val="1500"/>
              </a:lnSpc>
              <a:spcBef>
                <a:spcPts val="0"/>
              </a:spcBef>
              <a:spcAft>
                <a:spcPts val="600"/>
              </a:spcAft>
              <a:buNone/>
            </a:pPr>
            <a:r>
              <a:rPr lang="es-MX" b="1" dirty="0">
                <a:latin typeface="Aptos Display" panose="020B0004020202020204" pitchFamily="34" charset="0"/>
              </a:rPr>
              <a:t>«El amor a Dios nunca debe inducirnos a empequeñecer el pecado; nunca debe encubrir ni excusar un mal inconfesado. </a:t>
            </a:r>
            <a:r>
              <a:rPr lang="es-MX" b="1" dirty="0" err="1">
                <a:latin typeface="Aptos Display" panose="020B0004020202020204" pitchFamily="34" charset="0"/>
              </a:rPr>
              <a:t>Acán</a:t>
            </a:r>
            <a:r>
              <a:rPr lang="es-MX" b="1" dirty="0">
                <a:latin typeface="Aptos Display" panose="020B0004020202020204" pitchFamily="34" charset="0"/>
              </a:rPr>
              <a:t> aprendió demasiado tarde que la ley de Dios, lo mismo que su Autor, es inmutable. Tiene que ver con todos nuestros actos, pensamientos y sentimientos. Nos sigue, y alcanza cada impulso secreto. Al abandonarse al pecado, los hombres llegan a considerar livianamente la ley de Dios. Muchos ocultan las transgresiones de sus semejantes, y se consuelan diciéndose que Dios no será estricto para señalar la iniquidad. Pero su ley es la gran norma de la rectitud, y con ella será comparado todo acto de la vida en ese día cuando Dios traerá toda obra a juicio, y todo acto secreto, sea bueno o malo. La pureza de corazón, producirá pureza de vida. Todas las excusas en favor del pecado son vanas. ¿Quién podrá defender al pecador si Dios da testimonio contra él?</a:t>
            </a:r>
            <a:r>
              <a:rPr lang="es-MX" b="1" noProof="0" dirty="0">
                <a:latin typeface="Aptos Display" panose="020B0004020202020204" pitchFamily="34" charset="0"/>
              </a:rPr>
              <a:t>» </a:t>
            </a:r>
            <a:r>
              <a:rPr lang="es-MX" i="1" noProof="0" dirty="0">
                <a:latin typeface="Aptos Display" panose="020B0004020202020204" pitchFamily="34" charset="0"/>
              </a:rPr>
              <a:t>(</a:t>
            </a:r>
            <a:r>
              <a:rPr lang="es-MX" i="1" dirty="0">
                <a:latin typeface="Aptos Display" panose="020B0004020202020204" pitchFamily="34" charset="0"/>
              </a:rPr>
              <a:t>Hijos e hijas de Dios, 26 de julio, p. 216</a:t>
            </a:r>
            <a:r>
              <a:rPr lang="es-MX" i="1" noProof="0" dirty="0">
                <a:latin typeface="Aptos Display" panose="020B0004020202020204" pitchFamily="34" charset="0"/>
              </a:rPr>
              <a:t>)</a:t>
            </a:r>
          </a:p>
        </p:txBody>
      </p:sp>
      <p:sp>
        <p:nvSpPr>
          <p:cNvPr id="3" name="CuadroTexto 2">
            <a:extLst>
              <a:ext uri="{FF2B5EF4-FFF2-40B4-BE49-F238E27FC236}">
                <a16:creationId xmlns:a16="http://schemas.microsoft.com/office/drawing/2014/main" id="{9C843493-6D59-555A-AF77-0A60D65147F1}"/>
              </a:ext>
            </a:extLst>
          </p:cNvPr>
          <p:cNvSpPr txBox="1"/>
          <p:nvPr/>
        </p:nvSpPr>
        <p:spPr>
          <a:xfrm>
            <a:off x="3267244" y="218958"/>
            <a:ext cx="6624918" cy="658800"/>
          </a:xfrm>
          <a:prstGeom prst="rect">
            <a:avLst/>
          </a:prstGeom>
          <a:solidFill>
            <a:srgbClr val="036EBB"/>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nchor="ctr">
            <a:normAutofit/>
          </a:bodyPr>
          <a:lstStyle/>
          <a:p>
            <a:r>
              <a:rPr lang="es-MX" sz="2800" noProof="0" dirty="0">
                <a:solidFill>
                  <a:schemeClr val="bg1">
                    <a:lumMod val="95000"/>
                  </a:schemeClr>
                </a:solidFill>
                <a:latin typeface="Amasis MT Pro Black" panose="02040A04050005020304" pitchFamily="18" charset="0"/>
              </a:rPr>
              <a:t>Disonancia entre la fe y la práctica</a:t>
            </a:r>
          </a:p>
        </p:txBody>
      </p:sp>
      <p:sp>
        <p:nvSpPr>
          <p:cNvPr id="2" name="Marcador de texto 14">
            <a:extLst>
              <a:ext uri="{FF2B5EF4-FFF2-40B4-BE49-F238E27FC236}">
                <a16:creationId xmlns:a16="http://schemas.microsoft.com/office/drawing/2014/main" id="{95E88C88-C4EA-0DC9-A72D-7FB73AB77910}"/>
              </a:ext>
            </a:extLst>
          </p:cNvPr>
          <p:cNvSpPr txBox="1">
            <a:spLocks/>
          </p:cNvSpPr>
          <p:nvPr/>
        </p:nvSpPr>
        <p:spPr>
          <a:xfrm>
            <a:off x="291325" y="915559"/>
            <a:ext cx="10092896" cy="1227006"/>
          </a:xfrm>
          <a:prstGeom prst="rect">
            <a:avLst/>
          </a:prstGeom>
          <a:noFill/>
        </p:spPr>
        <p:txBody>
          <a:bodyPr vert="horz" wrap="square" lIns="91440" tIns="45720" rIns="91440" bIns="45720" rtlCol="0" anchor="t">
            <a:normAutofit/>
          </a:bodyPr>
          <a:lstStyle>
            <a:lvl1pPr indent="0" algn="just">
              <a:lnSpc>
                <a:spcPts val="1600"/>
              </a:lnSpc>
              <a:spcBef>
                <a:spcPts val="0"/>
              </a:spcBef>
              <a:buFont typeface="Arial" panose="020B0604020202020204" pitchFamily="34" charset="0"/>
              <a:buNone/>
              <a:defRPr b="1">
                <a:latin typeface="Aptos Display" panose="020B0004020202020204" pitchFamily="34" charset="0"/>
              </a:defRPr>
            </a:lvl1pPr>
            <a:lvl2pPr indent="0">
              <a:lnSpc>
                <a:spcPct val="90000"/>
              </a:lnSpc>
              <a:spcBef>
                <a:spcPts val="500"/>
              </a:spcBef>
              <a:buFont typeface="Arial" panose="020B0604020202020204" pitchFamily="34" charset="0"/>
              <a:buNone/>
              <a:defRPr sz="2000" b="1">
                <a:latin typeface="Bahnschrift" panose="020B0502040204020203" pitchFamily="34" charset="0"/>
              </a:defRPr>
            </a:lvl2pPr>
            <a:lvl3pPr indent="0">
              <a:lnSpc>
                <a:spcPct val="90000"/>
              </a:lnSpc>
              <a:spcBef>
                <a:spcPts val="500"/>
              </a:spcBef>
              <a:buFont typeface="Arial" panose="020B0604020202020204" pitchFamily="34" charset="0"/>
              <a:buNone/>
              <a:defRPr b="1">
                <a:latin typeface="Bahnschrift" panose="020B0502040204020203" pitchFamily="34" charset="0"/>
              </a:defRPr>
            </a:lvl3pPr>
            <a:lvl4pPr indent="0">
              <a:lnSpc>
                <a:spcPct val="90000"/>
              </a:lnSpc>
              <a:spcBef>
                <a:spcPts val="500"/>
              </a:spcBef>
              <a:buFont typeface="Arial" panose="020B0604020202020204" pitchFamily="34" charset="0"/>
              <a:buNone/>
              <a:defRPr sz="1600" b="1">
                <a:latin typeface="Bahnschrift" panose="020B0502040204020203" pitchFamily="34" charset="0"/>
              </a:defRPr>
            </a:lvl4pPr>
            <a:lvl5pPr indent="0">
              <a:lnSpc>
                <a:spcPct val="90000"/>
              </a:lnSpc>
              <a:spcBef>
                <a:spcPts val="500"/>
              </a:spcBef>
              <a:buFont typeface="Arial" panose="020B0604020202020204" pitchFamily="34" charset="0"/>
              <a:buNone/>
              <a:defRPr sz="1600" b="1">
                <a:latin typeface="Bahnschrift" panose="020B0502040204020203" pitchFamily="34" charset="0"/>
              </a:defRPr>
            </a:lvl5pPr>
            <a:lvl6pPr indent="0">
              <a:lnSpc>
                <a:spcPct val="90000"/>
              </a:lnSpc>
              <a:spcBef>
                <a:spcPts val="500"/>
              </a:spcBef>
              <a:buFont typeface="Arial" panose="020B0604020202020204" pitchFamily="34" charset="0"/>
              <a:buNone/>
              <a:defRPr sz="1600" b="1"/>
            </a:lvl6pPr>
            <a:lvl7pPr indent="0">
              <a:lnSpc>
                <a:spcPct val="90000"/>
              </a:lnSpc>
              <a:spcBef>
                <a:spcPts val="500"/>
              </a:spcBef>
              <a:buFont typeface="Arial" panose="020B0604020202020204" pitchFamily="34" charset="0"/>
              <a:buNone/>
              <a:defRPr sz="1600" b="1"/>
            </a:lvl7pPr>
            <a:lvl8pPr indent="0">
              <a:lnSpc>
                <a:spcPct val="90000"/>
              </a:lnSpc>
              <a:spcBef>
                <a:spcPts val="500"/>
              </a:spcBef>
              <a:buFont typeface="Arial" panose="020B0604020202020204" pitchFamily="34" charset="0"/>
              <a:buNone/>
              <a:defRPr sz="1600" b="1"/>
            </a:lvl8pPr>
            <a:lvl9pPr indent="0">
              <a:lnSpc>
                <a:spcPct val="90000"/>
              </a:lnSpc>
              <a:spcBef>
                <a:spcPts val="500"/>
              </a:spcBef>
              <a:buFont typeface="Arial" panose="020B0604020202020204" pitchFamily="34" charset="0"/>
              <a:buNone/>
              <a:defRPr sz="1600" b="1"/>
            </a:lvl9pPr>
          </a:lstStyle>
          <a:p>
            <a:pPr>
              <a:lnSpc>
                <a:spcPts val="1400"/>
              </a:lnSpc>
            </a:pPr>
            <a:r>
              <a:rPr lang="es-MX" noProof="0" dirty="0"/>
              <a:t>«</a:t>
            </a:r>
            <a:r>
              <a:rPr lang="es-MX" dirty="0"/>
              <a:t>¡Y de esto os sentís orgullosos! ¿No deberíais, más bien, haber lamentado lo sucedido y haber expulsado de entre vosotros al que hizo tal cosa?</a:t>
            </a:r>
            <a:r>
              <a:rPr lang="es-MX" noProof="0" dirty="0"/>
              <a:t>» (1 Corintios 5:2 NVI)</a:t>
            </a:r>
          </a:p>
          <a:p>
            <a:pPr>
              <a:lnSpc>
                <a:spcPts val="1400"/>
              </a:lnSpc>
            </a:pPr>
            <a:r>
              <a:rPr lang="es-MX" dirty="0"/>
              <a:t>Lee 1 Corintios 5: 1-13. ¿Qué situación escandalosa describe Pablo en este pasaje y por qué es tan inquietante?</a:t>
            </a:r>
            <a:endParaRPr lang="es-MX" noProof="0" dirty="0"/>
          </a:p>
          <a:p>
            <a:pPr>
              <a:lnSpc>
                <a:spcPts val="1400"/>
              </a:lnSpc>
            </a:pPr>
            <a:r>
              <a:rPr lang="es-MX" noProof="0" dirty="0"/>
              <a:t>R</a:t>
            </a:r>
            <a:r>
              <a:rPr lang="es-MX" noProof="0" dirty="0">
                <a:solidFill>
                  <a:srgbClr val="0070C0"/>
                </a:solidFill>
              </a:rPr>
              <a:t>. Toca el tema del incesto con energía, ya que había un adulterio, que se estaba dando entre el hijo y su madrasta. Pero lo más alarmante es que la iglesia era </a:t>
            </a:r>
            <a:r>
              <a:rPr lang="es-MX" noProof="0" dirty="0" err="1">
                <a:solidFill>
                  <a:srgbClr val="0070C0"/>
                </a:solidFill>
              </a:rPr>
              <a:t>toledante</a:t>
            </a:r>
            <a:r>
              <a:rPr lang="es-MX" noProof="0" dirty="0">
                <a:solidFill>
                  <a:srgbClr val="0070C0"/>
                </a:solidFill>
              </a:rPr>
              <a:t> con el pecado.</a:t>
            </a:r>
          </a:p>
        </p:txBody>
      </p:sp>
      <p:sp>
        <p:nvSpPr>
          <p:cNvPr id="7" name="Rectángulo: esquinas redondeadas 6">
            <a:extLst>
              <a:ext uri="{FF2B5EF4-FFF2-40B4-BE49-F238E27FC236}">
                <a16:creationId xmlns:a16="http://schemas.microsoft.com/office/drawing/2014/main" id="{5EF9DE09-0BF3-A44A-DD62-CF541FF2C699}"/>
              </a:ext>
            </a:extLst>
          </p:cNvPr>
          <p:cNvSpPr/>
          <p:nvPr/>
        </p:nvSpPr>
        <p:spPr>
          <a:xfrm>
            <a:off x="18645" y="2222341"/>
            <a:ext cx="2954940" cy="3601028"/>
          </a:xfrm>
          <a:prstGeom prst="roundRect">
            <a:avLst>
              <a:gd name="adj" fmla="val 38512"/>
            </a:avLst>
          </a:prstGeom>
          <a:blipFill dpi="0" rotWithShape="1">
            <a:blip r:embed="rId3">
              <a:extLst>
                <a:ext uri="{28A0092B-C50C-407E-A947-70E740481C1C}">
                  <a14:useLocalDpi xmlns:a14="http://schemas.microsoft.com/office/drawing/2010/main" val="0"/>
                </a:ext>
              </a:extLst>
            </a:blip>
            <a:srcRect/>
            <a:stretch>
              <a:fillRect/>
            </a:stretch>
          </a:blip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4" name="CuadroTexto 3">
            <a:extLst>
              <a:ext uri="{FF2B5EF4-FFF2-40B4-BE49-F238E27FC236}">
                <a16:creationId xmlns:a16="http://schemas.microsoft.com/office/drawing/2014/main" id="{7DF06888-23B9-F1DA-BA85-8703A04A89A4}"/>
              </a:ext>
            </a:extLst>
          </p:cNvPr>
          <p:cNvSpPr txBox="1"/>
          <p:nvPr/>
        </p:nvSpPr>
        <p:spPr>
          <a:xfrm>
            <a:off x="213437" y="6407631"/>
            <a:ext cx="10170784" cy="470450"/>
          </a:xfrm>
          <a:prstGeom prst="rect">
            <a:avLst/>
          </a:prstGeom>
          <a:noFill/>
        </p:spPr>
        <p:txBody>
          <a:bodyPr wrap="square" rtlCol="0">
            <a:spAutoFit/>
          </a:bodyPr>
          <a:lstStyle/>
          <a:p>
            <a:pPr algn="just">
              <a:lnSpc>
                <a:spcPts val="1400"/>
              </a:lnSpc>
            </a:pPr>
            <a:r>
              <a:rPr lang="es-MX" b="1" noProof="0" dirty="0"/>
              <a:t>Reflexionemos:</a:t>
            </a:r>
            <a:r>
              <a:rPr lang="es-MX" noProof="0" dirty="0"/>
              <a:t> </a:t>
            </a:r>
            <a:r>
              <a:rPr lang="es-MX" b="1" dirty="0">
                <a:solidFill>
                  <a:srgbClr val="C00000"/>
                </a:solidFill>
                <a:latin typeface="Aptos Display" panose="020B0004020202020204" pitchFamily="34" charset="0"/>
              </a:rPr>
              <a:t>¿Qué conductas claramente condenadas en las Escrituras corremos el peligro de tolerar como iglesia en nombre del «amor» y la «aceptación»?</a:t>
            </a:r>
            <a:endParaRPr lang="es-MX" b="1" noProof="0" dirty="0">
              <a:solidFill>
                <a:srgbClr val="C00000"/>
              </a:solidFill>
              <a:latin typeface="Aptos Display" panose="020B0004020202020204" pitchFamily="34" charset="0"/>
            </a:endParaRPr>
          </a:p>
        </p:txBody>
      </p:sp>
    </p:spTree>
    <p:extLst>
      <p:ext uri="{BB962C8B-B14F-4D97-AF65-F5344CB8AC3E}">
        <p14:creationId xmlns:p14="http://schemas.microsoft.com/office/powerpoint/2010/main" val="594522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 calcmode="lin" valueType="num">
                                      <p:cBhvr additive="base">
                                        <p:cTn id="7"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 calcmode="lin" valueType="num">
                                      <p:cBhvr additive="base">
                                        <p:cTn id="13"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xEl>
                                              <p:pRg st="1" end="1"/>
                                            </p:txEl>
                                          </p:spTgt>
                                        </p:tgtEl>
                                        <p:attrNameLst>
                                          <p:attrName>style.visibility</p:attrName>
                                        </p:attrNameLst>
                                      </p:cBhvr>
                                      <p:to>
                                        <p:strVal val="visible"/>
                                      </p:to>
                                    </p:set>
                                    <p:anim calcmode="lin" valueType="num">
                                      <p:cBhvr additive="base">
                                        <p:cTn id="19"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ppt_x"/>
                                          </p:val>
                                        </p:tav>
                                        <p:tav tm="100000">
                                          <p:val>
                                            <p:strVal val="#ppt_x"/>
                                          </p:val>
                                        </p:tav>
                                      </p:tavLst>
                                    </p:anim>
                                    <p:anim calcmode="lin" valueType="num">
                                      <p:cBhvr additive="base">
                                        <p:cTn id="2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P spid="2" grpId="0" uiExpand="1" build="p"/>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ítulo 13">
            <a:extLst>
              <a:ext uri="{FF2B5EF4-FFF2-40B4-BE49-F238E27FC236}">
                <a16:creationId xmlns:a16="http://schemas.microsoft.com/office/drawing/2014/main" id="{444F1356-8449-E24A-109E-EBC13E04F5F3}"/>
              </a:ext>
            </a:extLst>
          </p:cNvPr>
          <p:cNvSpPr>
            <a:spLocks noGrp="1"/>
          </p:cNvSpPr>
          <p:nvPr>
            <p:ph type="title"/>
          </p:nvPr>
        </p:nvSpPr>
        <p:spPr>
          <a:xfrm>
            <a:off x="463867" y="180753"/>
            <a:ext cx="2653200" cy="659218"/>
          </a:xfrm>
          <a:effectLst>
            <a:outerShdw blurRad="44450" dist="27940" dir="5400000" algn="ctr">
              <a:schemeClr val="tx1">
                <a:lumMod val="50000"/>
                <a:lumOff val="50000"/>
                <a:alpha val="32000"/>
              </a:schemeClr>
            </a:outerShdw>
          </a:effectLst>
          <a:scene3d>
            <a:camera prst="perspectiveLeft"/>
            <a:lightRig rig="brightRoom" dir="t"/>
          </a:scene3d>
          <a:sp3d>
            <a:bevelT w="190500" h="38100"/>
          </a:sp3d>
        </p:spPr>
        <p:txBody>
          <a:bodyPr>
            <a:noAutofit/>
            <a:sp3d extrusionH="88900" prstMaterial="dkEdge">
              <a:bevelB w="38100" h="38100"/>
            </a:sp3d>
          </a:bodyPr>
          <a:lstStyle/>
          <a:p>
            <a:pPr algn="ctr"/>
            <a:r>
              <a:rPr lang="es-MX" sz="5400" b="1" u="sng" noProof="0" dirty="0">
                <a:ln/>
                <a:effectLst>
                  <a:outerShdw blurRad="50800" dist="38100" dir="1200000" algn="l" rotWithShape="0">
                    <a:schemeClr val="bg1">
                      <a:lumMod val="65000"/>
                      <a:alpha val="83000"/>
                    </a:schemeClr>
                  </a:outerShdw>
                </a:effectLst>
                <a:latin typeface="+mn-lt"/>
                <a:ea typeface="+mn-ea"/>
                <a:cs typeface="+mn-cs"/>
              </a:rPr>
              <a:t>Lunes</a:t>
            </a:r>
          </a:p>
        </p:txBody>
      </p:sp>
      <p:sp>
        <p:nvSpPr>
          <p:cNvPr id="15" name="Marcador de texto 14">
            <a:extLst>
              <a:ext uri="{FF2B5EF4-FFF2-40B4-BE49-F238E27FC236}">
                <a16:creationId xmlns:a16="http://schemas.microsoft.com/office/drawing/2014/main" id="{273AE9CE-BF4C-446E-C3D7-36DFCFE1EE19}"/>
              </a:ext>
            </a:extLst>
          </p:cNvPr>
          <p:cNvSpPr>
            <a:spLocks noGrp="1"/>
          </p:cNvSpPr>
          <p:nvPr>
            <p:ph type="body" idx="1"/>
          </p:nvPr>
        </p:nvSpPr>
        <p:spPr>
          <a:xfrm>
            <a:off x="119743" y="816052"/>
            <a:ext cx="10255436" cy="1541674"/>
          </a:xfrm>
          <a:noFill/>
        </p:spPr>
        <p:txBody>
          <a:bodyPr vert="horz" wrap="square" lIns="91440" tIns="45720" rIns="91440" bIns="45720" rtlCol="0" anchor="t">
            <a:normAutofit/>
          </a:bodyPr>
          <a:lstStyle/>
          <a:p>
            <a:pPr>
              <a:lnSpc>
                <a:spcPts val="1600"/>
              </a:lnSpc>
            </a:pPr>
            <a:r>
              <a:rPr lang="es-MX" noProof="0" dirty="0">
                <a:latin typeface="Aptos Display" panose="020B0004020202020204" pitchFamily="34" charset="0"/>
              </a:rPr>
              <a:t>«</a:t>
            </a:r>
            <a:r>
              <a:rPr lang="es-MX" dirty="0">
                <a:latin typeface="Aptos Display" panose="020B0004020202020204" pitchFamily="34" charset="0"/>
              </a:rPr>
              <a:t>Fiel es Dios, por el cual fuisteis llamados a la comunión con su Hijo Jesucristo nuestro Señor</a:t>
            </a:r>
            <a:r>
              <a:rPr lang="es-MX" noProof="0" dirty="0">
                <a:latin typeface="Aptos Display" panose="020B0004020202020204" pitchFamily="34" charset="0"/>
              </a:rPr>
              <a:t>» </a:t>
            </a:r>
            <a:r>
              <a:rPr lang="es-MX" dirty="0">
                <a:latin typeface="Aptos Display" panose="020B0004020202020204" pitchFamily="34" charset="0"/>
              </a:rPr>
              <a:t>(1ª de Corintios 1:9)</a:t>
            </a:r>
            <a:endParaRPr lang="es-MX" noProof="0" dirty="0">
              <a:latin typeface="Aptos Display" panose="020B0004020202020204" pitchFamily="34" charset="0"/>
            </a:endParaRPr>
          </a:p>
          <a:p>
            <a:pPr>
              <a:lnSpc>
                <a:spcPts val="1600"/>
              </a:lnSpc>
            </a:pPr>
            <a:r>
              <a:rPr lang="es-MX" dirty="0"/>
              <a:t>Lee nuevamente 1 Corintios 5: 1-13. ¿Cómo les dice Pablo que deben abordar esta situación?</a:t>
            </a:r>
            <a:endParaRPr lang="es-MX" noProof="0" dirty="0"/>
          </a:p>
          <a:p>
            <a:pPr>
              <a:lnSpc>
                <a:spcPts val="1600"/>
              </a:lnSpc>
            </a:pPr>
            <a:r>
              <a:rPr kumimoji="0" lang="es-MX" b="1" i="0" u="none" strike="noStrike" kern="1200" cap="none" spc="0" normalizeH="0" baseline="0" noProof="0" dirty="0">
                <a:ln>
                  <a:noFill/>
                </a:ln>
                <a:solidFill>
                  <a:prstClr val="black"/>
                </a:solidFill>
                <a:effectLst/>
                <a:uLnTx/>
                <a:uFillTx/>
                <a:latin typeface="Aptos Display" panose="020B0004020202020204" pitchFamily="34" charset="0"/>
              </a:rPr>
              <a:t>R. </a:t>
            </a:r>
            <a:r>
              <a:rPr lang="es-MX" noProof="0" dirty="0">
                <a:solidFill>
                  <a:srgbClr val="0070C0"/>
                </a:solidFill>
                <a:latin typeface="Aptos Display" panose="020B0004020202020204" pitchFamily="34" charset="0"/>
              </a:rPr>
              <a:t>Les dice que tienen que “Quitarlo de entre ustedes” refiriéndose a la disciplina eclesiástica. Lo entreguen al tal a Satanás, debido a que no estaba bajo la obediencia de Dios viviendo en obediencia de Satanás. Que no se asocien ni coman con el pecador, para que no influyan en los demás miembros. La disciplina eclesiástica tiene un carácter rehabilitador.</a:t>
            </a:r>
          </a:p>
          <a:p>
            <a:pPr>
              <a:lnSpc>
                <a:spcPts val="1600"/>
              </a:lnSpc>
            </a:pPr>
            <a:endParaRPr lang="es-MX" sz="2000" noProof="0" dirty="0">
              <a:latin typeface="Aptos Display" panose="020B0004020202020204" pitchFamily="34" charset="0"/>
            </a:endParaRPr>
          </a:p>
        </p:txBody>
      </p:sp>
      <p:sp>
        <p:nvSpPr>
          <p:cNvPr id="16" name="Marcador de contenido 15">
            <a:extLst>
              <a:ext uri="{FF2B5EF4-FFF2-40B4-BE49-F238E27FC236}">
                <a16:creationId xmlns:a16="http://schemas.microsoft.com/office/drawing/2014/main" id="{45767219-B16D-A207-C6B6-4C961D37CDAA}"/>
              </a:ext>
            </a:extLst>
          </p:cNvPr>
          <p:cNvSpPr>
            <a:spLocks noGrp="1"/>
          </p:cNvSpPr>
          <p:nvPr>
            <p:ph sz="half" idx="2"/>
          </p:nvPr>
        </p:nvSpPr>
        <p:spPr>
          <a:xfrm>
            <a:off x="2837908" y="2243047"/>
            <a:ext cx="7605973" cy="4247400"/>
          </a:xfrm>
        </p:spPr>
        <p:txBody>
          <a:bodyPr vert="horz" lIns="91440" tIns="45720" rIns="91440" bIns="45720" rtlCol="0">
            <a:normAutofit/>
          </a:bodyPr>
          <a:lstStyle/>
          <a:p>
            <a:pPr marL="0" indent="0" algn="just">
              <a:lnSpc>
                <a:spcPts val="1400"/>
              </a:lnSpc>
              <a:spcBef>
                <a:spcPts val="0"/>
              </a:spcBef>
              <a:spcAft>
                <a:spcPts val="600"/>
              </a:spcAft>
              <a:buNone/>
            </a:pPr>
            <a:r>
              <a:rPr lang="es-MX" dirty="0">
                <a:latin typeface="Aptos Display" panose="020B0004020202020204" pitchFamily="34" charset="0"/>
              </a:rPr>
              <a:t>El mandato «Quitad, pues, a ese malvado de entre vosotros» (1 Corintios 5:13, RVR60) se basa en pasajes como Deuteronomio 17:7; 19:19; 22:21, 24; y 24:7. Aunque los miembros de la iglesia no son inmunes a cometer pecados graves, los no cristianos merecen ver otro tipo de comportamiento por parte de los cristianos. Cuando alguien en la comunidad cristiana cae en pecado, se necesita disciplina. Sin embargo, siguen dos observaciones esenciales. Primero, la disciplina debe ser llevada a cabo por la iglesia con afecto amoroso y juicios rectos «en el nombre de nuestro Señor Jesucristo» (1 Corintios 5:4).5 Segundo, el propósito de la disciplina eclesiástica es remedial (versículo 5).6 No se trata en absoluto de venganza ni nada por el estilo. Es una manera de traer al pecador de vuelta al camino de la salvación.</a:t>
            </a:r>
            <a:endParaRPr lang="es-MX" i="1" noProof="0" dirty="0">
              <a:latin typeface="Aptos Display" panose="020B0004020202020204" pitchFamily="34" charset="0"/>
            </a:endParaRPr>
          </a:p>
          <a:p>
            <a:pPr marL="0" indent="0" algn="just">
              <a:lnSpc>
                <a:spcPts val="1400"/>
              </a:lnSpc>
              <a:spcBef>
                <a:spcPts val="0"/>
              </a:spcBef>
              <a:spcAft>
                <a:spcPts val="600"/>
              </a:spcAft>
              <a:buNone/>
            </a:pPr>
            <a:r>
              <a:rPr lang="es-MX" b="1" noProof="0" dirty="0">
                <a:latin typeface="Aptos Display" panose="020B0004020202020204" pitchFamily="34" charset="0"/>
              </a:rPr>
              <a:t>«</a:t>
            </a:r>
            <a:r>
              <a:rPr lang="es-MX" b="1" dirty="0">
                <a:latin typeface="Aptos Display" panose="020B0004020202020204" pitchFamily="34" charset="0"/>
              </a:rPr>
              <a:t>Dios nos invita a acudir a él con nuestra carga de culpa y las aflicciones de nuestro corazón. El pecado nos llena de temor a Dios; cuando hemos pecado, procuramos ocultarnos de él. Pero no importa cuál haya sido nuestro pecado, Dios nos invita a acudir a él mediante Cristo. Podemos liberarnos de nuestros pecados únicamente llevándolos a Dios. Caín, reprochado por Dios, reconoció que era culpable de la muerte de Abel; pero huyó de Dios como si así hubiera podido escapar de su pecado. Si hubiera acudido a Dios con su carga de culpa, habría sido perdonado. El hijo pródigo, comprendiendo su culpabilidad y desgracia, dijo: “Me levantaré e iré a mi padre”. Lucas 15:18 . Confesó su pecado y volvió junto al corazón de su padre.</a:t>
            </a:r>
            <a:r>
              <a:rPr lang="es-MX" b="1" noProof="0" dirty="0">
                <a:latin typeface="Aptos Display" panose="020B0004020202020204" pitchFamily="34" charset="0"/>
              </a:rPr>
              <a:t>» </a:t>
            </a:r>
            <a:r>
              <a:rPr lang="es-MX" i="1" noProof="0" dirty="0">
                <a:latin typeface="Aptos Display" panose="020B0004020202020204" pitchFamily="34" charset="0"/>
              </a:rPr>
              <a:t>(</a:t>
            </a:r>
            <a:r>
              <a:rPr lang="es-MX" i="1" dirty="0">
                <a:latin typeface="Aptos Display" panose="020B0004020202020204" pitchFamily="34" charset="0"/>
              </a:rPr>
              <a:t>A fin de conocerle, 11 de septiembre, p. 259</a:t>
            </a:r>
            <a:r>
              <a:rPr lang="es-MX" i="1" noProof="0" dirty="0">
                <a:latin typeface="Aptos Display" panose="020B0004020202020204" pitchFamily="34" charset="0"/>
              </a:rPr>
              <a:t>).</a:t>
            </a:r>
          </a:p>
          <a:p>
            <a:pPr marL="0" indent="0" algn="just">
              <a:lnSpc>
                <a:spcPts val="1400"/>
              </a:lnSpc>
              <a:spcBef>
                <a:spcPts val="0"/>
              </a:spcBef>
              <a:spcAft>
                <a:spcPts val="600"/>
              </a:spcAft>
              <a:buNone/>
            </a:pPr>
            <a:endParaRPr lang="es-MX" i="1" noProof="0" dirty="0">
              <a:latin typeface="Aptos Display" panose="020B0004020202020204" pitchFamily="34" charset="0"/>
            </a:endParaRPr>
          </a:p>
          <a:p>
            <a:pPr marL="0" indent="0" algn="just">
              <a:lnSpc>
                <a:spcPts val="1400"/>
              </a:lnSpc>
              <a:spcBef>
                <a:spcPts val="0"/>
              </a:spcBef>
              <a:spcAft>
                <a:spcPts val="600"/>
              </a:spcAft>
              <a:buNone/>
            </a:pPr>
            <a:endParaRPr lang="es-MX" i="1" noProof="0" dirty="0">
              <a:latin typeface="Aptos Display" panose="020B0004020202020204" pitchFamily="34" charset="0"/>
            </a:endParaRPr>
          </a:p>
          <a:p>
            <a:pPr marL="0" indent="0" algn="just">
              <a:lnSpc>
                <a:spcPts val="1400"/>
              </a:lnSpc>
              <a:spcBef>
                <a:spcPts val="0"/>
              </a:spcBef>
              <a:spcAft>
                <a:spcPts val="600"/>
              </a:spcAft>
              <a:buNone/>
            </a:pPr>
            <a:endParaRPr lang="es-MX" i="1" noProof="0" dirty="0">
              <a:latin typeface="Aptos Display" panose="020B0004020202020204" pitchFamily="34" charset="0"/>
            </a:endParaRPr>
          </a:p>
          <a:p>
            <a:pPr marL="0" indent="0" algn="just">
              <a:lnSpc>
                <a:spcPts val="1400"/>
              </a:lnSpc>
              <a:spcBef>
                <a:spcPts val="0"/>
              </a:spcBef>
              <a:spcAft>
                <a:spcPts val="600"/>
              </a:spcAft>
              <a:buNone/>
            </a:pPr>
            <a:endParaRPr lang="es-MX" i="1" noProof="0" dirty="0">
              <a:latin typeface="Aptos Display" panose="020B0004020202020204" pitchFamily="34" charset="0"/>
            </a:endParaRPr>
          </a:p>
          <a:p>
            <a:pPr marL="0" indent="0" algn="just">
              <a:lnSpc>
                <a:spcPts val="1400"/>
              </a:lnSpc>
              <a:spcBef>
                <a:spcPts val="0"/>
              </a:spcBef>
              <a:spcAft>
                <a:spcPts val="600"/>
              </a:spcAft>
              <a:buNone/>
            </a:pPr>
            <a:endParaRPr lang="es-MX" i="1" noProof="0" dirty="0">
              <a:latin typeface="Aptos Display" panose="020B0004020202020204" pitchFamily="34" charset="0"/>
            </a:endParaRPr>
          </a:p>
        </p:txBody>
      </p:sp>
      <p:sp>
        <p:nvSpPr>
          <p:cNvPr id="3" name="CuadroTexto 2">
            <a:extLst>
              <a:ext uri="{FF2B5EF4-FFF2-40B4-BE49-F238E27FC236}">
                <a16:creationId xmlns:a16="http://schemas.microsoft.com/office/drawing/2014/main" id="{59155F0B-0975-150E-86E7-E6B9F5FBE7C0}"/>
              </a:ext>
            </a:extLst>
          </p:cNvPr>
          <p:cNvSpPr txBox="1"/>
          <p:nvPr/>
        </p:nvSpPr>
        <p:spPr>
          <a:xfrm>
            <a:off x="3287564" y="181171"/>
            <a:ext cx="6624000" cy="658800"/>
          </a:xfrm>
          <a:prstGeom prst="rect">
            <a:avLst/>
          </a:prstGeom>
          <a:solidFill>
            <a:srgbClr val="BB561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nchor="ctr">
            <a:normAutofit/>
          </a:bodyPr>
          <a:lstStyle/>
          <a:p>
            <a:r>
              <a:rPr lang="es-MX" sz="2800" noProof="0" dirty="0">
                <a:solidFill>
                  <a:schemeClr val="bg1">
                    <a:lumMod val="95000"/>
                  </a:schemeClr>
                </a:solidFill>
                <a:latin typeface="Amasis MT Pro Black" panose="02040A04050005020304" pitchFamily="18" charset="0"/>
              </a:rPr>
              <a:t>Lidiando con escándalos</a:t>
            </a:r>
          </a:p>
        </p:txBody>
      </p:sp>
      <p:sp>
        <p:nvSpPr>
          <p:cNvPr id="2" name="Doble onda 1">
            <a:extLst>
              <a:ext uri="{FF2B5EF4-FFF2-40B4-BE49-F238E27FC236}">
                <a16:creationId xmlns:a16="http://schemas.microsoft.com/office/drawing/2014/main" id="{74924193-BB4C-1260-67CD-FE9D1840DD54}"/>
              </a:ext>
            </a:extLst>
          </p:cNvPr>
          <p:cNvSpPr/>
          <p:nvPr/>
        </p:nvSpPr>
        <p:spPr>
          <a:xfrm>
            <a:off x="119743" y="2219128"/>
            <a:ext cx="2718166" cy="3733437"/>
          </a:xfrm>
          <a:custGeom>
            <a:avLst/>
            <a:gdLst>
              <a:gd name="connsiteX0" fmla="*/ 0 w 2576470"/>
              <a:gd name="connsiteY0" fmla="*/ 175880 h 2814084"/>
              <a:gd name="connsiteX1" fmla="*/ 1288235 w 2576470"/>
              <a:gd name="connsiteY1" fmla="*/ 175880 h 2814084"/>
              <a:gd name="connsiteX2" fmla="*/ 2576470 w 2576470"/>
              <a:gd name="connsiteY2" fmla="*/ 175880 h 2814084"/>
              <a:gd name="connsiteX3" fmla="*/ 2576470 w 2576470"/>
              <a:gd name="connsiteY3" fmla="*/ 2638204 h 2814084"/>
              <a:gd name="connsiteX4" fmla="*/ 1288235 w 2576470"/>
              <a:gd name="connsiteY4" fmla="*/ 2638204 h 2814084"/>
              <a:gd name="connsiteX5" fmla="*/ 0 w 2576470"/>
              <a:gd name="connsiteY5" fmla="*/ 2638204 h 2814084"/>
              <a:gd name="connsiteX6" fmla="*/ 0 w 2576470"/>
              <a:gd name="connsiteY6" fmla="*/ 175880 h 2814084"/>
              <a:gd name="connsiteX0" fmla="*/ 0 w 2576470"/>
              <a:gd name="connsiteY0" fmla="*/ 260563 h 2892127"/>
              <a:gd name="connsiteX1" fmla="*/ 1288235 w 2576470"/>
              <a:gd name="connsiteY1" fmla="*/ 260563 h 2892127"/>
              <a:gd name="connsiteX2" fmla="*/ 2178437 w 2576470"/>
              <a:gd name="connsiteY2" fmla="*/ 260563 h 2892127"/>
              <a:gd name="connsiteX3" fmla="*/ 2576470 w 2576470"/>
              <a:gd name="connsiteY3" fmla="*/ 2722887 h 2892127"/>
              <a:gd name="connsiteX4" fmla="*/ 1288235 w 2576470"/>
              <a:gd name="connsiteY4" fmla="*/ 2722887 h 2892127"/>
              <a:gd name="connsiteX5" fmla="*/ 0 w 2576470"/>
              <a:gd name="connsiteY5" fmla="*/ 2722887 h 2892127"/>
              <a:gd name="connsiteX6" fmla="*/ 0 w 2576470"/>
              <a:gd name="connsiteY6" fmla="*/ 260563 h 2892127"/>
              <a:gd name="connsiteX0" fmla="*/ 0 w 2210710"/>
              <a:gd name="connsiteY0" fmla="*/ 260563 h 2911203"/>
              <a:gd name="connsiteX1" fmla="*/ 1288235 w 2210710"/>
              <a:gd name="connsiteY1" fmla="*/ 260563 h 2911203"/>
              <a:gd name="connsiteX2" fmla="*/ 2178437 w 2210710"/>
              <a:gd name="connsiteY2" fmla="*/ 260563 h 2911203"/>
              <a:gd name="connsiteX3" fmla="*/ 2210710 w 2210710"/>
              <a:gd name="connsiteY3" fmla="*/ 2744402 h 2911203"/>
              <a:gd name="connsiteX4" fmla="*/ 1288235 w 2210710"/>
              <a:gd name="connsiteY4" fmla="*/ 2722887 h 2911203"/>
              <a:gd name="connsiteX5" fmla="*/ 0 w 2210710"/>
              <a:gd name="connsiteY5" fmla="*/ 2722887 h 2911203"/>
              <a:gd name="connsiteX6" fmla="*/ 0 w 2210710"/>
              <a:gd name="connsiteY6" fmla="*/ 260563 h 2911203"/>
              <a:gd name="connsiteX0" fmla="*/ 0 w 2210710"/>
              <a:gd name="connsiteY0" fmla="*/ 257015 h 2907655"/>
              <a:gd name="connsiteX1" fmla="*/ 1288235 w 2210710"/>
              <a:gd name="connsiteY1" fmla="*/ 257015 h 2907655"/>
              <a:gd name="connsiteX2" fmla="*/ 2206129 w 2210710"/>
              <a:gd name="connsiteY2" fmla="*/ 160197 h 2907655"/>
              <a:gd name="connsiteX3" fmla="*/ 2210710 w 2210710"/>
              <a:gd name="connsiteY3" fmla="*/ 2740854 h 2907655"/>
              <a:gd name="connsiteX4" fmla="*/ 1288235 w 2210710"/>
              <a:gd name="connsiteY4" fmla="*/ 2719339 h 2907655"/>
              <a:gd name="connsiteX5" fmla="*/ 0 w 2210710"/>
              <a:gd name="connsiteY5" fmla="*/ 2719339 h 2907655"/>
              <a:gd name="connsiteX6" fmla="*/ 0 w 2210710"/>
              <a:gd name="connsiteY6" fmla="*/ 257015 h 2907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10710" h="2907655">
                <a:moveTo>
                  <a:pt x="0" y="257015"/>
                </a:moveTo>
                <a:cubicBezTo>
                  <a:pt x="429412" y="-329252"/>
                  <a:pt x="920547" y="273151"/>
                  <a:pt x="1288235" y="257015"/>
                </a:cubicBezTo>
                <a:cubicBezTo>
                  <a:pt x="1655923" y="240879"/>
                  <a:pt x="1776717" y="746465"/>
                  <a:pt x="2206129" y="160197"/>
                </a:cubicBezTo>
                <a:cubicBezTo>
                  <a:pt x="2206129" y="980972"/>
                  <a:pt x="2210710" y="1920079"/>
                  <a:pt x="2210710" y="2740854"/>
                </a:cubicBezTo>
                <a:cubicBezTo>
                  <a:pt x="1781298" y="3327121"/>
                  <a:pt x="1717647" y="2133071"/>
                  <a:pt x="1288235" y="2719339"/>
                </a:cubicBezTo>
                <a:cubicBezTo>
                  <a:pt x="858823" y="3305606"/>
                  <a:pt x="429412" y="2133071"/>
                  <a:pt x="0" y="2719339"/>
                </a:cubicBezTo>
                <a:lnTo>
                  <a:pt x="0" y="257015"/>
                </a:lnTo>
                <a:close/>
              </a:path>
            </a:pathLst>
          </a:custGeom>
          <a:blipFill dpi="0" rotWithShape="1">
            <a:blip r:embed="rId2">
              <a:extLst>
                <a:ext uri="{28A0092B-C50C-407E-A947-70E740481C1C}">
                  <a14:useLocalDpi xmlns:a14="http://schemas.microsoft.com/office/drawing/2010/main" val="0"/>
                </a:ext>
              </a:extLst>
            </a:blip>
            <a:srcRect/>
            <a:stretch>
              <a:fillRect/>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5" name="CuadroTexto 4">
            <a:extLst>
              <a:ext uri="{FF2B5EF4-FFF2-40B4-BE49-F238E27FC236}">
                <a16:creationId xmlns:a16="http://schemas.microsoft.com/office/drawing/2014/main" id="{7C79EABE-BEA1-D270-7D68-2932CC5569D4}"/>
              </a:ext>
            </a:extLst>
          </p:cNvPr>
          <p:cNvSpPr txBox="1"/>
          <p:nvPr/>
        </p:nvSpPr>
        <p:spPr>
          <a:xfrm>
            <a:off x="119743" y="6347025"/>
            <a:ext cx="10255436" cy="506864"/>
          </a:xfrm>
          <a:prstGeom prst="rect">
            <a:avLst/>
          </a:prstGeom>
          <a:noFill/>
        </p:spPr>
        <p:txBody>
          <a:bodyPr wrap="square" rtlCol="0">
            <a:normAutofit/>
          </a:bodyPr>
          <a:lstStyle/>
          <a:p>
            <a:pPr algn="just">
              <a:lnSpc>
                <a:spcPts val="1400"/>
              </a:lnSpc>
            </a:pPr>
            <a:r>
              <a:rPr lang="es-MX" b="1" noProof="0" dirty="0"/>
              <a:t>Reflexionemos:</a:t>
            </a:r>
            <a:r>
              <a:rPr lang="es-MX" noProof="0" dirty="0"/>
              <a:t> </a:t>
            </a:r>
            <a:r>
              <a:rPr lang="es-MX" b="1" dirty="0">
                <a:solidFill>
                  <a:srgbClr val="C00000"/>
                </a:solidFill>
                <a:latin typeface="Aptos Display" panose="020B0004020202020204" pitchFamily="34" charset="0"/>
              </a:rPr>
              <a:t>Como actúa tu iglesia cuando algún miembro de la congregación, esta en pecado, toman las medidas disciplinarias eclesiásticas, o son consecuentes con el pecado y el pecador.</a:t>
            </a:r>
            <a:endParaRPr lang="es-MX" sz="1700" b="1" noProof="0" dirty="0">
              <a:solidFill>
                <a:srgbClr val="C00000"/>
              </a:solidFill>
              <a:latin typeface="Aptos Display" panose="020B0004020202020204" pitchFamily="34" charset="0"/>
            </a:endParaRPr>
          </a:p>
        </p:txBody>
      </p:sp>
    </p:spTree>
    <p:extLst>
      <p:ext uri="{BB962C8B-B14F-4D97-AF65-F5344CB8AC3E}">
        <p14:creationId xmlns:p14="http://schemas.microsoft.com/office/powerpoint/2010/main" val="862707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
                                            <p:txEl>
                                              <p:pRg st="2" end="2"/>
                                            </p:txEl>
                                          </p:spTgt>
                                        </p:tgtEl>
                                        <p:attrNameLst>
                                          <p:attrName>style.visibility</p:attrName>
                                        </p:attrNameLst>
                                      </p:cBhvr>
                                      <p:to>
                                        <p:strVal val="visible"/>
                                      </p:to>
                                    </p:set>
                                    <p:anim calcmode="lin" valueType="num">
                                      <p:cBhvr additive="base">
                                        <p:cTn id="7" dur="500" fill="hold"/>
                                        <p:tgtEl>
                                          <p:spTgt spid="15">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6">
                                            <p:txEl>
                                              <p:pRg st="0" end="0"/>
                                            </p:txEl>
                                          </p:spTgt>
                                        </p:tgtEl>
                                        <p:attrNameLst>
                                          <p:attrName>style.visibility</p:attrName>
                                        </p:attrNameLst>
                                      </p:cBhvr>
                                      <p:to>
                                        <p:strVal val="visible"/>
                                      </p:to>
                                    </p:set>
                                    <p:anim calcmode="lin" valueType="num">
                                      <p:cBhvr additive="base">
                                        <p:cTn id="13" dur="500" fill="hold"/>
                                        <p:tgtEl>
                                          <p:spTgt spid="16">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6">
                                            <p:txEl>
                                              <p:pRg st="1" end="1"/>
                                            </p:txEl>
                                          </p:spTgt>
                                        </p:tgtEl>
                                        <p:attrNameLst>
                                          <p:attrName>style.visibility</p:attrName>
                                        </p:attrNameLst>
                                      </p:cBhvr>
                                      <p:to>
                                        <p:strVal val="visible"/>
                                      </p:to>
                                    </p:set>
                                    <p:anim calcmode="lin" valueType="num">
                                      <p:cBhvr additive="base">
                                        <p:cTn id="19" dur="500" fill="hold"/>
                                        <p:tgtEl>
                                          <p:spTgt spid="16">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uiExpand="1" build="p"/>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arcador de texto 6">
            <a:extLst>
              <a:ext uri="{FF2B5EF4-FFF2-40B4-BE49-F238E27FC236}">
                <a16:creationId xmlns:a16="http://schemas.microsoft.com/office/drawing/2014/main" id="{9A8B48DA-4413-26BF-EC99-862B3BCCCCA7}"/>
              </a:ext>
            </a:extLst>
          </p:cNvPr>
          <p:cNvSpPr>
            <a:spLocks noGrp="1"/>
          </p:cNvSpPr>
          <p:nvPr>
            <p:ph type="body" idx="1"/>
          </p:nvPr>
        </p:nvSpPr>
        <p:spPr>
          <a:xfrm>
            <a:off x="86061" y="832254"/>
            <a:ext cx="10260898" cy="1292367"/>
          </a:xfrm>
          <a:noFill/>
        </p:spPr>
        <p:txBody>
          <a:bodyPr vert="horz" wrap="square" lIns="91440" tIns="45720" rIns="91440" bIns="45720" rtlCol="0" anchor="t">
            <a:normAutofit/>
          </a:bodyPr>
          <a:lstStyle/>
          <a:p>
            <a:pPr>
              <a:lnSpc>
                <a:spcPts val="1500"/>
              </a:lnSpc>
            </a:pPr>
            <a:r>
              <a:rPr lang="es-MX" noProof="0" dirty="0">
                <a:latin typeface="Comic Sans MS" panose="030F0702030302020204" pitchFamily="66" charset="0"/>
              </a:rPr>
              <a:t>«</a:t>
            </a:r>
            <a:r>
              <a:rPr lang="es-MX" dirty="0">
                <a:latin typeface="Comic Sans MS" panose="030F0702030302020204" pitchFamily="66" charset="0"/>
              </a:rPr>
              <a:t>Si alguno de vosotros tiene un pleito con otro, ¿cómo se atreve a presentar demanda ante los inconversos, en vez de acudir a los creyentes?</a:t>
            </a:r>
            <a:r>
              <a:rPr lang="es-MX" noProof="0" dirty="0">
                <a:latin typeface="Comic Sans MS" panose="030F0702030302020204" pitchFamily="66" charset="0"/>
              </a:rPr>
              <a:t>» (1 Corintios 6:1 NVI)</a:t>
            </a:r>
            <a:endParaRPr lang="es-MX" noProof="0" dirty="0">
              <a:latin typeface="Aptos Display" panose="020B0004020202020204" pitchFamily="34" charset="0"/>
            </a:endParaRPr>
          </a:p>
          <a:p>
            <a:pPr>
              <a:lnSpc>
                <a:spcPts val="1500"/>
              </a:lnSpc>
            </a:pPr>
            <a:r>
              <a:rPr lang="es-MX" dirty="0"/>
              <a:t>Lee 1 Corintios 5: 3, 12-13; 6: 1-13. ¿Qué está tratando de enseñar Pablo a los corintios y a nosotros?</a:t>
            </a:r>
            <a:endParaRPr lang="es-MX" noProof="0" dirty="0">
              <a:latin typeface="Aptos Display" panose="020B0004020202020204" pitchFamily="34" charset="0"/>
            </a:endParaRPr>
          </a:p>
          <a:p>
            <a:pPr>
              <a:lnSpc>
                <a:spcPts val="1500"/>
              </a:lnSpc>
            </a:pPr>
            <a:r>
              <a:rPr lang="es-MX" noProof="0" dirty="0">
                <a:latin typeface="Aptos Display" panose="020B0004020202020204" pitchFamily="34" charset="0"/>
              </a:rPr>
              <a:t>R. </a:t>
            </a:r>
            <a:r>
              <a:rPr lang="es-MX" noProof="0" dirty="0">
                <a:solidFill>
                  <a:srgbClr val="0070C0"/>
                </a:solidFill>
                <a:latin typeface="Aptos Display" panose="020B0004020202020204" pitchFamily="34" charset="0"/>
              </a:rPr>
              <a:t>Que los asunto que involucran a las personas de la iglesia, deben tratarse en la iglesia, no llevarlos a un tribunal civil. Con este consejo se protege la identidad de la iglesia, no dando un mal testimonio a la sociedad civil. En otras palabras no sacar los trapitos al sol.</a:t>
            </a:r>
            <a:endParaRPr lang="es-MX" sz="2000" noProof="0" dirty="0">
              <a:solidFill>
                <a:srgbClr val="0070C0"/>
              </a:solidFill>
              <a:latin typeface="Aptos Display" panose="020B0004020202020204" pitchFamily="34" charset="0"/>
            </a:endParaRPr>
          </a:p>
        </p:txBody>
      </p:sp>
      <p:sp>
        <p:nvSpPr>
          <p:cNvPr id="8" name="Marcador de contenido 7">
            <a:extLst>
              <a:ext uri="{FF2B5EF4-FFF2-40B4-BE49-F238E27FC236}">
                <a16:creationId xmlns:a16="http://schemas.microsoft.com/office/drawing/2014/main" id="{11F57159-DA92-C69A-F804-BE0279520E05}"/>
              </a:ext>
            </a:extLst>
          </p:cNvPr>
          <p:cNvSpPr>
            <a:spLocks noGrp="1"/>
          </p:cNvSpPr>
          <p:nvPr>
            <p:ph sz="half" idx="2"/>
          </p:nvPr>
        </p:nvSpPr>
        <p:spPr>
          <a:xfrm>
            <a:off x="2774097" y="2052918"/>
            <a:ext cx="7601082" cy="4419599"/>
          </a:xfrm>
        </p:spPr>
        <p:txBody>
          <a:bodyPr>
            <a:noAutofit/>
          </a:bodyPr>
          <a:lstStyle/>
          <a:p>
            <a:pPr marL="0" indent="0" algn="just">
              <a:lnSpc>
                <a:spcPts val="1400"/>
              </a:lnSpc>
              <a:spcBef>
                <a:spcPts val="0"/>
              </a:spcBef>
              <a:spcAft>
                <a:spcPts val="600"/>
              </a:spcAft>
              <a:buNone/>
            </a:pPr>
            <a:r>
              <a:rPr lang="es-MX" dirty="0">
                <a:latin typeface="Aptos Display" panose="020B0004020202020204" pitchFamily="34" charset="0"/>
              </a:rPr>
              <a:t>Pablo demuestra naturalmente su preocupación por su testimonio ante los de afuera. Cita una situación particular en 1 Corintios 6:1-11, donde los creyentes llevan sus disputas internas a tribunales externos. Pablo se angustia porque la identidad de la iglesia está en juego aquí. Pablo introduce el párrafo mostrando su completa sorpresa de que algo como «lavar los trapos sucios» en público estuviera ocurriendo en la iglesia (versículo 1). Es bastante malo que hubiera disputas entre los creyentes, ¡pero llevar estas disputas para que los incrédulos juzguen es demasiado! El argumento de Pablo es agudo e irrefutable. Si el pueblo de Dios juzgará al mundo e incluso a los ángeles caídos en la vida venidera, ¿no son lo suficientemente competentes para juzgar «los asuntos más pequeños» y «las cosas que pertenecen a esta vida» (1 Corintios 6:2, 3)?7 Entonces, Pablo pregunta: ¿por qué «pedís sentencia a los que son de menor estima en la iglesia?» (versículo 4, RVR60).</a:t>
            </a:r>
            <a:endParaRPr lang="es-MX" noProof="0" dirty="0">
              <a:latin typeface="Aptos Display" panose="020B0004020202020204" pitchFamily="34" charset="0"/>
            </a:endParaRPr>
          </a:p>
          <a:p>
            <a:pPr marL="0" indent="0" algn="just">
              <a:lnSpc>
                <a:spcPts val="1300"/>
              </a:lnSpc>
              <a:spcBef>
                <a:spcPts val="0"/>
              </a:spcBef>
              <a:spcAft>
                <a:spcPts val="600"/>
              </a:spcAft>
              <a:buNone/>
            </a:pPr>
            <a:r>
              <a:rPr lang="es-MX" b="1" noProof="0" dirty="0">
                <a:latin typeface="Aptos Display" panose="020B0004020202020204" pitchFamily="34" charset="0"/>
              </a:rPr>
              <a:t>«</a:t>
            </a:r>
            <a:r>
              <a:rPr lang="es-MX" sz="1700" b="1" dirty="0">
                <a:latin typeface="Aptos Display" panose="020B0004020202020204" pitchFamily="34" charset="0"/>
              </a:rPr>
              <a:t>Se debe honrar a Dios en todo sentido, siendo participante de su naturaleza divina, para tener la seguridad del perdón de los pecados, con lo cual se pueda testificar acerca del amor de Dios. Pero en nuestra experiencia no se observan la afabilidad ni la alegría que deberían haber. Cristo dijo que si permanecemos en él, nuestro gozo será completo. Participemos entonces de la naturaleza divina, habiendo escapado de la corrupción que hay en el mundo a causa de la concupiscencia. Entonces, no echemos oprobio sobre Cristo al vivir vidas inconsecuentes, terrenales y sensuales. Elevémonos por encima de la atmósfera insalubre que prevalece en el mundo, y respiremos el aliento de Dios. Alimentémonos del pan de vida.</a:t>
            </a:r>
            <a:r>
              <a:rPr lang="es-MX" sz="1700" b="1" noProof="0" dirty="0">
                <a:latin typeface="Aptos Display" panose="020B0004020202020204" pitchFamily="34" charset="0"/>
              </a:rPr>
              <a:t>»</a:t>
            </a:r>
            <a:r>
              <a:rPr lang="es-MX" b="1" noProof="0" dirty="0">
                <a:latin typeface="Aptos Display" panose="020B0004020202020204" pitchFamily="34" charset="0"/>
              </a:rPr>
              <a:t> </a:t>
            </a:r>
            <a:r>
              <a:rPr lang="es-MX" i="1" noProof="0" dirty="0">
                <a:latin typeface="Aptos Display" panose="020B0004020202020204" pitchFamily="34" charset="0"/>
              </a:rPr>
              <a:t>(</a:t>
            </a:r>
            <a:r>
              <a:rPr lang="es-MX" i="1" dirty="0">
                <a:latin typeface="Aptos Display" panose="020B0004020202020204" pitchFamily="34" charset="0"/>
              </a:rPr>
              <a:t>Exaltad a Jesús, 5 de abril, p. 103</a:t>
            </a:r>
            <a:r>
              <a:rPr lang="es-MX" i="1" noProof="0" dirty="0">
                <a:latin typeface="Aptos Display" panose="020B0004020202020204" pitchFamily="34" charset="0"/>
              </a:rPr>
              <a:t>).</a:t>
            </a:r>
          </a:p>
          <a:p>
            <a:pPr marL="0" indent="0" algn="just">
              <a:lnSpc>
                <a:spcPts val="1300"/>
              </a:lnSpc>
              <a:spcBef>
                <a:spcPts val="0"/>
              </a:spcBef>
              <a:spcAft>
                <a:spcPts val="600"/>
              </a:spcAft>
              <a:buNone/>
            </a:pPr>
            <a:endParaRPr lang="es-MX" i="1" noProof="0" dirty="0">
              <a:latin typeface="Aptos Display" panose="020B0004020202020204" pitchFamily="34" charset="0"/>
            </a:endParaRPr>
          </a:p>
          <a:p>
            <a:pPr marL="0" indent="0" algn="just">
              <a:lnSpc>
                <a:spcPts val="1300"/>
              </a:lnSpc>
              <a:spcBef>
                <a:spcPts val="0"/>
              </a:spcBef>
              <a:spcAft>
                <a:spcPts val="600"/>
              </a:spcAft>
              <a:buNone/>
            </a:pPr>
            <a:endParaRPr lang="es-MX" i="1" noProof="0" dirty="0">
              <a:latin typeface="Aptos Display" panose="020B0004020202020204" pitchFamily="34" charset="0"/>
            </a:endParaRPr>
          </a:p>
          <a:p>
            <a:pPr marL="0" indent="0" algn="just">
              <a:lnSpc>
                <a:spcPts val="1300"/>
              </a:lnSpc>
              <a:spcBef>
                <a:spcPts val="0"/>
              </a:spcBef>
              <a:spcAft>
                <a:spcPts val="600"/>
              </a:spcAft>
              <a:buNone/>
            </a:pPr>
            <a:endParaRPr lang="es-MX" i="1" noProof="0" dirty="0">
              <a:latin typeface="Aptos Display" panose="020B0004020202020204" pitchFamily="34" charset="0"/>
            </a:endParaRPr>
          </a:p>
          <a:p>
            <a:pPr marL="0" indent="0" algn="just">
              <a:lnSpc>
                <a:spcPts val="1300"/>
              </a:lnSpc>
              <a:spcBef>
                <a:spcPts val="0"/>
              </a:spcBef>
              <a:spcAft>
                <a:spcPts val="600"/>
              </a:spcAft>
              <a:buNone/>
            </a:pPr>
            <a:endParaRPr lang="es-MX" i="1" noProof="0" dirty="0">
              <a:latin typeface="Aptos Display" panose="020B0004020202020204" pitchFamily="34" charset="0"/>
            </a:endParaRPr>
          </a:p>
          <a:p>
            <a:pPr marL="0" indent="0" algn="just">
              <a:lnSpc>
                <a:spcPts val="1300"/>
              </a:lnSpc>
              <a:spcBef>
                <a:spcPts val="0"/>
              </a:spcBef>
              <a:spcAft>
                <a:spcPts val="600"/>
              </a:spcAft>
              <a:buNone/>
            </a:pPr>
            <a:endParaRPr lang="es-MX" i="1" noProof="0" dirty="0">
              <a:latin typeface="Aptos Display" panose="020B0004020202020204" pitchFamily="34" charset="0"/>
            </a:endParaRPr>
          </a:p>
          <a:p>
            <a:pPr marL="0" indent="0" algn="just">
              <a:lnSpc>
                <a:spcPts val="1300"/>
              </a:lnSpc>
              <a:spcBef>
                <a:spcPts val="0"/>
              </a:spcBef>
              <a:spcAft>
                <a:spcPts val="600"/>
              </a:spcAft>
              <a:buNone/>
            </a:pPr>
            <a:endParaRPr lang="es-MX" sz="1600" b="1" noProof="0" dirty="0">
              <a:solidFill>
                <a:srgbClr val="C00000"/>
              </a:solidFill>
              <a:latin typeface="Aptos Display" panose="020B0004020202020204" pitchFamily="34" charset="0"/>
            </a:endParaRPr>
          </a:p>
        </p:txBody>
      </p:sp>
      <p:sp>
        <p:nvSpPr>
          <p:cNvPr id="2" name="CuadroTexto 1">
            <a:extLst>
              <a:ext uri="{FF2B5EF4-FFF2-40B4-BE49-F238E27FC236}">
                <a16:creationId xmlns:a16="http://schemas.microsoft.com/office/drawing/2014/main" id="{08C685AE-E21C-8DBF-EB5E-2BDEB9589609}"/>
              </a:ext>
            </a:extLst>
          </p:cNvPr>
          <p:cNvSpPr txBox="1"/>
          <p:nvPr/>
        </p:nvSpPr>
        <p:spPr>
          <a:xfrm>
            <a:off x="2870200" y="161993"/>
            <a:ext cx="7366000" cy="658800"/>
          </a:xfrm>
          <a:prstGeom prst="rect">
            <a:avLst/>
          </a:prstGeom>
          <a:solidFill>
            <a:srgbClr val="92D050"/>
          </a:solidFill>
          <a:ln>
            <a:noFill/>
          </a:ln>
          <a:effectLst>
            <a:outerShdw blurRad="44450" dist="27940" dir="5400000" algn="ctr">
              <a:schemeClr val="tx1">
                <a:alpha val="32000"/>
              </a:schemeClr>
            </a:outerShdw>
          </a:effectLst>
          <a:scene3d>
            <a:camera prst="orthographicFront">
              <a:rot lat="0" lon="0" rev="0"/>
            </a:camera>
            <a:lightRig rig="balanced" dir="t">
              <a:rot lat="0" lon="0" rev="8700000"/>
            </a:lightRig>
          </a:scene3d>
          <a:sp3d>
            <a:bevelT w="190500" h="38100"/>
          </a:sp3d>
        </p:spPr>
        <p:txBody>
          <a:bodyPr wrap="square" rtlCol="0" anchor="ctr">
            <a:normAutofit fontScale="70000" lnSpcReduction="20000"/>
            <a:sp3d extrusionH="31750" contourW="38100">
              <a:bevelT prst="riblet"/>
              <a:bevelB w="0" h="0"/>
              <a:extrusionClr>
                <a:schemeClr val="tx1">
                  <a:lumMod val="50000"/>
                  <a:lumOff val="50000"/>
                </a:schemeClr>
              </a:extrusionClr>
              <a:contourClr>
                <a:schemeClr val="bg1"/>
              </a:contourClr>
            </a:sp3d>
          </a:bodyPr>
          <a:lstStyle>
            <a:defPPr>
              <a:defRPr lang="es-MX"/>
            </a:defPPr>
            <a:lvl1pPr>
              <a:defRPr sz="2800">
                <a:solidFill>
                  <a:schemeClr val="bg1">
                    <a:lumMod val="95000"/>
                  </a:schemeClr>
                </a:solidFill>
                <a:latin typeface="Amasis MT Pro Black" panose="02040A04050005020304" pitchFamily="18" charset="0"/>
              </a:defRPr>
            </a:lvl1pPr>
          </a:lstStyle>
          <a:p>
            <a:pPr>
              <a:lnSpc>
                <a:spcPct val="90000"/>
              </a:lnSpc>
              <a:spcBef>
                <a:spcPct val="0"/>
              </a:spcBef>
            </a:pPr>
            <a:r>
              <a:rPr lang="es-MX" sz="4800" b="1" noProof="0" dirty="0">
                <a:ln/>
                <a:solidFill>
                  <a:schemeClr val="tx1"/>
                </a:solidFill>
                <a:effectLst>
                  <a:outerShdw blurRad="50800" dir="5400000" algn="ctr" rotWithShape="0">
                    <a:schemeClr val="bg1"/>
                  </a:outerShdw>
                </a:effectLst>
                <a:latin typeface="+mn-lt"/>
              </a:rPr>
              <a:t>Protegiendo la identidad de la iglesia</a:t>
            </a:r>
          </a:p>
        </p:txBody>
      </p:sp>
      <p:sp>
        <p:nvSpPr>
          <p:cNvPr id="12" name="Título 5">
            <a:extLst>
              <a:ext uri="{FF2B5EF4-FFF2-40B4-BE49-F238E27FC236}">
                <a16:creationId xmlns:a16="http://schemas.microsoft.com/office/drawing/2014/main" id="{9B2B152D-20AD-F590-1625-1546DA8426D8}"/>
              </a:ext>
            </a:extLst>
          </p:cNvPr>
          <p:cNvSpPr>
            <a:spLocks noGrp="1"/>
          </p:cNvSpPr>
          <p:nvPr>
            <p:ph type="title"/>
          </p:nvPr>
        </p:nvSpPr>
        <p:spPr>
          <a:xfrm>
            <a:off x="115772" y="161575"/>
            <a:ext cx="2658325" cy="659218"/>
          </a:xfrm>
          <a:solidFill>
            <a:srgbClr val="8FCB50"/>
          </a:solidFill>
          <a:ln w="22225" cap="rnd">
            <a:noFill/>
          </a:ln>
          <a:scene3d>
            <a:camera prst="obliqueTopRight"/>
            <a:lightRig rig="balanced" dir="t"/>
          </a:scene3d>
          <a:sp3d>
            <a:bevelT w="190500" h="38100"/>
          </a:sp3d>
        </p:spPr>
        <p:txBody>
          <a:bodyPr>
            <a:noAutofit/>
            <a:sp3d extrusionH="88900" prstMaterial="powder">
              <a:bevelT h="127000"/>
              <a:bevelB w="38100" h="38100" prst="slope"/>
              <a:extrusionClr>
                <a:schemeClr val="bg1"/>
              </a:extrusionClr>
            </a:sp3d>
          </a:bodyPr>
          <a:lstStyle/>
          <a:p>
            <a:pPr algn="ctr"/>
            <a:r>
              <a:rPr lang="es-MX" sz="4800" b="1" u="sng" noProof="0" dirty="0">
                <a:ln/>
                <a:solidFill>
                  <a:schemeClr val="tx1"/>
                </a:solidFill>
                <a:effectLst>
                  <a:outerShdw blurRad="50800" dir="5400000" algn="ctr" rotWithShape="0">
                    <a:schemeClr val="bg1"/>
                  </a:outerShdw>
                </a:effectLst>
                <a:latin typeface="+mn-lt"/>
                <a:ea typeface="+mn-ea"/>
                <a:cs typeface="+mn-cs"/>
              </a:rPr>
              <a:t>Martes</a:t>
            </a:r>
          </a:p>
        </p:txBody>
      </p:sp>
      <p:sp>
        <p:nvSpPr>
          <p:cNvPr id="3" name="Lágrima 2">
            <a:extLst>
              <a:ext uri="{FF2B5EF4-FFF2-40B4-BE49-F238E27FC236}">
                <a16:creationId xmlns:a16="http://schemas.microsoft.com/office/drawing/2014/main" id="{AE4EEBE8-A631-7019-3F15-CE49B6932798}"/>
              </a:ext>
            </a:extLst>
          </p:cNvPr>
          <p:cNvSpPr/>
          <p:nvPr/>
        </p:nvSpPr>
        <p:spPr>
          <a:xfrm>
            <a:off x="86062" y="2606899"/>
            <a:ext cx="2688036" cy="2923088"/>
          </a:xfrm>
          <a:prstGeom prst="teardrop">
            <a:avLst/>
          </a:prstGeom>
          <a:blipFill dpi="0" rotWithShape="1">
            <a:blip r:embed="rId3">
              <a:extLst>
                <a:ext uri="{28A0092B-C50C-407E-A947-70E740481C1C}">
                  <a14:useLocalDpi xmlns:a14="http://schemas.microsoft.com/office/drawing/2010/main" val="0"/>
                </a:ext>
              </a:extLst>
            </a:blip>
            <a:srcRect/>
            <a:stretch>
              <a:fillRect/>
            </a:stretch>
          </a:blip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4" name="CuadroTexto 3">
            <a:extLst>
              <a:ext uri="{FF2B5EF4-FFF2-40B4-BE49-F238E27FC236}">
                <a16:creationId xmlns:a16="http://schemas.microsoft.com/office/drawing/2014/main" id="{984389FA-3FF8-460A-60BF-4030930B8800}"/>
              </a:ext>
            </a:extLst>
          </p:cNvPr>
          <p:cNvSpPr txBox="1"/>
          <p:nvPr/>
        </p:nvSpPr>
        <p:spPr>
          <a:xfrm>
            <a:off x="114281" y="6164670"/>
            <a:ext cx="10289118" cy="693330"/>
          </a:xfrm>
          <a:prstGeom prst="rect">
            <a:avLst/>
          </a:prstGeom>
          <a:noFill/>
        </p:spPr>
        <p:txBody>
          <a:bodyPr wrap="square" rtlCol="0">
            <a:normAutofit/>
          </a:bodyPr>
          <a:lstStyle/>
          <a:p>
            <a:pPr algn="just">
              <a:lnSpc>
                <a:spcPts val="1400"/>
              </a:lnSpc>
            </a:pPr>
            <a:r>
              <a:rPr lang="es-MX" b="1" noProof="0" dirty="0"/>
              <a:t>Reflexionemos:</a:t>
            </a:r>
            <a:r>
              <a:rPr lang="es-MX" noProof="0" dirty="0"/>
              <a:t> </a:t>
            </a:r>
            <a:r>
              <a:rPr lang="es-MX" b="1" dirty="0">
                <a:solidFill>
                  <a:srgbClr val="C00000"/>
                </a:solidFill>
                <a:latin typeface="Aptos Display" panose="020B0004020202020204" pitchFamily="34" charset="0"/>
              </a:rPr>
              <a:t>Piensa en la lista de pecados que Pablo enumera en 1 Corintios 5: 10-11 y 1 Corintios 6: 9-10. ¿Por qué enumera los pecados sexuales junto con otros pecados como la idolatría, el robo, la codicia y la extorsión?</a:t>
            </a:r>
            <a:endParaRPr lang="es-MX" b="1" noProof="0" dirty="0">
              <a:solidFill>
                <a:srgbClr val="C00000"/>
              </a:solidFill>
              <a:latin typeface="Aptos Display" panose="020B0004020202020204" pitchFamily="34" charset="0"/>
            </a:endParaRPr>
          </a:p>
        </p:txBody>
      </p:sp>
    </p:spTree>
    <p:extLst>
      <p:ext uri="{BB962C8B-B14F-4D97-AF65-F5344CB8AC3E}">
        <p14:creationId xmlns:p14="http://schemas.microsoft.com/office/powerpoint/2010/main" val="3296400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anim calcmode="lin" valueType="num">
                                      <p:cBhvr additive="base">
                                        <p:cTn id="7"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 calcmode="lin" valueType="num">
                                      <p:cBhvr additive="base">
                                        <p:cTn id="13"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xEl>
                                              <p:pRg st="1" end="1"/>
                                            </p:txEl>
                                          </p:spTgt>
                                        </p:tgtEl>
                                        <p:attrNameLst>
                                          <p:attrName>style.visibility</p:attrName>
                                        </p:attrNameLst>
                                      </p:cBhvr>
                                      <p:to>
                                        <p:strVal val="visible"/>
                                      </p:to>
                                    </p:set>
                                    <p:anim calcmode="lin" valueType="num">
                                      <p:cBhvr additive="base">
                                        <p:cTn id="19"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ppt_x"/>
                                          </p:val>
                                        </p:tav>
                                        <p:tav tm="100000">
                                          <p:val>
                                            <p:strVal val="#ppt_x"/>
                                          </p:val>
                                        </p:tav>
                                      </p:tavLst>
                                    </p:anim>
                                    <p:anim calcmode="lin" valueType="num">
                                      <p:cBhvr additive="base">
                                        <p:cTn id="2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P spid="8" grpId="0" uiExpand="1" build="p"/>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93D4AD41-BBA2-6A4A-28FE-57EE21BC4ED8}"/>
              </a:ext>
            </a:extLst>
          </p:cNvPr>
          <p:cNvSpPr txBox="1"/>
          <p:nvPr/>
        </p:nvSpPr>
        <p:spPr>
          <a:xfrm>
            <a:off x="3278601" y="187113"/>
            <a:ext cx="6624000" cy="658800"/>
          </a:xfrm>
          <a:prstGeom prst="rect">
            <a:avLst/>
          </a:prstGeom>
          <a:solidFill>
            <a:srgbClr val="6E349A"/>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bevelB prst="slope"/>
          </a:sp3d>
        </p:spPr>
        <p:txBody>
          <a:bodyPr wrap="square" rtlCol="0" anchor="ctr">
            <a:normAutofit fontScale="62500" lnSpcReduction="20000"/>
            <a:sp3d extrusionH="57150" contourW="25400">
              <a:bevelT w="50800" prst="angle"/>
              <a:extrusionClr>
                <a:schemeClr val="bg1"/>
              </a:extrusionClr>
              <a:contourClr>
                <a:schemeClr val="bg1"/>
              </a:contourClr>
            </a:sp3d>
          </a:bodyPr>
          <a:lstStyle/>
          <a:p>
            <a:pPr algn="just">
              <a:spcBef>
                <a:spcPct val="0"/>
              </a:spcBef>
            </a:pPr>
            <a:r>
              <a:rPr lang="es-MX" sz="4400" b="1" noProof="0" dirty="0">
                <a:ln>
                  <a:solidFill>
                    <a:schemeClr val="accent1"/>
                  </a:solidFill>
                </a:ln>
                <a:solidFill>
                  <a:schemeClr val="bg1"/>
                </a:solidFill>
                <a:effectLst>
                  <a:outerShdw blurRad="50800" dist="38100" algn="l" rotWithShape="0">
                    <a:schemeClr val="bg1">
                      <a:lumMod val="95000"/>
                      <a:alpha val="40000"/>
                    </a:schemeClr>
                  </a:outerShdw>
                </a:effectLst>
              </a:rPr>
              <a:t>El antídoto contra la inmoralidad sexual</a:t>
            </a:r>
          </a:p>
        </p:txBody>
      </p:sp>
      <p:sp>
        <p:nvSpPr>
          <p:cNvPr id="9" name="Título 5">
            <a:extLst>
              <a:ext uri="{FF2B5EF4-FFF2-40B4-BE49-F238E27FC236}">
                <a16:creationId xmlns:a16="http://schemas.microsoft.com/office/drawing/2014/main" id="{32D96FCC-8331-450B-1E15-4B5A7EC1FDEF}"/>
              </a:ext>
            </a:extLst>
          </p:cNvPr>
          <p:cNvSpPr>
            <a:spLocks noGrp="1"/>
          </p:cNvSpPr>
          <p:nvPr>
            <p:ph type="title"/>
          </p:nvPr>
        </p:nvSpPr>
        <p:spPr>
          <a:xfrm>
            <a:off x="467360" y="193956"/>
            <a:ext cx="2658325" cy="659218"/>
          </a:xfrm>
          <a:solidFill>
            <a:srgbClr val="6E349A"/>
          </a:solidFill>
          <a:ln w="22225" cap="rnd">
            <a:noFill/>
          </a:ln>
          <a:scene3d>
            <a:camera prst="obliqueTopRight"/>
            <a:lightRig rig="balanced" dir="t"/>
          </a:scene3d>
          <a:sp3d>
            <a:bevelT w="190500" h="38100"/>
          </a:sp3d>
        </p:spPr>
        <p:txBody>
          <a:bodyPr>
            <a:noAutofit/>
            <a:sp3d extrusionH="88900" prstMaterial="powder">
              <a:bevelT h="127000"/>
              <a:bevelB w="38100" h="38100" prst="slope"/>
            </a:sp3d>
          </a:bodyPr>
          <a:lstStyle/>
          <a:p>
            <a:pPr algn="ctr"/>
            <a:r>
              <a:rPr lang="es-MX" b="1" u="sng" noProof="0" dirty="0">
                <a:ln/>
                <a:effectLst/>
                <a:latin typeface="+mn-lt"/>
                <a:ea typeface="+mn-ea"/>
                <a:cs typeface="+mn-cs"/>
              </a:rPr>
              <a:t>Miércoles</a:t>
            </a:r>
          </a:p>
        </p:txBody>
      </p:sp>
      <p:sp>
        <p:nvSpPr>
          <p:cNvPr id="4" name="Marcador de texto 3">
            <a:extLst>
              <a:ext uri="{FF2B5EF4-FFF2-40B4-BE49-F238E27FC236}">
                <a16:creationId xmlns:a16="http://schemas.microsoft.com/office/drawing/2014/main" id="{C454244B-81B2-9D1E-A4D6-0727FFF12747}"/>
              </a:ext>
            </a:extLst>
          </p:cNvPr>
          <p:cNvSpPr>
            <a:spLocks noGrp="1"/>
          </p:cNvSpPr>
          <p:nvPr>
            <p:ph type="body" idx="1"/>
          </p:nvPr>
        </p:nvSpPr>
        <p:spPr>
          <a:xfrm>
            <a:off x="11242" y="906357"/>
            <a:ext cx="10453558" cy="1209313"/>
          </a:xfrm>
          <a:noFill/>
        </p:spPr>
        <p:txBody>
          <a:bodyPr vert="horz" wrap="square" lIns="91440" tIns="45720" rIns="91440" bIns="45720" rtlCol="0" anchor="t">
            <a:normAutofit/>
          </a:bodyPr>
          <a:lstStyle/>
          <a:p>
            <a:pPr>
              <a:lnSpc>
                <a:spcPts val="1300"/>
              </a:lnSpc>
              <a:spcAft>
                <a:spcPts val="300"/>
              </a:spcAft>
            </a:pPr>
            <a:r>
              <a:rPr lang="es-MX" noProof="0" dirty="0">
                <a:latin typeface="Aptos Display" panose="020B0004020202020204" pitchFamily="34" charset="0"/>
              </a:rPr>
              <a:t>«</a:t>
            </a:r>
            <a:r>
              <a:rPr lang="es-MX" dirty="0">
                <a:latin typeface="Aptos Display" panose="020B0004020202020204" pitchFamily="34" charset="0"/>
              </a:rPr>
              <a:t>¿O ignoráis que vuestro cuerpo es templo del Espíritu Santo, el cual está en vosotros, el cual tenéis de Dios, y que no sois vuestros?</a:t>
            </a:r>
            <a:r>
              <a:rPr lang="es-MX" noProof="0" dirty="0">
                <a:latin typeface="Aptos Display" panose="020B0004020202020204" pitchFamily="34" charset="0"/>
              </a:rPr>
              <a:t>» (1 Corintios 6: 19).</a:t>
            </a:r>
          </a:p>
          <a:p>
            <a:pPr>
              <a:lnSpc>
                <a:spcPts val="1300"/>
              </a:lnSpc>
              <a:spcAft>
                <a:spcPts val="300"/>
              </a:spcAft>
            </a:pPr>
            <a:r>
              <a:rPr lang="es-MX" dirty="0">
                <a:latin typeface="Aptos Display" panose="020B0004020202020204" pitchFamily="34" charset="0"/>
              </a:rPr>
              <a:t>Lee 1 Tesalonicenses 4: 1-8. ¿Qué dice este pasaje acerca de la conexión entre la santificación y el deber de evitar la inmoralidad sexual?</a:t>
            </a:r>
            <a:endParaRPr lang="es-MX" noProof="0" dirty="0">
              <a:latin typeface="Aptos Display" panose="020B0004020202020204" pitchFamily="34" charset="0"/>
            </a:endParaRPr>
          </a:p>
          <a:p>
            <a:pPr>
              <a:lnSpc>
                <a:spcPts val="1300"/>
              </a:lnSpc>
              <a:spcAft>
                <a:spcPts val="300"/>
              </a:spcAft>
            </a:pPr>
            <a:r>
              <a:rPr lang="es-MX" noProof="0" dirty="0">
                <a:latin typeface="Aptos Display" panose="020B0004020202020204" pitchFamily="34" charset="0"/>
              </a:rPr>
              <a:t>R. </a:t>
            </a:r>
            <a:r>
              <a:rPr lang="es-MX" dirty="0">
                <a:solidFill>
                  <a:srgbClr val="0070C0"/>
                </a:solidFill>
                <a:latin typeface="Aptos Display" panose="020B0004020202020204" pitchFamily="34" charset="0"/>
              </a:rPr>
              <a:t>La única manera de vivir una vida santa con integridad en cuestiones sexuales es tener una relación íntima con Cristo a través del Espíritu Santo</a:t>
            </a:r>
            <a:r>
              <a:rPr lang="es-MX" noProof="0" dirty="0">
                <a:solidFill>
                  <a:srgbClr val="0070C0"/>
                </a:solidFill>
                <a:latin typeface="Aptos Display" panose="020B0004020202020204" pitchFamily="34" charset="0"/>
              </a:rPr>
              <a:t>.</a:t>
            </a:r>
          </a:p>
          <a:p>
            <a:pPr>
              <a:lnSpc>
                <a:spcPts val="1300"/>
              </a:lnSpc>
              <a:spcAft>
                <a:spcPts val="300"/>
              </a:spcAft>
            </a:pPr>
            <a:endParaRPr lang="es-MX" noProof="0" dirty="0">
              <a:solidFill>
                <a:srgbClr val="0070C0"/>
              </a:solidFill>
              <a:latin typeface="Aptos Display" panose="020B0004020202020204" pitchFamily="34" charset="0"/>
            </a:endParaRPr>
          </a:p>
          <a:p>
            <a:pPr>
              <a:lnSpc>
                <a:spcPts val="1300"/>
              </a:lnSpc>
              <a:spcAft>
                <a:spcPts val="300"/>
              </a:spcAft>
            </a:pPr>
            <a:endParaRPr lang="es-MX" noProof="0" dirty="0">
              <a:solidFill>
                <a:srgbClr val="0070C0"/>
              </a:solidFill>
              <a:latin typeface="Aptos Display" panose="020B0004020202020204" pitchFamily="34" charset="0"/>
            </a:endParaRPr>
          </a:p>
          <a:p>
            <a:pPr>
              <a:lnSpc>
                <a:spcPts val="1300"/>
              </a:lnSpc>
              <a:spcAft>
                <a:spcPts val="300"/>
              </a:spcAft>
            </a:pPr>
            <a:endParaRPr lang="es-MX" noProof="0" dirty="0">
              <a:solidFill>
                <a:srgbClr val="0070C0"/>
              </a:solidFill>
              <a:latin typeface="Aptos Display" panose="020B0004020202020204" pitchFamily="34" charset="0"/>
            </a:endParaRPr>
          </a:p>
          <a:p>
            <a:pPr>
              <a:lnSpc>
                <a:spcPts val="1300"/>
              </a:lnSpc>
              <a:spcAft>
                <a:spcPts val="300"/>
              </a:spcAft>
            </a:pPr>
            <a:endParaRPr lang="es-MX" sz="1700" noProof="0" dirty="0">
              <a:solidFill>
                <a:srgbClr val="00B0F0"/>
              </a:solidFill>
              <a:latin typeface="Aptos Display" panose="020B0004020202020204" pitchFamily="34" charset="0"/>
            </a:endParaRPr>
          </a:p>
        </p:txBody>
      </p:sp>
      <p:sp>
        <p:nvSpPr>
          <p:cNvPr id="3" name="Diagrama de flujo: pantalla 2">
            <a:extLst>
              <a:ext uri="{FF2B5EF4-FFF2-40B4-BE49-F238E27FC236}">
                <a16:creationId xmlns:a16="http://schemas.microsoft.com/office/drawing/2014/main" id="{6186A0B3-A4B7-36EB-C952-5BC87AAF9B83}"/>
              </a:ext>
            </a:extLst>
          </p:cNvPr>
          <p:cNvSpPr/>
          <p:nvPr/>
        </p:nvSpPr>
        <p:spPr>
          <a:xfrm>
            <a:off x="22128" y="2380391"/>
            <a:ext cx="2701466" cy="3138036"/>
          </a:xfrm>
          <a:prstGeom prst="flowChartDisplay">
            <a:avLst/>
          </a:prstGeom>
          <a:blipFill dpi="0" rotWithShape="1">
            <a:blip r:embed="rId4">
              <a:extLst>
                <a:ext uri="{28A0092B-C50C-407E-A947-70E740481C1C}">
                  <a14:useLocalDpi xmlns:a14="http://schemas.microsoft.com/office/drawing/2010/main" val="0"/>
                </a:ext>
              </a:extLst>
            </a:blip>
            <a:srcRect/>
            <a:stretch>
              <a:fillRect/>
            </a:stretch>
          </a:blipFill>
          <a:ln>
            <a:noFill/>
          </a:ln>
          <a:scene3d>
            <a:camera prst="orthographicFront"/>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10" name="Marcador de contenido 9">
            <a:extLst>
              <a:ext uri="{FF2B5EF4-FFF2-40B4-BE49-F238E27FC236}">
                <a16:creationId xmlns:a16="http://schemas.microsoft.com/office/drawing/2014/main" id="{10209970-210E-C161-AB3B-AECA924C0D07}"/>
              </a:ext>
            </a:extLst>
          </p:cNvPr>
          <p:cNvSpPr>
            <a:spLocks noGrp="1"/>
          </p:cNvSpPr>
          <p:nvPr>
            <p:ph sz="half" idx="2"/>
          </p:nvPr>
        </p:nvSpPr>
        <p:spPr>
          <a:xfrm>
            <a:off x="2712708" y="1981207"/>
            <a:ext cx="7752092" cy="4464428"/>
          </a:xfrm>
          <a:effectLst>
            <a:glow rad="127000">
              <a:schemeClr val="bg1"/>
            </a:glow>
            <a:softEdge rad="25400"/>
          </a:effectLst>
        </p:spPr>
        <p:txBody>
          <a:bodyPr>
            <a:normAutofit/>
            <a:scene3d>
              <a:camera prst="orthographicFront"/>
              <a:lightRig rig="brightRoom" dir="t">
                <a:rot lat="0" lon="0" rev="1200000"/>
              </a:lightRig>
            </a:scene3d>
            <a:sp3d prstMaterial="dkEdge">
              <a:bevelT w="38100"/>
              <a:extrusionClr>
                <a:schemeClr val="bg1"/>
              </a:extrusionClr>
              <a:contourClr>
                <a:schemeClr val="bg1"/>
              </a:contourClr>
            </a:sp3d>
          </a:bodyPr>
          <a:lstStyle/>
          <a:p>
            <a:pPr marL="0" indent="0" algn="just">
              <a:lnSpc>
                <a:spcPts val="1500"/>
              </a:lnSpc>
              <a:buNone/>
            </a:pPr>
            <a:r>
              <a:rPr lang="es-MX" dirty="0">
                <a:latin typeface="Aptos Display" panose="020B0004020202020204" pitchFamily="34" charset="0"/>
              </a:rPr>
              <a:t>Los creyentes en la comunidad cristiana son identificados en 1 Corintios 6 como (1) lavados, santificados y justificados (1 Corintios 6:11); (2) «miembros de Cristo» (1 Corintios 6:15); y (3) «templos del Espíritu Santo» (1 Corintios 6:19). Ser un templo del Espíritu Santo es el único antídoto poderoso contra la inmoralidad sexual. Pablo dice: «¿O ignoráis que vuestro cuerpo es templo del Espíritu Santo...?» (versículo 19, RVR60). Este pensamiento es introducido por la última frase «¿No sabéis» en 1 Corintios 6:12-20 y se basa en las dos frases anteriores. Es decir, ser un templo del Espíritu Santo en el versículo 19 es equivalente a ser miembro de Cristo en el versículo 15. Asimismo, ser un templo del Espíritu Santo en el versículo 19 es equivalente a ser uno con el Señor en el versículo 17</a:t>
            </a:r>
            <a:endParaRPr lang="es-MX" noProof="0" dirty="0">
              <a:latin typeface="Aptos Display" panose="020B0004020202020204" pitchFamily="34" charset="0"/>
            </a:endParaRPr>
          </a:p>
          <a:p>
            <a:pPr marL="0" indent="0" algn="just">
              <a:lnSpc>
                <a:spcPts val="1500"/>
              </a:lnSpc>
              <a:buNone/>
            </a:pPr>
            <a:r>
              <a:rPr lang="es-MX" b="1" noProof="0" dirty="0">
                <a:latin typeface="Aptos Display" panose="020B0004020202020204" pitchFamily="34" charset="0"/>
              </a:rPr>
              <a:t>«</a:t>
            </a:r>
            <a:r>
              <a:rPr lang="es-MX" b="1" dirty="0">
                <a:latin typeface="Aptos Display" panose="020B0004020202020204" pitchFamily="34" charset="0"/>
              </a:rPr>
              <a:t>Es nuestra tarea conocer nuestras debilidades y pecados acariciados, que producen oscuridad y debilidad espiritual y han apagado nuestro primer amor. ¿Es la mundanalidad? ¿Es el egoísmo? ¿Es el amor por la estima propia? ¿Es la lucha por ser el primero? ¿Es la sensualidad lo que nos aleja de Dios? ¿Es el pecado de los nicolaítas que cambiaban la gracia de Dios por lascivia? ¿Es la indiferencia hacia la gran luz [Biblia]? ¿Es el mal uso o el abuso de las oportunidades y los privilegios lo que nos lleva a tener jactanciosas pretensiones de sabiduría y conocimiento religiosos, mientras la vida y el carácter son inconsistentes e inmorales? No importa qué haya sido lo que hemos acariciado y cultivado hasta tornarse fuerte y dominante, hagamos decididos esfuerzos para ser vencedores, para no perdernos</a:t>
            </a:r>
            <a:r>
              <a:rPr lang="es-MX" b="1" noProof="0" dirty="0">
                <a:latin typeface="Aptos Display" panose="020B0004020202020204" pitchFamily="34" charset="0"/>
              </a:rPr>
              <a:t>» </a:t>
            </a:r>
            <a:r>
              <a:rPr lang="es-MX" i="1" noProof="0" dirty="0">
                <a:latin typeface="Aptos Display" panose="020B0004020202020204" pitchFamily="34" charset="0"/>
              </a:rPr>
              <a:t>(</a:t>
            </a:r>
            <a:r>
              <a:rPr lang="es-MX" i="1" dirty="0">
                <a:latin typeface="Aptos Display" panose="020B0004020202020204" pitchFamily="34" charset="0"/>
              </a:rPr>
              <a:t>Recibiréis poder, 18 de diciembre, p. 363</a:t>
            </a:r>
            <a:r>
              <a:rPr lang="es-MX" i="1" noProof="0" dirty="0">
                <a:latin typeface="Aptos Display" panose="020B0004020202020204" pitchFamily="34" charset="0"/>
              </a:rPr>
              <a:t>).</a:t>
            </a:r>
          </a:p>
        </p:txBody>
      </p:sp>
      <p:sp>
        <p:nvSpPr>
          <p:cNvPr id="6" name="CuadroTexto 5">
            <a:extLst>
              <a:ext uri="{FF2B5EF4-FFF2-40B4-BE49-F238E27FC236}">
                <a16:creationId xmlns:a16="http://schemas.microsoft.com/office/drawing/2014/main" id="{9380AA45-86D5-335F-FCD4-9E237300BF12}"/>
              </a:ext>
            </a:extLst>
          </p:cNvPr>
          <p:cNvSpPr txBox="1"/>
          <p:nvPr/>
        </p:nvSpPr>
        <p:spPr>
          <a:xfrm>
            <a:off x="0" y="6316782"/>
            <a:ext cx="10442672" cy="515334"/>
          </a:xfrm>
          <a:prstGeom prst="rect">
            <a:avLst/>
          </a:prstGeom>
          <a:noFill/>
        </p:spPr>
        <p:txBody>
          <a:bodyPr wrap="square" rtlCol="0">
            <a:spAutoFit/>
          </a:bodyPr>
          <a:lstStyle/>
          <a:p>
            <a:pPr algn="just">
              <a:lnSpc>
                <a:spcPts val="1600"/>
              </a:lnSpc>
            </a:pPr>
            <a:r>
              <a:rPr lang="es-MX" b="1" noProof="0" dirty="0"/>
              <a:t>Reflexionemos:</a:t>
            </a:r>
            <a:r>
              <a:rPr lang="es-MX" b="1" noProof="0" dirty="0">
                <a:solidFill>
                  <a:srgbClr val="C00000"/>
                </a:solidFill>
                <a:latin typeface="Aptos Display" panose="020B0004020202020204" pitchFamily="34" charset="0"/>
              </a:rPr>
              <a:t> </a:t>
            </a:r>
            <a:r>
              <a:rPr lang="es-MX" b="1" dirty="0">
                <a:solidFill>
                  <a:srgbClr val="C00000"/>
                </a:solidFill>
                <a:latin typeface="Aptos Display" panose="020B0004020202020204" pitchFamily="34" charset="0"/>
              </a:rPr>
              <a:t>Piensa en la devastación que los pecados sexuales han causado a la humanidad. ¿Qué nos dice esto acerca de cuán importante es este tema para los cristianos?</a:t>
            </a:r>
            <a:endParaRPr lang="es-MX" sz="1700" b="1" noProof="0" dirty="0">
              <a:solidFill>
                <a:srgbClr val="C00000"/>
              </a:solidFill>
              <a:latin typeface="Aptos Display" panose="020B0004020202020204" pitchFamily="34" charset="0"/>
            </a:endParaRPr>
          </a:p>
        </p:txBody>
      </p:sp>
    </p:spTree>
    <p:extLst>
      <p:ext uri="{BB962C8B-B14F-4D97-AF65-F5344CB8AC3E}">
        <p14:creationId xmlns:p14="http://schemas.microsoft.com/office/powerpoint/2010/main" val="168724420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 calcmode="lin" valueType="num">
                                      <p:cBhvr additive="base">
                                        <p:cTn id="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 calcmode="lin" valueType="num">
                                      <p:cBhvr additive="base">
                                        <p:cTn id="13"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xEl>
                                              <p:pRg st="1" end="1"/>
                                            </p:txEl>
                                          </p:spTgt>
                                        </p:tgtEl>
                                        <p:attrNameLst>
                                          <p:attrName>style.visibility</p:attrName>
                                        </p:attrNameLst>
                                      </p:cBhvr>
                                      <p:to>
                                        <p:strVal val="visible"/>
                                      </p:to>
                                    </p:set>
                                    <p:anim calcmode="lin" valueType="num">
                                      <p:cBhvr additive="base">
                                        <p:cTn id="19" dur="500" fill="hold"/>
                                        <p:tgtEl>
                                          <p:spTgt spid="10">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0">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uiExpand="1" build="p"/>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arcador de texto 6">
            <a:extLst>
              <a:ext uri="{FF2B5EF4-FFF2-40B4-BE49-F238E27FC236}">
                <a16:creationId xmlns:a16="http://schemas.microsoft.com/office/drawing/2014/main" id="{561AB1F5-B354-8C1B-B95F-2B1DF3FECEFE}"/>
              </a:ext>
            </a:extLst>
          </p:cNvPr>
          <p:cNvSpPr>
            <a:spLocks noGrp="1"/>
          </p:cNvSpPr>
          <p:nvPr>
            <p:ph type="body" idx="1"/>
          </p:nvPr>
        </p:nvSpPr>
        <p:spPr>
          <a:xfrm>
            <a:off x="139850" y="862701"/>
            <a:ext cx="10247731" cy="1324687"/>
          </a:xfrm>
        </p:spPr>
        <p:txBody>
          <a:bodyPr wrap="square" anchor="t">
            <a:noAutofit/>
          </a:bodyPr>
          <a:lstStyle/>
          <a:p>
            <a:pPr>
              <a:lnSpc>
                <a:spcPts val="1400"/>
              </a:lnSpc>
              <a:spcAft>
                <a:spcPts val="300"/>
              </a:spcAft>
            </a:pPr>
            <a:r>
              <a:rPr lang="es-MX" noProof="0" dirty="0">
                <a:latin typeface="Aptos Display" panose="020B0004020202020204" pitchFamily="34" charset="0"/>
              </a:rPr>
              <a:t>«</a:t>
            </a:r>
            <a:r>
              <a:rPr lang="es-MX" dirty="0">
                <a:latin typeface="Aptos Display" panose="020B0004020202020204" pitchFamily="34" charset="0"/>
              </a:rPr>
              <a:t>Pero en vista de tanta inmoralidad, cada hombre debe tener su propia esposa, y cada mujer su propio esposo</a:t>
            </a:r>
            <a:r>
              <a:rPr lang="es-MX" noProof="0" dirty="0">
                <a:latin typeface="Aptos Display" panose="020B0004020202020204" pitchFamily="34" charset="0"/>
              </a:rPr>
              <a:t>» (Colosenses 7: 3 NVI).</a:t>
            </a:r>
          </a:p>
          <a:p>
            <a:pPr>
              <a:lnSpc>
                <a:spcPts val="1400"/>
              </a:lnSpc>
              <a:spcAft>
                <a:spcPts val="300"/>
              </a:spcAft>
            </a:pPr>
            <a:r>
              <a:rPr lang="es-MX" dirty="0">
                <a:latin typeface="Aptos Display" panose="020B0004020202020204" pitchFamily="34" charset="0"/>
              </a:rPr>
              <a:t>Lee 1 Corintios 6: 19-7: 9. ¿Cómo ilumina este pasaje la forma en que se puede poner en práctica el mandato de huir «de la inmoralidad sexual» (1 Cor. 6: 18)?</a:t>
            </a:r>
            <a:endParaRPr lang="es-MX" noProof="0" dirty="0">
              <a:latin typeface="Aptos Display" panose="020B0004020202020204" pitchFamily="34" charset="0"/>
            </a:endParaRPr>
          </a:p>
          <a:p>
            <a:pPr>
              <a:lnSpc>
                <a:spcPts val="1400"/>
              </a:lnSpc>
              <a:spcAft>
                <a:spcPts val="300"/>
              </a:spcAft>
            </a:pPr>
            <a:r>
              <a:rPr kumimoji="0" lang="es-MX" b="1" i="0" u="none" strike="noStrike" kern="1200" cap="none" spc="0" normalizeH="0" baseline="0" noProof="0" dirty="0">
                <a:ln>
                  <a:noFill/>
                </a:ln>
                <a:solidFill>
                  <a:prstClr val="black"/>
                </a:solidFill>
                <a:effectLst/>
                <a:uLnTx/>
                <a:uFillTx/>
                <a:latin typeface="Aptos Display" panose="020B0004020202020204" pitchFamily="34" charset="0"/>
              </a:rPr>
              <a:t>R. </a:t>
            </a:r>
            <a:r>
              <a:rPr lang="es-MX" dirty="0">
                <a:solidFill>
                  <a:srgbClr val="0970BC"/>
                </a:solidFill>
                <a:latin typeface="Aptos Display" panose="020B0004020202020204" pitchFamily="34" charset="0"/>
              </a:rPr>
              <a:t>Pablo aconseja que si alguien no puede resistir el pecado de la inmoralidad sexual, mejor debiera casarse para no cometer pecado. En este pasaje no se debe de mal interpretar los consejos de Pablo sobre el matrimonio.</a:t>
            </a:r>
            <a:endParaRPr lang="es-MX" noProof="0" dirty="0">
              <a:solidFill>
                <a:srgbClr val="0970BC"/>
              </a:solidFill>
              <a:latin typeface="Aptos Display" panose="020B0004020202020204" pitchFamily="34" charset="0"/>
            </a:endParaRPr>
          </a:p>
        </p:txBody>
      </p:sp>
      <p:sp>
        <p:nvSpPr>
          <p:cNvPr id="8" name="Marcador de contenido 7">
            <a:extLst>
              <a:ext uri="{FF2B5EF4-FFF2-40B4-BE49-F238E27FC236}">
                <a16:creationId xmlns:a16="http://schemas.microsoft.com/office/drawing/2014/main" id="{E4DAE60B-E6BE-5D43-22D6-333BB2BAE90B}"/>
              </a:ext>
            </a:extLst>
          </p:cNvPr>
          <p:cNvSpPr>
            <a:spLocks noGrp="1"/>
          </p:cNvSpPr>
          <p:nvPr>
            <p:ph sz="half" idx="2"/>
          </p:nvPr>
        </p:nvSpPr>
        <p:spPr>
          <a:xfrm>
            <a:off x="2732444" y="2321867"/>
            <a:ext cx="7655137" cy="3879627"/>
          </a:xfrm>
        </p:spPr>
        <p:txBody>
          <a:bodyPr vert="horz" wrap="square" lIns="91440" tIns="45720" rIns="91440" bIns="45720" rtlCol="0">
            <a:normAutofit/>
          </a:bodyPr>
          <a:lstStyle/>
          <a:p>
            <a:pPr marL="0" indent="0" algn="just">
              <a:lnSpc>
                <a:spcPts val="1300"/>
              </a:lnSpc>
              <a:spcBef>
                <a:spcPts val="0"/>
              </a:spcBef>
              <a:spcAft>
                <a:spcPts val="600"/>
              </a:spcAft>
              <a:buNone/>
            </a:pPr>
            <a:r>
              <a:rPr lang="es-MX" sz="1900" dirty="0">
                <a:latin typeface="Aptos Display" panose="020B0004020202020204" pitchFamily="34" charset="0"/>
              </a:rPr>
              <a:t>De la lectura de 1 Corintios 6:12-20, es posible inferir que algunas personas en Corinto creían que tener relaciones sexuales fuera del matrimonio era permisible. Esto explicaría por qué Pablo entregó instrucciones sobre el matrimonio en la secuencia de su carta (1 Corintios 7:1-24). Los primeros versículos de esta sección están relacionados con el sexo dentro del matrimonio (versículos 1-7). Por 1 Corintios 7:1, sabemos que los corintios escribieron una carta pidiendo a Pablo aclaración sobre temas específicos (véase 1 Corintios 7:25; 8:1; 12:1; 16:1, 12). Los eruditos debaten si la declaración de Pablo sobre el sexo en este pasaje es suya o una cita de la carta que los corintios le enviaron.</a:t>
            </a:r>
            <a:endParaRPr lang="es-MX" sz="1900" noProof="0" dirty="0">
              <a:latin typeface="Aptos Display" panose="020B0004020202020204" pitchFamily="34" charset="0"/>
            </a:endParaRPr>
          </a:p>
          <a:p>
            <a:pPr marL="0" indent="0" algn="just">
              <a:lnSpc>
                <a:spcPts val="1500"/>
              </a:lnSpc>
              <a:spcBef>
                <a:spcPts val="0"/>
              </a:spcBef>
              <a:spcAft>
                <a:spcPts val="600"/>
              </a:spcAft>
              <a:buNone/>
            </a:pPr>
            <a:r>
              <a:rPr lang="es-MX" noProof="0" dirty="0">
                <a:latin typeface="Aptos Display" panose="020B0004020202020204" pitchFamily="34" charset="0"/>
              </a:rPr>
              <a:t>«</a:t>
            </a:r>
            <a:r>
              <a:rPr lang="es-MX" b="1" dirty="0">
                <a:latin typeface="Aptos Display" panose="020B0004020202020204" pitchFamily="34" charset="0"/>
              </a:rPr>
              <a:t>El casamiento es algo que afectará vuestra vida en este mundo y en el venidero. Una persona que sea sinceramente cristiana no hará progresar sus planes en esa dirección sin saber si Dios aprueba su conducta. No querrá elegir por su cuenta, sino que reconocerá que a Dios incumbe decidir por ella. No hemos de complacernos a nosotros mismos, pues Cristo no buscó su propio agrado. No quisiera que se me interpretara en el sentido de que una persona deba casarse con alguien a quien no ame. Esto sería un pecado. Pero no debe permitir que la fantasía y la naturaleza emotiva la conduzcan a la ruina. Dios requiere todo el corazón, los afectos supremos.</a:t>
            </a:r>
            <a:r>
              <a:rPr lang="es-MX" b="1" noProof="0" dirty="0">
                <a:latin typeface="Aptos Display" panose="020B0004020202020204" pitchFamily="34" charset="0"/>
              </a:rPr>
              <a:t>»</a:t>
            </a:r>
            <a:r>
              <a:rPr lang="es-MX" i="1" noProof="0" dirty="0">
                <a:latin typeface="Aptos Display" panose="020B0004020202020204" pitchFamily="34" charset="0"/>
              </a:rPr>
              <a:t> (</a:t>
            </a:r>
            <a:r>
              <a:rPr lang="es-MX" i="1" dirty="0">
                <a:latin typeface="Aptos Display" panose="020B0004020202020204" pitchFamily="34" charset="0"/>
              </a:rPr>
              <a:t>El hogar cristiano, pp. 34, 35</a:t>
            </a:r>
            <a:r>
              <a:rPr lang="es-MX" i="1" noProof="0" dirty="0">
                <a:latin typeface="Aptos Display" panose="020B0004020202020204" pitchFamily="34" charset="0"/>
              </a:rPr>
              <a:t>).</a:t>
            </a:r>
          </a:p>
          <a:p>
            <a:pPr marL="0" indent="0" algn="just">
              <a:lnSpc>
                <a:spcPts val="1500"/>
              </a:lnSpc>
              <a:spcBef>
                <a:spcPts val="0"/>
              </a:spcBef>
              <a:spcAft>
                <a:spcPts val="600"/>
              </a:spcAft>
              <a:buNone/>
            </a:pPr>
            <a:endParaRPr lang="es-MX" i="1" noProof="0" dirty="0">
              <a:latin typeface="Aptos Display" panose="020B0004020202020204" pitchFamily="34" charset="0"/>
            </a:endParaRPr>
          </a:p>
          <a:p>
            <a:pPr marL="0" indent="0" algn="just">
              <a:lnSpc>
                <a:spcPts val="1500"/>
              </a:lnSpc>
              <a:spcBef>
                <a:spcPts val="0"/>
              </a:spcBef>
              <a:spcAft>
                <a:spcPts val="600"/>
              </a:spcAft>
              <a:buNone/>
            </a:pPr>
            <a:endParaRPr lang="es-MX" i="1" noProof="0" dirty="0">
              <a:latin typeface="Aptos Display" panose="020B0004020202020204" pitchFamily="34" charset="0"/>
            </a:endParaRPr>
          </a:p>
          <a:p>
            <a:pPr marL="0" indent="0" algn="just">
              <a:lnSpc>
                <a:spcPts val="1500"/>
              </a:lnSpc>
              <a:spcBef>
                <a:spcPts val="0"/>
              </a:spcBef>
              <a:spcAft>
                <a:spcPts val="600"/>
              </a:spcAft>
              <a:buNone/>
            </a:pPr>
            <a:endParaRPr lang="es-MX" i="1" noProof="0" dirty="0">
              <a:latin typeface="Aptos Display" panose="020B0004020202020204" pitchFamily="34" charset="0"/>
            </a:endParaRPr>
          </a:p>
          <a:p>
            <a:pPr marL="0" indent="0" algn="just">
              <a:lnSpc>
                <a:spcPts val="1400"/>
              </a:lnSpc>
              <a:spcBef>
                <a:spcPts val="0"/>
              </a:spcBef>
              <a:spcAft>
                <a:spcPts val="600"/>
              </a:spcAft>
              <a:buNone/>
            </a:pPr>
            <a:endParaRPr lang="es-MX" sz="1900" i="1" noProof="0" dirty="0">
              <a:latin typeface="Aptos Display" panose="020B0004020202020204" pitchFamily="34" charset="0"/>
            </a:endParaRPr>
          </a:p>
        </p:txBody>
      </p:sp>
      <p:sp>
        <p:nvSpPr>
          <p:cNvPr id="2" name="CuadroTexto 1">
            <a:extLst>
              <a:ext uri="{FF2B5EF4-FFF2-40B4-BE49-F238E27FC236}">
                <a16:creationId xmlns:a16="http://schemas.microsoft.com/office/drawing/2014/main" id="{ED5AB885-7FC0-5E71-F3CE-EEAFDF120305}"/>
              </a:ext>
            </a:extLst>
          </p:cNvPr>
          <p:cNvSpPr txBox="1"/>
          <p:nvPr/>
        </p:nvSpPr>
        <p:spPr>
          <a:xfrm>
            <a:off x="3278601" y="187113"/>
            <a:ext cx="6624000" cy="658800"/>
          </a:xfrm>
          <a:prstGeom prst="rect">
            <a:avLst/>
          </a:prstGeom>
          <a:solidFill>
            <a:srgbClr val="FF2323"/>
          </a:solidFill>
          <a:ln>
            <a:noFill/>
          </a:ln>
          <a:effectLst>
            <a:outerShdw blurRad="50800" dist="50800" dir="1200000" algn="l" rotWithShape="0">
              <a:prstClr val="black">
                <a:alpha val="46000"/>
              </a:prstClr>
            </a:outerShdw>
          </a:effectLst>
          <a:scene3d>
            <a:camera prst="orthographicFront">
              <a:rot lat="0" lon="0" rev="0"/>
            </a:camera>
            <a:lightRig rig="balanced" dir="t">
              <a:rot lat="0" lon="0" rev="8700000"/>
            </a:lightRig>
          </a:scene3d>
          <a:sp3d>
            <a:bevelT w="190500" h="38100"/>
          </a:sp3d>
        </p:spPr>
        <p:txBody>
          <a:bodyPr wrap="square" rtlCol="0" anchor="ctr">
            <a:normAutofit/>
          </a:bodyPr>
          <a:lstStyle/>
          <a:p>
            <a:r>
              <a:rPr lang="es-MX" sz="2800" noProof="0" dirty="0">
                <a:ln>
                  <a:solidFill>
                    <a:schemeClr val="bg1"/>
                  </a:solidFill>
                </a:ln>
                <a:solidFill>
                  <a:schemeClr val="bg1"/>
                </a:solidFill>
                <a:effectLst>
                  <a:innerShdw blurRad="63500" dist="50800" dir="18900000">
                    <a:schemeClr val="tx1">
                      <a:alpha val="50000"/>
                    </a:schemeClr>
                  </a:innerShdw>
                </a:effectLst>
                <a:latin typeface="Amasis MT Pro Black" panose="02040A04050005020304" pitchFamily="18" charset="0"/>
              </a:rPr>
              <a:t>El matrimonio y la soltería</a:t>
            </a:r>
          </a:p>
        </p:txBody>
      </p:sp>
      <p:sp>
        <p:nvSpPr>
          <p:cNvPr id="22" name="Título 5">
            <a:extLst>
              <a:ext uri="{FF2B5EF4-FFF2-40B4-BE49-F238E27FC236}">
                <a16:creationId xmlns:a16="http://schemas.microsoft.com/office/drawing/2014/main" id="{F998FE6C-165A-A6CF-2E59-80423ED8B31B}"/>
              </a:ext>
            </a:extLst>
          </p:cNvPr>
          <p:cNvSpPr>
            <a:spLocks noGrp="1"/>
          </p:cNvSpPr>
          <p:nvPr>
            <p:ph type="title"/>
          </p:nvPr>
        </p:nvSpPr>
        <p:spPr>
          <a:xfrm>
            <a:off x="467360" y="201068"/>
            <a:ext cx="2658325" cy="659218"/>
          </a:xfrm>
          <a:solidFill>
            <a:srgbClr val="FF0000"/>
          </a:solidFill>
          <a:ln w="22225" cap="rnd">
            <a:noFill/>
          </a:ln>
          <a:scene3d>
            <a:camera prst="obliqueTopRight"/>
            <a:lightRig rig="balanced" dir="t"/>
          </a:scene3d>
          <a:sp3d>
            <a:bevelT w="190500" h="38100"/>
          </a:sp3d>
        </p:spPr>
        <p:txBody>
          <a:bodyPr>
            <a:noAutofit/>
            <a:sp3d extrusionH="88900" prstMaterial="powder">
              <a:bevelT h="127000"/>
              <a:bevelB w="38100" h="38100" prst="slope"/>
            </a:sp3d>
          </a:bodyPr>
          <a:lstStyle/>
          <a:p>
            <a:pPr algn="ctr"/>
            <a:r>
              <a:rPr lang="es-MX" sz="4800" b="1" u="sng" noProof="0" dirty="0">
                <a:ln>
                  <a:solidFill>
                    <a:schemeClr val="bg1"/>
                  </a:solidFill>
                </a:ln>
                <a:solidFill>
                  <a:schemeClr val="tx1"/>
                </a:solidFill>
                <a:effectLst>
                  <a:outerShdw blurRad="50800" dist="50800" dir="5400000" algn="ctr" rotWithShape="0">
                    <a:schemeClr val="bg1"/>
                  </a:outerShdw>
                </a:effectLst>
                <a:latin typeface="+mn-lt"/>
                <a:ea typeface="+mn-ea"/>
                <a:cs typeface="+mn-cs"/>
              </a:rPr>
              <a:t>Jueves</a:t>
            </a:r>
          </a:p>
        </p:txBody>
      </p:sp>
      <p:sp>
        <p:nvSpPr>
          <p:cNvPr id="3" name="Diagrama de flujo: proceso alternativo 2">
            <a:extLst>
              <a:ext uri="{FF2B5EF4-FFF2-40B4-BE49-F238E27FC236}">
                <a16:creationId xmlns:a16="http://schemas.microsoft.com/office/drawing/2014/main" id="{E2AA187E-BBC3-A519-4C2B-F00A96DA9A45}"/>
              </a:ext>
            </a:extLst>
          </p:cNvPr>
          <p:cNvSpPr/>
          <p:nvPr/>
        </p:nvSpPr>
        <p:spPr>
          <a:xfrm>
            <a:off x="139850" y="2581835"/>
            <a:ext cx="2592594" cy="3190897"/>
          </a:xfrm>
          <a:prstGeom prst="flowChartAlternateProcess">
            <a:avLst/>
          </a:prstGeom>
          <a:blipFill dpi="0" rotWithShape="1">
            <a:blip r:embed="rId3">
              <a:extLst>
                <a:ext uri="{28A0092B-C50C-407E-A947-70E740481C1C}">
                  <a14:useLocalDpi xmlns:a14="http://schemas.microsoft.com/office/drawing/2010/main" val="0"/>
                </a:ext>
              </a:extLst>
            </a:blip>
            <a:srcRect/>
            <a:stretch>
              <a:fillRect/>
            </a:stretch>
          </a:blipFill>
          <a:ln>
            <a:noFill/>
          </a:ln>
          <a:scene3d>
            <a:camera prst="orthographicFront"/>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5" name="CuadroTexto 4">
            <a:extLst>
              <a:ext uri="{FF2B5EF4-FFF2-40B4-BE49-F238E27FC236}">
                <a16:creationId xmlns:a16="http://schemas.microsoft.com/office/drawing/2014/main" id="{140FBE8E-B777-9D82-DBE5-8E8DA3575749}"/>
              </a:ext>
            </a:extLst>
          </p:cNvPr>
          <p:cNvSpPr txBox="1"/>
          <p:nvPr/>
        </p:nvSpPr>
        <p:spPr>
          <a:xfrm>
            <a:off x="0" y="6149786"/>
            <a:ext cx="10312275" cy="470450"/>
          </a:xfrm>
          <a:prstGeom prst="rect">
            <a:avLst/>
          </a:prstGeom>
          <a:noFill/>
        </p:spPr>
        <p:txBody>
          <a:bodyPr wrap="square" rtlCol="0">
            <a:spAutoFit/>
          </a:bodyPr>
          <a:lstStyle/>
          <a:p>
            <a:pPr algn="just">
              <a:lnSpc>
                <a:spcPts val="1400"/>
              </a:lnSpc>
            </a:pPr>
            <a:r>
              <a:rPr lang="es-MX" b="1" noProof="0" dirty="0"/>
              <a:t>Reflexionemos:</a:t>
            </a:r>
            <a:r>
              <a:rPr lang="es-MX" noProof="0" dirty="0"/>
              <a:t> </a:t>
            </a:r>
            <a:r>
              <a:rPr lang="es-MX" b="1" dirty="0">
                <a:solidFill>
                  <a:srgbClr val="C00000"/>
                </a:solidFill>
                <a:latin typeface="Aptos Display" panose="020B0004020202020204" pitchFamily="34" charset="0"/>
              </a:rPr>
              <a:t>¿Cómo podemos, como iglesia, protegernos de las opiniones aberrantes acerca de la sexualidad que dominan la cultura?</a:t>
            </a:r>
            <a:endParaRPr lang="es-MX" b="1" noProof="0" dirty="0">
              <a:solidFill>
                <a:srgbClr val="C00000"/>
              </a:solidFill>
              <a:latin typeface="Aptos Display" panose="020B0004020202020204" pitchFamily="34" charset="0"/>
            </a:endParaRPr>
          </a:p>
        </p:txBody>
      </p:sp>
    </p:spTree>
    <p:extLst>
      <p:ext uri="{BB962C8B-B14F-4D97-AF65-F5344CB8AC3E}">
        <p14:creationId xmlns:p14="http://schemas.microsoft.com/office/powerpoint/2010/main" val="3014199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anim calcmode="lin" valueType="num">
                                      <p:cBhvr additive="base">
                                        <p:cTn id="7"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anim calcmode="lin" valueType="num">
                                      <p:cBhvr additive="base">
                                        <p:cTn id="13"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anim calcmode="lin" valueType="num">
                                      <p:cBhvr additive="base">
                                        <p:cTn id="19"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xEl>
                                              <p:pRg st="1" end="1"/>
                                            </p:txEl>
                                          </p:spTgt>
                                        </p:tgtEl>
                                        <p:attrNameLst>
                                          <p:attrName>style.visibility</p:attrName>
                                        </p:attrNameLst>
                                      </p:cBhvr>
                                      <p:to>
                                        <p:strVal val="visible"/>
                                      </p:to>
                                    </p:set>
                                    <p:anim calcmode="lin" valueType="num">
                                      <p:cBhvr additive="base">
                                        <p:cTn id="25"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additive="base">
                                        <p:cTn id="31" dur="500" fill="hold"/>
                                        <p:tgtEl>
                                          <p:spTgt spid="5"/>
                                        </p:tgtEl>
                                        <p:attrNameLst>
                                          <p:attrName>ppt_x</p:attrName>
                                        </p:attrNameLst>
                                      </p:cBhvr>
                                      <p:tavLst>
                                        <p:tav tm="0">
                                          <p:val>
                                            <p:strVal val="#ppt_x"/>
                                          </p:val>
                                        </p:tav>
                                        <p:tav tm="100000">
                                          <p:val>
                                            <p:strVal val="#ppt_x"/>
                                          </p:val>
                                        </p:tav>
                                      </p:tavLst>
                                    </p:anim>
                                    <p:anim calcmode="lin" valueType="num">
                                      <p:cBhvr additive="base">
                                        <p:cTn id="3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P spid="8" grpId="0" uiExpand="1" build="p"/>
      <p:bldP spid="5" grpId="0"/>
    </p:bld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ecciones" id="{33A9EC13-759B-4F92-AB56-6B8B56B226EE}" vid="{05531679-3202-4267-98F4-8A937D0844D2}"/>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43721</TotalTime>
  <Words>3418</Words>
  <Application>Microsoft Office PowerPoint</Application>
  <PresentationFormat>Panorámica</PresentationFormat>
  <Paragraphs>74</Paragraphs>
  <Slides>10</Slides>
  <Notes>6</Notes>
  <HiddenSlides>0</HiddenSlides>
  <MMClips>0</MMClips>
  <ScaleCrop>false</ScaleCrop>
  <HeadingPairs>
    <vt:vector size="6" baseType="variant">
      <vt:variant>
        <vt:lpstr>Fuentes usadas</vt:lpstr>
      </vt:variant>
      <vt:variant>
        <vt:i4>17</vt:i4>
      </vt:variant>
      <vt:variant>
        <vt:lpstr>Tema</vt:lpstr>
      </vt:variant>
      <vt:variant>
        <vt:i4>1</vt:i4>
      </vt:variant>
      <vt:variant>
        <vt:lpstr>Títulos de diapositiva</vt:lpstr>
      </vt:variant>
      <vt:variant>
        <vt:i4>10</vt:i4>
      </vt:variant>
    </vt:vector>
  </HeadingPairs>
  <TitlesOfParts>
    <vt:vector size="28" baseType="lpstr">
      <vt:lpstr>Abadi</vt:lpstr>
      <vt:lpstr>Amasis MT Pro Black</vt:lpstr>
      <vt:lpstr>Angsana New</vt:lpstr>
      <vt:lpstr>Aptos</vt:lpstr>
      <vt:lpstr>Aptos Display</vt:lpstr>
      <vt:lpstr>Arial</vt:lpstr>
      <vt:lpstr>Avenir Next LT Pro</vt:lpstr>
      <vt:lpstr>Bahnschrift</vt:lpstr>
      <vt:lpstr>Calibri</vt:lpstr>
      <vt:lpstr>Calibri Light</vt:lpstr>
      <vt:lpstr>Comic Sans MS</vt:lpstr>
      <vt:lpstr>Felix Titling</vt:lpstr>
      <vt:lpstr>Gill Sans Nova Cond</vt:lpstr>
      <vt:lpstr>Gisha</vt:lpstr>
      <vt:lpstr>Haettenschweiler</vt:lpstr>
      <vt:lpstr>Impact</vt:lpstr>
      <vt:lpstr>Lato</vt:lpstr>
      <vt:lpstr>Tema de Office</vt:lpstr>
      <vt:lpstr>Presentación de PowerPoint</vt:lpstr>
      <vt:lpstr>Para Memorizar</vt:lpstr>
      <vt:lpstr>Enfoque del Estudio</vt:lpstr>
      <vt:lpstr>Presentación de PowerPoint</vt:lpstr>
      <vt:lpstr>Domingo</vt:lpstr>
      <vt:lpstr>Lunes</vt:lpstr>
      <vt:lpstr>Martes</vt:lpstr>
      <vt:lpstr>Miércoles</vt:lpstr>
      <vt:lpstr>Jueves</vt:lpstr>
      <vt:lpstr>PARA ESTUDIAR Y MEDITAR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JORGE CRUZ</dc:creator>
  <cp:lastModifiedBy>JORGE CRUZ</cp:lastModifiedBy>
  <cp:revision>2060</cp:revision>
  <dcterms:created xsi:type="dcterms:W3CDTF">2023-06-19T00:44:38Z</dcterms:created>
  <dcterms:modified xsi:type="dcterms:W3CDTF">2026-07-24T01:25:07Z</dcterms:modified>
</cp:coreProperties>
</file>