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3" r:id="rId3"/>
    <p:sldId id="264" r:id="rId4"/>
    <p:sldId id="257" r:id="rId5"/>
    <p:sldId id="258" r:id="rId6"/>
    <p:sldId id="259" r:id="rId7"/>
    <p:sldId id="260" r:id="rId8"/>
    <p:sldId id="261" r:id="rId9"/>
    <p:sldId id="262" r:id="rId10"/>
    <p:sldId id="265"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7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25247"/>
    <a:srgbClr val="8FCB50"/>
    <a:srgbClr val="FF2323"/>
    <a:srgbClr val="F6CB9E"/>
    <a:srgbClr val="81B9BA"/>
    <a:srgbClr val="D6B180"/>
    <a:srgbClr val="1F454E"/>
    <a:srgbClr val="265283"/>
    <a:srgbClr val="A2C0DA"/>
    <a:srgbClr val="2C56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94" autoAdjust="0"/>
    <p:restoredTop sz="94678" autoAdjust="0"/>
  </p:normalViewPr>
  <p:slideViewPr>
    <p:cSldViewPr snapToGrid="0">
      <p:cViewPr varScale="1">
        <p:scale>
          <a:sx n="56" d="100"/>
          <a:sy n="56" d="100"/>
        </p:scale>
        <p:origin x="826" y="398"/>
      </p:cViewPr>
      <p:guideLst>
        <p:guide orient="horz" pos="2205"/>
        <p:guide pos="3795"/>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85254-74DC-4BFD-8036-326AD9CD5383}" type="datetimeFigureOut">
              <a:rPr lang="es-MX" smtClean="0"/>
              <a:t>24/09/2025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6DF53-FE41-4145-8C09-04488577F769}" type="slidenum">
              <a:rPr lang="es-MX" smtClean="0"/>
              <a:t>‹Nº›</a:t>
            </a:fld>
            <a:endParaRPr lang="es-MX"/>
          </a:p>
        </p:txBody>
      </p:sp>
    </p:spTree>
    <p:extLst>
      <p:ext uri="{BB962C8B-B14F-4D97-AF65-F5344CB8AC3E}">
        <p14:creationId xmlns:p14="http://schemas.microsoft.com/office/powerpoint/2010/main" val="327216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1</a:t>
            </a:fld>
            <a:endParaRPr lang="es-MX"/>
          </a:p>
        </p:txBody>
      </p:sp>
    </p:spTree>
    <p:extLst>
      <p:ext uri="{BB962C8B-B14F-4D97-AF65-F5344CB8AC3E}">
        <p14:creationId xmlns:p14="http://schemas.microsoft.com/office/powerpoint/2010/main" val="228920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3</a:t>
            </a:fld>
            <a:endParaRPr lang="es-MX"/>
          </a:p>
        </p:txBody>
      </p:sp>
    </p:spTree>
    <p:extLst>
      <p:ext uri="{BB962C8B-B14F-4D97-AF65-F5344CB8AC3E}">
        <p14:creationId xmlns:p14="http://schemas.microsoft.com/office/powerpoint/2010/main" val="4287082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5</a:t>
            </a:fld>
            <a:endParaRPr lang="es-MX"/>
          </a:p>
        </p:txBody>
      </p:sp>
    </p:spTree>
    <p:extLst>
      <p:ext uri="{BB962C8B-B14F-4D97-AF65-F5344CB8AC3E}">
        <p14:creationId xmlns:p14="http://schemas.microsoft.com/office/powerpoint/2010/main" val="143285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7</a:t>
            </a:fld>
            <a:endParaRPr lang="es-MX"/>
          </a:p>
        </p:txBody>
      </p:sp>
    </p:spTree>
    <p:extLst>
      <p:ext uri="{BB962C8B-B14F-4D97-AF65-F5344CB8AC3E}">
        <p14:creationId xmlns:p14="http://schemas.microsoft.com/office/powerpoint/2010/main" val="2281881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8</a:t>
            </a:fld>
            <a:endParaRPr lang="es-MX"/>
          </a:p>
        </p:txBody>
      </p:sp>
    </p:spTree>
    <p:extLst>
      <p:ext uri="{BB962C8B-B14F-4D97-AF65-F5344CB8AC3E}">
        <p14:creationId xmlns:p14="http://schemas.microsoft.com/office/powerpoint/2010/main" val="145397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9</a:t>
            </a:fld>
            <a:endParaRPr lang="es-MX"/>
          </a:p>
        </p:txBody>
      </p:sp>
    </p:spTree>
    <p:extLst>
      <p:ext uri="{BB962C8B-B14F-4D97-AF65-F5344CB8AC3E}">
        <p14:creationId xmlns:p14="http://schemas.microsoft.com/office/powerpoint/2010/main" val="3086798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alphaModFix amt="92000"/>
            <a:lum/>
          </a:blip>
          <a:srcRect/>
          <a:stretch>
            <a:fillRect l="1000" t="15000" r="9000" b="-27000"/>
          </a:stretch>
        </a:blipFill>
        <a:effectLst/>
      </p:bgPr>
    </p:bg>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7136F143-38F5-6138-E2BA-81CD00471189}"/>
              </a:ext>
            </a:extLst>
          </p:cNvPr>
          <p:cNvSpPr/>
          <p:nvPr userDrawn="1"/>
        </p:nvSpPr>
        <p:spPr>
          <a:xfrm>
            <a:off x="-7080" y="-29261"/>
            <a:ext cx="2276694" cy="6900578"/>
          </a:xfrm>
          <a:prstGeom prst="rect">
            <a:avLst/>
          </a:prstGeom>
          <a:solidFill>
            <a:srgbClr val="725247"/>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sp>
        <p:nvSpPr>
          <p:cNvPr id="4" name="Rectángulo 3">
            <a:extLst>
              <a:ext uri="{FF2B5EF4-FFF2-40B4-BE49-F238E27FC236}">
                <a16:creationId xmlns:a16="http://schemas.microsoft.com/office/drawing/2014/main" id="{E5C93EEE-43D6-22CD-08BA-AB86D0C45D1D}"/>
              </a:ext>
            </a:extLst>
          </p:cNvPr>
          <p:cNvSpPr/>
          <p:nvPr userDrawn="1"/>
        </p:nvSpPr>
        <p:spPr>
          <a:xfrm>
            <a:off x="-14720" y="-29261"/>
            <a:ext cx="12218912" cy="1043014"/>
          </a:xfrm>
          <a:prstGeom prst="rect">
            <a:avLst/>
          </a:prstGeom>
          <a:solidFill>
            <a:srgbClr val="725247"/>
          </a:solidFill>
          <a:ln>
            <a:solidFill>
              <a:srgbClr val="7252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4000"/>
              </a:lnSpc>
            </a:pPr>
            <a:endParaRPr lang="es-MX" sz="3600">
              <a:latin typeface="Haettenschweiler" panose="020B0706040902060204" pitchFamily="34" charset="0"/>
            </a:endParaRPr>
          </a:p>
        </p:txBody>
      </p:sp>
      <p:sp>
        <p:nvSpPr>
          <p:cNvPr id="20" name="CuadroTexto 19">
            <a:extLst>
              <a:ext uri="{FF2B5EF4-FFF2-40B4-BE49-F238E27FC236}">
                <a16:creationId xmlns:a16="http://schemas.microsoft.com/office/drawing/2014/main" id="{054428B6-9E8E-1B76-884D-446C54D7F3B1}"/>
              </a:ext>
            </a:extLst>
          </p:cNvPr>
          <p:cNvSpPr txBox="1"/>
          <p:nvPr userDrawn="1"/>
        </p:nvSpPr>
        <p:spPr>
          <a:xfrm>
            <a:off x="19925" y="4659997"/>
            <a:ext cx="2184400" cy="723281"/>
          </a:xfrm>
          <a:prstGeom prst="rect">
            <a:avLst/>
          </a:prstGeom>
          <a:noFill/>
        </p:spPr>
        <p:txBody>
          <a:bodyPr wrap="square" rtlCol="0">
            <a:noAutofit/>
          </a:bodyPr>
          <a:lstStyle/>
          <a:p>
            <a:pPr algn="ctr">
              <a:lnSpc>
                <a:spcPts val="2200"/>
              </a:lnSpc>
            </a:pPr>
            <a:r>
              <a:rPr lang="es-MX" sz="2400" b="1">
                <a:ln>
                  <a:solidFill>
                    <a:srgbClr val="1A0606"/>
                  </a:solidFill>
                </a:ln>
                <a:solidFill>
                  <a:schemeClr val="bg1">
                    <a:lumMod val="95000"/>
                  </a:schemeClr>
                </a:solidFill>
                <a:effectLst>
                  <a:innerShdw blurRad="63500" dist="50800" dir="18900000">
                    <a:prstClr val="black">
                      <a:alpha val="50000"/>
                    </a:prstClr>
                  </a:innerShdw>
                </a:effectLst>
              </a:rPr>
              <a:t>Resumen en </a:t>
            </a:r>
          </a:p>
          <a:p>
            <a:pPr algn="ctr">
              <a:lnSpc>
                <a:spcPts val="2200"/>
              </a:lnSpc>
            </a:pPr>
            <a:r>
              <a:rPr lang="es-MX" sz="2400" b="1">
                <a:ln>
                  <a:solidFill>
                    <a:srgbClr val="1A0606"/>
                  </a:solidFill>
                </a:ln>
                <a:solidFill>
                  <a:schemeClr val="bg1">
                    <a:lumMod val="95000"/>
                  </a:schemeClr>
                </a:solidFill>
                <a:effectLst>
                  <a:innerShdw blurRad="63500" dist="50800" dir="18900000">
                    <a:prstClr val="black">
                      <a:alpha val="50000"/>
                    </a:prstClr>
                  </a:innerShdw>
                </a:effectLst>
              </a:rPr>
              <a:t>PowerPoint</a:t>
            </a:r>
          </a:p>
        </p:txBody>
      </p:sp>
      <p:sp>
        <p:nvSpPr>
          <p:cNvPr id="21" name="CuadroTexto 20">
            <a:extLst>
              <a:ext uri="{FF2B5EF4-FFF2-40B4-BE49-F238E27FC236}">
                <a16:creationId xmlns:a16="http://schemas.microsoft.com/office/drawing/2014/main" id="{438004BE-1FB9-496E-1A53-22E90E1B4D3D}"/>
              </a:ext>
            </a:extLst>
          </p:cNvPr>
          <p:cNvSpPr txBox="1"/>
          <p:nvPr userDrawn="1"/>
        </p:nvSpPr>
        <p:spPr>
          <a:xfrm>
            <a:off x="-96687" y="1709686"/>
            <a:ext cx="2494656" cy="694338"/>
          </a:xfrm>
          <a:prstGeom prst="rect">
            <a:avLst/>
          </a:prstGeom>
          <a:noFill/>
        </p:spPr>
        <p:txBody>
          <a:bodyPr wrap="square" rtlCol="0">
            <a:normAutofit fontScale="32500" lnSpcReduction="20000"/>
          </a:bodyPr>
          <a:lstStyle/>
          <a:p>
            <a:pPr algn="ctr"/>
            <a:r>
              <a:rPr lang="es-MX" sz="8600" b="1" kern="120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3</a:t>
            </a:r>
            <a:r>
              <a:rPr lang="es-MX" sz="3200" b="1" kern="1200">
                <a:ln>
                  <a:solidFill>
                    <a:schemeClr val="tx1"/>
                  </a:solidFill>
                </a:ln>
                <a:solidFill>
                  <a:schemeClr val="tx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3200" b="1" kern="1200">
                <a:ln>
                  <a:solidFill>
                    <a:schemeClr val="tx1"/>
                  </a:solidFill>
                </a:ln>
                <a:solidFill>
                  <a:schemeClr val="bg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4500" b="1" kern="1200">
                <a:ln>
                  <a:solidFill>
                    <a:schemeClr val="tx1"/>
                  </a:solidFill>
                </a:ln>
                <a:solidFill>
                  <a:schemeClr val="bg1">
                    <a:lumMod val="95000"/>
                  </a:schemeClr>
                </a:solidFill>
                <a:effectLst/>
                <a:latin typeface="Impact" panose="020B0806030902050204" pitchFamily="34" charset="0"/>
                <a:ea typeface="+mn-ea"/>
                <a:cs typeface="Arial" panose="020B0604020202020204" pitchFamily="34" charset="0"/>
              </a:rPr>
              <a:t>TRIMESTRE</a:t>
            </a:r>
          </a:p>
          <a:p>
            <a:pPr algn="ctr"/>
            <a:endParaRPr lang="es-MX" sz="1400" b="1">
              <a:ln>
                <a:solidFill>
                  <a:schemeClr val="tx1"/>
                </a:solidFill>
              </a:ln>
              <a:solidFill>
                <a:schemeClr val="bg1">
                  <a:lumMod val="95000"/>
                </a:schemeClr>
              </a:solidFill>
              <a:effectLst/>
              <a:latin typeface="Gisha" panose="020B0604020202020204" pitchFamily="34" charset="-79"/>
              <a:cs typeface="Gisha" panose="020B0604020202020204" pitchFamily="34" charset="-79"/>
            </a:endParaRPr>
          </a:p>
          <a:p>
            <a:pPr algn="ctr"/>
            <a:r>
              <a:rPr lang="es-MX" sz="4500" b="1" kern="120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Julio – Septiembre 2025</a:t>
            </a:r>
          </a:p>
        </p:txBody>
      </p:sp>
      <p:sp>
        <p:nvSpPr>
          <p:cNvPr id="22" name="CuadroTexto 21">
            <a:extLst>
              <a:ext uri="{FF2B5EF4-FFF2-40B4-BE49-F238E27FC236}">
                <a16:creationId xmlns:a16="http://schemas.microsoft.com/office/drawing/2014/main" id="{4D4946DB-1295-E0A0-98C0-FD3E07F96757}"/>
              </a:ext>
            </a:extLst>
          </p:cNvPr>
          <p:cNvSpPr txBox="1">
            <a:spLocks/>
          </p:cNvSpPr>
          <p:nvPr userDrawn="1"/>
        </p:nvSpPr>
        <p:spPr>
          <a:xfrm>
            <a:off x="-23419" y="2360381"/>
            <a:ext cx="2309368" cy="1173719"/>
          </a:xfrm>
          <a:prstGeom prst="rect">
            <a:avLst/>
          </a:prstGeom>
          <a:noFill/>
        </p:spPr>
        <p:txBody>
          <a:bodyPr wrap="square" rtlCol="0" anchor="ctr">
            <a:normAutofit/>
          </a:bodyPr>
          <a:lstStyle/>
          <a:p>
            <a:pPr algn="ctr">
              <a:lnSpc>
                <a:spcPts val="2400"/>
              </a:lnSpc>
              <a:spcAft>
                <a:spcPts val="0"/>
              </a:spcAft>
            </a:pPr>
            <a:r>
              <a:rPr lang="es-MX" sz="2800" b="1" kern="1200" baseline="0" dirty="0">
                <a:ln>
                  <a:solidFill>
                    <a:schemeClr val="tx1"/>
                  </a:solidFill>
                </a:ln>
                <a:solidFill>
                  <a:schemeClr val="bg1">
                    <a:lumMod val="95000"/>
                  </a:schemeClr>
                </a:solidFill>
                <a:effectLst/>
                <a:latin typeface="Impact" panose="020B0806030902050204" pitchFamily="34" charset="0"/>
                <a:ea typeface="Gungsuh" panose="02030600000101010101" pitchFamily="18" charset="-127"/>
                <a:cs typeface="Angsana New" panose="020B0502040204020203" pitchFamily="18" charset="-34"/>
              </a:rPr>
              <a:t>EL TABERNÁCULO”</a:t>
            </a:r>
          </a:p>
        </p:txBody>
      </p:sp>
      <p:sp>
        <p:nvSpPr>
          <p:cNvPr id="23" name="CuadroTexto 22">
            <a:extLst>
              <a:ext uri="{FF2B5EF4-FFF2-40B4-BE49-F238E27FC236}">
                <a16:creationId xmlns:a16="http://schemas.microsoft.com/office/drawing/2014/main" id="{45EC3A53-86C5-901F-73D4-AD344F35D6DA}"/>
              </a:ext>
            </a:extLst>
          </p:cNvPr>
          <p:cNvSpPr txBox="1"/>
          <p:nvPr userDrawn="1"/>
        </p:nvSpPr>
        <p:spPr>
          <a:xfrm>
            <a:off x="23168" y="3371133"/>
            <a:ext cx="2184400" cy="461665"/>
          </a:xfrm>
          <a:prstGeom prst="rect">
            <a:avLst/>
          </a:prstGeom>
          <a:noFill/>
        </p:spPr>
        <p:txBody>
          <a:bodyPr wrap="square" rtlCol="0">
            <a:spAutoFit/>
          </a:bodyPr>
          <a:lstStyle/>
          <a:p>
            <a:pPr algn="ctr"/>
            <a:r>
              <a:rPr lang="es-MX" sz="2400" b="1">
                <a:ln>
                  <a:solidFill>
                    <a:schemeClr val="tx1"/>
                  </a:solidFill>
                </a:ln>
                <a:solidFill>
                  <a:schemeClr val="bg1">
                    <a:lumMod val="95000"/>
                  </a:schemeClr>
                </a:solidFill>
                <a:effectLst>
                  <a:innerShdw blurRad="63500" dist="50800" dir="18900000">
                    <a:prstClr val="black">
                      <a:alpha val="50000"/>
                    </a:prstClr>
                  </a:innerShdw>
                </a:effectLst>
                <a:latin typeface="Lato" panose="020F0502020204030203" pitchFamily="34" charset="0"/>
                <a:ea typeface="Adobe Fan Heiti Std B" panose="020B0700000000000000" pitchFamily="34" charset="-128"/>
                <a:cs typeface="Adobe Arabic" panose="02040503050201020203" pitchFamily="18" charset="-78"/>
              </a:rPr>
              <a:t>LECCIÓN</a:t>
            </a:r>
          </a:p>
        </p:txBody>
      </p:sp>
      <p:sp>
        <p:nvSpPr>
          <p:cNvPr id="25" name="CuadroTexto 24">
            <a:extLst>
              <a:ext uri="{FF2B5EF4-FFF2-40B4-BE49-F238E27FC236}">
                <a16:creationId xmlns:a16="http://schemas.microsoft.com/office/drawing/2014/main" id="{6F8D5B16-C793-0AC3-F87C-33BEDB485A53}"/>
              </a:ext>
            </a:extLst>
          </p:cNvPr>
          <p:cNvSpPr txBox="1"/>
          <p:nvPr userDrawn="1"/>
        </p:nvSpPr>
        <p:spPr>
          <a:xfrm>
            <a:off x="-57593" y="4279031"/>
            <a:ext cx="2392254" cy="365125"/>
          </a:xfrm>
          <a:prstGeom prst="rect">
            <a:avLst/>
          </a:prstGeom>
          <a:noFill/>
        </p:spPr>
        <p:txBody>
          <a:bodyPr wrap="square" rtlCol="0">
            <a:normAutofit fontScale="85000" lnSpcReduction="10000"/>
          </a:bodyPr>
          <a:lstStyle/>
          <a:p>
            <a:pPr algn="ctr"/>
            <a:r>
              <a:rPr lang="es-MX" sz="1800" b="1" baseline="0" dirty="0">
                <a:ln>
                  <a:solidFill>
                    <a:schemeClr val="bg1">
                      <a:lumMod val="95000"/>
                      <a:alpha val="62000"/>
                    </a:schemeClr>
                  </a:solidFill>
                </a:ln>
                <a:solidFill>
                  <a:schemeClr val="bg1"/>
                </a:solidFill>
                <a:effectLst/>
                <a:latin typeface="Gill Sans Nova Cond" panose="020F0502020204030204" pitchFamily="34" charset="0"/>
              </a:rPr>
              <a:t>Para el 27 de Septiembre de 2025</a:t>
            </a:r>
          </a:p>
        </p:txBody>
      </p:sp>
      <p:grpSp>
        <p:nvGrpSpPr>
          <p:cNvPr id="26" name="Grupo 25">
            <a:extLst>
              <a:ext uri="{FF2B5EF4-FFF2-40B4-BE49-F238E27FC236}">
                <a16:creationId xmlns:a16="http://schemas.microsoft.com/office/drawing/2014/main" id="{5C454177-BC84-892D-CEEB-8F21831409CE}"/>
              </a:ext>
            </a:extLst>
          </p:cNvPr>
          <p:cNvGrpSpPr/>
          <p:nvPr userDrawn="1"/>
        </p:nvGrpSpPr>
        <p:grpSpPr>
          <a:xfrm>
            <a:off x="-7080" y="5238894"/>
            <a:ext cx="2184400" cy="1552295"/>
            <a:chOff x="23168" y="5023571"/>
            <a:chExt cx="2184400" cy="1552295"/>
          </a:xfrm>
          <a:noFill/>
        </p:grpSpPr>
        <p:sp>
          <p:nvSpPr>
            <p:cNvPr id="27" name="CuadroTexto 26">
              <a:extLst>
                <a:ext uri="{FF2B5EF4-FFF2-40B4-BE49-F238E27FC236}">
                  <a16:creationId xmlns:a16="http://schemas.microsoft.com/office/drawing/2014/main" id="{60F25CE4-7C95-7636-1972-F427424C6F9B}"/>
                </a:ext>
              </a:extLst>
            </p:cNvPr>
            <p:cNvSpPr txBox="1"/>
            <p:nvPr userDrawn="1"/>
          </p:nvSpPr>
          <p:spPr>
            <a:xfrm>
              <a:off x="23168" y="6237312"/>
              <a:ext cx="2184400" cy="338554"/>
            </a:xfrm>
            <a:prstGeom prst="rect">
              <a:avLst/>
            </a:prstGeom>
            <a:grpFill/>
          </p:spPr>
          <p:txBody>
            <a:bodyPr wrap="square" rtlCol="0">
              <a:spAutoFit/>
            </a:bodyPr>
            <a:lstStyle/>
            <a:p>
              <a:pPr algn="ctr"/>
              <a:r>
                <a:rPr lang="es-MX" sz="1600">
                  <a:solidFill>
                    <a:schemeClr val="bg1"/>
                  </a:solidFill>
                  <a:latin typeface="Avenir Next LT Pro"/>
                </a:rPr>
                <a:t>“El Llano”</a:t>
              </a:r>
            </a:p>
          </p:txBody>
        </p:sp>
        <p:pic>
          <p:nvPicPr>
            <p:cNvPr id="28" name="Imagen 27" descr="Imagen que contiene dibujo, camiseta&#10;&#10;Descripción generada automáticamente">
              <a:extLst>
                <a:ext uri="{FF2B5EF4-FFF2-40B4-BE49-F238E27FC236}">
                  <a16:creationId xmlns:a16="http://schemas.microsoft.com/office/drawing/2014/main" id="{A4072C76-FB78-61FB-9AB6-10AB69BCCB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556" y="5023571"/>
              <a:ext cx="2042379" cy="1316294"/>
            </a:xfrm>
            <a:prstGeom prst="rect">
              <a:avLst/>
            </a:prstGeom>
            <a:grpFill/>
          </p:spPr>
        </p:pic>
      </p:grpSp>
      <p:sp>
        <p:nvSpPr>
          <p:cNvPr id="29" name="CuadroTexto 28">
            <a:extLst>
              <a:ext uri="{FF2B5EF4-FFF2-40B4-BE49-F238E27FC236}">
                <a16:creationId xmlns:a16="http://schemas.microsoft.com/office/drawing/2014/main" id="{6157EA28-EA3B-BC3B-96F7-0742CE682FD5}"/>
              </a:ext>
            </a:extLst>
          </p:cNvPr>
          <p:cNvSpPr txBox="1"/>
          <p:nvPr userDrawn="1"/>
        </p:nvSpPr>
        <p:spPr>
          <a:xfrm>
            <a:off x="620037" y="1643083"/>
            <a:ext cx="504024" cy="395705"/>
          </a:xfrm>
          <a:prstGeom prst="rect">
            <a:avLst/>
          </a:prstGeom>
          <a:noFill/>
        </p:spPr>
        <p:txBody>
          <a:bodyPr wrap="square" rtlCol="0">
            <a:normAutofit/>
          </a:bodyPr>
          <a:lstStyle/>
          <a:p>
            <a:pPr algn="just"/>
            <a:r>
              <a:rPr lang="es-MX" sz="1600" b="1" kern="1200" err="1">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er</a:t>
            </a:r>
            <a:endParaRPr lang="es-MX" sz="1600" b="1" kern="120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endParaRPr>
          </a:p>
        </p:txBody>
      </p:sp>
      <p:pic>
        <p:nvPicPr>
          <p:cNvPr id="32" name="Imagen 31">
            <a:extLst>
              <a:ext uri="{FF2B5EF4-FFF2-40B4-BE49-F238E27FC236}">
                <a16:creationId xmlns:a16="http://schemas.microsoft.com/office/drawing/2014/main" id="{67E2865D-1263-9050-8A61-788E30BA1A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2675" y="6414864"/>
            <a:ext cx="365125" cy="365125"/>
          </a:xfrm>
          <a:prstGeom prst="rect">
            <a:avLst/>
          </a:prstGeom>
        </p:spPr>
      </p:pic>
      <p:sp>
        <p:nvSpPr>
          <p:cNvPr id="33" name="CuadroTexto 32">
            <a:extLst>
              <a:ext uri="{FF2B5EF4-FFF2-40B4-BE49-F238E27FC236}">
                <a16:creationId xmlns:a16="http://schemas.microsoft.com/office/drawing/2014/main" id="{BFA40AF4-3846-5CBC-9726-DD64BD7FF0FA}"/>
              </a:ext>
            </a:extLst>
          </p:cNvPr>
          <p:cNvSpPr txBox="1"/>
          <p:nvPr userDrawn="1"/>
        </p:nvSpPr>
        <p:spPr>
          <a:xfrm>
            <a:off x="2843894" y="6425757"/>
            <a:ext cx="2432937" cy="369332"/>
          </a:xfrm>
          <a:prstGeom prst="rect">
            <a:avLst/>
          </a:prstGeom>
          <a:solidFill>
            <a:schemeClr val="bg1"/>
          </a:solidFill>
        </p:spPr>
        <p:txBody>
          <a:bodyPr wrap="square" rtlCol="0">
            <a:spAutoFit/>
          </a:bodyPr>
          <a:lstStyle/>
          <a:p>
            <a:r>
              <a:rPr lang="es-MX" b="1">
                <a:solidFill>
                  <a:schemeClr val="tx1"/>
                </a:solidFill>
              </a:rPr>
              <a:t>@IglesiaElLlanoTulaHgo</a:t>
            </a:r>
          </a:p>
        </p:txBody>
      </p:sp>
      <p:sp>
        <p:nvSpPr>
          <p:cNvPr id="34" name="CuadroTexto 33">
            <a:extLst>
              <a:ext uri="{FF2B5EF4-FFF2-40B4-BE49-F238E27FC236}">
                <a16:creationId xmlns:a16="http://schemas.microsoft.com/office/drawing/2014/main" id="{B444AB40-2EA1-0181-24DE-17F7219D0002}"/>
              </a:ext>
            </a:extLst>
          </p:cNvPr>
          <p:cNvSpPr txBox="1"/>
          <p:nvPr userDrawn="1"/>
        </p:nvSpPr>
        <p:spPr>
          <a:xfrm>
            <a:off x="5664314" y="6439147"/>
            <a:ext cx="1856872" cy="369332"/>
          </a:xfrm>
          <a:prstGeom prst="rect">
            <a:avLst/>
          </a:prstGeom>
          <a:solidFill>
            <a:schemeClr val="bg1"/>
          </a:solidFill>
        </p:spPr>
        <p:txBody>
          <a:bodyPr wrap="square" rtlCol="0">
            <a:spAutoFit/>
          </a:bodyPr>
          <a:lstStyle/>
          <a:p>
            <a:r>
              <a:rPr lang="es-MX" b="1">
                <a:solidFill>
                  <a:schemeClr val="tx1"/>
                </a:solidFill>
              </a:rPr>
              <a:t>@</a:t>
            </a:r>
            <a:r>
              <a:rPr lang="es-MX" b="1" err="1">
                <a:solidFill>
                  <a:schemeClr val="tx1"/>
                </a:solidFill>
              </a:rPr>
              <a:t>IASD_EL_Llano</a:t>
            </a:r>
            <a:endParaRPr lang="es-MX" b="1">
              <a:solidFill>
                <a:schemeClr val="tx1"/>
              </a:solidFill>
            </a:endParaRPr>
          </a:p>
        </p:txBody>
      </p:sp>
      <p:pic>
        <p:nvPicPr>
          <p:cNvPr id="35" name="Imagen 34" descr="Icono&#10;&#10;Descripción generada automáticamente">
            <a:extLst>
              <a:ext uri="{FF2B5EF4-FFF2-40B4-BE49-F238E27FC236}">
                <a16:creationId xmlns:a16="http://schemas.microsoft.com/office/drawing/2014/main" id="{22136A54-EE3D-4A95-7FEA-E1CA2738885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55342" y="6414864"/>
            <a:ext cx="400103" cy="400103"/>
          </a:xfrm>
          <a:prstGeom prst="rect">
            <a:avLst/>
          </a:prstGeom>
        </p:spPr>
      </p:pic>
      <p:sp>
        <p:nvSpPr>
          <p:cNvPr id="36" name="CuadroTexto 35">
            <a:extLst>
              <a:ext uri="{FF2B5EF4-FFF2-40B4-BE49-F238E27FC236}">
                <a16:creationId xmlns:a16="http://schemas.microsoft.com/office/drawing/2014/main" id="{EA59B72E-368B-0459-A2F1-A42F80F9FAD4}"/>
              </a:ext>
            </a:extLst>
          </p:cNvPr>
          <p:cNvSpPr txBox="1"/>
          <p:nvPr userDrawn="1"/>
        </p:nvSpPr>
        <p:spPr>
          <a:xfrm>
            <a:off x="7919586" y="6420898"/>
            <a:ext cx="1856872" cy="369332"/>
          </a:xfrm>
          <a:prstGeom prst="rect">
            <a:avLst/>
          </a:prstGeom>
          <a:solidFill>
            <a:schemeClr val="bg1"/>
          </a:solidFill>
        </p:spPr>
        <p:txBody>
          <a:bodyPr wrap="square" rtlCol="0">
            <a:spAutoFit/>
          </a:bodyPr>
          <a:lstStyle/>
          <a:p>
            <a:r>
              <a:rPr lang="es-MX" b="1">
                <a:solidFill>
                  <a:schemeClr val="tx1"/>
                </a:solidFill>
              </a:rPr>
              <a:t>@iasddistritotula</a:t>
            </a:r>
          </a:p>
        </p:txBody>
      </p:sp>
      <p:pic>
        <p:nvPicPr>
          <p:cNvPr id="37" name="Imagen 36">
            <a:extLst>
              <a:ext uri="{FF2B5EF4-FFF2-40B4-BE49-F238E27FC236}">
                <a16:creationId xmlns:a16="http://schemas.microsoft.com/office/drawing/2014/main" id="{EA3D70A9-BCD2-5CB2-57BF-72C5701A5D3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86770" y="6413554"/>
            <a:ext cx="420518" cy="420518"/>
          </a:xfrm>
          <a:prstGeom prst="rect">
            <a:avLst/>
          </a:prstGeom>
        </p:spPr>
      </p:pic>
      <p:sp>
        <p:nvSpPr>
          <p:cNvPr id="9" name="CuadroTexto 8">
            <a:extLst>
              <a:ext uri="{FF2B5EF4-FFF2-40B4-BE49-F238E27FC236}">
                <a16:creationId xmlns:a16="http://schemas.microsoft.com/office/drawing/2014/main" id="{B6B498AB-C0EC-B0BA-B2CD-527C584DCC1F}"/>
              </a:ext>
            </a:extLst>
          </p:cNvPr>
          <p:cNvSpPr txBox="1"/>
          <p:nvPr userDrawn="1"/>
        </p:nvSpPr>
        <p:spPr>
          <a:xfrm>
            <a:off x="-46835" y="1013753"/>
            <a:ext cx="2326390" cy="692497"/>
          </a:xfrm>
          <a:prstGeom prst="rect">
            <a:avLst/>
          </a:prstGeom>
          <a:noFill/>
        </p:spPr>
        <p:txBody>
          <a:bodyPr wrap="square" rtlCol="0">
            <a:spAutoFit/>
          </a:bodyPr>
          <a:lstStyle/>
          <a:p>
            <a:r>
              <a:rPr lang="es-MX" sz="2400">
                <a:solidFill>
                  <a:schemeClr val="bg1"/>
                </a:solidFill>
                <a:latin typeface="Impact" panose="020B0806030902050204" pitchFamily="34" charset="0"/>
              </a:rPr>
              <a:t>Escuela Sabática</a:t>
            </a:r>
          </a:p>
          <a:p>
            <a:r>
              <a:rPr lang="es-MX" sz="1500">
                <a:solidFill>
                  <a:schemeClr val="bg1"/>
                </a:solidFill>
                <a:latin typeface="Impact" panose="020B0806030902050204" pitchFamily="34" charset="0"/>
              </a:rPr>
              <a:t>Guía de Estudio de la Biblia</a:t>
            </a:r>
          </a:p>
        </p:txBody>
      </p:sp>
      <p:sp>
        <p:nvSpPr>
          <p:cNvPr id="2" name="CuadroTexto 1">
            <a:extLst>
              <a:ext uri="{FF2B5EF4-FFF2-40B4-BE49-F238E27FC236}">
                <a16:creationId xmlns:a16="http://schemas.microsoft.com/office/drawing/2014/main" id="{A3E93D66-26CA-9690-6C5F-6C84B729B0D0}"/>
              </a:ext>
            </a:extLst>
          </p:cNvPr>
          <p:cNvSpPr txBox="1"/>
          <p:nvPr userDrawn="1"/>
        </p:nvSpPr>
        <p:spPr>
          <a:xfrm>
            <a:off x="-7082" y="3586412"/>
            <a:ext cx="2276695" cy="830997"/>
          </a:xfrm>
          <a:prstGeom prst="rect">
            <a:avLst/>
          </a:prstGeom>
          <a:noFill/>
        </p:spPr>
        <p:txBody>
          <a:bodyPr wrap="square" rtlCol="0">
            <a:spAutoFit/>
          </a:bodyPr>
          <a:lstStyle/>
          <a:p>
            <a:pPr algn="ctr"/>
            <a:r>
              <a:rPr lang="es-MX" sz="4800" b="1" dirty="0">
                <a:ln>
                  <a:solidFill>
                    <a:schemeClr val="tx1"/>
                  </a:solidFill>
                </a:ln>
                <a:solidFill>
                  <a:schemeClr val="bg1">
                    <a:lumMod val="95000"/>
                  </a:schemeClr>
                </a:solidFill>
                <a:effectLst>
                  <a:outerShdw blurRad="38100" dist="38100" dir="2700000" algn="tl">
                    <a:schemeClr val="bg1">
                      <a:alpha val="43000"/>
                    </a:schemeClr>
                  </a:outerShdw>
                </a:effectLst>
                <a:latin typeface="+mn-lt"/>
                <a:ea typeface="Adobe Fan Heiti Std B" panose="020B0700000000000000" pitchFamily="34" charset="-128"/>
                <a:cs typeface="Adobe Arabic" panose="02040503050201020203" pitchFamily="18" charset="-78"/>
              </a:rPr>
              <a:t>13</a:t>
            </a:r>
          </a:p>
        </p:txBody>
      </p:sp>
      <p:pic>
        <p:nvPicPr>
          <p:cNvPr id="8" name="Imagen 7">
            <a:extLst>
              <a:ext uri="{FF2B5EF4-FFF2-40B4-BE49-F238E27FC236}">
                <a16:creationId xmlns:a16="http://schemas.microsoft.com/office/drawing/2014/main" id="{6C3FC000-E3B6-B013-2912-548E4CE3FAB0}"/>
              </a:ext>
            </a:extLst>
          </p:cNvPr>
          <p:cNvPicPr>
            <a:picLocks noChangeAspect="1"/>
          </p:cNvPicPr>
          <p:nvPr userDrawn="1"/>
        </p:nvPicPr>
        <p:blipFill>
          <a:blip r:embed="rId7">
            <a:extLst>
              <a:ext uri="{28A0092B-C50C-407E-A947-70E740481C1C}">
                <a14:useLocalDpi xmlns:a14="http://schemas.microsoft.com/office/drawing/2010/main" val="0"/>
              </a:ext>
            </a:extLst>
          </a:blip>
          <a:srcRect l="30625" t="7421" r="31494" b="9779"/>
          <a:stretch>
            <a:fillRect/>
          </a:stretch>
        </p:blipFill>
        <p:spPr>
          <a:xfrm rot="19938390">
            <a:off x="9959496" y="212482"/>
            <a:ext cx="1553767" cy="2082987"/>
          </a:xfrm>
          <a:prstGeom prst="rect">
            <a:avLst/>
          </a:prstGeom>
        </p:spPr>
      </p:pic>
      <p:sp>
        <p:nvSpPr>
          <p:cNvPr id="11" name="CuadroTexto 10">
            <a:extLst>
              <a:ext uri="{FF2B5EF4-FFF2-40B4-BE49-F238E27FC236}">
                <a16:creationId xmlns:a16="http://schemas.microsoft.com/office/drawing/2014/main" id="{F152A176-FCE4-57C9-A5C5-9A3749F1991D}"/>
              </a:ext>
            </a:extLst>
          </p:cNvPr>
          <p:cNvSpPr txBox="1"/>
          <p:nvPr userDrawn="1"/>
        </p:nvSpPr>
        <p:spPr>
          <a:xfrm>
            <a:off x="4423354" y="205840"/>
            <a:ext cx="3345292" cy="923330"/>
          </a:xfrm>
          <a:prstGeom prst="rect">
            <a:avLst/>
          </a:prstGeom>
          <a:noFill/>
        </p:spPr>
        <p:txBody>
          <a:bodyPr wrap="square" rtlCol="0">
            <a:spAutoFit/>
          </a:bodyPr>
          <a:lstStyle/>
          <a:p>
            <a:pPr algn="ctr"/>
            <a:r>
              <a:rPr lang="es-MX" sz="5400" b="1" spc="300">
                <a:solidFill>
                  <a:schemeClr val="bg1"/>
                </a:solidFill>
                <a:latin typeface="Bahnschrift Condensed" panose="020B0502040204020203" pitchFamily="34" charset="0"/>
                <a:ea typeface="ADLaM Display" panose="02010000000000000000" pitchFamily="2" charset="0"/>
                <a:cs typeface="ADLaM Display" panose="02010000000000000000" pitchFamily="2" charset="0"/>
              </a:rPr>
              <a:t>E</a:t>
            </a:r>
            <a:r>
              <a:rPr lang="es-MX" sz="4400" b="1" spc="300">
                <a:solidFill>
                  <a:schemeClr val="bg1"/>
                </a:solidFill>
                <a:latin typeface="Bahnschrift Condensed" panose="020B0502040204020203" pitchFamily="34" charset="0"/>
                <a:ea typeface="ADLaM Display" panose="02010000000000000000" pitchFamily="2" charset="0"/>
                <a:cs typeface="ADLaM Display" panose="02010000000000000000" pitchFamily="2" charset="0"/>
              </a:rPr>
              <a:t>L </a:t>
            </a:r>
            <a:r>
              <a:rPr lang="es-MX" sz="5400" b="1" spc="300">
                <a:solidFill>
                  <a:schemeClr val="bg1"/>
                </a:solidFill>
                <a:latin typeface="Bahnschrift Condensed" panose="020B0502040204020203" pitchFamily="34" charset="0"/>
                <a:ea typeface="ADLaM Display" panose="02010000000000000000" pitchFamily="2" charset="0"/>
                <a:cs typeface="ADLaM Display" panose="02010000000000000000" pitchFamily="2" charset="0"/>
              </a:rPr>
              <a:t>É</a:t>
            </a:r>
            <a:r>
              <a:rPr lang="es-MX" sz="4400" b="1" spc="300">
                <a:solidFill>
                  <a:schemeClr val="bg1"/>
                </a:solidFill>
                <a:latin typeface="Bahnschrift Condensed" panose="020B0502040204020203" pitchFamily="34" charset="0"/>
                <a:ea typeface="ADLaM Display" panose="02010000000000000000" pitchFamily="2" charset="0"/>
                <a:cs typeface="ADLaM Display" panose="02010000000000000000" pitchFamily="2" charset="0"/>
              </a:rPr>
              <a:t>XODO</a:t>
            </a:r>
          </a:p>
        </p:txBody>
      </p:sp>
    </p:spTree>
    <p:extLst>
      <p:ext uri="{BB962C8B-B14F-4D97-AF65-F5344CB8AC3E}">
        <p14:creationId xmlns:p14="http://schemas.microsoft.com/office/powerpoint/2010/main" val="262550259"/>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F384F-5FAA-793F-9ADF-9FE239747309}"/>
              </a:ext>
            </a:extLst>
          </p:cNvPr>
          <p:cNvSpPr>
            <a:spLocks noGrp="1"/>
          </p:cNvSpPr>
          <p:nvPr>
            <p:ph type="title" hasCustomPrompt="1"/>
          </p:nvPr>
        </p:nvSpPr>
        <p:spPr>
          <a:xfrm>
            <a:off x="838200" y="566530"/>
            <a:ext cx="5572539" cy="765313"/>
          </a:xfr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ctr">
              <a:defRPr sz="4000">
                <a:solidFill>
                  <a:schemeClr val="bg1"/>
                </a:solidFill>
                <a:latin typeface="Bahnschrift" panose="020B0502040204020203" pitchFamily="34" charset="0"/>
              </a:defRPr>
            </a:lvl1pPr>
          </a:lstStyle>
          <a:p>
            <a:r>
              <a:rPr lang="es-MX"/>
              <a:t>Para Memorizar</a:t>
            </a:r>
          </a:p>
        </p:txBody>
      </p:sp>
      <p:sp>
        <p:nvSpPr>
          <p:cNvPr id="3" name="Marcador de contenido 2">
            <a:extLst>
              <a:ext uri="{FF2B5EF4-FFF2-40B4-BE49-F238E27FC236}">
                <a16:creationId xmlns:a16="http://schemas.microsoft.com/office/drawing/2014/main" id="{AD6416DA-D468-1E38-B8F8-86B122923A03}"/>
              </a:ext>
            </a:extLst>
          </p:cNvPr>
          <p:cNvSpPr>
            <a:spLocks noGrp="1"/>
          </p:cNvSpPr>
          <p:nvPr>
            <p:ph idx="1"/>
          </p:nvPr>
        </p:nvSpPr>
        <p:spPr>
          <a:xfrm>
            <a:off x="838200" y="1825625"/>
            <a:ext cx="5572539" cy="4351338"/>
          </a:xfrm>
        </p:spPr>
        <p:txBody>
          <a:bodyPr/>
          <a:lstStyle>
            <a:lvl1pPr>
              <a:defRPr>
                <a:latin typeface="Bahnschrift" panose="020B0502040204020203" pitchFamily="34" charset="0"/>
              </a:defRPr>
            </a:lvl1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Tree>
    <p:extLst>
      <p:ext uri="{BB962C8B-B14F-4D97-AF65-F5344CB8AC3E}">
        <p14:creationId xmlns:p14="http://schemas.microsoft.com/office/powerpoint/2010/main" val="32504935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solidFill>
            <a:srgbClr val="69343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Enfoque del Estudio</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200" y="1414130"/>
            <a:ext cx="9565894"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FE981D50-2213-A4FE-11F7-6AC77B7C3416}"/>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43878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8" y="244549"/>
            <a:ext cx="2668956" cy="595422"/>
          </a:xfrm>
          <a:solidFill>
            <a:srgbClr val="FFFF0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Sábado</a:t>
            </a:r>
            <a:endParaRPr lang="es-MX"/>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64771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0BE04881-6D87-A1AD-36A9-346929F6D1B6}"/>
              </a:ext>
            </a:extLst>
          </p:cNvPr>
          <p:cNvPicPr>
            <a:picLocks noChangeAspect="1"/>
          </p:cNvPicPr>
          <p:nvPr userDrawn="1"/>
        </p:nvPicPr>
        <p:blipFill>
          <a:blip r:embed="rId2">
            <a:alphaModFix amt="6000"/>
            <a:extLst>
              <a:ext uri="{28A0092B-C50C-407E-A947-70E740481C1C}">
                <a14:useLocalDpi xmlns:a14="http://schemas.microsoft.com/office/drawing/2010/main" val="0"/>
              </a:ext>
            </a:extLst>
          </a:blip>
          <a:stretch>
            <a:fillRect/>
          </a:stretch>
        </p:blipFill>
        <p:spPr>
          <a:xfrm>
            <a:off x="0" y="-8878"/>
            <a:ext cx="10384170" cy="6866877"/>
          </a:xfrm>
          <a:prstGeom prst="rect">
            <a:avLst/>
          </a:prstGeom>
          <a:ln>
            <a:solidFill>
              <a:srgbClr val="3A241B"/>
            </a:solidFill>
          </a:ln>
        </p:spPr>
      </p:pic>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58325" cy="659218"/>
          </a:xfrm>
          <a:solidFill>
            <a:srgbClr val="0070C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Domingo</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77157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chemeClr val="accent2">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Lunes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5" name="Imagen 4">
            <a:extLst>
              <a:ext uri="{FF2B5EF4-FFF2-40B4-BE49-F238E27FC236}">
                <a16:creationId xmlns:a16="http://schemas.microsoft.com/office/drawing/2014/main" id="{09FD1E85-B9FB-9717-A420-2C2D1703BFD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27319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chemeClr val="accent6">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Martes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81232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7030A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Miércoles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1180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3A241B"/>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Jueves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10261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879EC7"/>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Viernes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807121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Para Estudiar y Meditar</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199" y="1414130"/>
            <a:ext cx="10515599"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Tree>
    <p:extLst>
      <p:ext uri="{BB962C8B-B14F-4D97-AF65-F5344CB8AC3E}">
        <p14:creationId xmlns:p14="http://schemas.microsoft.com/office/powerpoint/2010/main" val="160680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0"/>
            <a:lum/>
          </a:blip>
          <a:srcRect/>
          <a:stretch>
            <a:fillRect r="11000" b="-22000"/>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BC164EA-CD03-CDE3-4C70-D65E5324CA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8402620B-FC92-FE96-84D6-7AD4549730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663A4EC4-8259-128D-5D4B-B1A5577ED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6F4E8-F38C-42C9-9C2C-1B30C3AC1985}" type="datetimeFigureOut">
              <a:rPr lang="es-MX" smtClean="0"/>
              <a:t>24/09/2025</a:t>
            </a:fld>
            <a:endParaRPr lang="es-MX"/>
          </a:p>
        </p:txBody>
      </p:sp>
      <p:sp>
        <p:nvSpPr>
          <p:cNvPr id="5" name="Marcador de pie de página 4">
            <a:extLst>
              <a:ext uri="{FF2B5EF4-FFF2-40B4-BE49-F238E27FC236}">
                <a16:creationId xmlns:a16="http://schemas.microsoft.com/office/drawing/2014/main" id="{5D21FC23-2A34-1A69-6A1A-801839853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C286D127-1499-4104-59F8-508310161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36436-985C-49E4-94E8-B6E0A34F10FA}" type="slidenum">
              <a:rPr lang="es-MX" smtClean="0"/>
              <a:t>‹Nº›</a:t>
            </a:fld>
            <a:endParaRPr lang="es-MX"/>
          </a:p>
        </p:txBody>
      </p:sp>
      <p:sp>
        <p:nvSpPr>
          <p:cNvPr id="7" name="Rectángulo 6">
            <a:extLst>
              <a:ext uri="{FF2B5EF4-FFF2-40B4-BE49-F238E27FC236}">
                <a16:creationId xmlns:a16="http://schemas.microsoft.com/office/drawing/2014/main" id="{959BBEF0-358E-CE31-EE2C-582F35EF3555}"/>
              </a:ext>
            </a:extLst>
          </p:cNvPr>
          <p:cNvSpPr/>
          <p:nvPr userDrawn="1"/>
        </p:nvSpPr>
        <p:spPr>
          <a:xfrm>
            <a:off x="10424160" y="-8878"/>
            <a:ext cx="1776390" cy="6866879"/>
          </a:xfrm>
          <a:prstGeom prst="rect">
            <a:avLst/>
          </a:prstGeom>
          <a:solidFill>
            <a:srgbClr val="F6CB9E"/>
          </a:solidFill>
          <a:ln>
            <a:solidFill>
              <a:srgbClr val="F6CB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a:extLst>
              <a:ext uri="{FF2B5EF4-FFF2-40B4-BE49-F238E27FC236}">
                <a16:creationId xmlns:a16="http://schemas.microsoft.com/office/drawing/2014/main" id="{899DCE16-765D-47CA-350B-0B147B595551}"/>
              </a:ext>
            </a:extLst>
          </p:cNvPr>
          <p:cNvPicPr>
            <a:picLocks noChangeAspect="1"/>
          </p:cNvPicPr>
          <p:nvPr userDrawn="1"/>
        </p:nvPicPr>
        <p:blipFill>
          <a:blip r:embed="rId14">
            <a:extLst>
              <a:ext uri="{BEBA8EAE-BF5A-486C-A8C5-ECC9F3942E4B}">
                <a14:imgProps xmlns:a14="http://schemas.microsoft.com/office/drawing/2010/main">
                  <a14:imgLayer r:embed="rId15">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084498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1" r:id="rId5"/>
    <p:sldLayoutId id="2147483662" r:id="rId6"/>
    <p:sldLayoutId id="2147483663" r:id="rId7"/>
    <p:sldLayoutId id="2147483664" r:id="rId8"/>
    <p:sldLayoutId id="2147483665" r:id="rId9"/>
    <p:sldLayoutId id="2147483667"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hemeOverride" Target="../theme/themeOverride1.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65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0E561-E43A-8C44-DE02-CDA39EEF3812}"/>
              </a:ext>
            </a:extLst>
          </p:cNvPr>
          <p:cNvSpPr>
            <a:spLocks noGrp="1"/>
          </p:cNvSpPr>
          <p:nvPr>
            <p:ph type="title"/>
          </p:nvPr>
        </p:nvSpPr>
        <p:spPr>
          <a:solidFill>
            <a:srgbClr val="725247"/>
          </a:solidFill>
        </p:spPr>
        <p:txBody>
          <a:bodyPr vert="horz" lIns="91440" tIns="45720" rIns="91440" bIns="45720" rtlCol="0">
            <a:normAutofit/>
          </a:bodyPr>
          <a:lstStyle/>
          <a:p>
            <a:pPr>
              <a:spcBef>
                <a:spcPts val="1000"/>
              </a:spcBef>
              <a:buFont typeface="Arial" panose="020B0604020202020204" pitchFamily="34" charset="0"/>
            </a:pPr>
            <a:r>
              <a:rPr lang="es-MX" sz="4400" b="1" noProof="0">
                <a:ea typeface="+mn-ea"/>
                <a:cs typeface="+mn-cs"/>
              </a:rPr>
              <a:t>Para Memorizar</a:t>
            </a:r>
          </a:p>
        </p:txBody>
      </p:sp>
      <p:sp>
        <p:nvSpPr>
          <p:cNvPr id="5" name="Doble onda 4">
            <a:extLst>
              <a:ext uri="{FF2B5EF4-FFF2-40B4-BE49-F238E27FC236}">
                <a16:creationId xmlns:a16="http://schemas.microsoft.com/office/drawing/2014/main" id="{D584D07D-BA94-A8F7-9483-916BC34050AD}"/>
              </a:ext>
            </a:extLst>
          </p:cNvPr>
          <p:cNvSpPr/>
          <p:nvPr/>
        </p:nvSpPr>
        <p:spPr>
          <a:xfrm>
            <a:off x="192505" y="1467852"/>
            <a:ext cx="6645023" cy="4823618"/>
          </a:xfrm>
          <a:prstGeom prst="doubleWave">
            <a:avLst>
              <a:gd name="adj1" fmla="val 6250"/>
              <a:gd name="adj2" fmla="val 557"/>
            </a:avLst>
          </a:prstGeom>
          <a:noFill/>
          <a:ln w="38100" cap="flat" cmpd="sng" algn="ctr">
            <a:noFill/>
            <a:prstDash val="solid"/>
            <a:round/>
            <a:headEnd type="none" w="med" len="med"/>
            <a:tailEnd type="none" w="med" len="med"/>
          </a:ln>
          <a:effectLst>
            <a:outerShdw blurRad="50800" dist="50800" algn="ctr" rotWithShape="0">
              <a:srgbClr val="000000">
                <a:alpha val="43137"/>
              </a:srgbClr>
            </a:outerShdw>
          </a:effectLst>
        </p:spPr>
        <p:style>
          <a:lnRef idx="0">
            <a:scrgbClr r="0" g="0" b="0"/>
          </a:lnRef>
          <a:fillRef idx="0">
            <a:scrgbClr r="0" g="0" b="0"/>
          </a:fillRef>
          <a:effectRef idx="0">
            <a:scrgbClr r="0" g="0" b="0"/>
          </a:effectRef>
          <a:fontRef idx="minor">
            <a:schemeClr val="accent2"/>
          </a:fontRef>
        </p:style>
        <p:txBody>
          <a:bodyPr wrap="square" rtlCol="0" anchor="ctr">
            <a:normAutofit fontScale="55000" lnSpcReduction="20000"/>
          </a:bodyPr>
          <a:lstStyle/>
          <a:p>
            <a:pPr algn="ctr">
              <a:lnSpc>
                <a:spcPts val="3480"/>
              </a:lnSpc>
            </a:pPr>
            <a:r>
              <a:rPr lang="es-MX" sz="4800" b="1" noProof="0" dirty="0">
                <a:solidFill>
                  <a:schemeClr val="tx1"/>
                </a:solidFill>
                <a:latin typeface="Aptos Display" panose="020B0004020202020204" pitchFamily="34" charset="0"/>
              </a:rPr>
              <a:t>«Entonces la nube cubrió la tienda de reunión, y la gloria del Señor llenó el santuario. […] Porque la nube del Señor estaba de día sobre el santuario y el fuego estaba de noche, a la vista de toda la casa de Israel en todas sus jornadas»</a:t>
            </a:r>
          </a:p>
          <a:p>
            <a:pPr algn="ctr">
              <a:lnSpc>
                <a:spcPts val="3480"/>
              </a:lnSpc>
            </a:pPr>
            <a:r>
              <a:rPr lang="es-MX" sz="4800" b="1" noProof="0" dirty="0">
                <a:solidFill>
                  <a:schemeClr val="tx1"/>
                </a:solidFill>
                <a:latin typeface="Aptos Display" panose="020B0004020202020204" pitchFamily="34" charset="0"/>
              </a:rPr>
              <a:t> (</a:t>
            </a:r>
            <a:r>
              <a:rPr lang="es-MX" sz="4800" b="1" noProof="0" dirty="0" err="1">
                <a:solidFill>
                  <a:schemeClr val="tx1"/>
                </a:solidFill>
                <a:latin typeface="Aptos Display" panose="020B0004020202020204" pitchFamily="34" charset="0"/>
              </a:rPr>
              <a:t>Éxo</a:t>
            </a:r>
            <a:r>
              <a:rPr lang="es-MX" sz="4800" b="1" noProof="0" dirty="0">
                <a:solidFill>
                  <a:schemeClr val="tx1"/>
                </a:solidFill>
                <a:latin typeface="Aptos Display" panose="020B0004020202020204" pitchFamily="34" charset="0"/>
              </a:rPr>
              <a:t>. 40:34, 38).</a:t>
            </a:r>
          </a:p>
        </p:txBody>
      </p:sp>
      <p:sp>
        <p:nvSpPr>
          <p:cNvPr id="3" name="Rectángulo: esquinas redondeadas 2">
            <a:extLst>
              <a:ext uri="{FF2B5EF4-FFF2-40B4-BE49-F238E27FC236}">
                <a16:creationId xmlns:a16="http://schemas.microsoft.com/office/drawing/2014/main" id="{EF0BC2FB-53FE-CBAC-4370-418FA4B8FF43}"/>
              </a:ext>
            </a:extLst>
          </p:cNvPr>
          <p:cNvSpPr/>
          <p:nvPr/>
        </p:nvSpPr>
        <p:spPr>
          <a:xfrm>
            <a:off x="6629103" y="2456597"/>
            <a:ext cx="3961560" cy="3179928"/>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8900000">
              <a:prstClr val="black">
                <a:alpha val="50000"/>
              </a:prstClr>
            </a:innerShdw>
          </a:effectLst>
          <a:scene3d>
            <a:camera prst="isometricOffAxis2Left"/>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312536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E0DBFC-8D99-0EC1-8869-D2AE3223C0AA}"/>
              </a:ext>
            </a:extLst>
          </p:cNvPr>
          <p:cNvSpPr>
            <a:spLocks noGrp="1"/>
          </p:cNvSpPr>
          <p:nvPr>
            <p:ph type="title"/>
          </p:nvPr>
        </p:nvSpPr>
        <p:spPr>
          <a:xfrm>
            <a:off x="811305" y="365125"/>
            <a:ext cx="9565894" cy="772559"/>
          </a:xfrm>
          <a:solidFill>
            <a:srgbClr val="725247"/>
          </a:solidFill>
        </p:spPr>
        <p:txBody>
          <a:bodyPr/>
          <a:lstStyle/>
          <a:p>
            <a:r>
              <a:rPr lang="es-MX" noProof="0" dirty="0"/>
              <a:t>Enfoque del Estudio</a:t>
            </a:r>
          </a:p>
        </p:txBody>
      </p:sp>
      <p:sp>
        <p:nvSpPr>
          <p:cNvPr id="6" name="Marcador de contenido 5">
            <a:extLst>
              <a:ext uri="{FF2B5EF4-FFF2-40B4-BE49-F238E27FC236}">
                <a16:creationId xmlns:a16="http://schemas.microsoft.com/office/drawing/2014/main" id="{3BF1AEB9-94DB-8515-B032-A5A29DBFA153}"/>
              </a:ext>
            </a:extLst>
          </p:cNvPr>
          <p:cNvSpPr>
            <a:spLocks noGrp="1"/>
          </p:cNvSpPr>
          <p:nvPr>
            <p:ph sz="half" idx="4294967295"/>
          </p:nvPr>
        </p:nvSpPr>
        <p:spPr>
          <a:xfrm>
            <a:off x="3382299" y="1618192"/>
            <a:ext cx="7059842" cy="5027083"/>
          </a:xfrm>
        </p:spPr>
        <p:txBody>
          <a:bodyPr vert="horz" wrap="square" lIns="91440" tIns="45720" rIns="91440" bIns="45720" rtlCol="0">
            <a:normAutofit fontScale="92500" lnSpcReduction="20000"/>
          </a:bodyPr>
          <a:lstStyle/>
          <a:p>
            <a:pPr marL="0" indent="0" algn="just">
              <a:buNone/>
              <a:tabLst>
                <a:tab pos="534988" algn="l"/>
              </a:tabLst>
            </a:pPr>
            <a:r>
              <a:rPr lang="es-MX" sz="1800" noProof="0" dirty="0">
                <a:latin typeface="Aptos Display" panose="020B0004020202020204" pitchFamily="34" charset="0"/>
              </a:rPr>
              <a:t>Texto clave: </a:t>
            </a:r>
            <a:r>
              <a:rPr lang="es-MX" sz="1800" b="1" noProof="0" dirty="0">
                <a:latin typeface="Aptos Display" panose="020B0004020202020204" pitchFamily="34" charset="0"/>
              </a:rPr>
              <a:t>: </a:t>
            </a:r>
            <a:r>
              <a:rPr lang="es-MX" sz="1800" b="1" dirty="0"/>
              <a:t>Éxodo 40:34, 38.</a:t>
            </a:r>
            <a:r>
              <a:rPr lang="es-MX" sz="1800" b="1" noProof="0" dirty="0">
                <a:latin typeface="Aptos Display" panose="020B0004020202020204" pitchFamily="34" charset="0"/>
              </a:rPr>
              <a:t> </a:t>
            </a:r>
            <a:r>
              <a:rPr lang="es-MX" sz="1800" noProof="0" dirty="0">
                <a:latin typeface="Aptos Display" panose="020B0004020202020204" pitchFamily="34" charset="0"/>
              </a:rPr>
              <a:t>Para está semana estudiaremos: </a:t>
            </a:r>
            <a:r>
              <a:rPr lang="es-MX" sz="1800" b="1" dirty="0">
                <a:latin typeface="Aptos Display" panose="020B0004020202020204" pitchFamily="34" charset="0"/>
              </a:rPr>
              <a:t>Éxodo 35:1-36:7; Génesis 1:1; Éxodo 36: 8-39:31; Hebreos 7:25; Éxodo 40:1-38; Juan 1:14..</a:t>
            </a:r>
            <a:r>
              <a:rPr lang="es-MX" sz="1800" b="1" noProof="0" dirty="0">
                <a:latin typeface="Aptos Display" panose="020B0004020202020204" pitchFamily="34" charset="0"/>
              </a:rPr>
              <a:t> </a:t>
            </a:r>
            <a:r>
              <a:rPr lang="es-MX" sz="1800" noProof="0" dirty="0">
                <a:latin typeface="Aptos Display" panose="020B0004020202020204" pitchFamily="34" charset="0"/>
              </a:rPr>
              <a:t>En esta semana, </a:t>
            </a:r>
            <a:r>
              <a:rPr lang="es-MX" sz="1800" dirty="0">
                <a:latin typeface="Aptos Display" panose="020B0004020202020204" pitchFamily="34" charset="0"/>
              </a:rPr>
              <a:t>estudiaremos tres temas muy importantes sobre la construcción del Sanitario:</a:t>
            </a:r>
            <a:r>
              <a:rPr lang="es-MX" sz="1800" b="1" dirty="0">
                <a:latin typeface="Aptos Display" panose="020B0004020202020204" pitchFamily="34" charset="0"/>
              </a:rPr>
              <a:t> 1) La presencia de Dios; 2) Llenos del Espíritu de Dios; y 3) el Santuario Terrenal y el Celestial.</a:t>
            </a:r>
          </a:p>
          <a:p>
            <a:pPr marL="0" indent="0" algn="just">
              <a:buNone/>
              <a:tabLst>
                <a:tab pos="534988" algn="l"/>
              </a:tabLst>
            </a:pPr>
            <a:r>
              <a:rPr lang="es-MX" sz="1800" dirty="0">
                <a:latin typeface="Aptos Display" panose="020B0004020202020204" pitchFamily="34" charset="0"/>
              </a:rPr>
              <a:t>Antes de que los israelitas comenzaran a preparar el Tabernáculo, se les recordó el mandamiento acerca del sábado y se los instruyó específicamente acerca de cómo observarlo (</a:t>
            </a:r>
            <a:r>
              <a:rPr lang="es-MX" sz="1800" dirty="0" err="1">
                <a:latin typeface="Aptos Display" panose="020B0004020202020204" pitchFamily="34" charset="0"/>
              </a:rPr>
              <a:t>Éxo</a:t>
            </a:r>
            <a:r>
              <a:rPr lang="es-MX" sz="1800" dirty="0">
                <a:latin typeface="Aptos Display" panose="020B0004020202020204" pitchFamily="34" charset="0"/>
              </a:rPr>
              <a:t>. 35:1-3). Incluso mientras trabajaban en el Santuario, las personas debían respetar y celebrar el "sábado de completo reposo en honor del Señor” (</a:t>
            </a:r>
            <a:r>
              <a:rPr lang="es-MX" sz="1800" dirty="0" err="1">
                <a:latin typeface="Aptos Display" panose="020B0004020202020204" pitchFamily="34" charset="0"/>
              </a:rPr>
              <a:t>Éxo</a:t>
            </a:r>
            <a:r>
              <a:rPr lang="es-MX" sz="1800" dirty="0">
                <a:latin typeface="Aptos Display" panose="020B0004020202020204" pitchFamily="34" charset="0"/>
              </a:rPr>
              <a:t>. 35:2)..</a:t>
            </a:r>
            <a:endParaRPr lang="es-MX" sz="1800" noProof="0" dirty="0">
              <a:latin typeface="Aptos Display" panose="020B0004020202020204" pitchFamily="34" charset="0"/>
            </a:endParaRPr>
          </a:p>
          <a:p>
            <a:pPr marL="0" indent="0" algn="just">
              <a:buNone/>
              <a:tabLst>
                <a:tab pos="534988" algn="l"/>
              </a:tabLst>
            </a:pPr>
            <a:r>
              <a:rPr lang="es-MX" sz="1800" dirty="0">
                <a:latin typeface="Aptos Display" panose="020B0004020202020204" pitchFamily="34" charset="0"/>
              </a:rPr>
              <a:t>Dios mostró a Moisés un plano del Tabernáculo e instrucciones acerca de cómo construirlo (</a:t>
            </a:r>
            <a:r>
              <a:rPr lang="es-MX" sz="1800" dirty="0" err="1">
                <a:latin typeface="Aptos Display" panose="020B0004020202020204" pitchFamily="34" charset="0"/>
              </a:rPr>
              <a:t>Éxo</a:t>
            </a:r>
            <a:r>
              <a:rPr lang="es-MX" sz="1800" dirty="0">
                <a:latin typeface="Aptos Display" panose="020B0004020202020204" pitchFamily="34" charset="0"/>
              </a:rPr>
              <a:t>. 25-31). Había llegado el momento de ello. Cuando fue reunido todo el material necesario (</a:t>
            </a:r>
            <a:r>
              <a:rPr lang="es-MX" sz="1800" dirty="0" err="1">
                <a:latin typeface="Aptos Display" panose="020B0004020202020204" pitchFamily="34" charset="0"/>
              </a:rPr>
              <a:t>Éxo</a:t>
            </a:r>
            <a:r>
              <a:rPr lang="es-MX" sz="1800" dirty="0">
                <a:latin typeface="Aptos Display" panose="020B0004020202020204" pitchFamily="34" charset="0"/>
              </a:rPr>
              <a:t>. 35:4-29; 36:4-7), los artesanos (incluyendo mujeres; ver </a:t>
            </a:r>
            <a:r>
              <a:rPr lang="es-MX" sz="1800" dirty="0" err="1">
                <a:latin typeface="Aptos Display" panose="020B0004020202020204" pitchFamily="34" charset="0"/>
              </a:rPr>
              <a:t>Éxo</a:t>
            </a:r>
            <a:r>
              <a:rPr lang="es-MX" sz="1800" dirty="0">
                <a:latin typeface="Aptos Display" panose="020B0004020202020204" pitchFamily="34" charset="0"/>
              </a:rPr>
              <a:t>. 35:25, 26) fueron dotados del Espíritu de Dios para trabajar en el Santuario con habilidad y destreza artística (</a:t>
            </a:r>
            <a:r>
              <a:rPr lang="es-MX" sz="1800" dirty="0" err="1">
                <a:latin typeface="Aptos Display" panose="020B0004020202020204" pitchFamily="34" charset="0"/>
              </a:rPr>
              <a:t>Éxo</a:t>
            </a:r>
            <a:r>
              <a:rPr lang="es-MX" sz="1800" dirty="0">
                <a:latin typeface="Aptos Display" panose="020B0004020202020204" pitchFamily="34" charset="0"/>
              </a:rPr>
              <a:t>. 35:30-36:4). Entonces comenzó la construcción. Si se incluye el trabajo diligente en la confección de varias prendas de vestir, hubo que preparar diez elementos principales: (1) el Tabernáculo (</a:t>
            </a:r>
            <a:r>
              <a:rPr lang="es-MX" sz="1800" dirty="0" err="1">
                <a:latin typeface="Aptos Display" panose="020B0004020202020204" pitchFamily="34" charset="0"/>
              </a:rPr>
              <a:t>Éxo</a:t>
            </a:r>
            <a:r>
              <a:rPr lang="es-MX" sz="1800" dirty="0">
                <a:latin typeface="Aptos Display" panose="020B0004020202020204" pitchFamily="34" charset="0"/>
              </a:rPr>
              <a:t>. 36:8-38); (2) el Arca (</a:t>
            </a:r>
            <a:r>
              <a:rPr lang="es-MX" sz="1800" dirty="0" err="1">
                <a:latin typeface="Aptos Display" panose="020B0004020202020204" pitchFamily="34" charset="0"/>
              </a:rPr>
              <a:t>Éxo</a:t>
            </a:r>
            <a:r>
              <a:rPr lang="es-MX" sz="1800" dirty="0">
                <a:latin typeface="Aptos Display" panose="020B0004020202020204" pitchFamily="34" charset="0"/>
              </a:rPr>
              <a:t>. 37:1-9); (3) la mesa (</a:t>
            </a:r>
            <a:r>
              <a:rPr lang="es-MX" sz="1800" dirty="0" err="1">
                <a:latin typeface="Aptos Display" panose="020B0004020202020204" pitchFamily="34" charset="0"/>
              </a:rPr>
              <a:t>Éxo</a:t>
            </a:r>
            <a:r>
              <a:rPr lang="es-MX" sz="1800" dirty="0">
                <a:latin typeface="Aptos Display" panose="020B0004020202020204" pitchFamily="34" charset="0"/>
              </a:rPr>
              <a:t>. 37:10-16); (4) el candelabro (</a:t>
            </a:r>
            <a:r>
              <a:rPr lang="es-MX" sz="1800" dirty="0" err="1">
                <a:latin typeface="Aptos Display" panose="020B0004020202020204" pitchFamily="34" charset="0"/>
              </a:rPr>
              <a:t>Éxo</a:t>
            </a:r>
            <a:r>
              <a:rPr lang="es-MX" sz="1800" dirty="0">
                <a:latin typeface="Aptos Display" panose="020B0004020202020204" pitchFamily="34" charset="0"/>
              </a:rPr>
              <a:t>. 37:17-24); (5) el Altar del Incienso (</a:t>
            </a:r>
            <a:r>
              <a:rPr lang="es-MX" sz="1800" dirty="0" err="1">
                <a:latin typeface="Aptos Display" panose="020B0004020202020204" pitchFamily="34" charset="0"/>
              </a:rPr>
              <a:t>Éxo</a:t>
            </a:r>
            <a:r>
              <a:rPr lang="es-MX" sz="1800" dirty="0">
                <a:latin typeface="Aptos Display" panose="020B0004020202020204" pitchFamily="34" charset="0"/>
              </a:rPr>
              <a:t>. 37:25-28); (6) el aceite de la unción y el incienso (</a:t>
            </a:r>
            <a:r>
              <a:rPr lang="es-MX" sz="1800" dirty="0" err="1">
                <a:latin typeface="Aptos Display" panose="020B0004020202020204" pitchFamily="34" charset="0"/>
              </a:rPr>
              <a:t>Éxo</a:t>
            </a:r>
            <a:r>
              <a:rPr lang="es-MX" sz="1800" dirty="0">
                <a:latin typeface="Aptos Display" panose="020B0004020202020204" pitchFamily="34" charset="0"/>
              </a:rPr>
              <a:t>. 37:29); (7) el Altar del Holocausto (</a:t>
            </a:r>
            <a:r>
              <a:rPr lang="es-MX" sz="1800" dirty="0" err="1">
                <a:latin typeface="Aptos Display" panose="020B0004020202020204" pitchFamily="34" charset="0"/>
              </a:rPr>
              <a:t>Éxo</a:t>
            </a:r>
            <a:r>
              <a:rPr lang="es-MX" sz="1800" dirty="0">
                <a:latin typeface="Aptos Display" panose="020B0004020202020204" pitchFamily="34" charset="0"/>
              </a:rPr>
              <a:t>. 38:1-7); (8) la fuente para el lavamiento de las manos (</a:t>
            </a:r>
            <a:r>
              <a:rPr lang="es-MX" sz="1800" dirty="0" err="1">
                <a:latin typeface="Aptos Display" panose="020B0004020202020204" pitchFamily="34" charset="0"/>
              </a:rPr>
              <a:t>Éxo</a:t>
            </a:r>
            <a:r>
              <a:rPr lang="es-MX" sz="1800" dirty="0">
                <a:latin typeface="Aptos Display" panose="020B0004020202020204" pitchFamily="34" charset="0"/>
              </a:rPr>
              <a:t>. 38:8); (9) el atrio (</a:t>
            </a:r>
            <a:r>
              <a:rPr lang="es-MX" sz="1800" dirty="0" err="1">
                <a:latin typeface="Aptos Display" panose="020B0004020202020204" pitchFamily="34" charset="0"/>
              </a:rPr>
              <a:t>Éxo</a:t>
            </a:r>
            <a:r>
              <a:rPr lang="es-MX" sz="1800" dirty="0">
                <a:latin typeface="Aptos Display" panose="020B0004020202020204" pitchFamily="34" charset="0"/>
              </a:rPr>
              <a:t>. 38:9-20); (10) las vestiduras sacerdotales, el efod, el pectoral y otras prendas de vestir (</a:t>
            </a:r>
            <a:r>
              <a:rPr lang="es-MX" sz="1800" dirty="0" err="1">
                <a:latin typeface="Aptos Display" panose="020B0004020202020204" pitchFamily="34" charset="0"/>
              </a:rPr>
              <a:t>Éxo</a:t>
            </a:r>
            <a:r>
              <a:rPr lang="es-MX" sz="1800" dirty="0">
                <a:latin typeface="Aptos Display" panose="020B0004020202020204" pitchFamily="34" charset="0"/>
              </a:rPr>
              <a:t>. 39:1-31).</a:t>
            </a:r>
          </a:p>
          <a:p>
            <a:pPr marL="0" indent="0" algn="just">
              <a:buNone/>
              <a:tabLst>
                <a:tab pos="534988" algn="l"/>
              </a:tabLst>
            </a:pPr>
            <a:r>
              <a:rPr lang="es-MX" sz="1800" dirty="0">
                <a:latin typeface="Aptos Display" panose="020B0004020202020204" pitchFamily="34" charset="0"/>
              </a:rPr>
              <a:t> </a:t>
            </a:r>
          </a:p>
          <a:p>
            <a:pPr marL="0" indent="0" algn="just">
              <a:buNone/>
              <a:tabLst>
                <a:tab pos="534988" algn="l"/>
              </a:tabLst>
            </a:pPr>
            <a:endParaRPr lang="es-MX" sz="1800" noProof="0" dirty="0">
              <a:latin typeface="Aptos Display" panose="020B0004020202020204" pitchFamily="34" charset="0"/>
            </a:endParaRPr>
          </a:p>
        </p:txBody>
      </p:sp>
      <p:sp>
        <p:nvSpPr>
          <p:cNvPr id="2" name="Diagrama de flujo: retraso 1">
            <a:extLst>
              <a:ext uri="{FF2B5EF4-FFF2-40B4-BE49-F238E27FC236}">
                <a16:creationId xmlns:a16="http://schemas.microsoft.com/office/drawing/2014/main" id="{B31CFBF4-8ED8-9551-57EF-E297B67EED06}"/>
              </a:ext>
            </a:extLst>
          </p:cNvPr>
          <p:cNvSpPr/>
          <p:nvPr/>
        </p:nvSpPr>
        <p:spPr>
          <a:xfrm>
            <a:off x="0" y="1625426"/>
            <a:ext cx="3382299" cy="3766782"/>
          </a:xfrm>
          <a:prstGeom prst="flowChartDelay">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186483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 calcmode="lin" valueType="num">
                                      <p:cBhvr additive="base">
                                        <p:cTn id="1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 calcmode="lin" valueType="num">
                                      <p:cBhvr additive="base">
                                        <p:cTn id="2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 calcmode="lin" valueType="num">
                                      <p:cBhvr additive="base">
                                        <p:cTn id="2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8E7BAD8D-BC5A-CFA0-D665-5255A396E347}"/>
              </a:ext>
            </a:extLst>
          </p:cNvPr>
          <p:cNvSpPr>
            <a:spLocks noGrp="1"/>
          </p:cNvSpPr>
          <p:nvPr>
            <p:ph sz="half" idx="2"/>
          </p:nvPr>
        </p:nvSpPr>
        <p:spPr>
          <a:xfrm>
            <a:off x="3172639" y="1085849"/>
            <a:ext cx="7257022" cy="5819776"/>
          </a:xfrm>
          <a:effectLst>
            <a:softEdge rad="63500"/>
          </a:effectLst>
          <a:scene3d>
            <a:camera prst="orthographicFront"/>
            <a:lightRig rig="balanced" dir="t"/>
          </a:scene3d>
        </p:spPr>
        <p:txBody>
          <a:bodyPr wrap="square">
            <a:normAutofit fontScale="85000" lnSpcReduction="20000"/>
          </a:bodyPr>
          <a:lstStyle/>
          <a:p>
            <a:pPr marL="0" indent="0" algn="just">
              <a:buNone/>
              <a:tabLst>
                <a:tab pos="531813" algn="l"/>
                <a:tab pos="714375" algn="l"/>
              </a:tabLst>
            </a:pPr>
            <a:r>
              <a:rPr lang="es-MX" noProof="0" dirty="0">
                <a:latin typeface="Bw Modelica" panose="00000600000000000000" pitchFamily="50" charset="0"/>
              </a:rPr>
              <a:t>	</a:t>
            </a:r>
            <a:r>
              <a:rPr lang="es-MX" sz="2000" dirty="0">
                <a:latin typeface="Bw Modelica" panose="00000600000000000000" pitchFamily="50" charset="0"/>
              </a:rPr>
              <a:t>n Éxodo 38:21 al 31 se enumera el material utilizado (más de 	una tonelada de oro, unas 3,75 toneladas de plata y unas 2,5 	toneladas de bronce). Moisés inspeccionó todo el trabajo del 	Tabernáculo y comprobó que había sido hecho "todo lo que el 	Señor mandó“ (esta frase se repite tres veces para enfatizar la precisión y la obediencia a las indicaciones divinas; </a:t>
            </a:r>
            <a:r>
              <a:rPr lang="es-MX" sz="2000" dirty="0" err="1">
                <a:latin typeface="Bw Modelica" panose="00000600000000000000" pitchFamily="50" charset="0"/>
              </a:rPr>
              <a:t>Éxo</a:t>
            </a:r>
            <a:r>
              <a:rPr lang="es-MX" sz="2000" dirty="0">
                <a:latin typeface="Bw Modelica" panose="00000600000000000000" pitchFamily="50" charset="0"/>
              </a:rPr>
              <a:t>. 39:32, 42, 43). Moisés se sintió muy complacido por el trabajo realizado y bendijo a todos los trabajadores (</a:t>
            </a:r>
            <a:r>
              <a:rPr lang="es-MX" sz="2000" dirty="0" err="1">
                <a:latin typeface="Bw Modelica" panose="00000600000000000000" pitchFamily="50" charset="0"/>
              </a:rPr>
              <a:t>Éxo</a:t>
            </a:r>
            <a:r>
              <a:rPr lang="es-MX" sz="2000" dirty="0">
                <a:latin typeface="Bw Modelica" panose="00000600000000000000" pitchFamily="50" charset="0"/>
              </a:rPr>
              <a:t>. 39:43).</a:t>
            </a:r>
            <a:endParaRPr lang="es-MX" sz="2000" noProof="0" dirty="0">
              <a:latin typeface="Bw Modelica" panose="00000600000000000000" pitchFamily="50" charset="0"/>
            </a:endParaRPr>
          </a:p>
          <a:p>
            <a:pPr marL="0" indent="0" algn="just">
              <a:buNone/>
              <a:tabLst>
                <a:tab pos="714375" algn="l"/>
              </a:tabLst>
            </a:pPr>
            <a:r>
              <a:rPr lang="es-MX" sz="2000" dirty="0">
                <a:latin typeface="Bw Modelica" panose="00000600000000000000" pitchFamily="50" charset="0"/>
              </a:rPr>
              <a:t>El Tabernáculo debía ser erigido el primer día del primer mes, según las instrucciones de Dios (</a:t>
            </a:r>
            <a:r>
              <a:rPr lang="es-MX" sz="2000" dirty="0" err="1">
                <a:latin typeface="Bw Modelica" panose="00000600000000000000" pitchFamily="50" charset="0"/>
              </a:rPr>
              <a:t>Éxo</a:t>
            </a:r>
            <a:r>
              <a:rPr lang="es-MX" sz="2000" dirty="0">
                <a:latin typeface="Bw Modelica" panose="00000600000000000000" pitchFamily="50" charset="0"/>
              </a:rPr>
              <a:t>. 40:1, 2), casi un año después de que los israelitas salieron de Egipto (</a:t>
            </a:r>
            <a:r>
              <a:rPr lang="es-MX" sz="2000" dirty="0" err="1">
                <a:latin typeface="Bw Modelica" panose="00000600000000000000" pitchFamily="50" charset="0"/>
              </a:rPr>
              <a:t>Éxo</a:t>
            </a:r>
            <a:r>
              <a:rPr lang="es-MX" sz="2000" dirty="0">
                <a:latin typeface="Bw Modelica" panose="00000600000000000000" pitchFamily="50" charset="0"/>
              </a:rPr>
              <a:t>. 12:2, 6; 40:17). Cuando la gran tienda estuvo lista, varios sectores especiales fueron acondicionados dentro y fuera de ella, empezando por el Lugar Santísimo y terminando por el patio, o atrio. Cada espacio estaba delimitado por una cortina (se mencionan tres cortinas diferentes en </a:t>
            </a:r>
            <a:r>
              <a:rPr lang="es-MX" sz="2000" dirty="0" err="1">
                <a:latin typeface="Bw Modelica" panose="00000600000000000000" pitchFamily="50" charset="0"/>
              </a:rPr>
              <a:t>Éxo</a:t>
            </a:r>
            <a:r>
              <a:rPr lang="es-MX" sz="2000" dirty="0">
                <a:latin typeface="Bw Modelica" panose="00000600000000000000" pitchFamily="50" charset="0"/>
              </a:rPr>
              <a:t>. 40:3, 5, 8, 21, 28, 33). </a:t>
            </a:r>
            <a:endParaRPr lang="es-MX" sz="2000" noProof="0" dirty="0">
              <a:latin typeface="Bw Modelica" panose="00000600000000000000" pitchFamily="50" charset="0"/>
            </a:endParaRPr>
          </a:p>
          <a:p>
            <a:pPr marL="0" indent="0" algn="just">
              <a:buNone/>
              <a:tabLst>
                <a:tab pos="984250" algn="l"/>
              </a:tabLst>
            </a:pPr>
            <a:r>
              <a:rPr lang="es-MX" sz="2000" b="1" dirty="0">
                <a:latin typeface="Bw Modelica SS01" panose="00000800000000000000" pitchFamily="50" charset="0"/>
              </a:rPr>
              <a:t>«El privilegio de la nación judía era el de representar el carácter de Dios tal como había sido revelado a Moisés. En respuesta a la oración de Moisés: </a:t>
            </a:r>
            <a:r>
              <a:rPr lang="es-MX" sz="2000" b="1" i="1" dirty="0">
                <a:latin typeface="Bw Modelica SS01" panose="00000800000000000000" pitchFamily="50" charset="0"/>
              </a:rPr>
              <a:t>«Ruégote que me muestres tu gloria», el Señor le prometió: «Yo haré pasar todo mi bien delante de tu rostro». Éxodo 33: 18, 19. «Y pasando Jehová por delante de él, proclamó: Jehová, Jehová, fuerte, misericordioso y piadoso; tardo para la ira, y grande en benignidad y verdad; que guarda la misericordia en millares, que perdona la iniquidad, la rebelión y el pecado». Éxodo 34:6, 7</a:t>
            </a:r>
            <a:r>
              <a:rPr lang="es-MX" sz="2000" b="1" dirty="0">
                <a:latin typeface="Bw Modelica SS01" panose="00000800000000000000" pitchFamily="50" charset="0"/>
              </a:rPr>
              <a:t>. Este era el fruto que Dios deseaba de su pueblo. En la pureza de sus caracteres, en la santidad de sus vidas, en su misericordia, en su amante bondad y compasión, habían de mostrar que «la ley de Jehová es perfecta, que vuelve el alma». Salmo 19:7</a:t>
            </a:r>
            <a:r>
              <a:rPr lang="es-MX" sz="2000" b="1" noProof="0" dirty="0">
                <a:latin typeface="Bw Modelica SS01" panose="00000800000000000000" pitchFamily="50" charset="0"/>
              </a:rPr>
              <a:t>»</a:t>
            </a:r>
            <a:r>
              <a:rPr lang="es-MX" sz="2000" b="1" noProof="0" dirty="0">
                <a:latin typeface="Bw Modelica" panose="00000600000000000000" pitchFamily="50" charset="0"/>
              </a:rPr>
              <a:t> </a:t>
            </a:r>
            <a:r>
              <a:rPr lang="es-MX" sz="2000" i="1" dirty="0">
                <a:latin typeface="Bw Modelica" panose="00000600000000000000" pitchFamily="50" charset="0"/>
              </a:rPr>
              <a:t>(Palabras de vida del gran Maestro, pp. 227, 228).</a:t>
            </a:r>
            <a:endParaRPr lang="es-MX" sz="2000" i="1" noProof="0" dirty="0">
              <a:latin typeface="Bw Modelica" panose="00000600000000000000" pitchFamily="50" charset="0"/>
            </a:endParaRPr>
          </a:p>
        </p:txBody>
      </p:sp>
      <p:sp>
        <p:nvSpPr>
          <p:cNvPr id="2" name="Rectángulo 1">
            <a:extLst>
              <a:ext uri="{FF2B5EF4-FFF2-40B4-BE49-F238E27FC236}">
                <a16:creationId xmlns:a16="http://schemas.microsoft.com/office/drawing/2014/main" id="{D0A09385-F934-B49B-498E-D0BC730CE53F}"/>
              </a:ext>
            </a:extLst>
          </p:cNvPr>
          <p:cNvSpPr/>
          <p:nvPr/>
        </p:nvSpPr>
        <p:spPr>
          <a:xfrm>
            <a:off x="3064034" y="1037640"/>
            <a:ext cx="703860" cy="1169572"/>
          </a:xfrm>
          <a:prstGeom prst="rect">
            <a:avLst/>
          </a:prstGeom>
          <a:noFill/>
        </p:spPr>
        <p:txBody>
          <a:bodyPr wrap="square" lIns="91440" tIns="45720" rIns="91440" bIns="45720">
            <a:normAutofit fontScale="92500" lnSpcReduction="20000"/>
            <a:scene3d>
              <a:camera prst="orthographicFront"/>
              <a:lightRig rig="soft" dir="t">
                <a:rot lat="0" lon="0" rev="15600000"/>
              </a:lightRig>
            </a:scene3d>
            <a:sp3d extrusionH="57150" prstMaterial="softEdge">
              <a:bevelT w="25400" h="38100"/>
            </a:sp3d>
          </a:bodyPr>
          <a:lstStyle/>
          <a:p>
            <a:pPr algn="just"/>
            <a:r>
              <a:rPr lang="es-MX" sz="8800" b="1" noProof="0" dirty="0">
                <a:ln/>
                <a:solidFill>
                  <a:srgbClr val="00526B"/>
                </a:solidFill>
                <a:latin typeface="Aptos Display" panose="020B0004020202020204" pitchFamily="34" charset="0"/>
              </a:rPr>
              <a:t>E</a:t>
            </a:r>
            <a:endParaRPr lang="es-MX" sz="8800" b="1" cap="none" spc="0" noProof="0" dirty="0">
              <a:ln/>
              <a:solidFill>
                <a:srgbClr val="00526B"/>
              </a:solidFill>
              <a:effectLst/>
              <a:latin typeface="Aptos Display" panose="020B0004020202020204" pitchFamily="34" charset="0"/>
            </a:endParaRPr>
          </a:p>
        </p:txBody>
      </p:sp>
      <p:sp>
        <p:nvSpPr>
          <p:cNvPr id="24" name="Rectángulo 23">
            <a:extLst>
              <a:ext uri="{FF2B5EF4-FFF2-40B4-BE49-F238E27FC236}">
                <a16:creationId xmlns:a16="http://schemas.microsoft.com/office/drawing/2014/main" id="{A240F20F-2FEA-AE43-A41C-434E351EB6C2}"/>
              </a:ext>
            </a:extLst>
          </p:cNvPr>
          <p:cNvSpPr/>
          <p:nvPr/>
        </p:nvSpPr>
        <p:spPr>
          <a:xfrm>
            <a:off x="550845" y="141226"/>
            <a:ext cx="231024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MX" sz="5400" b="1" u="sng" cap="none" spc="0" noProof="0">
                <a:ln/>
                <a:solidFill>
                  <a:srgbClr val="4E4DA4"/>
                </a:solidFill>
                <a:effectLst>
                  <a:outerShdw blurRad="50800" dist="50800" dir="5400000" algn="ctr" rotWithShape="0">
                    <a:schemeClr val="bg1"/>
                  </a:outerShdw>
                </a:effectLst>
              </a:rPr>
              <a:t>Sábado</a:t>
            </a:r>
          </a:p>
        </p:txBody>
      </p:sp>
      <p:sp>
        <p:nvSpPr>
          <p:cNvPr id="25" name="Rectángulo 24">
            <a:extLst>
              <a:ext uri="{FF2B5EF4-FFF2-40B4-BE49-F238E27FC236}">
                <a16:creationId xmlns:a16="http://schemas.microsoft.com/office/drawing/2014/main" id="{8CE5F2C8-9123-7026-E3C0-C0B5A5A9D649}"/>
              </a:ext>
            </a:extLst>
          </p:cNvPr>
          <p:cNvSpPr/>
          <p:nvPr/>
        </p:nvSpPr>
        <p:spPr>
          <a:xfrm>
            <a:off x="3115488" y="165817"/>
            <a:ext cx="7257022" cy="830997"/>
          </a:xfrm>
          <a:prstGeom prst="rect">
            <a:avLst/>
          </a:prstGeom>
          <a:solidFill>
            <a:srgbClr val="725247"/>
          </a:solidFill>
          <a:effectLst>
            <a:softEdge rad="317500"/>
          </a:effectLst>
          <a:scene3d>
            <a:camera prst="orthographicFront"/>
            <a:lightRig rig="harsh" dir="t"/>
          </a:scene3d>
          <a:sp3d prstMaterial="dkEdge">
            <a:bevelT w="165100" prst="coolSlant"/>
            <a:bevelB w="152400" h="50800" prst="softRound"/>
          </a:sp3d>
        </p:spPr>
        <p:style>
          <a:lnRef idx="3">
            <a:schemeClr val="lt1"/>
          </a:lnRef>
          <a:fillRef idx="1">
            <a:schemeClr val="accent6"/>
          </a:fillRef>
          <a:effectRef idx="1">
            <a:schemeClr val="accent6"/>
          </a:effectRef>
          <a:fontRef idx="minor">
            <a:schemeClr val="lt1"/>
          </a:fontRef>
        </p:style>
        <p:txBody>
          <a:bodyPr wrap="square" lIns="91440" tIns="45720" rIns="91440" bIns="45720">
            <a:spAutoFit/>
            <a:sp3d extrusionH="57150" prstMaterial="matte">
              <a:bevelT w="63500" h="12700" prst="angle"/>
              <a:contourClr>
                <a:schemeClr val="bg1">
                  <a:lumMod val="65000"/>
                </a:schemeClr>
              </a:contourClr>
            </a:sp3d>
          </a:bodyPr>
          <a:lstStyle/>
          <a:p>
            <a:pPr algn="ctr"/>
            <a:r>
              <a:rPr lang="es-MX" sz="4800" b="1" cap="none" spc="0" noProof="0">
                <a:ln>
                  <a:solidFill>
                    <a:schemeClr val="tx1">
                      <a:lumMod val="95000"/>
                      <a:lumOff val="5000"/>
                    </a:schemeClr>
                  </a:solidFill>
                </a:ln>
                <a:solidFill>
                  <a:schemeClr val="bg1">
                    <a:lumMod val="95000"/>
                  </a:schemeClr>
                </a:solidFill>
                <a:effectLst>
                  <a:outerShdw blurRad="50800" dist="50800" dir="5400000" algn="ctr" rotWithShape="0">
                    <a:schemeClr val="bg1"/>
                  </a:outerShdw>
                </a:effectLst>
              </a:rPr>
              <a:t>Introducción a la Lección</a:t>
            </a:r>
          </a:p>
        </p:txBody>
      </p:sp>
      <p:sp>
        <p:nvSpPr>
          <p:cNvPr id="3" name="Diagrama de flujo: retraso 2">
            <a:extLst>
              <a:ext uri="{FF2B5EF4-FFF2-40B4-BE49-F238E27FC236}">
                <a16:creationId xmlns:a16="http://schemas.microsoft.com/office/drawing/2014/main" id="{ECC72CFC-2E7B-2BE9-F5F5-04E2E1182785}"/>
              </a:ext>
            </a:extLst>
          </p:cNvPr>
          <p:cNvSpPr/>
          <p:nvPr/>
        </p:nvSpPr>
        <p:spPr>
          <a:xfrm>
            <a:off x="66675" y="1789386"/>
            <a:ext cx="3115489" cy="3279227"/>
          </a:xfrm>
          <a:prstGeom prst="flowChartDelay">
            <a:avLst/>
          </a:prstGeom>
          <a:blipFill dpi="0" rotWithShape="1">
            <a:blip r:embed="rId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417976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 calcmode="lin" valueType="num">
                                      <p:cBhvr additive="base">
                                        <p:cTn id="2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 calcmode="lin" valueType="num">
                                      <p:cBhvr additive="base">
                                        <p:cTn id="2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BA847B68-02D3-9617-6027-73DD024F831A}"/>
              </a:ext>
            </a:extLst>
          </p:cNvPr>
          <p:cNvSpPr>
            <a:spLocks noGrp="1"/>
          </p:cNvSpPr>
          <p:nvPr>
            <p:ph type="title"/>
          </p:nvPr>
        </p:nvSpPr>
        <p:spPr>
          <a:xfrm>
            <a:off x="467360" y="221388"/>
            <a:ext cx="2658325" cy="659218"/>
          </a:xfrm>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a:ln/>
                <a:effectLst/>
                <a:latin typeface="+mn-lt"/>
                <a:ea typeface="+mn-ea"/>
                <a:cs typeface="+mn-cs"/>
              </a:rPr>
              <a:t>Domingo</a:t>
            </a:r>
          </a:p>
        </p:txBody>
      </p:sp>
      <p:sp>
        <p:nvSpPr>
          <p:cNvPr id="8" name="Marcador de contenido 7">
            <a:extLst>
              <a:ext uri="{FF2B5EF4-FFF2-40B4-BE49-F238E27FC236}">
                <a16:creationId xmlns:a16="http://schemas.microsoft.com/office/drawing/2014/main" id="{A1B76ABE-4F5A-3818-9448-543E7AE0ED38}"/>
              </a:ext>
            </a:extLst>
          </p:cNvPr>
          <p:cNvSpPr>
            <a:spLocks noGrp="1"/>
          </p:cNvSpPr>
          <p:nvPr>
            <p:ph sz="half" idx="2"/>
          </p:nvPr>
        </p:nvSpPr>
        <p:spPr>
          <a:xfrm>
            <a:off x="3100285" y="1709048"/>
            <a:ext cx="7278696" cy="4688072"/>
          </a:xfrm>
        </p:spPr>
        <p:txBody>
          <a:bodyPr vert="horz" lIns="91440" tIns="45720" rIns="91440" bIns="45720" rtlCol="0">
            <a:normAutofit fontScale="92500"/>
          </a:bodyPr>
          <a:lstStyle/>
          <a:p>
            <a:pPr marL="0" indent="0" algn="just">
              <a:lnSpc>
                <a:spcPts val="1400"/>
              </a:lnSpc>
              <a:spcBef>
                <a:spcPts val="0"/>
              </a:spcBef>
              <a:spcAft>
                <a:spcPts val="600"/>
              </a:spcAft>
              <a:buNone/>
            </a:pPr>
            <a:r>
              <a:rPr lang="es-MX" dirty="0">
                <a:latin typeface="Aptos Display" panose="020B0004020202020204" pitchFamily="34" charset="0"/>
              </a:rPr>
              <a:t>El mensaje del sábado siempre ha sido y será quién es Dios y cuáles son sus poderosas obras. Ese día nos recuerda sus hechos como Creador y Salvador, y centra nuestra atención en Dios, quien desea morar con su pueblo. De este modo, el sábado y el Santuario apuntan en la misma dirección, a la presencia de Dios en nuestra vida. El sábado de la iglesia del Antiguo Testamento transmite un mensaje múltiple. Su esencia puede ser resumida en cinco puntos cruciales: </a:t>
            </a:r>
            <a:r>
              <a:rPr lang="es-MX" b="1" dirty="0">
                <a:latin typeface="Aptos Display" panose="020B0004020202020204" pitchFamily="34" charset="0"/>
              </a:rPr>
              <a:t>1. Dios es el Creador</a:t>
            </a:r>
            <a:r>
              <a:rPr lang="es-MX" dirty="0">
                <a:latin typeface="Aptos Display" panose="020B0004020202020204" pitchFamily="34" charset="0"/>
              </a:rPr>
              <a:t>. La Biblia comienza con esta asombrosa y fundamental proclamación (</a:t>
            </a:r>
            <a:r>
              <a:rPr lang="es-MX" dirty="0" err="1">
                <a:latin typeface="Aptos Display" panose="020B0004020202020204" pitchFamily="34" charset="0"/>
              </a:rPr>
              <a:t>Gén</a:t>
            </a:r>
            <a:r>
              <a:rPr lang="es-MX" dirty="0">
                <a:latin typeface="Aptos Display" panose="020B0004020202020204" pitchFamily="34" charset="0"/>
              </a:rPr>
              <a:t>. 1:1). </a:t>
            </a:r>
            <a:r>
              <a:rPr lang="es-MX" b="1" dirty="0">
                <a:latin typeface="Aptos Display" panose="020B0004020202020204" pitchFamily="34" charset="0"/>
              </a:rPr>
              <a:t>2. El Mesías vendrá</a:t>
            </a:r>
            <a:r>
              <a:rPr lang="es-MX" dirty="0">
                <a:latin typeface="Aptos Display" panose="020B0004020202020204" pitchFamily="34" charset="0"/>
              </a:rPr>
              <a:t>. Esta esperanza se centra en la promesa de Dios acerca de la Simiente, del Descendiente que vencería a la serpiente (Satanás) y pondría fin al mal. </a:t>
            </a:r>
            <a:r>
              <a:rPr lang="es-MX" b="1" dirty="0">
                <a:latin typeface="Aptos Display" panose="020B0004020202020204" pitchFamily="34" charset="0"/>
              </a:rPr>
              <a:t>3. Dios establecerá su reino, cuyo anticipo es el sábado. 4. La salvación viene del Señor, y el pueblo de Dios da testimonio de que Dios es su Salvador y Redentor</a:t>
            </a:r>
            <a:r>
              <a:rPr lang="es-MX" dirty="0">
                <a:latin typeface="Aptos Display" panose="020B0004020202020204" pitchFamily="34" charset="0"/>
              </a:rPr>
              <a:t>. </a:t>
            </a:r>
            <a:r>
              <a:rPr lang="es-MX" b="1" dirty="0">
                <a:latin typeface="Aptos Display" panose="020B0004020202020204" pitchFamily="34" charset="0"/>
              </a:rPr>
              <a:t>5. Dios es el juez último de todas las personas</a:t>
            </a:r>
            <a:r>
              <a:rPr lang="es-MX" dirty="0">
                <a:latin typeface="Aptos Display" panose="020B0004020202020204" pitchFamily="34" charset="0"/>
              </a:rPr>
              <a:t>.</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dirty="0">
                <a:latin typeface="Aptos Display" panose="020B0004020202020204" pitchFamily="34" charset="0"/>
              </a:rPr>
              <a:t>«Fortalecido con la seguridad de la presencia de Dios, Moisés fue todavía más allá y se aventuró a solicitar aún más bendiciones. Dijo: «Te ruego que me muestres tu gloria». ¿Creéis que Dios reprobó la presunción de Moisés? ¡Claro que no! Moisés no hizo este pedido por vana curiosidad. Tenía un objetivo en vista. Comprendió que por su propia fuerza no podría realizar aceptablemente la obra de Dios. Sabía que si podía obtener una clara visión de la gloria de Dios, estaría capacitado para avanzar en su importante misión, no por su propia fuerza sino por la del Señor Dios Todopoderoso.  Toda su alma se extendió hacia Dios. Anhelaba saber más de Dios, para poder sentir de cerca la divina presencia en cada emergencia o perplejidad. No fue egoísmo lo que impulsó a Moisés a pedir una visión de la gloria de Dios. Su único objetivo era el deseo de honrar mejor a su Hacedor»</a:t>
            </a:r>
            <a:r>
              <a:rPr lang="es-MX" b="1" noProof="0" dirty="0">
                <a:latin typeface="Aptos Display" panose="020B0004020202020204" pitchFamily="34" charset="0"/>
              </a:rPr>
              <a:t> </a:t>
            </a:r>
            <a:r>
              <a:rPr lang="es-MX" dirty="0">
                <a:latin typeface="Aptos Display" panose="020B0004020202020204" pitchFamily="34" charset="0"/>
              </a:rPr>
              <a:t>(Testimonios para la Iglesia, t. 3, pp. 326, 327).</a:t>
            </a:r>
            <a:endParaRPr lang="es-MX"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9C843493-6D59-555A-AF77-0A60D65147F1}"/>
              </a:ext>
            </a:extLst>
          </p:cNvPr>
          <p:cNvSpPr txBox="1"/>
          <p:nvPr/>
        </p:nvSpPr>
        <p:spPr>
          <a:xfrm>
            <a:off x="3267244" y="218958"/>
            <a:ext cx="6624918" cy="658800"/>
          </a:xfrm>
          <a:prstGeom prst="rect">
            <a:avLst/>
          </a:prstGeom>
          <a:solidFill>
            <a:srgbClr val="036EB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EL SÁBADO DEL SEÑOR</a:t>
            </a:r>
          </a:p>
        </p:txBody>
      </p:sp>
      <p:sp>
        <p:nvSpPr>
          <p:cNvPr id="2" name="Marcador de texto 14">
            <a:extLst>
              <a:ext uri="{FF2B5EF4-FFF2-40B4-BE49-F238E27FC236}">
                <a16:creationId xmlns:a16="http://schemas.microsoft.com/office/drawing/2014/main" id="{95E88C88-C4EA-0DC9-A72D-7FB73AB77910}"/>
              </a:ext>
            </a:extLst>
          </p:cNvPr>
          <p:cNvSpPr txBox="1">
            <a:spLocks/>
          </p:cNvSpPr>
          <p:nvPr/>
        </p:nvSpPr>
        <p:spPr>
          <a:xfrm>
            <a:off x="28567" y="875037"/>
            <a:ext cx="10350414" cy="964649"/>
          </a:xfrm>
          <a:prstGeom prst="rect">
            <a:avLst/>
          </a:prstGeom>
          <a:noFill/>
        </p:spPr>
        <p:txBody>
          <a:bodyPr vert="horz" wrap="square" lIns="91440" tIns="45720" rIns="91440" bIns="45720" rtlCol="0" anchor="t">
            <a:normAutofit fontScale="92500"/>
          </a:bodyPr>
          <a:lstStyle>
            <a:lvl1pPr indent="0" algn="just">
              <a:lnSpc>
                <a:spcPts val="1600"/>
              </a:lnSpc>
              <a:spcBef>
                <a:spcPts val="0"/>
              </a:spcBef>
              <a:buFont typeface="Arial" panose="020B0604020202020204" pitchFamily="34" charset="0"/>
              <a:buNone/>
              <a:defRPr b="1">
                <a:latin typeface="Aptos Display" panose="020B0004020202020204" pitchFamily="34" charset="0"/>
              </a:defRPr>
            </a:lvl1pPr>
            <a:lvl2pPr indent="0">
              <a:lnSpc>
                <a:spcPct val="90000"/>
              </a:lnSpc>
              <a:spcBef>
                <a:spcPts val="500"/>
              </a:spcBef>
              <a:buFont typeface="Arial" panose="020B0604020202020204" pitchFamily="34" charset="0"/>
              <a:buNone/>
              <a:defRPr sz="2000" b="1">
                <a:latin typeface="Bahnschrift" panose="020B0502040204020203" pitchFamily="34" charset="0"/>
              </a:defRPr>
            </a:lvl2pPr>
            <a:lvl3pPr indent="0">
              <a:lnSpc>
                <a:spcPct val="90000"/>
              </a:lnSpc>
              <a:spcBef>
                <a:spcPts val="500"/>
              </a:spcBef>
              <a:buFont typeface="Arial" panose="020B0604020202020204" pitchFamily="34" charset="0"/>
              <a:buNone/>
              <a:defRPr b="1">
                <a:latin typeface="Bahnschrift" panose="020B0502040204020203" pitchFamily="34" charset="0"/>
              </a:defRPr>
            </a:lvl3pPr>
            <a:lvl4pPr indent="0">
              <a:lnSpc>
                <a:spcPct val="90000"/>
              </a:lnSpc>
              <a:spcBef>
                <a:spcPts val="500"/>
              </a:spcBef>
              <a:buFont typeface="Arial" panose="020B0604020202020204" pitchFamily="34" charset="0"/>
              <a:buNone/>
              <a:defRPr sz="1600" b="1">
                <a:latin typeface="Bahnschrift" panose="020B0502040204020203" pitchFamily="34" charset="0"/>
              </a:defRPr>
            </a:lvl4pPr>
            <a:lvl5pPr indent="0">
              <a:lnSpc>
                <a:spcPct val="90000"/>
              </a:lnSpc>
              <a:spcBef>
                <a:spcPts val="500"/>
              </a:spcBef>
              <a:buFont typeface="Arial" panose="020B0604020202020204" pitchFamily="34" charset="0"/>
              <a:buNone/>
              <a:defRPr sz="1600" b="1">
                <a:latin typeface="Bahnschrift" panose="020B0502040204020203" pitchFamily="34"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noProof="0" dirty="0"/>
              <a:t>«</a:t>
            </a:r>
            <a:r>
              <a:rPr lang="es-MX" dirty="0"/>
              <a:t>Seis días se trabajará, mas el día séptimo os será santo, día de reposo para Jehová; cualquiera que en él hiciere trabajo alguno, morirá»  (Éxodo 35: 2)</a:t>
            </a:r>
          </a:p>
          <a:p>
            <a:r>
              <a:rPr lang="es-MX" dirty="0"/>
              <a:t>Lee Éxodo 35:1 al 3. ¿Qué verdad fue reiterada aquí al pueblo en el contexto de la construcción del Santuario?</a:t>
            </a:r>
            <a:endParaRPr lang="es-MX" noProof="0" dirty="0">
              <a:solidFill>
                <a:srgbClr val="0070C0"/>
              </a:solidFill>
            </a:endParaRPr>
          </a:p>
          <a:p>
            <a:r>
              <a:rPr lang="es-MX" dirty="0"/>
              <a:t>R</a:t>
            </a:r>
            <a:r>
              <a:rPr lang="es-MX" dirty="0">
                <a:solidFill>
                  <a:srgbClr val="0070C0"/>
                </a:solidFill>
              </a:rPr>
              <a:t>. </a:t>
            </a:r>
            <a:r>
              <a:rPr lang="es-MX" noProof="0" dirty="0">
                <a:solidFill>
                  <a:srgbClr val="0070C0"/>
                </a:solidFill>
              </a:rPr>
              <a:t>Les reitera que seis días deberán trabajar, más el séptimo les sería santo, día de reposo para Jehová.</a:t>
            </a:r>
          </a:p>
        </p:txBody>
      </p:sp>
      <p:sp>
        <p:nvSpPr>
          <p:cNvPr id="7" name="Rectángulo: esquinas redondeadas 6">
            <a:extLst>
              <a:ext uri="{FF2B5EF4-FFF2-40B4-BE49-F238E27FC236}">
                <a16:creationId xmlns:a16="http://schemas.microsoft.com/office/drawing/2014/main" id="{5EF9DE09-0BF3-A44A-DD62-CF541FF2C699}"/>
              </a:ext>
            </a:extLst>
          </p:cNvPr>
          <p:cNvSpPr/>
          <p:nvPr/>
        </p:nvSpPr>
        <p:spPr>
          <a:xfrm>
            <a:off x="117580" y="1839686"/>
            <a:ext cx="2954940" cy="3868675"/>
          </a:xfrm>
          <a:prstGeom prst="roundRect">
            <a:avLst>
              <a:gd name="adj" fmla="val 38512"/>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7DF06888-23B9-F1DA-BA85-8703A04A89A4}"/>
              </a:ext>
            </a:extLst>
          </p:cNvPr>
          <p:cNvSpPr txBox="1"/>
          <p:nvPr/>
        </p:nvSpPr>
        <p:spPr>
          <a:xfrm>
            <a:off x="117580" y="6184829"/>
            <a:ext cx="10170784" cy="720518"/>
          </a:xfrm>
          <a:prstGeom prst="rect">
            <a:avLst/>
          </a:prstGeom>
          <a:noFill/>
        </p:spPr>
        <p:txBody>
          <a:bodyPr wrap="square" rtlCol="0">
            <a:spAutoFit/>
          </a:bodyPr>
          <a:lstStyle/>
          <a:p>
            <a:pPr algn="just">
              <a:lnSpc>
                <a:spcPts val="1600"/>
              </a:lnSpc>
            </a:pPr>
            <a:r>
              <a:rPr lang="es-MX" b="1" noProof="0" dirty="0"/>
              <a:t>Reflexionemos:</a:t>
            </a:r>
            <a:r>
              <a:rPr lang="es-MX" noProof="0" dirty="0"/>
              <a:t> </a:t>
            </a:r>
            <a:r>
              <a:rPr lang="es-MX" b="1" dirty="0">
                <a:solidFill>
                  <a:srgbClr val="C00000"/>
                </a:solidFill>
                <a:latin typeface="Aptos Display" panose="020B0004020202020204" pitchFamily="34" charset="0"/>
              </a:rPr>
              <a:t>Según un dicho judío: “El sábado guardó más a Israel que Israel al sábado”. Aunque los adventistas probablemente no diríamos eso acerca de nosotros, ¿qué papel importante cumple el sábado en la vida de nuestra familia eclesial?</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59452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2"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3">
            <a:extLst>
              <a:ext uri="{FF2B5EF4-FFF2-40B4-BE49-F238E27FC236}">
                <a16:creationId xmlns:a16="http://schemas.microsoft.com/office/drawing/2014/main" id="{444F1356-8449-E24A-109E-EBC13E04F5F3}"/>
              </a:ext>
            </a:extLst>
          </p:cNvPr>
          <p:cNvSpPr>
            <a:spLocks noGrp="1"/>
          </p:cNvSpPr>
          <p:nvPr>
            <p:ph type="title"/>
          </p:nvPr>
        </p:nvSpPr>
        <p:spPr>
          <a:xfrm>
            <a:off x="463867" y="180753"/>
            <a:ext cx="2653200" cy="659218"/>
          </a:xfrm>
          <a:effectLst>
            <a:outerShdw blurRad="44450" dist="27940" dir="5400000" algn="ctr">
              <a:schemeClr val="tx1">
                <a:lumMod val="50000"/>
                <a:lumOff val="50000"/>
                <a:alpha val="32000"/>
              </a:schemeClr>
            </a:outerShdw>
          </a:effectLst>
          <a:scene3d>
            <a:camera prst="perspectiveLeft"/>
            <a:lightRig rig="brightRoom" dir="t"/>
          </a:scene3d>
          <a:sp3d>
            <a:bevelT w="190500" h="38100"/>
          </a:sp3d>
        </p:spPr>
        <p:txBody>
          <a:bodyPr>
            <a:noAutofit/>
            <a:sp3d extrusionH="88900" prstMaterial="dkEdge">
              <a:bevelB w="38100" h="38100"/>
            </a:sp3d>
          </a:bodyPr>
          <a:lstStyle/>
          <a:p>
            <a:pPr algn="ctr"/>
            <a:r>
              <a:rPr lang="es-MX" sz="5400" b="1" u="sng" noProof="0">
                <a:ln/>
                <a:effectLst>
                  <a:outerShdw blurRad="50800" dist="38100" dir="1200000" algn="l" rotWithShape="0">
                    <a:schemeClr val="bg1">
                      <a:lumMod val="65000"/>
                      <a:alpha val="83000"/>
                    </a:schemeClr>
                  </a:outerShdw>
                </a:effectLst>
                <a:latin typeface="+mn-lt"/>
                <a:ea typeface="+mn-ea"/>
                <a:cs typeface="+mn-cs"/>
              </a:rPr>
              <a:t>Lunes</a:t>
            </a:r>
          </a:p>
        </p:txBody>
      </p:sp>
      <p:sp>
        <p:nvSpPr>
          <p:cNvPr id="15" name="Marcador de texto 14">
            <a:extLst>
              <a:ext uri="{FF2B5EF4-FFF2-40B4-BE49-F238E27FC236}">
                <a16:creationId xmlns:a16="http://schemas.microsoft.com/office/drawing/2014/main" id="{273AE9CE-BF4C-446E-C3D7-36DFCFE1EE19}"/>
              </a:ext>
            </a:extLst>
          </p:cNvPr>
          <p:cNvSpPr>
            <a:spLocks noGrp="1"/>
          </p:cNvSpPr>
          <p:nvPr>
            <p:ph type="body" idx="1"/>
          </p:nvPr>
        </p:nvSpPr>
        <p:spPr>
          <a:xfrm>
            <a:off x="204395" y="851915"/>
            <a:ext cx="10170784" cy="1205848"/>
          </a:xfrm>
          <a:noFill/>
        </p:spPr>
        <p:txBody>
          <a:bodyPr vert="horz" wrap="square" lIns="91440" tIns="45720" rIns="91440" bIns="45720" rtlCol="0" anchor="t">
            <a:normAutofit/>
          </a:bodyPr>
          <a:lstStyle/>
          <a:p>
            <a:pPr>
              <a:lnSpc>
                <a:spcPts val="1400"/>
              </a:lnSpc>
            </a:pPr>
            <a:r>
              <a:rPr lang="es-MX" noProof="0" dirty="0">
                <a:latin typeface="Aptos Display" panose="020B0004020202020204" pitchFamily="34" charset="0"/>
              </a:rPr>
              <a:t>«</a:t>
            </a:r>
            <a:r>
              <a:rPr lang="es-MX" dirty="0">
                <a:latin typeface="Aptos Display" panose="020B0004020202020204" pitchFamily="34" charset="0"/>
              </a:rPr>
              <a:t>Ahora, pues, si he hallado gracia en tus ojos, te ruego que me muestres ahora tu camino, para que te conozca, y halle gracia en tus ojos; y mira que esta gente es pueblo tuyo.</a:t>
            </a:r>
            <a:r>
              <a:rPr lang="es-MX" noProof="0" dirty="0">
                <a:latin typeface="Aptos Display" panose="020B0004020202020204" pitchFamily="34" charset="0"/>
              </a:rPr>
              <a:t>» (Éxodo 33: 13)</a:t>
            </a:r>
          </a:p>
          <a:p>
            <a:pPr>
              <a:lnSpc>
                <a:spcPts val="1400"/>
              </a:lnSpc>
            </a:pPr>
            <a:r>
              <a:rPr lang="es-MX" dirty="0">
                <a:latin typeface="Aptos Display" panose="020B0004020202020204" pitchFamily="34" charset="0"/>
              </a:rPr>
              <a:t>Lee Éxodo 35:4 a 36:7. ¿Qué importantes lecciones hay aquí para nosotros?</a:t>
            </a:r>
            <a:endParaRPr lang="es-MX" noProof="0" dirty="0">
              <a:latin typeface="Aptos Display" panose="020B0004020202020204" pitchFamily="34" charset="0"/>
            </a:endParaRPr>
          </a:p>
          <a:p>
            <a:pPr>
              <a:lnSpc>
                <a:spcPts val="1400"/>
              </a:lnSpc>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noProof="0" dirty="0">
                <a:solidFill>
                  <a:srgbClr val="0070C0"/>
                </a:solidFill>
                <a:latin typeface="Aptos Display" panose="020B0004020202020204" pitchFamily="34" charset="0"/>
              </a:rPr>
              <a:t>Qué cuando Dios pide algo debemos hacer las cosas que nos pide con bondad y generosidad, poner nuestros talentos a su servicio  e incluso nuestros recursos para el servicio de Dios. </a:t>
            </a:r>
            <a:r>
              <a:rPr lang="es-MX" dirty="0">
                <a:solidFill>
                  <a:srgbClr val="0070C0"/>
                </a:solidFill>
                <a:latin typeface="Aptos Display" panose="020B0004020202020204" pitchFamily="34" charset="0"/>
              </a:rPr>
              <a:t>No dudar ya que el Espíritu Santo nos capacitara para hacer las cosas, solo necesitamos </a:t>
            </a:r>
            <a:r>
              <a:rPr lang="es-MX" dirty="0" err="1">
                <a:solidFill>
                  <a:srgbClr val="0070C0"/>
                </a:solidFill>
                <a:latin typeface="Aptos Display" panose="020B0004020202020204" pitchFamily="34" charset="0"/>
              </a:rPr>
              <a:t>estra</a:t>
            </a:r>
            <a:r>
              <a:rPr lang="es-MX" dirty="0">
                <a:solidFill>
                  <a:srgbClr val="0070C0"/>
                </a:solidFill>
                <a:latin typeface="Aptos Display" panose="020B0004020202020204" pitchFamily="34" charset="0"/>
              </a:rPr>
              <a:t> dispuestos.</a:t>
            </a:r>
            <a:endParaRPr lang="es-MX" noProof="0" dirty="0">
              <a:solidFill>
                <a:srgbClr val="0070C0"/>
              </a:solidFill>
              <a:latin typeface="Aptos Display" panose="020B0004020202020204" pitchFamily="34" charset="0"/>
            </a:endParaRPr>
          </a:p>
          <a:p>
            <a:pPr>
              <a:lnSpc>
                <a:spcPts val="1400"/>
              </a:lnSpc>
            </a:pPr>
            <a:endParaRPr lang="es-MX" sz="2000" dirty="0">
              <a:solidFill>
                <a:srgbClr val="0070C0"/>
              </a:solidFill>
              <a:latin typeface="Aptos Display" panose="020B0004020202020204" pitchFamily="34" charset="0"/>
            </a:endParaRPr>
          </a:p>
          <a:p>
            <a:pPr>
              <a:lnSpc>
                <a:spcPts val="1400"/>
              </a:lnSpc>
            </a:pPr>
            <a:endParaRPr lang="es-MX" sz="2000" noProof="0" dirty="0">
              <a:solidFill>
                <a:srgbClr val="0070C0"/>
              </a:solidFill>
              <a:latin typeface="Aptos Display" panose="020B0004020202020204" pitchFamily="34" charset="0"/>
            </a:endParaRPr>
          </a:p>
          <a:p>
            <a:pPr>
              <a:lnSpc>
                <a:spcPts val="1400"/>
              </a:lnSpc>
            </a:pPr>
            <a:endParaRPr lang="es-MX" sz="2000" noProof="0" dirty="0">
              <a:latin typeface="Aptos Display" panose="020B0004020202020204" pitchFamily="34" charset="0"/>
            </a:endParaRPr>
          </a:p>
        </p:txBody>
      </p:sp>
      <p:sp>
        <p:nvSpPr>
          <p:cNvPr id="16" name="Marcador de contenido 15">
            <a:extLst>
              <a:ext uri="{FF2B5EF4-FFF2-40B4-BE49-F238E27FC236}">
                <a16:creationId xmlns:a16="http://schemas.microsoft.com/office/drawing/2014/main" id="{45767219-B16D-A207-C6B6-4C961D37CDAA}"/>
              </a:ext>
            </a:extLst>
          </p:cNvPr>
          <p:cNvSpPr>
            <a:spLocks noGrp="1"/>
          </p:cNvSpPr>
          <p:nvPr>
            <p:ph sz="half" idx="2"/>
          </p:nvPr>
        </p:nvSpPr>
        <p:spPr>
          <a:xfrm>
            <a:off x="2837909" y="2023987"/>
            <a:ext cx="7537270" cy="4563942"/>
          </a:xfrm>
        </p:spPr>
        <p:txBody>
          <a:bodyPr vert="horz" lIns="91440" tIns="45720" rIns="91440" bIns="45720" rtlCol="0">
            <a:normAutofit/>
          </a:bodyPr>
          <a:lstStyle/>
          <a:p>
            <a:pPr marL="0" indent="0" algn="just">
              <a:lnSpc>
                <a:spcPts val="1400"/>
              </a:lnSpc>
              <a:spcBef>
                <a:spcPts val="0"/>
              </a:spcBef>
              <a:spcAft>
                <a:spcPts val="600"/>
              </a:spcAft>
              <a:buNone/>
            </a:pPr>
            <a:r>
              <a:rPr lang="es-MX" dirty="0">
                <a:latin typeface="Aptos Display" panose="020B0004020202020204" pitchFamily="34" charset="0"/>
              </a:rPr>
              <a:t>Dios no solo proporcionó el plano del tabernáculo y pidió a los israelitas que construyeran un santuario, sino que también "llenó" a las personas con el Espíritu de Dios (Éxodo 31:3; 35:31), quien les permitió construirlo y enseñar a otros a hacer la obra de Dios (Éxodo 31:1- 11; 35:30-36:1). ¿Qué significa cuando las personas están "llenas" del Espíritu Santo, una frase bíblica usada por primera vez en este pasaje? El texto bíblico proporciona una respuesta clara: hombres y mujeres fueron llenos de sabiduría y conocimiento y fueron dotados con habilidades, capacidades y aptitudes artísticas para hacer todo tipo de artesanías y diseños con metales preciosos, piedra, madera y tela para construir el</a:t>
            </a: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Dios ha dispuesto que los hombres, las mujeres y los niños sean educados por su palabra para llegar a ser colaboradores de Cristo en la gran obra de dispensar sus dones al mundo. Pero los que realizan esta obra deben ser semejantes a Cristo. Deben llevar su imagen y vivir su vida pura y desinteresada. Demasiadas personas solo comprenden tenuemente la encarnación y la obra del Hijo de Dios. El era la Majestad del cielo, el Rey de la Gloria; «pero por vosotros se hizo pobre, para que vosotros con su pobreza fueseis ricos». No se complació a sí mismo, sino que entregó gustosamente su vida a fin de rescatar al mundo. Él anduvo haciendo el bien, y lo mismo debemos hacer nosotros si queremos colaborar con él. El egoísmo, el complacerse a sí mismo, el servirse a sí mismo, no tienen cabida en la vida del verdadero cristiano.</a:t>
            </a:r>
            <a:r>
              <a:rPr lang="es-MX" b="1" noProof="0" dirty="0">
                <a:latin typeface="Aptos Display" panose="020B0004020202020204" pitchFamily="34" charset="0"/>
              </a:rPr>
              <a:t>»</a:t>
            </a:r>
            <a:r>
              <a:rPr lang="es-MX" noProof="0" dirty="0">
                <a:latin typeface="Aptos Display" panose="020B0004020202020204" pitchFamily="34" charset="0"/>
              </a:rPr>
              <a:t> </a:t>
            </a:r>
            <a:r>
              <a:rPr lang="en-US" dirty="0">
                <a:latin typeface="Aptos Display" panose="020B0004020202020204" pitchFamily="34" charset="0"/>
              </a:rPr>
              <a:t>(The Review and Herald, 24 de </a:t>
            </a:r>
            <a:r>
              <a:rPr lang="en-US" dirty="0" err="1">
                <a:latin typeface="Aptos Display" panose="020B0004020202020204" pitchFamily="34" charset="0"/>
              </a:rPr>
              <a:t>noviembre</a:t>
            </a:r>
            <a:r>
              <a:rPr lang="en-US" dirty="0">
                <a:latin typeface="Aptos Display" panose="020B0004020202020204" pitchFamily="34" charset="0"/>
              </a:rPr>
              <a:t>, 1896, </a:t>
            </a:r>
            <a:r>
              <a:rPr lang="en-US" dirty="0" err="1">
                <a:latin typeface="Aptos Display" panose="020B0004020202020204" pitchFamily="34" charset="0"/>
              </a:rPr>
              <a:t>párr</a:t>
            </a:r>
            <a:r>
              <a:rPr lang="en-US" dirty="0">
                <a:latin typeface="Aptos Display" panose="020B0004020202020204" pitchFamily="34" charset="0"/>
              </a:rPr>
              <a:t>. 15-18).</a:t>
            </a:r>
            <a:endParaRPr lang="es-MX" i="1"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59155F0B-0975-150E-86E7-E6B9F5FBE7C0}"/>
              </a:ext>
            </a:extLst>
          </p:cNvPr>
          <p:cNvSpPr txBox="1"/>
          <p:nvPr/>
        </p:nvSpPr>
        <p:spPr>
          <a:xfrm>
            <a:off x="3287564" y="181171"/>
            <a:ext cx="6624000" cy="658800"/>
          </a:xfrm>
          <a:prstGeom prst="rect">
            <a:avLst/>
          </a:prstGeom>
          <a:solidFill>
            <a:srgbClr val="BB561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LAS OFRENDAS Y EL ESPÍRITU</a:t>
            </a:r>
          </a:p>
        </p:txBody>
      </p:sp>
      <p:sp>
        <p:nvSpPr>
          <p:cNvPr id="2" name="Doble onda 1">
            <a:extLst>
              <a:ext uri="{FF2B5EF4-FFF2-40B4-BE49-F238E27FC236}">
                <a16:creationId xmlns:a16="http://schemas.microsoft.com/office/drawing/2014/main" id="{74924193-BB4C-1260-67CD-FE9D1840DD54}"/>
              </a:ext>
            </a:extLst>
          </p:cNvPr>
          <p:cNvSpPr/>
          <p:nvPr/>
        </p:nvSpPr>
        <p:spPr>
          <a:xfrm>
            <a:off x="119743" y="2404034"/>
            <a:ext cx="2718166" cy="3072842"/>
          </a:xfrm>
          <a:custGeom>
            <a:avLst/>
            <a:gdLst>
              <a:gd name="connsiteX0" fmla="*/ 0 w 2576470"/>
              <a:gd name="connsiteY0" fmla="*/ 175880 h 2814084"/>
              <a:gd name="connsiteX1" fmla="*/ 1288235 w 2576470"/>
              <a:gd name="connsiteY1" fmla="*/ 175880 h 2814084"/>
              <a:gd name="connsiteX2" fmla="*/ 2576470 w 2576470"/>
              <a:gd name="connsiteY2" fmla="*/ 175880 h 2814084"/>
              <a:gd name="connsiteX3" fmla="*/ 2576470 w 2576470"/>
              <a:gd name="connsiteY3" fmla="*/ 2638204 h 2814084"/>
              <a:gd name="connsiteX4" fmla="*/ 1288235 w 2576470"/>
              <a:gd name="connsiteY4" fmla="*/ 2638204 h 2814084"/>
              <a:gd name="connsiteX5" fmla="*/ 0 w 2576470"/>
              <a:gd name="connsiteY5" fmla="*/ 2638204 h 2814084"/>
              <a:gd name="connsiteX6" fmla="*/ 0 w 2576470"/>
              <a:gd name="connsiteY6" fmla="*/ 175880 h 2814084"/>
              <a:gd name="connsiteX0" fmla="*/ 0 w 2576470"/>
              <a:gd name="connsiteY0" fmla="*/ 260563 h 2892127"/>
              <a:gd name="connsiteX1" fmla="*/ 1288235 w 2576470"/>
              <a:gd name="connsiteY1" fmla="*/ 260563 h 2892127"/>
              <a:gd name="connsiteX2" fmla="*/ 2178437 w 2576470"/>
              <a:gd name="connsiteY2" fmla="*/ 260563 h 2892127"/>
              <a:gd name="connsiteX3" fmla="*/ 2576470 w 2576470"/>
              <a:gd name="connsiteY3" fmla="*/ 2722887 h 2892127"/>
              <a:gd name="connsiteX4" fmla="*/ 1288235 w 2576470"/>
              <a:gd name="connsiteY4" fmla="*/ 2722887 h 2892127"/>
              <a:gd name="connsiteX5" fmla="*/ 0 w 2576470"/>
              <a:gd name="connsiteY5" fmla="*/ 2722887 h 2892127"/>
              <a:gd name="connsiteX6" fmla="*/ 0 w 2576470"/>
              <a:gd name="connsiteY6" fmla="*/ 260563 h 2892127"/>
              <a:gd name="connsiteX0" fmla="*/ 0 w 2210710"/>
              <a:gd name="connsiteY0" fmla="*/ 260563 h 2911203"/>
              <a:gd name="connsiteX1" fmla="*/ 1288235 w 2210710"/>
              <a:gd name="connsiteY1" fmla="*/ 260563 h 2911203"/>
              <a:gd name="connsiteX2" fmla="*/ 2178437 w 2210710"/>
              <a:gd name="connsiteY2" fmla="*/ 260563 h 2911203"/>
              <a:gd name="connsiteX3" fmla="*/ 2210710 w 2210710"/>
              <a:gd name="connsiteY3" fmla="*/ 2744402 h 2911203"/>
              <a:gd name="connsiteX4" fmla="*/ 1288235 w 2210710"/>
              <a:gd name="connsiteY4" fmla="*/ 2722887 h 2911203"/>
              <a:gd name="connsiteX5" fmla="*/ 0 w 2210710"/>
              <a:gd name="connsiteY5" fmla="*/ 2722887 h 2911203"/>
              <a:gd name="connsiteX6" fmla="*/ 0 w 2210710"/>
              <a:gd name="connsiteY6" fmla="*/ 260563 h 2911203"/>
              <a:gd name="connsiteX0" fmla="*/ 0 w 2210710"/>
              <a:gd name="connsiteY0" fmla="*/ 257015 h 2907655"/>
              <a:gd name="connsiteX1" fmla="*/ 1288235 w 2210710"/>
              <a:gd name="connsiteY1" fmla="*/ 257015 h 2907655"/>
              <a:gd name="connsiteX2" fmla="*/ 2206129 w 2210710"/>
              <a:gd name="connsiteY2" fmla="*/ 160197 h 2907655"/>
              <a:gd name="connsiteX3" fmla="*/ 2210710 w 2210710"/>
              <a:gd name="connsiteY3" fmla="*/ 2740854 h 2907655"/>
              <a:gd name="connsiteX4" fmla="*/ 1288235 w 2210710"/>
              <a:gd name="connsiteY4" fmla="*/ 2719339 h 2907655"/>
              <a:gd name="connsiteX5" fmla="*/ 0 w 2210710"/>
              <a:gd name="connsiteY5" fmla="*/ 2719339 h 2907655"/>
              <a:gd name="connsiteX6" fmla="*/ 0 w 2210710"/>
              <a:gd name="connsiteY6" fmla="*/ 257015 h 290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710" h="2907655">
                <a:moveTo>
                  <a:pt x="0" y="257015"/>
                </a:moveTo>
                <a:cubicBezTo>
                  <a:pt x="429412" y="-329252"/>
                  <a:pt x="920547" y="273151"/>
                  <a:pt x="1288235" y="257015"/>
                </a:cubicBezTo>
                <a:cubicBezTo>
                  <a:pt x="1655923" y="240879"/>
                  <a:pt x="1776717" y="746465"/>
                  <a:pt x="2206129" y="160197"/>
                </a:cubicBezTo>
                <a:cubicBezTo>
                  <a:pt x="2206129" y="980972"/>
                  <a:pt x="2210710" y="1920079"/>
                  <a:pt x="2210710" y="2740854"/>
                </a:cubicBezTo>
                <a:cubicBezTo>
                  <a:pt x="1781298" y="3327121"/>
                  <a:pt x="1717647" y="2133071"/>
                  <a:pt x="1288235" y="2719339"/>
                </a:cubicBezTo>
                <a:cubicBezTo>
                  <a:pt x="858823" y="3305606"/>
                  <a:pt x="429412" y="2133071"/>
                  <a:pt x="0" y="2719339"/>
                </a:cubicBezTo>
                <a:lnTo>
                  <a:pt x="0" y="257015"/>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7C79EABE-BEA1-D270-7D68-2932CC5569D4}"/>
              </a:ext>
            </a:extLst>
          </p:cNvPr>
          <p:cNvSpPr txBox="1"/>
          <p:nvPr/>
        </p:nvSpPr>
        <p:spPr>
          <a:xfrm>
            <a:off x="204395" y="6379207"/>
            <a:ext cx="10170784" cy="554994"/>
          </a:xfrm>
          <a:prstGeom prst="rect">
            <a:avLst/>
          </a:prstGeom>
          <a:noFill/>
        </p:spPr>
        <p:txBody>
          <a:bodyPr wrap="square" rtlCol="0">
            <a:normAutofit fontScale="92500"/>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¿Qué dones espirituales has recibido cuando fuiste lleno del Espíritu Santo? Recuerda que los dones espirituales solo pueden florecer cuando cultivas los frutos del Espíritu en tu vida (</a:t>
            </a:r>
            <a:r>
              <a:rPr lang="es-MX" b="1" dirty="0" err="1">
                <a:solidFill>
                  <a:srgbClr val="C00000"/>
                </a:solidFill>
                <a:latin typeface="Aptos Display" panose="020B0004020202020204" pitchFamily="34" charset="0"/>
              </a:rPr>
              <a:t>Gál</a:t>
            </a:r>
            <a:r>
              <a:rPr lang="es-MX" b="1" dirty="0">
                <a:solidFill>
                  <a:srgbClr val="C00000"/>
                </a:solidFill>
                <a:latin typeface="Aptos Display" panose="020B0004020202020204" pitchFamily="34" charset="0"/>
              </a:rPr>
              <a:t>. 5:22, 23)</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86270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 calcmode="lin" valueType="num">
                                      <p:cBhvr additive="base">
                                        <p:cTn id="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 calcmode="lin" valueType="num">
                                      <p:cBhvr additive="base">
                                        <p:cTn id="19"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9A8B48DA-4413-26BF-EC99-862B3BCCCCA7}"/>
              </a:ext>
            </a:extLst>
          </p:cNvPr>
          <p:cNvSpPr>
            <a:spLocks noGrp="1"/>
          </p:cNvSpPr>
          <p:nvPr>
            <p:ph type="body" idx="1"/>
          </p:nvPr>
        </p:nvSpPr>
        <p:spPr>
          <a:xfrm>
            <a:off x="86061" y="828497"/>
            <a:ext cx="10260898" cy="1404373"/>
          </a:xfrm>
          <a:noFill/>
        </p:spPr>
        <p:txBody>
          <a:bodyPr vert="horz" wrap="square" lIns="91440" tIns="45720" rIns="91440" bIns="45720" rtlCol="0" anchor="t">
            <a:normAutofit/>
          </a:bodyPr>
          <a:lstStyle/>
          <a:p>
            <a:pPr>
              <a:lnSpc>
                <a:spcPts val="1600"/>
              </a:lnSpc>
            </a:pPr>
            <a:r>
              <a:rPr lang="es-MX" noProof="0" dirty="0">
                <a:latin typeface="Aptos Display" panose="020B0004020202020204" pitchFamily="34" charset="0"/>
              </a:rPr>
              <a:t>«</a:t>
            </a:r>
            <a:r>
              <a:rPr lang="es-MX" dirty="0">
                <a:latin typeface="Aptos Display" panose="020B0004020202020204" pitchFamily="34" charset="0"/>
              </a:rPr>
              <a:t>Y vio Moisés toda la obra, y he aquí que la habían hecho como Jehová había mandado; y los bendijo.</a:t>
            </a:r>
            <a:r>
              <a:rPr lang="es-MX" noProof="0" dirty="0">
                <a:latin typeface="Aptos Display" panose="020B0004020202020204" pitchFamily="34" charset="0"/>
              </a:rPr>
              <a:t>» (Éxodo 39: 43).</a:t>
            </a:r>
          </a:p>
          <a:p>
            <a:pPr>
              <a:lnSpc>
                <a:spcPts val="1600"/>
              </a:lnSpc>
            </a:pPr>
            <a:r>
              <a:rPr lang="es-MX" dirty="0">
                <a:latin typeface="Aptos Display" panose="020B0004020202020204" pitchFamily="34" charset="0"/>
              </a:rPr>
              <a:t>Lee Éxodo 36:8 a 39:31. ¿Por qué crees que se dieron instrucciones tan explícitas? ¿Qué nos enseña esto acerca del interés de Dios por cada detalle?</a:t>
            </a:r>
          </a:p>
          <a:p>
            <a:pPr>
              <a:lnSpc>
                <a:spcPts val="1600"/>
              </a:lnSpc>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El Santuario era un lugar destinado a adorar a Dios, alabarlo y expresarle gratitud. La adoración consiste en sostener nuestra relación con Dios, quien invita a los creyentes a esa comunión.</a:t>
            </a:r>
            <a:endParaRPr lang="es-MX" noProof="0" dirty="0">
              <a:solidFill>
                <a:srgbClr val="0070C0"/>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11F57159-DA92-C69A-F804-BE0279520E05}"/>
              </a:ext>
            </a:extLst>
          </p:cNvPr>
          <p:cNvSpPr>
            <a:spLocks noGrp="1"/>
          </p:cNvSpPr>
          <p:nvPr>
            <p:ph sz="half" idx="2"/>
          </p:nvPr>
        </p:nvSpPr>
        <p:spPr>
          <a:xfrm>
            <a:off x="2774097" y="2050951"/>
            <a:ext cx="7601082" cy="4568854"/>
          </a:xfrm>
        </p:spPr>
        <p:txBody>
          <a:bodyPr>
            <a:normAutofit fontScale="92500"/>
          </a:bodyPr>
          <a:lstStyle/>
          <a:p>
            <a:pPr marL="0" indent="0" algn="just">
              <a:lnSpc>
                <a:spcPts val="1400"/>
              </a:lnSpc>
              <a:spcBef>
                <a:spcPts val="0"/>
              </a:spcBef>
              <a:spcAft>
                <a:spcPts val="600"/>
              </a:spcAft>
              <a:buNone/>
            </a:pPr>
            <a:r>
              <a:rPr lang="es-MX" dirty="0">
                <a:latin typeface="Aptos Display" panose="020B0004020202020204" pitchFamily="34" charset="0"/>
              </a:rPr>
              <a:t>"Así terminó Moisés la obra" (versículo 33). Esta afirmación nos recuerda la historia de la Creación cuando Dios terminó Su obra de Creación: "Así fueron acabados los cielos y la tierra, y todo el ejército de ellos" (Génesis 2:1). El mismo lenguaje también se emplea cuando Salomón terminó la obra del templo (1 Reyes 7:51). Dios creó a los humanos con el propósito de tener una relación con ellos, y tuvo el mismo propósito al establecer el santuario. La culminación de la construcción del tabernáculo fue cuando "la gloria del Señor llenó el tabernáculo" (declarado dos veces para enfatizar; Éxodo 40:34, 35), llenando así el espacio con la nube, una señal visible de la presencia de Dios. El tabernáculo lleno de la gloria de Dios es un clímax y una conclusión muy apropiados para el libro de Éxodo (versículos 34, 35) porque las personas deben cultivar la presencia de Dios en sus propias vidas</a:t>
            </a: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El tabernáculo fue construido desarmable, de modo que los israelitas pudieran llevarlo en su peregrinaje. Era, por consiguiente, pequeño, de solo cincuenta y cinco pies de largo por dieciocho de ancho y alto. No obstante, era una construcción magnífica. La madera que se empleó en el edificio y en sus muebles era de acacia, la menos susceptible al deterioro de todas las que había en el Sinaí. Las paredes consistían en tablas colocadas verticalmente, fijadas en basas de plata y aseguradas por columnas y travesaños; y todo estaba cubierto de oro, lo cual hacía aparecer al edificio como de oro macizo. El techo estaba formado de cuatro juegos de cortinas; el de más adentro era «de lino torcido, cárdeno, y púrpura, y carmesí: y… querubines de obra delicada» (Éxodo 26: l); los otros tres eran de pelo de cabras, de cueros de carnero teñidos de rojo y de cueros de tejones, arreglados de tal manera que ofrecían completa protección.» </a:t>
            </a:r>
            <a:r>
              <a:rPr lang="es-MX" i="1" dirty="0">
                <a:latin typeface="Aptos Display" panose="020B0004020202020204" pitchFamily="34" charset="0"/>
              </a:rPr>
              <a:t>(Historia de los patriarcas y profetas, pp. 358-360).).</a:t>
            </a:r>
            <a:endParaRPr lang="es-MX" b="1" dirty="0">
              <a:latin typeface="Aptos Display" panose="020B0004020202020204" pitchFamily="34" charset="0"/>
            </a:endParaRPr>
          </a:p>
          <a:p>
            <a:pPr marL="0" indent="0" algn="just">
              <a:lnSpc>
                <a:spcPts val="1400"/>
              </a:lnSpc>
              <a:spcBef>
                <a:spcPts val="0"/>
              </a:spcBef>
              <a:spcAft>
                <a:spcPts val="600"/>
              </a:spcAft>
              <a:buNone/>
            </a:pPr>
            <a:endParaRPr lang="en-US" i="1"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b="1" noProof="0" dirty="0">
              <a:solidFill>
                <a:srgbClr val="C00000"/>
              </a:solidFill>
              <a:latin typeface="Aptos Display" panose="020B0004020202020204" pitchFamily="34" charset="0"/>
            </a:endParaRPr>
          </a:p>
        </p:txBody>
      </p:sp>
      <p:sp>
        <p:nvSpPr>
          <p:cNvPr id="2" name="CuadroTexto 1">
            <a:extLst>
              <a:ext uri="{FF2B5EF4-FFF2-40B4-BE49-F238E27FC236}">
                <a16:creationId xmlns:a16="http://schemas.microsoft.com/office/drawing/2014/main" id="{08C685AE-E21C-8DBF-EB5E-2BDEB9589609}"/>
              </a:ext>
            </a:extLst>
          </p:cNvPr>
          <p:cNvSpPr txBox="1"/>
          <p:nvPr/>
        </p:nvSpPr>
        <p:spPr>
          <a:xfrm>
            <a:off x="2870200" y="161993"/>
            <a:ext cx="7366000" cy="658800"/>
          </a:xfrm>
          <a:prstGeom prst="rect">
            <a:avLst/>
          </a:prstGeom>
          <a:solidFill>
            <a:srgbClr val="92D050"/>
          </a:solidFill>
          <a:ln>
            <a:noFill/>
          </a:ln>
          <a:effectLst>
            <a:outerShdw blurRad="44450" dist="27940" dir="5400000" algn="ctr">
              <a:schemeClr val="tx1">
                <a:alpha val="32000"/>
              </a:schemeClr>
            </a:outerShdw>
          </a:effectLst>
          <a:scene3d>
            <a:camera prst="orthographicFront">
              <a:rot lat="0" lon="0" rev="0"/>
            </a:camera>
            <a:lightRig rig="balanced" dir="t">
              <a:rot lat="0" lon="0" rev="8700000"/>
            </a:lightRig>
          </a:scene3d>
          <a:sp3d>
            <a:bevelT w="190500" h="38100"/>
          </a:sp3d>
        </p:spPr>
        <p:txBody>
          <a:bodyPr wrap="square" rtlCol="0" anchor="ctr">
            <a:normAutofit fontScale="85000" lnSpcReduction="10000"/>
            <a:sp3d extrusionH="31750" contourW="38100">
              <a:bevelT prst="riblet"/>
              <a:bevelB w="0" h="0"/>
              <a:extrusionClr>
                <a:schemeClr val="tx1">
                  <a:lumMod val="50000"/>
                  <a:lumOff val="50000"/>
                </a:schemeClr>
              </a:extrusionClr>
              <a:contourClr>
                <a:schemeClr val="bg1"/>
              </a:contourClr>
            </a:sp3d>
          </a:bodyPr>
          <a:lstStyle>
            <a:defPPr>
              <a:defRPr lang="es-MX"/>
            </a:defPPr>
            <a:lvl1pPr>
              <a:defRPr sz="2800">
                <a:solidFill>
                  <a:schemeClr val="bg1">
                    <a:lumMod val="95000"/>
                  </a:schemeClr>
                </a:solidFill>
                <a:latin typeface="Amasis MT Pro Black" panose="02040A04050005020304" pitchFamily="18" charset="0"/>
              </a:defRPr>
            </a:lvl1pPr>
          </a:lstStyle>
          <a:p>
            <a:pPr>
              <a:lnSpc>
                <a:spcPct val="90000"/>
              </a:lnSpc>
              <a:spcBef>
                <a:spcPct val="0"/>
              </a:spcBef>
            </a:pPr>
            <a:r>
              <a:rPr lang="es-MX" sz="4800" b="1" dirty="0">
                <a:ln/>
                <a:solidFill>
                  <a:schemeClr val="tx1"/>
                </a:solidFill>
                <a:effectLst>
                  <a:outerShdw blurRad="50800" dir="5400000" algn="ctr" rotWithShape="0">
                    <a:schemeClr val="bg1"/>
                  </a:outerShdw>
                </a:effectLst>
                <a:latin typeface="+mn-lt"/>
              </a:rPr>
              <a:t>EL TABERNÁCULO CONSTRUIDO</a:t>
            </a:r>
          </a:p>
        </p:txBody>
      </p:sp>
      <p:sp>
        <p:nvSpPr>
          <p:cNvPr id="12" name="Título 5">
            <a:extLst>
              <a:ext uri="{FF2B5EF4-FFF2-40B4-BE49-F238E27FC236}">
                <a16:creationId xmlns:a16="http://schemas.microsoft.com/office/drawing/2014/main" id="{9B2B152D-20AD-F590-1625-1546DA8426D8}"/>
              </a:ext>
            </a:extLst>
          </p:cNvPr>
          <p:cNvSpPr>
            <a:spLocks noGrp="1"/>
          </p:cNvSpPr>
          <p:nvPr>
            <p:ph type="title"/>
          </p:nvPr>
        </p:nvSpPr>
        <p:spPr>
          <a:xfrm>
            <a:off x="115772" y="161575"/>
            <a:ext cx="2658325" cy="659218"/>
          </a:xfrm>
          <a:solidFill>
            <a:srgbClr val="8FCB50"/>
          </a:solidFill>
          <a:ln w="22225" cap="rnd">
            <a:noFill/>
          </a:ln>
          <a:scene3d>
            <a:camera prst="obliqueTopRight"/>
            <a:lightRig rig="balanced" dir="t"/>
          </a:scene3d>
          <a:sp3d>
            <a:bevelT w="190500" h="38100"/>
          </a:sp3d>
        </p:spPr>
        <p:txBody>
          <a:bodyPr>
            <a:noAutofit/>
            <a:sp3d extrusionH="88900" prstMaterial="powder">
              <a:bevelT h="127000"/>
              <a:bevelB w="38100" h="38100" prst="slope"/>
              <a:extrusionClr>
                <a:schemeClr val="bg1"/>
              </a:extrusionClr>
            </a:sp3d>
          </a:bodyPr>
          <a:lstStyle/>
          <a:p>
            <a:pPr algn="ctr"/>
            <a:r>
              <a:rPr lang="es-MX" sz="4800" b="1" u="sng">
                <a:ln/>
                <a:solidFill>
                  <a:schemeClr val="tx1"/>
                </a:solidFill>
                <a:effectLst>
                  <a:outerShdw blurRad="50800" dir="5400000" algn="ctr" rotWithShape="0">
                    <a:schemeClr val="bg1"/>
                  </a:outerShdw>
                </a:effectLst>
                <a:latin typeface="+mn-lt"/>
                <a:ea typeface="+mn-ea"/>
                <a:cs typeface="+mn-cs"/>
              </a:rPr>
              <a:t>Martes</a:t>
            </a:r>
          </a:p>
        </p:txBody>
      </p:sp>
      <p:sp>
        <p:nvSpPr>
          <p:cNvPr id="3" name="Lágrima 2">
            <a:extLst>
              <a:ext uri="{FF2B5EF4-FFF2-40B4-BE49-F238E27FC236}">
                <a16:creationId xmlns:a16="http://schemas.microsoft.com/office/drawing/2014/main" id="{AE4EEBE8-A631-7019-3F15-CE49B6932798}"/>
              </a:ext>
            </a:extLst>
          </p:cNvPr>
          <p:cNvSpPr/>
          <p:nvPr/>
        </p:nvSpPr>
        <p:spPr>
          <a:xfrm>
            <a:off x="27923" y="2240574"/>
            <a:ext cx="2774097" cy="3068472"/>
          </a:xfrm>
          <a:prstGeom prst="teardrop">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984389FA-3FF8-460A-60BF-4030930B8800}"/>
              </a:ext>
            </a:extLst>
          </p:cNvPr>
          <p:cNvSpPr txBox="1"/>
          <p:nvPr/>
        </p:nvSpPr>
        <p:spPr>
          <a:xfrm>
            <a:off x="86061" y="6357260"/>
            <a:ext cx="10289118" cy="652043"/>
          </a:xfrm>
          <a:prstGeom prst="rect">
            <a:avLst/>
          </a:prstGeom>
          <a:noFill/>
        </p:spPr>
        <p:txBody>
          <a:bodyPr wrap="square" rtlCol="0">
            <a:normAutofit/>
          </a:bodyPr>
          <a:lstStyle/>
          <a:p>
            <a:pPr algn="just">
              <a:lnSpc>
                <a:spcPts val="1600"/>
              </a:lnSpc>
            </a:pPr>
            <a:r>
              <a:rPr lang="es-MX" b="1" noProof="0" dirty="0"/>
              <a:t>Reflexionemos:</a:t>
            </a:r>
            <a:r>
              <a:rPr lang="es-MX" noProof="0" dirty="0"/>
              <a:t> </a:t>
            </a:r>
            <a:r>
              <a:rPr lang="es-MX" b="1" dirty="0">
                <a:solidFill>
                  <a:srgbClr val="C00000"/>
                </a:solidFill>
                <a:latin typeface="Aptos Display" panose="020B0004020202020204" pitchFamily="34" charset="0"/>
              </a:rPr>
              <a:t>¿Cómo podemos cultivar la presencia de Dios en nuestra vida? ¿Qué actividades</a:t>
            </a:r>
          </a:p>
          <a:p>
            <a:pPr algn="just">
              <a:lnSpc>
                <a:spcPts val="1600"/>
              </a:lnSpc>
            </a:pPr>
            <a:r>
              <a:rPr lang="es-MX" b="1" dirty="0">
                <a:solidFill>
                  <a:srgbClr val="C00000"/>
                </a:solidFill>
                <a:latin typeface="Aptos Display" panose="020B0004020202020204" pitchFamily="34" charset="0"/>
              </a:rPr>
              <a:t>pueden obstaculizar el gozo de su presencia o privarnos de ella?</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29640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D4AD41-BBA2-6A4A-28FE-57EE21BC4ED8}"/>
              </a:ext>
            </a:extLst>
          </p:cNvPr>
          <p:cNvSpPr txBox="1"/>
          <p:nvPr/>
        </p:nvSpPr>
        <p:spPr>
          <a:xfrm>
            <a:off x="3278601" y="187113"/>
            <a:ext cx="6624000" cy="658800"/>
          </a:xfrm>
          <a:prstGeom prst="rect">
            <a:avLst/>
          </a:prstGeom>
          <a:solidFill>
            <a:srgbClr val="6E349A"/>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bevelB prst="slope"/>
          </a:sp3d>
        </p:spPr>
        <p:txBody>
          <a:bodyPr wrap="square" rtlCol="0" anchor="ctr">
            <a:normAutofit fontScale="55000" lnSpcReduction="20000"/>
            <a:sp3d extrusionH="57150" contourW="25400">
              <a:bevelT w="50800" prst="angle"/>
              <a:extrusionClr>
                <a:schemeClr val="bg1"/>
              </a:extrusionClr>
              <a:contourClr>
                <a:schemeClr val="bg1"/>
              </a:contourClr>
            </a:sp3d>
          </a:bodyPr>
          <a:lstStyle/>
          <a:p>
            <a:pPr algn="just">
              <a:spcBef>
                <a:spcPct val="0"/>
              </a:spcBef>
            </a:pPr>
            <a:r>
              <a:rPr lang="es-MX" sz="4400" b="1" dirty="0">
                <a:ln>
                  <a:solidFill>
                    <a:schemeClr val="accent1"/>
                  </a:solidFill>
                </a:ln>
                <a:solidFill>
                  <a:schemeClr val="bg1"/>
                </a:solidFill>
                <a:effectLst>
                  <a:outerShdw blurRad="50800" dist="38100" algn="l" rotWithShape="0">
                    <a:schemeClr val="bg1">
                      <a:lumMod val="95000"/>
                      <a:alpha val="40000"/>
                    </a:schemeClr>
                  </a:outerShdw>
                </a:effectLst>
              </a:rPr>
              <a:t>LA PRESENCIA DE DIOS EN EL TABERNÁCULO</a:t>
            </a:r>
          </a:p>
        </p:txBody>
      </p:sp>
      <p:sp>
        <p:nvSpPr>
          <p:cNvPr id="9" name="Título 5">
            <a:extLst>
              <a:ext uri="{FF2B5EF4-FFF2-40B4-BE49-F238E27FC236}">
                <a16:creationId xmlns:a16="http://schemas.microsoft.com/office/drawing/2014/main" id="{32D96FCC-8331-450B-1E15-4B5A7EC1FDEF}"/>
              </a:ext>
            </a:extLst>
          </p:cNvPr>
          <p:cNvSpPr>
            <a:spLocks noGrp="1"/>
          </p:cNvSpPr>
          <p:nvPr>
            <p:ph type="title"/>
          </p:nvPr>
        </p:nvSpPr>
        <p:spPr>
          <a:xfrm>
            <a:off x="467360" y="193956"/>
            <a:ext cx="2658325" cy="659218"/>
          </a:xfrm>
          <a:solidFill>
            <a:srgbClr val="6E349A"/>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b="1" u="sng" noProof="0" dirty="0">
                <a:ln/>
                <a:effectLst/>
                <a:latin typeface="+mn-lt"/>
                <a:ea typeface="+mn-ea"/>
                <a:cs typeface="+mn-cs"/>
              </a:rPr>
              <a:t>Miércoles</a:t>
            </a:r>
          </a:p>
        </p:txBody>
      </p:sp>
      <p:sp>
        <p:nvSpPr>
          <p:cNvPr id="4" name="Marcador de texto 3">
            <a:extLst>
              <a:ext uri="{FF2B5EF4-FFF2-40B4-BE49-F238E27FC236}">
                <a16:creationId xmlns:a16="http://schemas.microsoft.com/office/drawing/2014/main" id="{C454244B-81B2-9D1E-A4D6-0727FFF12747}"/>
              </a:ext>
            </a:extLst>
          </p:cNvPr>
          <p:cNvSpPr>
            <a:spLocks noGrp="1"/>
          </p:cNvSpPr>
          <p:nvPr>
            <p:ph type="body" idx="1"/>
          </p:nvPr>
        </p:nvSpPr>
        <p:spPr>
          <a:xfrm>
            <a:off x="11242" y="905720"/>
            <a:ext cx="10453558" cy="974133"/>
          </a:xfrm>
          <a:noFill/>
        </p:spPr>
        <p:txBody>
          <a:bodyPr vert="horz" wrap="square" lIns="91440" tIns="45720" rIns="91440" bIns="45720" rtlCol="0" anchor="t">
            <a:normAutofit fontScale="92500"/>
          </a:bodyPr>
          <a:lstStyle/>
          <a:p>
            <a:pPr>
              <a:lnSpc>
                <a:spcPts val="1300"/>
              </a:lnSpc>
              <a:spcAft>
                <a:spcPts val="300"/>
              </a:spcAft>
            </a:pPr>
            <a:r>
              <a:rPr lang="es-MX" noProof="0" dirty="0">
                <a:latin typeface="Aptos Display" panose="020B0004020202020204" pitchFamily="34" charset="0"/>
              </a:rPr>
              <a:t>«</a:t>
            </a:r>
            <a:r>
              <a:rPr lang="es-MX" dirty="0">
                <a:latin typeface="Aptos Display" panose="020B0004020202020204" pitchFamily="34" charset="0"/>
              </a:rPr>
              <a:t>Entonces una nube cubrió el tabernáculo de reunión, y la gloria de Jehová llenó el tabernáculo.» (Éxodo 40: 34)</a:t>
            </a:r>
          </a:p>
          <a:p>
            <a:pPr>
              <a:lnSpc>
                <a:spcPts val="1300"/>
              </a:lnSpc>
              <a:spcAft>
                <a:spcPts val="300"/>
              </a:spcAft>
            </a:pPr>
            <a:r>
              <a:rPr lang="es-MX" dirty="0">
                <a:latin typeface="Aptos Display" panose="020B0004020202020204" pitchFamily="34" charset="0"/>
              </a:rPr>
              <a:t>Lee Éxodo 40:1 al 38. ¿Cómo percibían los israelitas la presencia de Dios?</a:t>
            </a:r>
            <a:endParaRPr lang="es-MX" noProof="0" dirty="0">
              <a:latin typeface="Aptos Display" panose="020B0004020202020204" pitchFamily="34" charset="0"/>
            </a:endParaRPr>
          </a:p>
          <a:p>
            <a:pPr>
              <a:lnSpc>
                <a:spcPts val="1300"/>
              </a:lnSpc>
              <a:spcAft>
                <a:spcPts val="300"/>
              </a:spcAft>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Mediante la nube la nube de día y la </a:t>
            </a:r>
            <a:r>
              <a:rPr lang="es-MX" dirty="0" err="1">
                <a:solidFill>
                  <a:srgbClr val="0070C0"/>
                </a:solidFill>
                <a:latin typeface="Aptos Display" panose="020B0004020202020204" pitchFamily="34" charset="0"/>
              </a:rPr>
              <a:t>coljmna</a:t>
            </a:r>
            <a:r>
              <a:rPr lang="es-MX" dirty="0">
                <a:solidFill>
                  <a:srgbClr val="0070C0"/>
                </a:solidFill>
                <a:latin typeface="Aptos Display" panose="020B0004020202020204" pitchFamily="34" charset="0"/>
              </a:rPr>
              <a:t> de fuego en la noche, de esa manera experimentaban la presencia cercana y permanente de Dios</a:t>
            </a:r>
          </a:p>
          <a:p>
            <a:pPr>
              <a:lnSpc>
                <a:spcPts val="1300"/>
              </a:lnSpc>
              <a:spcAft>
                <a:spcPts val="300"/>
              </a:spcAft>
            </a:pPr>
            <a:endParaRPr lang="es-MX" sz="1700" noProof="0" dirty="0">
              <a:solidFill>
                <a:srgbClr val="00B0F0"/>
              </a:solidFill>
              <a:latin typeface="Aptos Display" panose="020B0004020202020204" pitchFamily="34" charset="0"/>
            </a:endParaRPr>
          </a:p>
        </p:txBody>
      </p:sp>
      <p:sp>
        <p:nvSpPr>
          <p:cNvPr id="3" name="Diagrama de flujo: pantalla 2">
            <a:extLst>
              <a:ext uri="{FF2B5EF4-FFF2-40B4-BE49-F238E27FC236}">
                <a16:creationId xmlns:a16="http://schemas.microsoft.com/office/drawing/2014/main" id="{6186A0B3-A4B7-36EB-C952-5BC87AAF9B83}"/>
              </a:ext>
            </a:extLst>
          </p:cNvPr>
          <p:cNvSpPr/>
          <p:nvPr/>
        </p:nvSpPr>
        <p:spPr>
          <a:xfrm>
            <a:off x="11242" y="2503944"/>
            <a:ext cx="2701466" cy="3376216"/>
          </a:xfrm>
          <a:prstGeom prst="flowChartDisplay">
            <a:avLst/>
          </a:prstGeom>
          <a:blipFill dpi="0" rotWithShape="1">
            <a:blip r:embed="rId4">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0" name="Marcador de contenido 9">
            <a:extLst>
              <a:ext uri="{FF2B5EF4-FFF2-40B4-BE49-F238E27FC236}">
                <a16:creationId xmlns:a16="http://schemas.microsoft.com/office/drawing/2014/main" id="{10209970-210E-C161-AB3B-AECA924C0D07}"/>
              </a:ext>
            </a:extLst>
          </p:cNvPr>
          <p:cNvSpPr>
            <a:spLocks noGrp="1"/>
          </p:cNvSpPr>
          <p:nvPr>
            <p:ph sz="half" idx="2"/>
          </p:nvPr>
        </p:nvSpPr>
        <p:spPr>
          <a:xfrm>
            <a:off x="2712708" y="1872592"/>
            <a:ext cx="7752092" cy="4645573"/>
          </a:xfrm>
          <a:effectLst>
            <a:glow rad="127000">
              <a:schemeClr val="bg1"/>
            </a:glow>
            <a:softEdge rad="25400"/>
          </a:effectLst>
        </p:spPr>
        <p:txBody>
          <a:bodyPr>
            <a:normAutofit/>
            <a:scene3d>
              <a:camera prst="orthographicFront"/>
              <a:lightRig rig="brightRoom" dir="t">
                <a:rot lat="0" lon="0" rev="1200000"/>
              </a:lightRig>
            </a:scene3d>
            <a:sp3d prstMaterial="dkEdge">
              <a:bevelT w="38100"/>
              <a:extrusionClr>
                <a:schemeClr val="bg1"/>
              </a:extrusionClr>
              <a:contourClr>
                <a:schemeClr val="bg1"/>
              </a:contourClr>
            </a:sp3d>
          </a:bodyPr>
          <a:lstStyle/>
          <a:p>
            <a:pPr marL="0" indent="0" algn="just">
              <a:lnSpc>
                <a:spcPts val="1400"/>
              </a:lnSpc>
              <a:buNone/>
            </a:pPr>
            <a:r>
              <a:rPr lang="es-MX" dirty="0">
                <a:latin typeface="Aptos Display" panose="020B0004020202020204" pitchFamily="34" charset="0"/>
              </a:rPr>
              <a:t>El último capítulo de Éxodo (</a:t>
            </a:r>
            <a:r>
              <a:rPr lang="es-MX" dirty="0" err="1">
                <a:latin typeface="Aptos Display" panose="020B0004020202020204" pitchFamily="34" charset="0"/>
              </a:rPr>
              <a:t>Éxo</a:t>
            </a:r>
            <a:r>
              <a:rPr lang="es-MX" dirty="0">
                <a:latin typeface="Aptos Display" panose="020B0004020202020204" pitchFamily="34" charset="0"/>
              </a:rPr>
              <a:t>. 40) describe la dedicación del Tabernáculo, el acontecimiento culminante de la historia de Israel en el Sinaí, y la entrega del Decálogo. La gloria de Dios es su santidad, su carácter y su presencia amorosa, que es la bondad misma (</a:t>
            </a:r>
            <a:r>
              <a:rPr lang="es-MX" dirty="0" err="1">
                <a:latin typeface="Aptos Display" panose="020B0004020202020204" pitchFamily="34" charset="0"/>
              </a:rPr>
              <a:t>Éxo</a:t>
            </a:r>
            <a:r>
              <a:rPr lang="es-MX" dirty="0">
                <a:latin typeface="Aptos Display" panose="020B0004020202020204" pitchFamily="34" charset="0"/>
              </a:rPr>
              <a:t>. 3:5; 33:18, 19). Su presencia llenaba el Tabernáculo y se manifestaba de manera visible como la nube, la gloria, o </a:t>
            </a:r>
            <a:r>
              <a:rPr lang="es-MX" dirty="0" err="1">
                <a:latin typeface="Aptos Display" panose="020B0004020202020204" pitchFamily="34" charset="0"/>
              </a:rPr>
              <a:t>shekiná</a:t>
            </a:r>
            <a:r>
              <a:rPr lang="es-MX" dirty="0">
                <a:latin typeface="Aptos Display" panose="020B0004020202020204" pitchFamily="34" charset="0"/>
              </a:rPr>
              <a:t>. El libro de Éxodo termina haciendo hincapié en la presencia divina y su conducción mediante la nube durante el día y la columna de fuego por la noche. De una forma muy concreta y poderosa, el pueblo hebreo iba a experimentar no solo la realidad de Dios, sino también su presencia cercana y permanente mientras los guiaba. Esta conexión entre la Creación y el Santuario de Israel apunta a la dimensión cósmica, al momento en que el Señor morará con los redimidos en la nueva tierra, en la Nueva Jerusalén, que es “el santuario de Dios” (</a:t>
            </a:r>
            <a:r>
              <a:rPr lang="es-MX" dirty="0" err="1">
                <a:latin typeface="Aptos Display" panose="020B0004020202020204" pitchFamily="34" charset="0"/>
              </a:rPr>
              <a:t>Apoc</a:t>
            </a:r>
            <a:r>
              <a:rPr lang="es-MX" dirty="0">
                <a:latin typeface="Aptos Display" panose="020B0004020202020204" pitchFamily="34" charset="0"/>
              </a:rPr>
              <a:t>. 21:2, 3; comparar con </a:t>
            </a:r>
            <a:r>
              <a:rPr lang="es-MX" dirty="0" err="1">
                <a:latin typeface="Aptos Display" panose="020B0004020202020204" pitchFamily="34" charset="0"/>
              </a:rPr>
              <a:t>Apoc</a:t>
            </a:r>
            <a:r>
              <a:rPr lang="es-MX" dirty="0">
                <a:latin typeface="Aptos Display" panose="020B0004020202020204" pitchFamily="34" charset="0"/>
              </a:rPr>
              <a:t>. 22:1-4).</a:t>
            </a:r>
          </a:p>
          <a:p>
            <a:pPr marL="0" indent="0" algn="just">
              <a:lnSpc>
                <a:spcPts val="1400"/>
              </a:lnSpc>
              <a:buNone/>
            </a:pPr>
            <a:r>
              <a:rPr lang="es-MX" b="1" noProof="0" dirty="0">
                <a:latin typeface="Aptos Display" panose="020B0004020202020204" pitchFamily="34" charset="0"/>
              </a:rPr>
              <a:t>«</a:t>
            </a:r>
            <a:r>
              <a:rPr lang="es-MX" b="1" dirty="0">
                <a:latin typeface="Aptos Display" panose="020B0004020202020204" pitchFamily="34" charset="0"/>
              </a:rPr>
              <a:t>No hay palabras que puedan describir la gloria de la escena que se veía dentro del Santuario, con sus paredes doradas que reflejaban la luz de los candeleros de oro, los brillantes colores de las cortinas ricamente bordadas con sus relucientes ángeles, la mesa y el altar del incienso refulgentes de oro; y más allá del segundo velo, el arca sagrada, con sus querubines místicos, y sobre ella la santa «</a:t>
            </a:r>
            <a:r>
              <a:rPr lang="es-MX" b="1" dirty="0" err="1">
                <a:latin typeface="Aptos Display" panose="020B0004020202020204" pitchFamily="34" charset="0"/>
              </a:rPr>
              <a:t>shekinah</a:t>
            </a:r>
            <a:r>
              <a:rPr lang="es-MX" b="1" dirty="0">
                <a:latin typeface="Aptos Display" panose="020B0004020202020204" pitchFamily="34" charset="0"/>
              </a:rPr>
              <a:t>», manifestación visible de la presencia de Jehová; pero todo esto era apenas un pálido reflejo de las glorias del templo de Dios en el cielo, que es el gran centro de la obra que se hace en favor de la redención del hombre.</a:t>
            </a:r>
            <a:r>
              <a:rPr lang="es-MX" b="1" noProof="0" dirty="0">
                <a:latin typeface="Aptos Display" panose="020B0004020202020204" pitchFamily="34" charset="0"/>
              </a:rPr>
              <a:t>» </a:t>
            </a:r>
            <a:r>
              <a:rPr lang="es-MX" i="1" dirty="0">
                <a:latin typeface="Aptos Display" panose="020B0004020202020204" pitchFamily="34" charset="0"/>
              </a:rPr>
              <a:t>(Historia de los patriarcas y profetas, pp. 361, 362).</a:t>
            </a:r>
            <a:endParaRPr lang="es-MX" i="1" noProof="0" dirty="0">
              <a:latin typeface="Aptos Display" panose="020B0004020202020204" pitchFamily="34" charset="0"/>
            </a:endParaRPr>
          </a:p>
        </p:txBody>
      </p:sp>
      <p:sp>
        <p:nvSpPr>
          <p:cNvPr id="6" name="CuadroTexto 5">
            <a:extLst>
              <a:ext uri="{FF2B5EF4-FFF2-40B4-BE49-F238E27FC236}">
                <a16:creationId xmlns:a16="http://schemas.microsoft.com/office/drawing/2014/main" id="{9380AA45-86D5-335F-FCD4-9E237300BF12}"/>
              </a:ext>
            </a:extLst>
          </p:cNvPr>
          <p:cNvSpPr txBox="1"/>
          <p:nvPr/>
        </p:nvSpPr>
        <p:spPr>
          <a:xfrm>
            <a:off x="200553" y="6258094"/>
            <a:ext cx="10170784" cy="515334"/>
          </a:xfrm>
          <a:prstGeom prst="rect">
            <a:avLst/>
          </a:prstGeom>
          <a:noFill/>
        </p:spPr>
        <p:txBody>
          <a:bodyPr wrap="square" rtlCol="0">
            <a:spAutoFit/>
          </a:bodyPr>
          <a:lstStyle/>
          <a:p>
            <a:pPr algn="just">
              <a:lnSpc>
                <a:spcPts val="1600"/>
              </a:lnSpc>
            </a:pPr>
            <a:r>
              <a:rPr lang="es-MX" b="1" noProof="0" dirty="0"/>
              <a:t>Reflexionemos:</a:t>
            </a:r>
            <a:r>
              <a:rPr lang="es-MX" noProof="0" dirty="0"/>
              <a:t> </a:t>
            </a:r>
            <a:r>
              <a:rPr lang="es-MX" b="1" dirty="0">
                <a:solidFill>
                  <a:srgbClr val="C00000"/>
                </a:solidFill>
                <a:latin typeface="Aptos Display" panose="020B0004020202020204" pitchFamily="34" charset="0"/>
              </a:rPr>
              <a:t>¿De qué maneras puedes experimentar la presencia de Dios? ¿Por qué es importante que lo hagas?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16872442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561AB1F5-B354-8C1B-B95F-2B1DF3FECEFE}"/>
              </a:ext>
            </a:extLst>
          </p:cNvPr>
          <p:cNvSpPr>
            <a:spLocks noGrp="1"/>
          </p:cNvSpPr>
          <p:nvPr>
            <p:ph type="body" idx="1"/>
          </p:nvPr>
        </p:nvSpPr>
        <p:spPr>
          <a:xfrm>
            <a:off x="139850" y="913894"/>
            <a:ext cx="10247731" cy="1077685"/>
          </a:xfrm>
        </p:spPr>
        <p:txBody>
          <a:bodyPr wrap="square" anchor="t">
            <a:noAutofit/>
          </a:bodyPr>
          <a:lstStyle/>
          <a:p>
            <a:pPr>
              <a:lnSpc>
                <a:spcPts val="1500"/>
              </a:lnSpc>
              <a:spcAft>
                <a:spcPts val="300"/>
              </a:spcAft>
            </a:pPr>
            <a:r>
              <a:rPr lang="es-MX" dirty="0">
                <a:latin typeface="Aptos Display" panose="020B0004020202020204" pitchFamily="34" charset="0"/>
              </a:rPr>
              <a:t>«Y oí una gran voz del cielo que decía: He aquí el tabernáculo de Dios con los hombres, y él morará con ellos; y ellos serán su pueblo, y Dios mismo estará con ellos como su Dios.</a:t>
            </a:r>
            <a:r>
              <a:rPr lang="es-MX" noProof="0" dirty="0">
                <a:latin typeface="Aptos Display" panose="020B0004020202020204" pitchFamily="34" charset="0"/>
              </a:rPr>
              <a:t>» </a:t>
            </a:r>
            <a:r>
              <a:rPr lang="es-MX" dirty="0">
                <a:latin typeface="Aptos Display" panose="020B0004020202020204" pitchFamily="34" charset="0"/>
              </a:rPr>
              <a:t>(Apocalipsis 21: 3)</a:t>
            </a:r>
            <a:endParaRPr lang="es-MX" noProof="0" dirty="0">
              <a:latin typeface="Aptos Display" panose="020B0004020202020204" pitchFamily="34" charset="0"/>
            </a:endParaRPr>
          </a:p>
          <a:p>
            <a:pPr>
              <a:lnSpc>
                <a:spcPts val="1500"/>
              </a:lnSpc>
              <a:spcAft>
                <a:spcPts val="300"/>
              </a:spcAft>
            </a:pPr>
            <a:r>
              <a:rPr lang="es-MX" dirty="0">
                <a:latin typeface="Aptos Display" panose="020B0004020202020204" pitchFamily="34" charset="0"/>
              </a:rPr>
              <a:t>Lee Apocalipsis 21:1 al 3. ¿Qué se nos presenta aquí?</a:t>
            </a:r>
          </a:p>
          <a:p>
            <a:pPr>
              <a:lnSpc>
                <a:spcPts val="1500"/>
              </a:lnSpc>
              <a:spcAft>
                <a:spcPts val="300"/>
              </a:spcAft>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dirty="0">
                <a:solidFill>
                  <a:srgbClr val="0970BC"/>
                </a:solidFill>
                <a:latin typeface="Aptos Display" panose="020B0004020202020204" pitchFamily="34" charset="0"/>
              </a:rPr>
              <a:t>La nueva Jerusalén que será el templo, el Santuario de Dios.</a:t>
            </a:r>
            <a:endParaRPr lang="es-MX" noProof="0" dirty="0">
              <a:latin typeface="Aptos Display" panose="020B0004020202020204" pitchFamily="34" charset="0"/>
            </a:endParaRPr>
          </a:p>
        </p:txBody>
      </p:sp>
      <p:sp>
        <p:nvSpPr>
          <p:cNvPr id="8" name="Marcador de contenido 7">
            <a:extLst>
              <a:ext uri="{FF2B5EF4-FFF2-40B4-BE49-F238E27FC236}">
                <a16:creationId xmlns:a16="http://schemas.microsoft.com/office/drawing/2014/main" id="{E4DAE60B-E6BE-5D43-22D6-333BB2BAE90B}"/>
              </a:ext>
            </a:extLst>
          </p:cNvPr>
          <p:cNvSpPr>
            <a:spLocks noGrp="1"/>
          </p:cNvSpPr>
          <p:nvPr>
            <p:ph sz="half" idx="2"/>
          </p:nvPr>
        </p:nvSpPr>
        <p:spPr>
          <a:xfrm>
            <a:off x="2796988" y="1894114"/>
            <a:ext cx="7590593" cy="4273461"/>
          </a:xfrm>
        </p:spPr>
        <p:txBody>
          <a:bodyPr vert="horz" wrap="square" lIns="91440" tIns="45720" rIns="91440" bIns="45720" rtlCol="0">
            <a:normAutofit fontScale="92500"/>
          </a:bodyPr>
          <a:lstStyle/>
          <a:p>
            <a:pPr marL="0" indent="0" algn="just">
              <a:lnSpc>
                <a:spcPts val="1400"/>
              </a:lnSpc>
              <a:spcBef>
                <a:spcPts val="0"/>
              </a:spcBef>
              <a:spcAft>
                <a:spcPts val="600"/>
              </a:spcAft>
              <a:buNone/>
            </a:pPr>
            <a:r>
              <a:rPr lang="es-MX" sz="1900" dirty="0">
                <a:latin typeface="Aptos Display" panose="020B0004020202020204" pitchFamily="34" charset="0"/>
              </a:rPr>
              <a:t>El Señor le ordenó a Moisés que construyera un santuario "según el modelo" (hebreo </a:t>
            </a:r>
            <a:r>
              <a:rPr lang="es-MX" sz="1900" dirty="0" err="1">
                <a:latin typeface="Aptos Display" panose="020B0004020202020204" pitchFamily="34" charset="0"/>
              </a:rPr>
              <a:t>tabnit</a:t>
            </a:r>
            <a:r>
              <a:rPr lang="es-MX" sz="1900" dirty="0">
                <a:latin typeface="Aptos Display" panose="020B0004020202020204" pitchFamily="34" charset="0"/>
              </a:rPr>
              <a:t>, Éxodo 25:9, NLT) o plan (el hebreo </a:t>
            </a:r>
            <a:r>
              <a:rPr lang="es-MX" sz="1900" dirty="0" err="1">
                <a:latin typeface="Aptos Display" panose="020B0004020202020204" pitchFamily="34" charset="0"/>
              </a:rPr>
              <a:t>mishpat</a:t>
            </a:r>
            <a:r>
              <a:rPr lang="es-MX" sz="1900" dirty="0">
                <a:latin typeface="Aptos Display" panose="020B0004020202020204" pitchFamily="34" charset="0"/>
              </a:rPr>
              <a:t> significa literalmente juicio; Éxodo 26:30) que Él le mostró en el monte Sinaí. Este modelo fue una representación en miniatura del santuario celestial adaptado a nuestra situación y condición humanas, pero modelado según el original celestial (Hebreos 8:1, 2). El santuario terrenal no está construido según el santuario celestial a escala 1:1. La gran diferencia entre los santuarios celestial y terrenal es destacada por Pablo. Él argumenta que los sacerdotes "sirvieron en un santuario que es una copia de lo que está en el cielo“ (Hebreos 8:5, traducción del autor) y explica que era solo una sombra de la realidad celestial. Esta ilustración es muy apropiada</a:t>
            </a:r>
            <a:endParaRPr lang="es-MX" sz="1900"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Hace casi dos mil años, se oyó en el cielo una voz de significado misterioso que, partiendo del trono de Dios, decía: «He aquí yo vengo». «Sacrificio y ofrenda, no los quisiste; empero un cuerpo me has preparado…. He aquí yo vengo (en el rollo del libro está escrito de mí), para hacer, oh Dios, tu voluntad». Hebreos 10:5-7. En estas palabras se anunció el cumplimiento del propósito que había estado oculto desde las edades eternas. Cristo estaba por visitar nuestro mundo, y encarnarse. El dice: «Un cuerpo me has preparado». Si hubiese aparecido con la gloria que tenía con el Padre antes que el mundo fuese, no podríamos haber soportado la luz de su presencia. A fin de que pudiésemos contemplarla y no ser destruidos, la manifestación de su gloria fue velada. Su divinidad fue cubierta de humanidad, la gloria invisible tomó forma humana visible!</a:t>
            </a:r>
            <a:r>
              <a:rPr lang="es-MX" b="1" noProof="0" dirty="0">
                <a:latin typeface="Aptos Display" panose="020B0004020202020204" pitchFamily="34" charset="0"/>
              </a:rPr>
              <a:t>»</a:t>
            </a:r>
            <a:r>
              <a:rPr lang="es-MX" i="1" dirty="0">
                <a:latin typeface="Aptos Display" panose="020B0004020202020204" pitchFamily="34" charset="0"/>
              </a:rPr>
              <a:t> (El Deseado de todas las gentes, pp. 14, 15).</a:t>
            </a:r>
          </a:p>
          <a:p>
            <a:pPr marL="0" indent="0" algn="just">
              <a:lnSpc>
                <a:spcPts val="1400"/>
              </a:lnSpc>
              <a:spcBef>
                <a:spcPts val="0"/>
              </a:spcBef>
              <a:spcAft>
                <a:spcPts val="600"/>
              </a:spcAft>
              <a:buNone/>
            </a:pPr>
            <a:endParaRPr lang="es-MX" i="1" dirty="0">
              <a:latin typeface="Aptos Display" panose="020B0004020202020204" pitchFamily="34" charset="0"/>
            </a:endParaRPr>
          </a:p>
          <a:p>
            <a:pPr marL="0" indent="0" algn="just">
              <a:lnSpc>
                <a:spcPts val="1400"/>
              </a:lnSpc>
              <a:spcBef>
                <a:spcPts val="0"/>
              </a:spcBef>
              <a:spcAft>
                <a:spcPts val="600"/>
              </a:spcAft>
              <a:buNone/>
            </a:pPr>
            <a:endParaRPr lang="es-MX" sz="1900" i="1" noProof="0" dirty="0">
              <a:latin typeface="Aptos Display" panose="020B0004020202020204" pitchFamily="34" charset="0"/>
            </a:endParaRPr>
          </a:p>
        </p:txBody>
      </p:sp>
      <p:sp>
        <p:nvSpPr>
          <p:cNvPr id="2" name="CuadroTexto 1">
            <a:extLst>
              <a:ext uri="{FF2B5EF4-FFF2-40B4-BE49-F238E27FC236}">
                <a16:creationId xmlns:a16="http://schemas.microsoft.com/office/drawing/2014/main" id="{ED5AB885-7FC0-5E71-F3CE-EEAFDF120305}"/>
              </a:ext>
            </a:extLst>
          </p:cNvPr>
          <p:cNvSpPr txBox="1"/>
          <p:nvPr/>
        </p:nvSpPr>
        <p:spPr>
          <a:xfrm>
            <a:off x="3278601" y="187113"/>
            <a:ext cx="6624000" cy="658800"/>
          </a:xfrm>
          <a:prstGeom prst="rect">
            <a:avLst/>
          </a:prstGeom>
          <a:solidFill>
            <a:srgbClr val="FF232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fontScale="92500"/>
          </a:bodyPr>
          <a:lstStyle/>
          <a:p>
            <a:r>
              <a:rPr lang="es-MX" sz="2800" noProof="0" dirty="0">
                <a:ln>
                  <a:solidFill>
                    <a:schemeClr val="bg1"/>
                  </a:solidFill>
                </a:ln>
                <a:effectLst>
                  <a:outerShdw blurRad="50800" dist="50800" dir="5400000" algn="ctr" rotWithShape="0">
                    <a:schemeClr val="bg1"/>
                  </a:outerShdw>
                </a:effectLst>
                <a:latin typeface="Amasis MT Pro Black" panose="02040A04050005020304" pitchFamily="18" charset="0"/>
              </a:rPr>
              <a:t>JESÚS HABITÓ CON LA HUMANIDAD</a:t>
            </a:r>
          </a:p>
        </p:txBody>
      </p:sp>
      <p:sp>
        <p:nvSpPr>
          <p:cNvPr id="22" name="Título 5">
            <a:extLst>
              <a:ext uri="{FF2B5EF4-FFF2-40B4-BE49-F238E27FC236}">
                <a16:creationId xmlns:a16="http://schemas.microsoft.com/office/drawing/2014/main" id="{F998FE6C-165A-A6CF-2E59-80423ED8B31B}"/>
              </a:ext>
            </a:extLst>
          </p:cNvPr>
          <p:cNvSpPr>
            <a:spLocks noGrp="1"/>
          </p:cNvSpPr>
          <p:nvPr>
            <p:ph type="title"/>
          </p:nvPr>
        </p:nvSpPr>
        <p:spPr>
          <a:xfrm>
            <a:off x="467360" y="201068"/>
            <a:ext cx="2658325" cy="659218"/>
          </a:xfrm>
          <a:solidFill>
            <a:srgbClr val="FF0000"/>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a:ln>
                  <a:solidFill>
                    <a:schemeClr val="bg1"/>
                  </a:solidFill>
                </a:ln>
                <a:solidFill>
                  <a:schemeClr val="tx1"/>
                </a:solidFill>
                <a:effectLst>
                  <a:outerShdw blurRad="50800" dist="50800" dir="5400000" algn="ctr" rotWithShape="0">
                    <a:schemeClr val="bg1"/>
                  </a:outerShdw>
                </a:effectLst>
                <a:latin typeface="+mn-lt"/>
                <a:ea typeface="+mn-ea"/>
                <a:cs typeface="+mn-cs"/>
              </a:rPr>
              <a:t>Jueves</a:t>
            </a:r>
          </a:p>
        </p:txBody>
      </p:sp>
      <p:sp>
        <p:nvSpPr>
          <p:cNvPr id="3" name="Diagrama de flujo: proceso alternativo 2">
            <a:extLst>
              <a:ext uri="{FF2B5EF4-FFF2-40B4-BE49-F238E27FC236}">
                <a16:creationId xmlns:a16="http://schemas.microsoft.com/office/drawing/2014/main" id="{E2AA187E-BBC3-A519-4C2B-F00A96DA9A45}"/>
              </a:ext>
            </a:extLst>
          </p:cNvPr>
          <p:cNvSpPr/>
          <p:nvPr/>
        </p:nvSpPr>
        <p:spPr>
          <a:xfrm>
            <a:off x="139849" y="2634454"/>
            <a:ext cx="2657139" cy="2890246"/>
          </a:xfrm>
          <a:prstGeom prst="flowChartAlternateProcess">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140FBE8E-B777-9D82-DBE5-8E8DA3575749}"/>
              </a:ext>
            </a:extLst>
          </p:cNvPr>
          <p:cNvSpPr txBox="1"/>
          <p:nvPr/>
        </p:nvSpPr>
        <p:spPr>
          <a:xfrm>
            <a:off x="204395" y="6167575"/>
            <a:ext cx="10170784" cy="515334"/>
          </a:xfrm>
          <a:prstGeom prst="rect">
            <a:avLst/>
          </a:prstGeom>
          <a:noFill/>
        </p:spPr>
        <p:txBody>
          <a:bodyPr wrap="square" rtlCol="0">
            <a:spAutoFit/>
          </a:bodyPr>
          <a:lstStyle/>
          <a:p>
            <a:pPr algn="just">
              <a:lnSpc>
                <a:spcPts val="1600"/>
              </a:lnSpc>
            </a:pPr>
            <a:r>
              <a:rPr lang="es-MX" b="1" noProof="0" dirty="0"/>
              <a:t>Reflexionemos:</a:t>
            </a:r>
            <a:r>
              <a:rPr lang="es-MX" noProof="0" dirty="0"/>
              <a:t> </a:t>
            </a:r>
            <a:r>
              <a:rPr lang="es-MX" b="1" dirty="0">
                <a:solidFill>
                  <a:srgbClr val="C00000"/>
                </a:solidFill>
                <a:latin typeface="Aptos Display" panose="020B0004020202020204" pitchFamily="34" charset="0"/>
              </a:rPr>
              <a:t>¿Cómo podemos aprender a resistir hasta el final en vista de lo que se nos ha prometido merced al ministerio y la obra de Jesús?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01419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18A06159-10CE-6092-3C21-C54D76BF8895}"/>
              </a:ext>
            </a:extLst>
          </p:cNvPr>
          <p:cNvSpPr>
            <a:spLocks noGrp="1"/>
          </p:cNvSpPr>
          <p:nvPr>
            <p:ph type="title"/>
          </p:nvPr>
        </p:nvSpPr>
        <p:spPr/>
        <p:txBody>
          <a:bodyPr/>
          <a:lstStyle/>
          <a:p>
            <a:r>
              <a:rPr lang="es-MX" noProof="0"/>
              <a:t>PARA ESTUDIAR Y MEDITAR</a:t>
            </a:r>
          </a:p>
        </p:txBody>
      </p:sp>
      <p:sp>
        <p:nvSpPr>
          <p:cNvPr id="7" name="Marcador de contenido 6">
            <a:extLst>
              <a:ext uri="{FF2B5EF4-FFF2-40B4-BE49-F238E27FC236}">
                <a16:creationId xmlns:a16="http://schemas.microsoft.com/office/drawing/2014/main" id="{B5030CE1-1F6F-F1D9-6767-9BD33F1D3CBA}"/>
              </a:ext>
            </a:extLst>
          </p:cNvPr>
          <p:cNvSpPr>
            <a:spLocks noGrp="1"/>
          </p:cNvSpPr>
          <p:nvPr>
            <p:ph sz="half" idx="1"/>
          </p:nvPr>
        </p:nvSpPr>
        <p:spPr>
          <a:xfrm>
            <a:off x="761448" y="1600208"/>
            <a:ext cx="9642646" cy="4953000"/>
          </a:xfrm>
        </p:spPr>
        <p:txBody>
          <a:bodyPr wrap="square">
            <a:normAutofit/>
          </a:bodyPr>
          <a:lstStyle/>
          <a:p>
            <a:pPr marL="0" indent="0" algn="just">
              <a:lnSpc>
                <a:spcPts val="1600"/>
              </a:lnSpc>
              <a:buNone/>
            </a:pPr>
            <a:r>
              <a:rPr lang="es-MX" sz="2200" noProof="0" dirty="0">
                <a:latin typeface="Aptos Display" panose="020B0004020202020204" pitchFamily="34" charset="0"/>
              </a:rPr>
              <a:t>En la lección de esta semana</a:t>
            </a:r>
            <a:r>
              <a:rPr lang="es-MX" sz="2200" dirty="0">
                <a:latin typeface="Aptos Display" panose="020B0004020202020204" pitchFamily="34" charset="0"/>
              </a:rPr>
              <a:t>, estudiamos tres temas muy importantes sobre la construcción del Sanitario: </a:t>
            </a:r>
            <a:r>
              <a:rPr lang="es-MX" sz="2200" b="1" dirty="0">
                <a:latin typeface="Aptos Display" panose="020B0004020202020204" pitchFamily="34" charset="0"/>
              </a:rPr>
              <a:t>1) La presencia de Dios; 2) Llenos del Espíritu de Dios; y 3) el Santuario Terrenal y el Celestial.</a:t>
            </a:r>
          </a:p>
          <a:p>
            <a:pPr marL="0" indent="0" algn="just">
              <a:lnSpc>
                <a:spcPts val="1600"/>
              </a:lnSpc>
              <a:buNone/>
            </a:pPr>
            <a:r>
              <a:rPr lang="es-MX" sz="2200" dirty="0">
                <a:latin typeface="Aptos Display" panose="020B0004020202020204" pitchFamily="34" charset="0"/>
              </a:rPr>
              <a:t>Los rituales del santuario terrenal presentaron un aspecto muy importante de la salvación al demostrar cómo Dios salva y trata con el pecado y los pecadores. El santuario terrenal reflejó las funciones principales relacionadas con el plan de salvación. Los servicios diarios proporcionaron a cada creyente el perdón y la seguridad de la salvación, pero luego los servicios anuales representaron la solución final y objetiva al problema del pecado: el mal será erradicado. Como resultado, el carácter de Dios de amor, verdad y justicia será elevado, reivindicado y afirmado por todo el universo porque Él ha revelado y demostrado abiertamente Su amor. Todas las criaturas reconocerán Su gloria, soberanía y poder. Él es digno de la alabanza de cada ser por Su bondad y justicia, y cada persona se postrará ante Él en total admiración (Filipenses 2:9,10; Apocalipsis 15:4). Todos, sin excepción, proclamarán que Dios es amor.</a:t>
            </a:r>
          </a:p>
          <a:p>
            <a:pPr marL="0" indent="0" algn="just">
              <a:lnSpc>
                <a:spcPts val="1600"/>
              </a:lnSpc>
              <a:buNone/>
            </a:pPr>
            <a:r>
              <a:rPr lang="es-MX" sz="2200" dirty="0">
                <a:latin typeface="Aptos Display" panose="020B0004020202020204" pitchFamily="34" charset="0"/>
              </a:rPr>
              <a:t>Tenemos el extraordinario privilegio de comunicarnos y construir una relación con el Rey de reyes y Señor de señores, con el Director de todo el universo. "Alabado sea el Señor, Dios nuestro Salvador, que diariamente lleva nuestras cargas" (Salmo 68:19, NIV). Todos necesitamos cultivar un tiempo devocional significativo con el Señor para comprender, escuchar y seguir a nuestro Dios</a:t>
            </a:r>
            <a:endParaRPr lang="es-MX" sz="2200" noProof="0" dirty="0">
              <a:latin typeface="Aptos Display" panose="020B0004020202020204" pitchFamily="34" charset="0"/>
            </a:endParaRPr>
          </a:p>
        </p:txBody>
      </p:sp>
    </p:spTree>
    <p:extLst>
      <p:ext uri="{BB962C8B-B14F-4D97-AF65-F5344CB8AC3E}">
        <p14:creationId xmlns:p14="http://schemas.microsoft.com/office/powerpoint/2010/main" val="318850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ciones" id="{33A9EC13-759B-4F92-AB56-6B8B56B226EE}" vid="{05531679-3202-4267-98F4-8A937D0844D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27142</TotalTime>
  <Words>3524</Words>
  <Application>Microsoft Office PowerPoint</Application>
  <PresentationFormat>Panorámica</PresentationFormat>
  <Paragraphs>67</Paragraphs>
  <Slides>10</Slides>
  <Notes>6</Notes>
  <HiddenSlides>0</HiddenSlides>
  <MMClips>0</MMClips>
  <ScaleCrop>false</ScaleCrop>
  <HeadingPairs>
    <vt:vector size="6" baseType="variant">
      <vt:variant>
        <vt:lpstr>Fuentes usadas</vt:lpstr>
      </vt:variant>
      <vt:variant>
        <vt:i4>16</vt:i4>
      </vt:variant>
      <vt:variant>
        <vt:lpstr>Tema</vt:lpstr>
      </vt:variant>
      <vt:variant>
        <vt:i4>1</vt:i4>
      </vt:variant>
      <vt:variant>
        <vt:lpstr>Títulos de diapositiva</vt:lpstr>
      </vt:variant>
      <vt:variant>
        <vt:i4>10</vt:i4>
      </vt:variant>
    </vt:vector>
  </HeadingPairs>
  <TitlesOfParts>
    <vt:vector size="27" baseType="lpstr">
      <vt:lpstr>Amasis MT Pro Black</vt:lpstr>
      <vt:lpstr>Aptos</vt:lpstr>
      <vt:lpstr>Aptos Display</vt:lpstr>
      <vt:lpstr>Arial</vt:lpstr>
      <vt:lpstr>Avenir Next LT Pro</vt:lpstr>
      <vt:lpstr>Bahnschrift</vt:lpstr>
      <vt:lpstr>Bahnschrift Condensed</vt:lpstr>
      <vt:lpstr>Bw Modelica</vt:lpstr>
      <vt:lpstr>Bw Modelica SS01</vt:lpstr>
      <vt:lpstr>Calibri</vt:lpstr>
      <vt:lpstr>Calibri Light</vt:lpstr>
      <vt:lpstr>Gill Sans Nova Cond</vt:lpstr>
      <vt:lpstr>Gisha</vt:lpstr>
      <vt:lpstr>Haettenschweiler</vt:lpstr>
      <vt:lpstr>Impact</vt:lpstr>
      <vt:lpstr>Lato</vt:lpstr>
      <vt:lpstr>Tema de Office</vt:lpstr>
      <vt:lpstr>Presentación de PowerPoint</vt:lpstr>
      <vt:lpstr>Para Memorizar</vt:lpstr>
      <vt:lpstr>Enfoque del Estudio</vt:lpstr>
      <vt:lpstr>Presentación de PowerPoint</vt:lpstr>
      <vt:lpstr>Domingo</vt:lpstr>
      <vt:lpstr>Lunes</vt:lpstr>
      <vt:lpstr>Martes</vt:lpstr>
      <vt:lpstr>Miércoles</vt:lpstr>
      <vt:lpstr>Jueves</vt:lpstr>
      <vt:lpstr>PARA ESTUDIAR Y MEDITAR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CRUZ</dc:creator>
  <cp:lastModifiedBy>JORGE CRUZ</cp:lastModifiedBy>
  <cp:revision>1277</cp:revision>
  <dcterms:created xsi:type="dcterms:W3CDTF">2023-06-19T00:44:38Z</dcterms:created>
  <dcterms:modified xsi:type="dcterms:W3CDTF">2025-09-25T03:51:54Z</dcterms:modified>
</cp:coreProperties>
</file>