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3" r:id="rId3"/>
    <p:sldId id="264" r:id="rId4"/>
    <p:sldId id="257" r:id="rId5"/>
    <p:sldId id="258" r:id="rId6"/>
    <p:sldId id="259" r:id="rId7"/>
    <p:sldId id="260" r:id="rId8"/>
    <p:sldId id="261" r:id="rId9"/>
    <p:sldId id="262" r:id="rId10"/>
    <p:sldId id="265"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7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5247"/>
    <a:srgbClr val="8FCB50"/>
    <a:srgbClr val="FF2323"/>
    <a:srgbClr val="F6CB9E"/>
    <a:srgbClr val="81B9BA"/>
    <a:srgbClr val="D6B180"/>
    <a:srgbClr val="1F454E"/>
    <a:srgbClr val="265283"/>
    <a:srgbClr val="A2C0DA"/>
    <a:srgbClr val="2C56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94" autoAdjust="0"/>
    <p:restoredTop sz="94678" autoAdjust="0"/>
  </p:normalViewPr>
  <p:slideViewPr>
    <p:cSldViewPr snapToGrid="0">
      <p:cViewPr>
        <p:scale>
          <a:sx n="60" d="100"/>
          <a:sy n="60" d="100"/>
        </p:scale>
        <p:origin x="662" y="398"/>
      </p:cViewPr>
      <p:guideLst>
        <p:guide orient="horz" pos="2205"/>
        <p:guide pos="3795"/>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85254-74DC-4BFD-8036-326AD9CD5383}" type="datetimeFigureOut">
              <a:rPr lang="es-MX" smtClean="0"/>
              <a:t>09/09/2025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6DF53-FE41-4145-8C09-04488577F769}" type="slidenum">
              <a:rPr lang="es-MX" smtClean="0"/>
              <a:t>‹Nº›</a:t>
            </a:fld>
            <a:endParaRPr lang="es-MX"/>
          </a:p>
        </p:txBody>
      </p:sp>
    </p:spTree>
    <p:extLst>
      <p:ext uri="{BB962C8B-B14F-4D97-AF65-F5344CB8AC3E}">
        <p14:creationId xmlns:p14="http://schemas.microsoft.com/office/powerpoint/2010/main" val="327216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1</a:t>
            </a:fld>
            <a:endParaRPr lang="es-MX"/>
          </a:p>
        </p:txBody>
      </p:sp>
    </p:spTree>
    <p:extLst>
      <p:ext uri="{BB962C8B-B14F-4D97-AF65-F5344CB8AC3E}">
        <p14:creationId xmlns:p14="http://schemas.microsoft.com/office/powerpoint/2010/main" val="22892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3</a:t>
            </a:fld>
            <a:endParaRPr lang="es-MX"/>
          </a:p>
        </p:txBody>
      </p:sp>
    </p:spTree>
    <p:extLst>
      <p:ext uri="{BB962C8B-B14F-4D97-AF65-F5344CB8AC3E}">
        <p14:creationId xmlns:p14="http://schemas.microsoft.com/office/powerpoint/2010/main" val="428708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5</a:t>
            </a:fld>
            <a:endParaRPr lang="es-MX"/>
          </a:p>
        </p:txBody>
      </p:sp>
    </p:spTree>
    <p:extLst>
      <p:ext uri="{BB962C8B-B14F-4D97-AF65-F5344CB8AC3E}">
        <p14:creationId xmlns:p14="http://schemas.microsoft.com/office/powerpoint/2010/main" val="143285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7</a:t>
            </a:fld>
            <a:endParaRPr lang="es-MX"/>
          </a:p>
        </p:txBody>
      </p:sp>
    </p:spTree>
    <p:extLst>
      <p:ext uri="{BB962C8B-B14F-4D97-AF65-F5344CB8AC3E}">
        <p14:creationId xmlns:p14="http://schemas.microsoft.com/office/powerpoint/2010/main" val="228188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8</a:t>
            </a:fld>
            <a:endParaRPr lang="es-MX"/>
          </a:p>
        </p:txBody>
      </p:sp>
    </p:spTree>
    <p:extLst>
      <p:ext uri="{BB962C8B-B14F-4D97-AF65-F5344CB8AC3E}">
        <p14:creationId xmlns:p14="http://schemas.microsoft.com/office/powerpoint/2010/main" val="145397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9</a:t>
            </a:fld>
            <a:endParaRPr lang="es-MX"/>
          </a:p>
        </p:txBody>
      </p:sp>
    </p:spTree>
    <p:extLst>
      <p:ext uri="{BB962C8B-B14F-4D97-AF65-F5344CB8AC3E}">
        <p14:creationId xmlns:p14="http://schemas.microsoft.com/office/powerpoint/2010/main" val="3086798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alphaModFix amt="92000"/>
            <a:lum/>
          </a:blip>
          <a:srcRect/>
          <a:stretch>
            <a:fillRect l="1000" t="15000" r="9000" b="-27000"/>
          </a:stretch>
        </a:blipFill>
        <a:effectLst/>
      </p:bgPr>
    </p:bg>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7136F143-38F5-6138-E2BA-81CD00471189}"/>
              </a:ext>
            </a:extLst>
          </p:cNvPr>
          <p:cNvSpPr/>
          <p:nvPr userDrawn="1"/>
        </p:nvSpPr>
        <p:spPr>
          <a:xfrm>
            <a:off x="-7080" y="-29261"/>
            <a:ext cx="2276694" cy="6900578"/>
          </a:xfrm>
          <a:prstGeom prst="rect">
            <a:avLst/>
          </a:prstGeom>
          <a:solidFill>
            <a:srgbClr val="725247"/>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sp>
        <p:nvSpPr>
          <p:cNvPr id="4" name="Rectángulo 3">
            <a:extLst>
              <a:ext uri="{FF2B5EF4-FFF2-40B4-BE49-F238E27FC236}">
                <a16:creationId xmlns:a16="http://schemas.microsoft.com/office/drawing/2014/main" id="{E5C93EEE-43D6-22CD-08BA-AB86D0C45D1D}"/>
              </a:ext>
            </a:extLst>
          </p:cNvPr>
          <p:cNvSpPr/>
          <p:nvPr userDrawn="1"/>
        </p:nvSpPr>
        <p:spPr>
          <a:xfrm>
            <a:off x="-14720" y="-29261"/>
            <a:ext cx="12218912" cy="1043014"/>
          </a:xfrm>
          <a:prstGeom prst="rect">
            <a:avLst/>
          </a:prstGeom>
          <a:solidFill>
            <a:srgbClr val="725247"/>
          </a:solidFill>
          <a:ln>
            <a:solidFill>
              <a:srgbClr val="7252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4000"/>
              </a:lnSpc>
            </a:pPr>
            <a:endParaRPr lang="es-MX" sz="3600">
              <a:latin typeface="Haettenschweiler" panose="020B0706040902060204" pitchFamily="34" charset="0"/>
            </a:endParaRPr>
          </a:p>
        </p:txBody>
      </p:sp>
      <p:sp>
        <p:nvSpPr>
          <p:cNvPr id="20" name="CuadroTexto 19">
            <a:extLst>
              <a:ext uri="{FF2B5EF4-FFF2-40B4-BE49-F238E27FC236}">
                <a16:creationId xmlns:a16="http://schemas.microsoft.com/office/drawing/2014/main" id="{054428B6-9E8E-1B76-884D-446C54D7F3B1}"/>
              </a:ext>
            </a:extLst>
          </p:cNvPr>
          <p:cNvSpPr txBox="1"/>
          <p:nvPr userDrawn="1"/>
        </p:nvSpPr>
        <p:spPr>
          <a:xfrm>
            <a:off x="19925" y="4659997"/>
            <a:ext cx="2184400" cy="723281"/>
          </a:xfrm>
          <a:prstGeom prst="rect">
            <a:avLst/>
          </a:prstGeom>
          <a:noFill/>
        </p:spPr>
        <p:txBody>
          <a:bodyPr wrap="square" rtlCol="0">
            <a:noAutofit/>
          </a:bodyPr>
          <a:lstStyle/>
          <a:p>
            <a:pPr algn="ctr">
              <a:lnSpc>
                <a:spcPts val="2200"/>
              </a:lnSpc>
            </a:pPr>
            <a:r>
              <a:rPr lang="es-MX" sz="2400" b="1">
                <a:ln>
                  <a:solidFill>
                    <a:srgbClr val="1A0606"/>
                  </a:solidFill>
                </a:ln>
                <a:solidFill>
                  <a:schemeClr val="bg1">
                    <a:lumMod val="95000"/>
                  </a:schemeClr>
                </a:solidFill>
                <a:effectLst>
                  <a:innerShdw blurRad="63500" dist="50800" dir="18900000">
                    <a:prstClr val="black">
                      <a:alpha val="50000"/>
                    </a:prstClr>
                  </a:innerShdw>
                </a:effectLst>
              </a:rPr>
              <a:t>Resumen en </a:t>
            </a:r>
          </a:p>
          <a:p>
            <a:pPr algn="ctr">
              <a:lnSpc>
                <a:spcPts val="2200"/>
              </a:lnSpc>
            </a:pPr>
            <a:r>
              <a:rPr lang="es-MX" sz="2400" b="1">
                <a:ln>
                  <a:solidFill>
                    <a:srgbClr val="1A0606"/>
                  </a:solidFill>
                </a:ln>
                <a:solidFill>
                  <a:schemeClr val="bg1">
                    <a:lumMod val="95000"/>
                  </a:schemeClr>
                </a:solidFill>
                <a:effectLst>
                  <a:innerShdw blurRad="63500" dist="50800" dir="18900000">
                    <a:prstClr val="black">
                      <a:alpha val="50000"/>
                    </a:prstClr>
                  </a:innerShdw>
                </a:effectLst>
              </a:rPr>
              <a:t>PowerPoint</a:t>
            </a:r>
          </a:p>
        </p:txBody>
      </p:sp>
      <p:sp>
        <p:nvSpPr>
          <p:cNvPr id="21" name="CuadroTexto 20">
            <a:extLst>
              <a:ext uri="{FF2B5EF4-FFF2-40B4-BE49-F238E27FC236}">
                <a16:creationId xmlns:a16="http://schemas.microsoft.com/office/drawing/2014/main" id="{438004BE-1FB9-496E-1A53-22E90E1B4D3D}"/>
              </a:ext>
            </a:extLst>
          </p:cNvPr>
          <p:cNvSpPr txBox="1"/>
          <p:nvPr userDrawn="1"/>
        </p:nvSpPr>
        <p:spPr>
          <a:xfrm>
            <a:off x="-96687" y="1709686"/>
            <a:ext cx="2494656" cy="694338"/>
          </a:xfrm>
          <a:prstGeom prst="rect">
            <a:avLst/>
          </a:prstGeom>
          <a:noFill/>
        </p:spPr>
        <p:txBody>
          <a:bodyPr wrap="square" rtlCol="0">
            <a:normAutofit fontScale="32500" lnSpcReduction="20000"/>
          </a:bodyPr>
          <a:lstStyle/>
          <a:p>
            <a:pPr algn="ctr"/>
            <a:r>
              <a:rPr lang="es-MX" sz="8600" b="1" kern="120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3</a:t>
            </a:r>
            <a:r>
              <a:rPr lang="es-MX" sz="3200" b="1" kern="1200">
                <a:ln>
                  <a:solidFill>
                    <a:schemeClr val="tx1"/>
                  </a:solidFill>
                </a:ln>
                <a:solidFill>
                  <a:schemeClr val="tx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3200" b="1" kern="1200">
                <a:ln>
                  <a:solidFill>
                    <a:schemeClr val="tx1"/>
                  </a:solidFill>
                </a:ln>
                <a:solidFill>
                  <a:schemeClr val="bg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4500" b="1" kern="1200">
                <a:ln>
                  <a:solidFill>
                    <a:schemeClr val="tx1"/>
                  </a:solidFill>
                </a:ln>
                <a:solidFill>
                  <a:schemeClr val="bg1">
                    <a:lumMod val="95000"/>
                  </a:schemeClr>
                </a:solidFill>
                <a:effectLst/>
                <a:latin typeface="Impact" panose="020B0806030902050204" pitchFamily="34" charset="0"/>
                <a:ea typeface="+mn-ea"/>
                <a:cs typeface="Arial" panose="020B0604020202020204" pitchFamily="34" charset="0"/>
              </a:rPr>
              <a:t>TRIMESTRE</a:t>
            </a:r>
          </a:p>
          <a:p>
            <a:pPr algn="ctr"/>
            <a:endParaRPr lang="es-MX" sz="1400" b="1">
              <a:ln>
                <a:solidFill>
                  <a:schemeClr val="tx1"/>
                </a:solidFill>
              </a:ln>
              <a:solidFill>
                <a:schemeClr val="bg1">
                  <a:lumMod val="95000"/>
                </a:schemeClr>
              </a:solidFill>
              <a:effectLst/>
              <a:latin typeface="Gisha" panose="020B0604020202020204" pitchFamily="34" charset="-79"/>
              <a:cs typeface="Gisha" panose="020B0604020202020204" pitchFamily="34" charset="-79"/>
            </a:endParaRPr>
          </a:p>
          <a:p>
            <a:pPr algn="ctr"/>
            <a:r>
              <a:rPr lang="es-MX" sz="4500" b="1" kern="120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Julio – Septiembre 2025</a:t>
            </a:r>
          </a:p>
        </p:txBody>
      </p:sp>
      <p:sp>
        <p:nvSpPr>
          <p:cNvPr id="22" name="CuadroTexto 21">
            <a:extLst>
              <a:ext uri="{FF2B5EF4-FFF2-40B4-BE49-F238E27FC236}">
                <a16:creationId xmlns:a16="http://schemas.microsoft.com/office/drawing/2014/main" id="{4D4946DB-1295-E0A0-98C0-FD3E07F96757}"/>
              </a:ext>
            </a:extLst>
          </p:cNvPr>
          <p:cNvSpPr txBox="1">
            <a:spLocks/>
          </p:cNvSpPr>
          <p:nvPr userDrawn="1"/>
        </p:nvSpPr>
        <p:spPr>
          <a:xfrm>
            <a:off x="-23419" y="2255281"/>
            <a:ext cx="2309368" cy="1173719"/>
          </a:xfrm>
          <a:prstGeom prst="rect">
            <a:avLst/>
          </a:prstGeom>
          <a:noFill/>
        </p:spPr>
        <p:txBody>
          <a:bodyPr wrap="square" rtlCol="0" anchor="ctr">
            <a:normAutofit/>
          </a:bodyPr>
          <a:lstStyle/>
          <a:p>
            <a:pPr algn="ctr">
              <a:lnSpc>
                <a:spcPts val="2400"/>
              </a:lnSpc>
              <a:spcAft>
                <a:spcPts val="0"/>
              </a:spcAft>
            </a:pPr>
            <a:r>
              <a:rPr lang="es-MX" sz="2800" b="1" kern="1200" baseline="0" dirty="0">
                <a:ln>
                  <a:solidFill>
                    <a:schemeClr val="tx1"/>
                  </a:solidFill>
                </a:ln>
                <a:solidFill>
                  <a:schemeClr val="bg1">
                    <a:lumMod val="95000"/>
                  </a:schemeClr>
                </a:solidFill>
                <a:effectLst/>
                <a:latin typeface="Impact" panose="020B0806030902050204" pitchFamily="34" charset="0"/>
                <a:ea typeface="Gungsuh" panose="02030600000101010101" pitchFamily="18" charset="-127"/>
                <a:cs typeface="Angsana New" panose="020B0502040204020203" pitchFamily="18" charset="-34"/>
              </a:rPr>
              <a:t>APOSTASÍA E INTERCESIÓN</a:t>
            </a:r>
          </a:p>
        </p:txBody>
      </p:sp>
      <p:sp>
        <p:nvSpPr>
          <p:cNvPr id="23" name="CuadroTexto 22">
            <a:extLst>
              <a:ext uri="{FF2B5EF4-FFF2-40B4-BE49-F238E27FC236}">
                <a16:creationId xmlns:a16="http://schemas.microsoft.com/office/drawing/2014/main" id="{45EC3A53-86C5-901F-73D4-AD344F35D6DA}"/>
              </a:ext>
            </a:extLst>
          </p:cNvPr>
          <p:cNvSpPr txBox="1"/>
          <p:nvPr userDrawn="1"/>
        </p:nvSpPr>
        <p:spPr>
          <a:xfrm>
            <a:off x="23168" y="3371133"/>
            <a:ext cx="2184400" cy="461665"/>
          </a:xfrm>
          <a:prstGeom prst="rect">
            <a:avLst/>
          </a:prstGeom>
          <a:noFill/>
        </p:spPr>
        <p:txBody>
          <a:bodyPr wrap="square" rtlCol="0">
            <a:spAutoFit/>
          </a:bodyPr>
          <a:lstStyle/>
          <a:p>
            <a:pPr algn="ctr"/>
            <a:r>
              <a:rPr lang="es-MX" sz="2400" b="1">
                <a:ln>
                  <a:solidFill>
                    <a:schemeClr val="tx1"/>
                  </a:solidFill>
                </a:ln>
                <a:solidFill>
                  <a:schemeClr val="bg1">
                    <a:lumMod val="95000"/>
                  </a:schemeClr>
                </a:solidFill>
                <a:effectLst>
                  <a:innerShdw blurRad="63500" dist="50800" dir="18900000">
                    <a:prstClr val="black">
                      <a:alpha val="50000"/>
                    </a:prstClr>
                  </a:innerShdw>
                </a:effectLst>
                <a:latin typeface="Lato" panose="020F0502020204030203" pitchFamily="34" charset="0"/>
                <a:ea typeface="Adobe Fan Heiti Std B" panose="020B0700000000000000" pitchFamily="34" charset="-128"/>
                <a:cs typeface="Adobe Arabic" panose="02040503050201020203" pitchFamily="18" charset="-78"/>
              </a:rPr>
              <a:t>LECCIÓN</a:t>
            </a:r>
          </a:p>
        </p:txBody>
      </p:sp>
      <p:sp>
        <p:nvSpPr>
          <p:cNvPr id="25" name="CuadroTexto 24">
            <a:extLst>
              <a:ext uri="{FF2B5EF4-FFF2-40B4-BE49-F238E27FC236}">
                <a16:creationId xmlns:a16="http://schemas.microsoft.com/office/drawing/2014/main" id="{6F8D5B16-C793-0AC3-F87C-33BEDB485A53}"/>
              </a:ext>
            </a:extLst>
          </p:cNvPr>
          <p:cNvSpPr txBox="1"/>
          <p:nvPr userDrawn="1"/>
        </p:nvSpPr>
        <p:spPr>
          <a:xfrm>
            <a:off x="-57593" y="4279031"/>
            <a:ext cx="2392254" cy="365125"/>
          </a:xfrm>
          <a:prstGeom prst="rect">
            <a:avLst/>
          </a:prstGeom>
          <a:noFill/>
        </p:spPr>
        <p:txBody>
          <a:bodyPr wrap="square" rtlCol="0">
            <a:normAutofit fontScale="85000" lnSpcReduction="10000"/>
          </a:bodyPr>
          <a:lstStyle/>
          <a:p>
            <a:pPr algn="ctr"/>
            <a:r>
              <a:rPr lang="es-MX" sz="1800" b="1" baseline="0" dirty="0">
                <a:ln>
                  <a:solidFill>
                    <a:schemeClr val="bg1">
                      <a:lumMod val="95000"/>
                      <a:alpha val="62000"/>
                    </a:schemeClr>
                  </a:solidFill>
                </a:ln>
                <a:solidFill>
                  <a:schemeClr val="bg1"/>
                </a:solidFill>
                <a:effectLst/>
                <a:latin typeface="Gill Sans Nova Cond" panose="020F0502020204030204" pitchFamily="34" charset="0"/>
              </a:rPr>
              <a:t>Para el 13 de Septiembre de 2025</a:t>
            </a:r>
          </a:p>
        </p:txBody>
      </p:sp>
      <p:grpSp>
        <p:nvGrpSpPr>
          <p:cNvPr id="26" name="Grupo 25">
            <a:extLst>
              <a:ext uri="{FF2B5EF4-FFF2-40B4-BE49-F238E27FC236}">
                <a16:creationId xmlns:a16="http://schemas.microsoft.com/office/drawing/2014/main" id="{5C454177-BC84-892D-CEEB-8F21831409CE}"/>
              </a:ext>
            </a:extLst>
          </p:cNvPr>
          <p:cNvGrpSpPr/>
          <p:nvPr userDrawn="1"/>
        </p:nvGrpSpPr>
        <p:grpSpPr>
          <a:xfrm>
            <a:off x="-7080" y="5238894"/>
            <a:ext cx="2184400" cy="1552295"/>
            <a:chOff x="23168" y="5023571"/>
            <a:chExt cx="2184400" cy="1552295"/>
          </a:xfrm>
          <a:noFill/>
        </p:grpSpPr>
        <p:sp>
          <p:nvSpPr>
            <p:cNvPr id="27" name="CuadroTexto 26">
              <a:extLst>
                <a:ext uri="{FF2B5EF4-FFF2-40B4-BE49-F238E27FC236}">
                  <a16:creationId xmlns:a16="http://schemas.microsoft.com/office/drawing/2014/main" id="{60F25CE4-7C95-7636-1972-F427424C6F9B}"/>
                </a:ext>
              </a:extLst>
            </p:cNvPr>
            <p:cNvSpPr txBox="1"/>
            <p:nvPr userDrawn="1"/>
          </p:nvSpPr>
          <p:spPr>
            <a:xfrm>
              <a:off x="23168" y="6237312"/>
              <a:ext cx="2184400" cy="338554"/>
            </a:xfrm>
            <a:prstGeom prst="rect">
              <a:avLst/>
            </a:prstGeom>
            <a:grpFill/>
          </p:spPr>
          <p:txBody>
            <a:bodyPr wrap="square" rtlCol="0">
              <a:spAutoFit/>
            </a:bodyPr>
            <a:lstStyle/>
            <a:p>
              <a:pPr algn="ctr"/>
              <a:r>
                <a:rPr lang="es-MX" sz="1600">
                  <a:solidFill>
                    <a:schemeClr val="bg1"/>
                  </a:solidFill>
                  <a:latin typeface="Avenir Next LT Pro"/>
                </a:rPr>
                <a:t>“El Llano”</a:t>
              </a:r>
            </a:p>
          </p:txBody>
        </p:sp>
        <p:pic>
          <p:nvPicPr>
            <p:cNvPr id="28" name="Imagen 27" descr="Imagen que contiene dibujo, camiseta&#10;&#10;Descripción generada automáticamente">
              <a:extLst>
                <a:ext uri="{FF2B5EF4-FFF2-40B4-BE49-F238E27FC236}">
                  <a16:creationId xmlns:a16="http://schemas.microsoft.com/office/drawing/2014/main" id="{A4072C76-FB78-61FB-9AB6-10AB69BCCB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556" y="5023571"/>
              <a:ext cx="2042379" cy="1316294"/>
            </a:xfrm>
            <a:prstGeom prst="rect">
              <a:avLst/>
            </a:prstGeom>
            <a:grpFill/>
          </p:spPr>
        </p:pic>
      </p:grpSp>
      <p:sp>
        <p:nvSpPr>
          <p:cNvPr id="29" name="CuadroTexto 28">
            <a:extLst>
              <a:ext uri="{FF2B5EF4-FFF2-40B4-BE49-F238E27FC236}">
                <a16:creationId xmlns:a16="http://schemas.microsoft.com/office/drawing/2014/main" id="{6157EA28-EA3B-BC3B-96F7-0742CE682FD5}"/>
              </a:ext>
            </a:extLst>
          </p:cNvPr>
          <p:cNvSpPr txBox="1"/>
          <p:nvPr userDrawn="1"/>
        </p:nvSpPr>
        <p:spPr>
          <a:xfrm>
            <a:off x="620037" y="1643083"/>
            <a:ext cx="504024" cy="395705"/>
          </a:xfrm>
          <a:prstGeom prst="rect">
            <a:avLst/>
          </a:prstGeom>
          <a:noFill/>
        </p:spPr>
        <p:txBody>
          <a:bodyPr wrap="square" rtlCol="0">
            <a:normAutofit/>
          </a:bodyPr>
          <a:lstStyle/>
          <a:p>
            <a:pPr algn="just"/>
            <a:r>
              <a:rPr lang="es-MX" sz="1600" b="1" kern="1200" err="1">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er</a:t>
            </a:r>
            <a:endParaRPr lang="es-MX" sz="1600" b="1" kern="120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endParaRPr>
          </a:p>
        </p:txBody>
      </p:sp>
      <p:pic>
        <p:nvPicPr>
          <p:cNvPr id="32" name="Imagen 31">
            <a:extLst>
              <a:ext uri="{FF2B5EF4-FFF2-40B4-BE49-F238E27FC236}">
                <a16:creationId xmlns:a16="http://schemas.microsoft.com/office/drawing/2014/main" id="{67E2865D-1263-9050-8A61-788E30BA1A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2675" y="6414864"/>
            <a:ext cx="365125" cy="365125"/>
          </a:xfrm>
          <a:prstGeom prst="rect">
            <a:avLst/>
          </a:prstGeom>
        </p:spPr>
      </p:pic>
      <p:sp>
        <p:nvSpPr>
          <p:cNvPr id="33" name="CuadroTexto 32">
            <a:extLst>
              <a:ext uri="{FF2B5EF4-FFF2-40B4-BE49-F238E27FC236}">
                <a16:creationId xmlns:a16="http://schemas.microsoft.com/office/drawing/2014/main" id="{BFA40AF4-3846-5CBC-9726-DD64BD7FF0FA}"/>
              </a:ext>
            </a:extLst>
          </p:cNvPr>
          <p:cNvSpPr txBox="1"/>
          <p:nvPr userDrawn="1"/>
        </p:nvSpPr>
        <p:spPr>
          <a:xfrm>
            <a:off x="2843894" y="6425757"/>
            <a:ext cx="2432937" cy="369332"/>
          </a:xfrm>
          <a:prstGeom prst="rect">
            <a:avLst/>
          </a:prstGeom>
          <a:solidFill>
            <a:schemeClr val="bg1"/>
          </a:solidFill>
        </p:spPr>
        <p:txBody>
          <a:bodyPr wrap="square" rtlCol="0">
            <a:spAutoFit/>
          </a:bodyPr>
          <a:lstStyle/>
          <a:p>
            <a:r>
              <a:rPr lang="es-MX" b="1">
                <a:solidFill>
                  <a:schemeClr val="tx1"/>
                </a:solidFill>
              </a:rPr>
              <a:t>@IglesiaElLlanoTulaHgo</a:t>
            </a:r>
          </a:p>
        </p:txBody>
      </p:sp>
      <p:sp>
        <p:nvSpPr>
          <p:cNvPr id="34" name="CuadroTexto 33">
            <a:extLst>
              <a:ext uri="{FF2B5EF4-FFF2-40B4-BE49-F238E27FC236}">
                <a16:creationId xmlns:a16="http://schemas.microsoft.com/office/drawing/2014/main" id="{B444AB40-2EA1-0181-24DE-17F7219D0002}"/>
              </a:ext>
            </a:extLst>
          </p:cNvPr>
          <p:cNvSpPr txBox="1"/>
          <p:nvPr userDrawn="1"/>
        </p:nvSpPr>
        <p:spPr>
          <a:xfrm>
            <a:off x="5664314" y="6439147"/>
            <a:ext cx="1856872" cy="369332"/>
          </a:xfrm>
          <a:prstGeom prst="rect">
            <a:avLst/>
          </a:prstGeom>
          <a:solidFill>
            <a:schemeClr val="bg1"/>
          </a:solidFill>
        </p:spPr>
        <p:txBody>
          <a:bodyPr wrap="square" rtlCol="0">
            <a:spAutoFit/>
          </a:bodyPr>
          <a:lstStyle/>
          <a:p>
            <a:r>
              <a:rPr lang="es-MX" b="1">
                <a:solidFill>
                  <a:schemeClr val="tx1"/>
                </a:solidFill>
              </a:rPr>
              <a:t>@</a:t>
            </a:r>
            <a:r>
              <a:rPr lang="es-MX" b="1" err="1">
                <a:solidFill>
                  <a:schemeClr val="tx1"/>
                </a:solidFill>
              </a:rPr>
              <a:t>IASD_EL_Llano</a:t>
            </a:r>
            <a:endParaRPr lang="es-MX" b="1">
              <a:solidFill>
                <a:schemeClr val="tx1"/>
              </a:solidFill>
            </a:endParaRPr>
          </a:p>
        </p:txBody>
      </p:sp>
      <p:pic>
        <p:nvPicPr>
          <p:cNvPr id="35" name="Imagen 34" descr="Icono&#10;&#10;Descripción generada automáticamente">
            <a:extLst>
              <a:ext uri="{FF2B5EF4-FFF2-40B4-BE49-F238E27FC236}">
                <a16:creationId xmlns:a16="http://schemas.microsoft.com/office/drawing/2014/main" id="{22136A54-EE3D-4A95-7FEA-E1CA2738885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5342" y="6414864"/>
            <a:ext cx="400103" cy="400103"/>
          </a:xfrm>
          <a:prstGeom prst="rect">
            <a:avLst/>
          </a:prstGeom>
        </p:spPr>
      </p:pic>
      <p:sp>
        <p:nvSpPr>
          <p:cNvPr id="36" name="CuadroTexto 35">
            <a:extLst>
              <a:ext uri="{FF2B5EF4-FFF2-40B4-BE49-F238E27FC236}">
                <a16:creationId xmlns:a16="http://schemas.microsoft.com/office/drawing/2014/main" id="{EA59B72E-368B-0459-A2F1-A42F80F9FAD4}"/>
              </a:ext>
            </a:extLst>
          </p:cNvPr>
          <p:cNvSpPr txBox="1"/>
          <p:nvPr userDrawn="1"/>
        </p:nvSpPr>
        <p:spPr>
          <a:xfrm>
            <a:off x="7919586" y="6420898"/>
            <a:ext cx="1856872" cy="369332"/>
          </a:xfrm>
          <a:prstGeom prst="rect">
            <a:avLst/>
          </a:prstGeom>
          <a:solidFill>
            <a:schemeClr val="bg1"/>
          </a:solidFill>
        </p:spPr>
        <p:txBody>
          <a:bodyPr wrap="square" rtlCol="0">
            <a:spAutoFit/>
          </a:bodyPr>
          <a:lstStyle/>
          <a:p>
            <a:r>
              <a:rPr lang="es-MX" b="1">
                <a:solidFill>
                  <a:schemeClr val="tx1"/>
                </a:solidFill>
              </a:rPr>
              <a:t>@iasddistritotula</a:t>
            </a:r>
          </a:p>
        </p:txBody>
      </p:sp>
      <p:pic>
        <p:nvPicPr>
          <p:cNvPr id="37" name="Imagen 36">
            <a:extLst>
              <a:ext uri="{FF2B5EF4-FFF2-40B4-BE49-F238E27FC236}">
                <a16:creationId xmlns:a16="http://schemas.microsoft.com/office/drawing/2014/main" id="{EA3D70A9-BCD2-5CB2-57BF-72C5701A5D3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86770" y="6413554"/>
            <a:ext cx="420518" cy="420518"/>
          </a:xfrm>
          <a:prstGeom prst="rect">
            <a:avLst/>
          </a:prstGeom>
        </p:spPr>
      </p:pic>
      <p:sp>
        <p:nvSpPr>
          <p:cNvPr id="9" name="CuadroTexto 8">
            <a:extLst>
              <a:ext uri="{FF2B5EF4-FFF2-40B4-BE49-F238E27FC236}">
                <a16:creationId xmlns:a16="http://schemas.microsoft.com/office/drawing/2014/main" id="{B6B498AB-C0EC-B0BA-B2CD-527C584DCC1F}"/>
              </a:ext>
            </a:extLst>
          </p:cNvPr>
          <p:cNvSpPr txBox="1"/>
          <p:nvPr userDrawn="1"/>
        </p:nvSpPr>
        <p:spPr>
          <a:xfrm>
            <a:off x="-46835" y="1013753"/>
            <a:ext cx="2326390" cy="692497"/>
          </a:xfrm>
          <a:prstGeom prst="rect">
            <a:avLst/>
          </a:prstGeom>
          <a:noFill/>
        </p:spPr>
        <p:txBody>
          <a:bodyPr wrap="square" rtlCol="0">
            <a:spAutoFit/>
          </a:bodyPr>
          <a:lstStyle/>
          <a:p>
            <a:r>
              <a:rPr lang="es-MX" sz="2400">
                <a:solidFill>
                  <a:schemeClr val="bg1"/>
                </a:solidFill>
                <a:latin typeface="Impact" panose="020B0806030902050204" pitchFamily="34" charset="0"/>
              </a:rPr>
              <a:t>Escuela Sabática</a:t>
            </a:r>
          </a:p>
          <a:p>
            <a:r>
              <a:rPr lang="es-MX" sz="1500">
                <a:solidFill>
                  <a:schemeClr val="bg1"/>
                </a:solidFill>
                <a:latin typeface="Impact" panose="020B0806030902050204" pitchFamily="34" charset="0"/>
              </a:rPr>
              <a:t>Guía de Estudio de la Biblia</a:t>
            </a:r>
          </a:p>
        </p:txBody>
      </p:sp>
      <p:sp>
        <p:nvSpPr>
          <p:cNvPr id="2" name="CuadroTexto 1">
            <a:extLst>
              <a:ext uri="{FF2B5EF4-FFF2-40B4-BE49-F238E27FC236}">
                <a16:creationId xmlns:a16="http://schemas.microsoft.com/office/drawing/2014/main" id="{A3E93D66-26CA-9690-6C5F-6C84B729B0D0}"/>
              </a:ext>
            </a:extLst>
          </p:cNvPr>
          <p:cNvSpPr txBox="1"/>
          <p:nvPr userDrawn="1"/>
        </p:nvSpPr>
        <p:spPr>
          <a:xfrm>
            <a:off x="-7082" y="3586412"/>
            <a:ext cx="2276695" cy="830997"/>
          </a:xfrm>
          <a:prstGeom prst="rect">
            <a:avLst/>
          </a:prstGeom>
          <a:noFill/>
        </p:spPr>
        <p:txBody>
          <a:bodyPr wrap="square" rtlCol="0">
            <a:spAutoFit/>
          </a:bodyPr>
          <a:lstStyle/>
          <a:p>
            <a:pPr algn="ctr"/>
            <a:r>
              <a:rPr lang="es-MX" sz="4800" b="1" dirty="0">
                <a:ln>
                  <a:solidFill>
                    <a:schemeClr val="tx1"/>
                  </a:solidFill>
                </a:ln>
                <a:solidFill>
                  <a:schemeClr val="bg1">
                    <a:lumMod val="95000"/>
                  </a:schemeClr>
                </a:solidFill>
                <a:effectLst>
                  <a:outerShdw blurRad="38100" dist="38100" dir="2700000" algn="tl">
                    <a:schemeClr val="bg1">
                      <a:alpha val="43000"/>
                    </a:schemeClr>
                  </a:outerShdw>
                </a:effectLst>
                <a:latin typeface="+mn-lt"/>
                <a:ea typeface="Adobe Fan Heiti Std B" panose="020B0700000000000000" pitchFamily="34" charset="-128"/>
                <a:cs typeface="Adobe Arabic" panose="02040503050201020203" pitchFamily="18" charset="-78"/>
              </a:rPr>
              <a:t>11</a:t>
            </a:r>
          </a:p>
        </p:txBody>
      </p:sp>
      <p:pic>
        <p:nvPicPr>
          <p:cNvPr id="8" name="Imagen 7">
            <a:extLst>
              <a:ext uri="{FF2B5EF4-FFF2-40B4-BE49-F238E27FC236}">
                <a16:creationId xmlns:a16="http://schemas.microsoft.com/office/drawing/2014/main" id="{6C3FC000-E3B6-B013-2912-548E4CE3FAB0}"/>
              </a:ext>
            </a:extLst>
          </p:cNvPr>
          <p:cNvPicPr>
            <a:picLocks noChangeAspect="1"/>
          </p:cNvPicPr>
          <p:nvPr userDrawn="1"/>
        </p:nvPicPr>
        <p:blipFill>
          <a:blip r:embed="rId7">
            <a:extLst>
              <a:ext uri="{28A0092B-C50C-407E-A947-70E740481C1C}">
                <a14:useLocalDpi xmlns:a14="http://schemas.microsoft.com/office/drawing/2010/main" val="0"/>
              </a:ext>
            </a:extLst>
          </a:blip>
          <a:srcRect l="30625" t="7421" r="31494" b="9779"/>
          <a:stretch>
            <a:fillRect/>
          </a:stretch>
        </p:blipFill>
        <p:spPr>
          <a:xfrm rot="19938390">
            <a:off x="9959496" y="212482"/>
            <a:ext cx="1553767" cy="2082987"/>
          </a:xfrm>
          <a:prstGeom prst="rect">
            <a:avLst/>
          </a:prstGeom>
        </p:spPr>
      </p:pic>
      <p:sp>
        <p:nvSpPr>
          <p:cNvPr id="11" name="CuadroTexto 10">
            <a:extLst>
              <a:ext uri="{FF2B5EF4-FFF2-40B4-BE49-F238E27FC236}">
                <a16:creationId xmlns:a16="http://schemas.microsoft.com/office/drawing/2014/main" id="{F152A176-FCE4-57C9-A5C5-9A3749F1991D}"/>
              </a:ext>
            </a:extLst>
          </p:cNvPr>
          <p:cNvSpPr txBox="1"/>
          <p:nvPr userDrawn="1"/>
        </p:nvSpPr>
        <p:spPr>
          <a:xfrm>
            <a:off x="4423354" y="205840"/>
            <a:ext cx="3345292" cy="923330"/>
          </a:xfrm>
          <a:prstGeom prst="rect">
            <a:avLst/>
          </a:prstGeom>
          <a:noFill/>
        </p:spPr>
        <p:txBody>
          <a:bodyPr wrap="square" rtlCol="0">
            <a:spAutoFit/>
          </a:bodyPr>
          <a:lstStyle/>
          <a:p>
            <a:pPr algn="ctr"/>
            <a:r>
              <a:rPr lang="es-MX" sz="5400" b="1" spc="300">
                <a:solidFill>
                  <a:schemeClr val="bg1"/>
                </a:solidFill>
                <a:latin typeface="Bahnschrift Condensed" panose="020B0502040204020203" pitchFamily="34" charset="0"/>
                <a:ea typeface="ADLaM Display" panose="02010000000000000000" pitchFamily="2" charset="0"/>
                <a:cs typeface="ADLaM Display" panose="02010000000000000000" pitchFamily="2" charset="0"/>
              </a:rPr>
              <a:t>E</a:t>
            </a:r>
            <a:r>
              <a:rPr lang="es-MX" sz="4400" b="1" spc="300">
                <a:solidFill>
                  <a:schemeClr val="bg1"/>
                </a:solidFill>
                <a:latin typeface="Bahnschrift Condensed" panose="020B0502040204020203" pitchFamily="34" charset="0"/>
                <a:ea typeface="ADLaM Display" panose="02010000000000000000" pitchFamily="2" charset="0"/>
                <a:cs typeface="ADLaM Display" panose="02010000000000000000" pitchFamily="2" charset="0"/>
              </a:rPr>
              <a:t>L </a:t>
            </a:r>
            <a:r>
              <a:rPr lang="es-MX" sz="5400" b="1" spc="300">
                <a:solidFill>
                  <a:schemeClr val="bg1"/>
                </a:solidFill>
                <a:latin typeface="Bahnschrift Condensed" panose="020B0502040204020203" pitchFamily="34" charset="0"/>
                <a:ea typeface="ADLaM Display" panose="02010000000000000000" pitchFamily="2" charset="0"/>
                <a:cs typeface="ADLaM Display" panose="02010000000000000000" pitchFamily="2" charset="0"/>
              </a:rPr>
              <a:t>É</a:t>
            </a:r>
            <a:r>
              <a:rPr lang="es-MX" sz="4400" b="1" spc="300">
                <a:solidFill>
                  <a:schemeClr val="bg1"/>
                </a:solidFill>
                <a:latin typeface="Bahnschrift Condensed" panose="020B0502040204020203" pitchFamily="34" charset="0"/>
                <a:ea typeface="ADLaM Display" panose="02010000000000000000" pitchFamily="2" charset="0"/>
                <a:cs typeface="ADLaM Display" panose="02010000000000000000" pitchFamily="2" charset="0"/>
              </a:rPr>
              <a:t>XODO</a:t>
            </a:r>
          </a:p>
        </p:txBody>
      </p:sp>
    </p:spTree>
    <p:extLst>
      <p:ext uri="{BB962C8B-B14F-4D97-AF65-F5344CB8AC3E}">
        <p14:creationId xmlns:p14="http://schemas.microsoft.com/office/powerpoint/2010/main" val="262550259"/>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F384F-5FAA-793F-9ADF-9FE239747309}"/>
              </a:ext>
            </a:extLst>
          </p:cNvPr>
          <p:cNvSpPr>
            <a:spLocks noGrp="1"/>
          </p:cNvSpPr>
          <p:nvPr>
            <p:ph type="title" hasCustomPrompt="1"/>
          </p:nvPr>
        </p:nvSpPr>
        <p:spPr>
          <a:xfrm>
            <a:off x="838200" y="566530"/>
            <a:ext cx="5572539" cy="765313"/>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ctr">
              <a:defRPr sz="4000">
                <a:solidFill>
                  <a:schemeClr val="bg1"/>
                </a:solidFill>
                <a:latin typeface="Bahnschrift" panose="020B0502040204020203" pitchFamily="34" charset="0"/>
              </a:defRPr>
            </a:lvl1pPr>
          </a:lstStyle>
          <a:p>
            <a:r>
              <a:rPr lang="es-MX"/>
              <a:t>Para Memorizar</a:t>
            </a:r>
          </a:p>
        </p:txBody>
      </p:sp>
      <p:sp>
        <p:nvSpPr>
          <p:cNvPr id="3" name="Marcador de contenido 2">
            <a:extLst>
              <a:ext uri="{FF2B5EF4-FFF2-40B4-BE49-F238E27FC236}">
                <a16:creationId xmlns:a16="http://schemas.microsoft.com/office/drawing/2014/main" id="{AD6416DA-D468-1E38-B8F8-86B122923A03}"/>
              </a:ext>
            </a:extLst>
          </p:cNvPr>
          <p:cNvSpPr>
            <a:spLocks noGrp="1"/>
          </p:cNvSpPr>
          <p:nvPr>
            <p:ph idx="1"/>
          </p:nvPr>
        </p:nvSpPr>
        <p:spPr>
          <a:xfrm>
            <a:off x="838200" y="1825625"/>
            <a:ext cx="5572539" cy="4351338"/>
          </a:xfrm>
        </p:spPr>
        <p:txBody>
          <a:bodyPr/>
          <a:lstStyle>
            <a:lvl1pPr>
              <a:defRPr>
                <a:latin typeface="Bahnschrift" panose="020B0502040204020203" pitchFamily="34" charset="0"/>
              </a:defRPr>
            </a:lvl1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Tree>
    <p:extLst>
      <p:ext uri="{BB962C8B-B14F-4D97-AF65-F5344CB8AC3E}">
        <p14:creationId xmlns:p14="http://schemas.microsoft.com/office/powerpoint/2010/main" val="3250493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69343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Enfoque del Estudio</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200" y="1414130"/>
            <a:ext cx="9565894"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FE981D50-2213-A4FE-11F7-6AC77B7C3416}"/>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43878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8" y="244549"/>
            <a:ext cx="2668956" cy="595422"/>
          </a:xfrm>
          <a:solidFill>
            <a:srgbClr val="FFFF0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Sábado</a:t>
            </a:r>
            <a:endParaRPr lang="es-MX"/>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64771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0BE04881-6D87-A1AD-36A9-346929F6D1B6}"/>
              </a:ext>
            </a:extLst>
          </p:cNvPr>
          <p:cNvPicPr>
            <a:picLocks noChangeAspect="1"/>
          </p:cNvPicPr>
          <p:nvPr userDrawn="1"/>
        </p:nvPicPr>
        <p:blipFill>
          <a:blip r:embed="rId2">
            <a:alphaModFix amt="6000"/>
            <a:extLst>
              <a:ext uri="{28A0092B-C50C-407E-A947-70E740481C1C}">
                <a14:useLocalDpi xmlns:a14="http://schemas.microsoft.com/office/drawing/2010/main" val="0"/>
              </a:ext>
            </a:extLst>
          </a:blip>
          <a:stretch>
            <a:fillRect/>
          </a:stretch>
        </p:blipFill>
        <p:spPr>
          <a:xfrm>
            <a:off x="0" y="-8878"/>
            <a:ext cx="10384170" cy="6866877"/>
          </a:xfrm>
          <a:prstGeom prst="rect">
            <a:avLst/>
          </a:prstGeom>
          <a:ln>
            <a:solidFill>
              <a:srgbClr val="3A241B"/>
            </a:solidFill>
          </a:ln>
        </p:spPr>
      </p:pic>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58325" cy="659218"/>
          </a:xfrm>
          <a:solidFill>
            <a:srgbClr val="0070C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Domingo</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77157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2">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Lunes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5" name="Imagen 4">
            <a:extLst>
              <a:ext uri="{FF2B5EF4-FFF2-40B4-BE49-F238E27FC236}">
                <a16:creationId xmlns:a16="http://schemas.microsoft.com/office/drawing/2014/main" id="{09FD1E85-B9FB-9717-A420-2C2D1703BFD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27319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6">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Martes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81232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7030A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Miércoles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1180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3A241B"/>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Jueves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1026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879EC7"/>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Viernes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807121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Para Estudiar y Meditar</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199" y="1414130"/>
            <a:ext cx="10515599"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Tree>
    <p:extLst>
      <p:ext uri="{BB962C8B-B14F-4D97-AF65-F5344CB8AC3E}">
        <p14:creationId xmlns:p14="http://schemas.microsoft.com/office/powerpoint/2010/main" val="160680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0"/>
            <a:lum/>
          </a:blip>
          <a:srcRect/>
          <a:stretch>
            <a:fillRect r="11000" b="-22000"/>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BC164EA-CD03-CDE3-4C70-D65E5324CA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8402620B-FC92-FE96-84D6-7AD4549730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663A4EC4-8259-128D-5D4B-B1A5577ED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F4E8-F38C-42C9-9C2C-1B30C3AC1985}" type="datetimeFigureOut">
              <a:rPr lang="es-MX" smtClean="0"/>
              <a:t>09/09/2025</a:t>
            </a:fld>
            <a:endParaRPr lang="es-MX"/>
          </a:p>
        </p:txBody>
      </p:sp>
      <p:sp>
        <p:nvSpPr>
          <p:cNvPr id="5" name="Marcador de pie de página 4">
            <a:extLst>
              <a:ext uri="{FF2B5EF4-FFF2-40B4-BE49-F238E27FC236}">
                <a16:creationId xmlns:a16="http://schemas.microsoft.com/office/drawing/2014/main" id="{5D21FC23-2A34-1A69-6A1A-801839853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286D127-1499-4104-59F8-508310161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36436-985C-49E4-94E8-B6E0A34F10FA}" type="slidenum">
              <a:rPr lang="es-MX" smtClean="0"/>
              <a:t>‹Nº›</a:t>
            </a:fld>
            <a:endParaRPr lang="es-MX"/>
          </a:p>
        </p:txBody>
      </p:sp>
      <p:sp>
        <p:nvSpPr>
          <p:cNvPr id="7" name="Rectángulo 6">
            <a:extLst>
              <a:ext uri="{FF2B5EF4-FFF2-40B4-BE49-F238E27FC236}">
                <a16:creationId xmlns:a16="http://schemas.microsoft.com/office/drawing/2014/main" id="{959BBEF0-358E-CE31-EE2C-582F35EF3555}"/>
              </a:ext>
            </a:extLst>
          </p:cNvPr>
          <p:cNvSpPr/>
          <p:nvPr userDrawn="1"/>
        </p:nvSpPr>
        <p:spPr>
          <a:xfrm>
            <a:off x="10424160" y="-8878"/>
            <a:ext cx="1776390" cy="6866879"/>
          </a:xfrm>
          <a:prstGeom prst="rect">
            <a:avLst/>
          </a:prstGeom>
          <a:solidFill>
            <a:srgbClr val="F6CB9E"/>
          </a:solidFill>
          <a:ln>
            <a:solidFill>
              <a:srgbClr val="F6C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899DCE16-765D-47CA-350B-0B147B595551}"/>
              </a:ext>
            </a:extLst>
          </p:cNvPr>
          <p:cNvPicPr>
            <a:picLocks noChangeAspect="1"/>
          </p:cNvPicPr>
          <p:nvPr userDrawn="1"/>
        </p:nvPicPr>
        <p:blipFill>
          <a:blip r:embed="rId14">
            <a:extLst>
              <a:ext uri="{BEBA8EAE-BF5A-486C-A8C5-ECC9F3942E4B}">
                <a14:imgProps xmlns:a14="http://schemas.microsoft.com/office/drawing/2010/main">
                  <a14:imgLayer r:embed="rId15">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08449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1" r:id="rId5"/>
    <p:sldLayoutId id="2147483662" r:id="rId6"/>
    <p:sldLayoutId id="2147483663" r:id="rId7"/>
    <p:sldLayoutId id="2147483664" r:id="rId8"/>
    <p:sldLayoutId id="2147483665" r:id="rId9"/>
    <p:sldLayoutId id="2147483667"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hemeOverride" Target="../theme/themeOverride1.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65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0E561-E43A-8C44-DE02-CDA39EEF3812}"/>
              </a:ext>
            </a:extLst>
          </p:cNvPr>
          <p:cNvSpPr>
            <a:spLocks noGrp="1"/>
          </p:cNvSpPr>
          <p:nvPr>
            <p:ph type="title"/>
          </p:nvPr>
        </p:nvSpPr>
        <p:spPr>
          <a:solidFill>
            <a:srgbClr val="725247"/>
          </a:solidFill>
        </p:spPr>
        <p:txBody>
          <a:bodyPr vert="horz" lIns="91440" tIns="45720" rIns="91440" bIns="45720" rtlCol="0">
            <a:normAutofit/>
          </a:bodyPr>
          <a:lstStyle/>
          <a:p>
            <a:pPr>
              <a:spcBef>
                <a:spcPts val="1000"/>
              </a:spcBef>
              <a:buFont typeface="Arial" panose="020B0604020202020204" pitchFamily="34" charset="0"/>
            </a:pPr>
            <a:r>
              <a:rPr lang="es-MX" sz="4400" b="1" noProof="0">
                <a:ea typeface="+mn-ea"/>
                <a:cs typeface="+mn-cs"/>
              </a:rPr>
              <a:t>Para Memorizar</a:t>
            </a:r>
          </a:p>
        </p:txBody>
      </p:sp>
      <p:sp>
        <p:nvSpPr>
          <p:cNvPr id="5" name="Doble onda 4">
            <a:extLst>
              <a:ext uri="{FF2B5EF4-FFF2-40B4-BE49-F238E27FC236}">
                <a16:creationId xmlns:a16="http://schemas.microsoft.com/office/drawing/2014/main" id="{D584D07D-BA94-A8F7-9483-916BC34050AD}"/>
              </a:ext>
            </a:extLst>
          </p:cNvPr>
          <p:cNvSpPr/>
          <p:nvPr/>
        </p:nvSpPr>
        <p:spPr>
          <a:xfrm>
            <a:off x="192504" y="1467852"/>
            <a:ext cx="6685967" cy="4823617"/>
          </a:xfrm>
          <a:prstGeom prst="doubleWave">
            <a:avLst>
              <a:gd name="adj1" fmla="val 6250"/>
              <a:gd name="adj2" fmla="val 557"/>
            </a:avLst>
          </a:prstGeom>
          <a:noFill/>
          <a:ln w="38100" cap="flat" cmpd="sng" algn="ctr">
            <a:noFill/>
            <a:prstDash val="solid"/>
            <a:round/>
            <a:headEnd type="none" w="med" len="med"/>
            <a:tailEnd type="none" w="med" len="med"/>
          </a:ln>
          <a:effectLst>
            <a:outerShdw blurRad="50800" dist="50800" algn="ctr" rotWithShape="0">
              <a:srgbClr val="000000">
                <a:alpha val="43137"/>
              </a:srgbClr>
            </a:outerShdw>
          </a:effectLst>
        </p:spPr>
        <p:style>
          <a:lnRef idx="0">
            <a:scrgbClr r="0" g="0" b="0"/>
          </a:lnRef>
          <a:fillRef idx="0">
            <a:scrgbClr r="0" g="0" b="0"/>
          </a:fillRef>
          <a:effectRef idx="0">
            <a:scrgbClr r="0" g="0" b="0"/>
          </a:effectRef>
          <a:fontRef idx="minor">
            <a:schemeClr val="accent2"/>
          </a:fontRef>
        </p:style>
        <p:txBody>
          <a:bodyPr wrap="square" rtlCol="0" anchor="ctr">
            <a:normAutofit fontScale="62500" lnSpcReduction="20000"/>
          </a:bodyPr>
          <a:lstStyle/>
          <a:p>
            <a:pPr algn="ctr">
              <a:lnSpc>
                <a:spcPts val="3480"/>
              </a:lnSpc>
            </a:pPr>
            <a:r>
              <a:rPr lang="es-MX" sz="4800" b="1" noProof="0" dirty="0">
                <a:solidFill>
                  <a:schemeClr val="tx1"/>
                </a:solidFill>
                <a:latin typeface="Aptos Display" panose="020B0004020202020204" pitchFamily="34" charset="0"/>
              </a:rPr>
              <a:t>«Entonces volvió Moisés ante el Señor y le dijo: ‘Este pueblo ha cometido un gran pecado, porque se hicieron dioses de oro. Te ruego que perdones su pecado. Y si no, ráeme ahora de tu libro que has escrito’»</a:t>
            </a:r>
          </a:p>
          <a:p>
            <a:pPr algn="ctr">
              <a:lnSpc>
                <a:spcPts val="3480"/>
              </a:lnSpc>
            </a:pPr>
            <a:r>
              <a:rPr lang="es-MX" sz="4800" b="1" noProof="0" dirty="0">
                <a:solidFill>
                  <a:schemeClr val="tx1"/>
                </a:solidFill>
                <a:latin typeface="Aptos Display" panose="020B0004020202020204" pitchFamily="34" charset="0"/>
              </a:rPr>
              <a:t> (Éxodo 32: 31, 32).</a:t>
            </a:r>
          </a:p>
        </p:txBody>
      </p:sp>
      <p:sp>
        <p:nvSpPr>
          <p:cNvPr id="3" name="Rectángulo: esquinas redondeadas 2">
            <a:extLst>
              <a:ext uri="{FF2B5EF4-FFF2-40B4-BE49-F238E27FC236}">
                <a16:creationId xmlns:a16="http://schemas.microsoft.com/office/drawing/2014/main" id="{EF0BC2FB-53FE-CBAC-4370-418FA4B8FF43}"/>
              </a:ext>
            </a:extLst>
          </p:cNvPr>
          <p:cNvSpPr/>
          <p:nvPr/>
        </p:nvSpPr>
        <p:spPr>
          <a:xfrm>
            <a:off x="6629103" y="2456597"/>
            <a:ext cx="3961560" cy="3179928"/>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8900000">
              <a:prstClr val="black">
                <a:alpha val="50000"/>
              </a:prstClr>
            </a:innerShdw>
          </a:effectLst>
          <a:scene3d>
            <a:camera prst="isometricOffAxis2Left"/>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a:p>
        </p:txBody>
      </p:sp>
    </p:spTree>
    <p:extLst>
      <p:ext uri="{BB962C8B-B14F-4D97-AF65-F5344CB8AC3E}">
        <p14:creationId xmlns:p14="http://schemas.microsoft.com/office/powerpoint/2010/main" val="312536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E0DBFC-8D99-0EC1-8869-D2AE3223C0AA}"/>
              </a:ext>
            </a:extLst>
          </p:cNvPr>
          <p:cNvSpPr>
            <a:spLocks noGrp="1"/>
          </p:cNvSpPr>
          <p:nvPr>
            <p:ph type="title"/>
          </p:nvPr>
        </p:nvSpPr>
        <p:spPr>
          <a:xfrm>
            <a:off x="811305" y="365125"/>
            <a:ext cx="9565894" cy="772559"/>
          </a:xfrm>
          <a:solidFill>
            <a:srgbClr val="725247"/>
          </a:solidFill>
        </p:spPr>
        <p:txBody>
          <a:bodyPr/>
          <a:lstStyle/>
          <a:p>
            <a:r>
              <a:rPr lang="es-MX" noProof="0" dirty="0"/>
              <a:t>Enfoque del Estudio</a:t>
            </a:r>
          </a:p>
        </p:txBody>
      </p:sp>
      <p:sp>
        <p:nvSpPr>
          <p:cNvPr id="6" name="Marcador de contenido 5">
            <a:extLst>
              <a:ext uri="{FF2B5EF4-FFF2-40B4-BE49-F238E27FC236}">
                <a16:creationId xmlns:a16="http://schemas.microsoft.com/office/drawing/2014/main" id="{3BF1AEB9-94DB-8515-B032-A5A29DBFA153}"/>
              </a:ext>
            </a:extLst>
          </p:cNvPr>
          <p:cNvSpPr>
            <a:spLocks noGrp="1"/>
          </p:cNvSpPr>
          <p:nvPr>
            <p:ph sz="half" idx="4294967295"/>
          </p:nvPr>
        </p:nvSpPr>
        <p:spPr>
          <a:xfrm>
            <a:off x="3382299" y="1465792"/>
            <a:ext cx="7059842" cy="5392208"/>
          </a:xfrm>
        </p:spPr>
        <p:txBody>
          <a:bodyPr vert="horz" wrap="square" lIns="91440" tIns="45720" rIns="91440" bIns="45720" rtlCol="0">
            <a:normAutofit fontScale="92500" lnSpcReduction="10000"/>
          </a:bodyPr>
          <a:lstStyle/>
          <a:p>
            <a:pPr marL="0" indent="0" algn="just">
              <a:buNone/>
              <a:tabLst>
                <a:tab pos="534988" algn="l"/>
              </a:tabLst>
            </a:pPr>
            <a:r>
              <a:rPr lang="es-MX" sz="1800" noProof="0" dirty="0">
                <a:latin typeface="Aptos Display" panose="020B0004020202020204" pitchFamily="34" charset="0"/>
              </a:rPr>
              <a:t>Texto clave: </a:t>
            </a:r>
            <a:r>
              <a:rPr lang="es-MX" sz="1800" b="1" noProof="0" dirty="0">
                <a:latin typeface="Aptos Display" panose="020B0004020202020204" pitchFamily="34" charset="0"/>
              </a:rPr>
              <a:t>: </a:t>
            </a:r>
            <a:r>
              <a:rPr lang="es-MX" sz="1800" b="1" dirty="0"/>
              <a:t>: Éxodo 32:31, 32.</a:t>
            </a:r>
            <a:r>
              <a:rPr lang="es-MX" sz="1800" b="1" noProof="0" dirty="0">
                <a:latin typeface="Aptos Display" panose="020B0004020202020204" pitchFamily="34" charset="0"/>
              </a:rPr>
              <a:t> </a:t>
            </a:r>
            <a:r>
              <a:rPr lang="es-MX" sz="1800" noProof="0" dirty="0">
                <a:latin typeface="Aptos Display" panose="020B0004020202020204" pitchFamily="34" charset="0"/>
              </a:rPr>
              <a:t>Para está semana estudiaremos: </a:t>
            </a:r>
            <a:r>
              <a:rPr lang="es-MX" sz="1800" b="1" dirty="0">
                <a:latin typeface="Aptos Display" panose="020B0004020202020204" pitchFamily="34" charset="0"/>
              </a:rPr>
              <a:t>Éxodo 32:1-6; Salmos 115:4-8; Isaías 44:9, 10; Romanos 1:22-27; Éxodo 32:7-32; Isaías 53:4.</a:t>
            </a:r>
            <a:r>
              <a:rPr lang="es-MX" sz="1800" b="1" noProof="0" dirty="0">
                <a:latin typeface="Aptos Display" panose="020B0004020202020204" pitchFamily="34" charset="0"/>
              </a:rPr>
              <a:t> </a:t>
            </a:r>
            <a:r>
              <a:rPr lang="es-MX" sz="1800" noProof="0" dirty="0">
                <a:latin typeface="Aptos Display" panose="020B0004020202020204" pitchFamily="34" charset="0"/>
              </a:rPr>
              <a:t>En esta semana, </a:t>
            </a:r>
            <a:r>
              <a:rPr lang="es-MX" sz="1800" dirty="0">
                <a:latin typeface="Aptos Display" panose="020B0004020202020204" pitchFamily="34" charset="0"/>
              </a:rPr>
              <a:t>estudiaremos tres temas sobre la apostasía e intercesión: </a:t>
            </a:r>
            <a:r>
              <a:rPr lang="es-MX" sz="1800" b="1" dirty="0">
                <a:latin typeface="Aptos Display" panose="020B0004020202020204" pitchFamily="34" charset="0"/>
              </a:rPr>
              <a:t>1) Apostasía de Israel; 2) Intercesión de Moisés; y 3) Amor misericordioso de Dios por los pecadores.</a:t>
            </a:r>
          </a:p>
          <a:p>
            <a:pPr marL="0" indent="0" algn="just">
              <a:buNone/>
              <a:tabLst>
                <a:tab pos="534988" algn="l"/>
              </a:tabLst>
            </a:pPr>
            <a:r>
              <a:rPr lang="es-MX" sz="1800" dirty="0">
                <a:latin typeface="Aptos Display" panose="020B0004020202020204" pitchFamily="34" charset="0"/>
              </a:rPr>
              <a:t>Cuando Israel apostató, Moisés estaba con el Señor en el monte Sinaí. El pueblo amenazó de muerte a su hermano Aarón, por lo que este cedió a las exigencias de ellos y fabricó un ídolo. El pueblo entonces declaró: "Israel, este es tu dios que te sacó de Egipto” (</a:t>
            </a:r>
            <a:r>
              <a:rPr lang="es-MX" sz="1800" dirty="0" err="1">
                <a:latin typeface="Aptos Display" panose="020B0004020202020204" pitchFamily="34" charset="0"/>
              </a:rPr>
              <a:t>Éxo</a:t>
            </a:r>
            <a:r>
              <a:rPr lang="es-MX" sz="1800" dirty="0">
                <a:latin typeface="Aptos Display" panose="020B0004020202020204" pitchFamily="34" charset="0"/>
              </a:rPr>
              <a:t>. 32:4), rechazando así explícitamente al Señor como su Dios y rompiendo su pacto con él.</a:t>
            </a:r>
            <a:endParaRPr lang="es-MX" sz="1800" noProof="0" dirty="0">
              <a:latin typeface="Aptos Display" panose="020B0004020202020204" pitchFamily="34" charset="0"/>
            </a:endParaRPr>
          </a:p>
          <a:p>
            <a:pPr marL="0" indent="0" algn="just">
              <a:buNone/>
              <a:tabLst>
                <a:tab pos="534988" algn="l"/>
              </a:tabLst>
            </a:pPr>
            <a:r>
              <a:rPr lang="es-MX" sz="1800" dirty="0">
                <a:latin typeface="Aptos Display" panose="020B0004020202020204" pitchFamily="34" charset="0"/>
              </a:rPr>
              <a:t>Es significativo que, antes del descenso de Moisés al campamento desde el monte Sinaí, el Señor le declaró que los israelitas se habían apartado de él y adoraban a un ídolo. Por lo tanto, Israel era ahora el pueblo de Moisés, y fue este quien los había liberado de Egipto. El Señor dijo: "Anda, desciende, porque tu pueblo que sacaste de Egipto se ha corrompido" (</a:t>
            </a:r>
            <a:r>
              <a:rPr lang="es-MX" sz="1800" dirty="0" err="1">
                <a:latin typeface="Aptos Display" panose="020B0004020202020204" pitchFamily="34" charset="0"/>
              </a:rPr>
              <a:t>Éxo</a:t>
            </a:r>
            <a:r>
              <a:rPr lang="es-MX" sz="1800" dirty="0">
                <a:latin typeface="Aptos Display" panose="020B0004020202020204" pitchFamily="34" charset="0"/>
              </a:rPr>
              <a:t>. 32:7). Anteriormente, el Señor, así como Moisés y Jetro, habían subrayado el hecho de que fue el Señor quien sacó a Israel de Egipto (</a:t>
            </a:r>
            <a:r>
              <a:rPr lang="es-MX" sz="1800" dirty="0" err="1">
                <a:latin typeface="Aptos Display" panose="020B0004020202020204" pitchFamily="34" charset="0"/>
              </a:rPr>
              <a:t>Éxo</a:t>
            </a:r>
            <a:r>
              <a:rPr lang="es-MX" sz="1800" dirty="0">
                <a:latin typeface="Aptos Display" panose="020B0004020202020204" pitchFamily="34" charset="0"/>
              </a:rPr>
              <a:t>. 3:8,17; 12:17, 5K 13:3, 9, 14,16,18; 16:6, 32; 18:1,10; 19:4; 20:2). Luego de la apostasía, Dios no se identificaba con los israelitas pues estos no lo reconocieron como su Señor. ¡Qué situación tan trágica! Moisés intercedió por Israel y apeló al Señor señalando que fue Dios quien liberó a Israel, y se refirió a este como "tu pueblo que tú sacaste de Egipto con gran fortaleza, con mano fuerte" (</a:t>
            </a:r>
            <a:r>
              <a:rPr lang="es-MX" sz="1800" dirty="0" err="1">
                <a:latin typeface="Aptos Display" panose="020B0004020202020204" pitchFamily="34" charset="0"/>
              </a:rPr>
              <a:t>Éxo</a:t>
            </a:r>
            <a:r>
              <a:rPr lang="es-MX" sz="1800" dirty="0">
                <a:latin typeface="Aptos Display" panose="020B0004020202020204" pitchFamily="34" charset="0"/>
              </a:rPr>
              <a:t>. 32:11). Gracias a la intervención de Moisés, el Señor "desistió del mal que dijo que haría a su pueblo" (</a:t>
            </a:r>
            <a:r>
              <a:rPr lang="es-MX" sz="1800" dirty="0" err="1">
                <a:latin typeface="Aptos Display" panose="020B0004020202020204" pitchFamily="34" charset="0"/>
              </a:rPr>
              <a:t>Éxo</a:t>
            </a:r>
            <a:r>
              <a:rPr lang="es-MX" sz="1800" dirty="0">
                <a:latin typeface="Aptos Display" panose="020B0004020202020204" pitchFamily="34" charset="0"/>
              </a:rPr>
              <a:t>. 32:14). ¡Cuán poderosa es la oración intercesora! </a:t>
            </a:r>
          </a:p>
          <a:p>
            <a:pPr marL="0" indent="0" algn="just">
              <a:buNone/>
              <a:tabLst>
                <a:tab pos="534988" algn="l"/>
              </a:tabLst>
            </a:pPr>
            <a:endParaRPr lang="es-MX" sz="1800" noProof="0" dirty="0">
              <a:latin typeface="Aptos Display" panose="020B0004020202020204" pitchFamily="34" charset="0"/>
            </a:endParaRPr>
          </a:p>
        </p:txBody>
      </p:sp>
      <p:sp>
        <p:nvSpPr>
          <p:cNvPr id="2" name="Diagrama de flujo: retraso 1">
            <a:extLst>
              <a:ext uri="{FF2B5EF4-FFF2-40B4-BE49-F238E27FC236}">
                <a16:creationId xmlns:a16="http://schemas.microsoft.com/office/drawing/2014/main" id="{B31CFBF4-8ED8-9551-57EF-E297B67EED06}"/>
              </a:ext>
            </a:extLst>
          </p:cNvPr>
          <p:cNvSpPr/>
          <p:nvPr/>
        </p:nvSpPr>
        <p:spPr>
          <a:xfrm>
            <a:off x="28575" y="2102069"/>
            <a:ext cx="3300249" cy="3195145"/>
          </a:xfrm>
          <a:prstGeom prst="flowChartDelay">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18648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 calcmode="lin" valueType="num">
                                      <p:cBhvr additive="base">
                                        <p:cTn id="1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 calcmode="lin" valueType="num">
                                      <p:cBhvr additive="base">
                                        <p:cTn id="2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8E7BAD8D-BC5A-CFA0-D665-5255A396E347}"/>
              </a:ext>
            </a:extLst>
          </p:cNvPr>
          <p:cNvSpPr>
            <a:spLocks noGrp="1"/>
          </p:cNvSpPr>
          <p:nvPr>
            <p:ph sz="half" idx="2"/>
          </p:nvPr>
        </p:nvSpPr>
        <p:spPr>
          <a:xfrm>
            <a:off x="3172639" y="1381125"/>
            <a:ext cx="7257022" cy="5476876"/>
          </a:xfrm>
          <a:effectLst>
            <a:softEdge rad="63500"/>
          </a:effectLst>
          <a:scene3d>
            <a:camera prst="orthographicFront"/>
            <a:lightRig rig="balanced" dir="t"/>
          </a:scene3d>
        </p:spPr>
        <p:txBody>
          <a:bodyPr wrap="square">
            <a:normAutofit fontScale="92500" lnSpcReduction="20000"/>
          </a:bodyPr>
          <a:lstStyle/>
          <a:p>
            <a:pPr marL="0" indent="0" algn="just">
              <a:buNone/>
              <a:tabLst>
                <a:tab pos="714375" algn="l"/>
              </a:tabLst>
            </a:pPr>
            <a:r>
              <a:rPr lang="es-MX" noProof="0" dirty="0">
                <a:latin typeface="Bw Modelica" panose="00000600000000000000" pitchFamily="50" charset="0"/>
              </a:rPr>
              <a:t>	</a:t>
            </a:r>
            <a:r>
              <a:rPr lang="es-MX" dirty="0" err="1">
                <a:latin typeface="Bw Modelica" panose="00000600000000000000" pitchFamily="50" charset="0"/>
              </a:rPr>
              <a:t>uando</a:t>
            </a:r>
            <a:r>
              <a:rPr lang="es-MX" dirty="0">
                <a:latin typeface="Bw Modelica" panose="00000600000000000000" pitchFamily="50" charset="0"/>
              </a:rPr>
              <a:t> Israel apostató al adorar al becerro de oro, Moisés 	estaba con el Señor en el monte Sinaí. Sorprendentemente, 	el pueblo declaró acerca de su ídolo: "Este es tu Dios, oh 	Israel, que te sacó de la tierra de Egipto!" (Éxodo 32:4, NKJV), 	rechazando explícitamente al Señor como su Dios y rompiendo su pacto con Él. Es significativo que el Señor le dijera a Moisés antes de su descenso al campamento desde el monte Sinaí que los israelitas se habían apartado de Él y habían adorado a su creación en lugar del Creador viviente (versículo 8).</a:t>
            </a:r>
            <a:endParaRPr lang="es-MX" noProof="0" dirty="0">
              <a:latin typeface="Bw Modelica" panose="00000600000000000000" pitchFamily="50" charset="0"/>
            </a:endParaRPr>
          </a:p>
          <a:p>
            <a:pPr marL="0" indent="0" algn="just">
              <a:buNone/>
              <a:tabLst>
                <a:tab pos="714375" algn="l"/>
              </a:tabLst>
            </a:pPr>
            <a:r>
              <a:rPr lang="es-MX" dirty="0">
                <a:latin typeface="Bw Modelica" panose="00000600000000000000" pitchFamily="50" charset="0"/>
              </a:rPr>
              <a:t>Un ídolo es una proyección humana de nuestros deseos y miedos; es una creación de las mentes distorsionadas de las personas que intentan reemplazar una relación personal con Dios con algo tangible hecho a su propia imagen. Los humanos son extremadamente "creativos" en la fabricación de diferentes ídolos y, en consecuencia, apartan a Dios o lo tratan como una cosa o un objeto.</a:t>
            </a:r>
            <a:endParaRPr lang="es-MX" noProof="0" dirty="0">
              <a:latin typeface="Bw Modelica" panose="00000600000000000000" pitchFamily="50" charset="0"/>
            </a:endParaRPr>
          </a:p>
          <a:p>
            <a:pPr marL="0" indent="0" algn="just">
              <a:buNone/>
              <a:tabLst>
                <a:tab pos="984250" algn="l"/>
              </a:tabLst>
            </a:pPr>
            <a:r>
              <a:rPr lang="es-MX" b="1" dirty="0">
                <a:latin typeface="Bw Modelica SS01" panose="00000800000000000000" pitchFamily="50" charset="0"/>
              </a:rPr>
              <a:t>«Una gran multitud se reunió alrededor de la tienda de Aarón, y le dijeron que Moisés no volvería nunca, que la nube que hasta entonces los había guiado descansaba ahora sobre el monte, y que ya no dirigiría su ruta a través del desierto. Deseaban algo que pudieran contemplar y que se pareciera a Dios. Recordaban los dioses de los egipcios, y Satanás aprovechaba esta oportunidad, en ausencia de su líder designado, para tentarlos a imitar a los egipcios en su idolatría. Sugirieron que si Moisés no volvía nunca a ellos, podrían regresar a Egipto y ganarse el favor de los egipcios llevando esta imagen ante ellos, reconociéndola como su dios.</a:t>
            </a:r>
            <a:r>
              <a:rPr lang="es-MX" b="1" noProof="0" dirty="0">
                <a:latin typeface="Bw Modelica SS01" panose="00000800000000000000" pitchFamily="50" charset="0"/>
              </a:rPr>
              <a:t>»</a:t>
            </a:r>
            <a:r>
              <a:rPr lang="es-MX" b="1" noProof="0" dirty="0">
                <a:latin typeface="Bw Modelica" panose="00000600000000000000" pitchFamily="50" charset="0"/>
              </a:rPr>
              <a:t> </a:t>
            </a:r>
            <a:r>
              <a:rPr lang="es-MX" i="1" dirty="0">
                <a:latin typeface="Bw Modelica" panose="00000600000000000000" pitchFamily="50" charset="0"/>
              </a:rPr>
              <a:t>(Spiritual </a:t>
            </a:r>
            <a:r>
              <a:rPr lang="es-MX" i="1" dirty="0" err="1">
                <a:latin typeface="Bw Modelica" panose="00000600000000000000" pitchFamily="50" charset="0"/>
              </a:rPr>
              <a:t>Gifts</a:t>
            </a:r>
            <a:r>
              <a:rPr lang="es-MX" i="1" dirty="0">
                <a:latin typeface="Bw Modelica" panose="00000600000000000000" pitchFamily="50" charset="0"/>
              </a:rPr>
              <a:t>, t. 3, pp. 274-276).</a:t>
            </a:r>
            <a:endParaRPr lang="es-MX" i="1" noProof="0" dirty="0">
              <a:latin typeface="Bw Modelica" panose="00000600000000000000" pitchFamily="50" charset="0"/>
            </a:endParaRPr>
          </a:p>
        </p:txBody>
      </p:sp>
      <p:sp>
        <p:nvSpPr>
          <p:cNvPr id="2" name="Rectángulo 1">
            <a:extLst>
              <a:ext uri="{FF2B5EF4-FFF2-40B4-BE49-F238E27FC236}">
                <a16:creationId xmlns:a16="http://schemas.microsoft.com/office/drawing/2014/main" id="{D0A09385-F934-B49B-498E-D0BC730CE53F}"/>
              </a:ext>
            </a:extLst>
          </p:cNvPr>
          <p:cNvSpPr/>
          <p:nvPr/>
        </p:nvSpPr>
        <p:spPr>
          <a:xfrm>
            <a:off x="3064034" y="1259729"/>
            <a:ext cx="703860" cy="1383002"/>
          </a:xfrm>
          <a:prstGeom prst="rect">
            <a:avLst/>
          </a:prstGeom>
          <a:noFill/>
        </p:spPr>
        <p:txBody>
          <a:bodyPr wrap="square" lIns="91440" tIns="45720" rIns="91440" bIns="45720">
            <a:normAutofit lnSpcReduction="10000"/>
            <a:scene3d>
              <a:camera prst="orthographicFront"/>
              <a:lightRig rig="soft" dir="t">
                <a:rot lat="0" lon="0" rev="15600000"/>
              </a:lightRig>
            </a:scene3d>
            <a:sp3d extrusionH="57150" prstMaterial="softEdge">
              <a:bevelT w="25400" h="38100"/>
            </a:sp3d>
          </a:bodyPr>
          <a:lstStyle/>
          <a:p>
            <a:pPr algn="just"/>
            <a:r>
              <a:rPr lang="es-MX" sz="8800" b="1" noProof="0" dirty="0">
                <a:ln/>
                <a:solidFill>
                  <a:srgbClr val="00526B"/>
                </a:solidFill>
                <a:latin typeface="Aptos Display" panose="020B0004020202020204" pitchFamily="34" charset="0"/>
              </a:rPr>
              <a:t>C</a:t>
            </a:r>
            <a:endParaRPr lang="es-MX" sz="8800" b="1" cap="none" spc="0" noProof="0" dirty="0">
              <a:ln/>
              <a:solidFill>
                <a:srgbClr val="00526B"/>
              </a:solidFill>
              <a:effectLst/>
              <a:latin typeface="Aptos Display" panose="020B0004020202020204" pitchFamily="34" charset="0"/>
            </a:endParaRPr>
          </a:p>
        </p:txBody>
      </p:sp>
      <p:sp>
        <p:nvSpPr>
          <p:cNvPr id="24" name="Rectángulo 23">
            <a:extLst>
              <a:ext uri="{FF2B5EF4-FFF2-40B4-BE49-F238E27FC236}">
                <a16:creationId xmlns:a16="http://schemas.microsoft.com/office/drawing/2014/main" id="{A240F20F-2FEA-AE43-A41C-434E351EB6C2}"/>
              </a:ext>
            </a:extLst>
          </p:cNvPr>
          <p:cNvSpPr/>
          <p:nvPr/>
        </p:nvSpPr>
        <p:spPr>
          <a:xfrm>
            <a:off x="550845" y="141226"/>
            <a:ext cx="231024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MX" sz="5400" b="1" u="sng" cap="none" spc="0" noProof="0">
                <a:ln/>
                <a:solidFill>
                  <a:srgbClr val="4E4DA4"/>
                </a:solidFill>
                <a:effectLst>
                  <a:outerShdw blurRad="50800" dist="50800" dir="5400000" algn="ctr" rotWithShape="0">
                    <a:schemeClr val="bg1"/>
                  </a:outerShdw>
                </a:effectLst>
              </a:rPr>
              <a:t>Sábado</a:t>
            </a:r>
          </a:p>
        </p:txBody>
      </p:sp>
      <p:sp>
        <p:nvSpPr>
          <p:cNvPr id="25" name="Rectángulo 24">
            <a:extLst>
              <a:ext uri="{FF2B5EF4-FFF2-40B4-BE49-F238E27FC236}">
                <a16:creationId xmlns:a16="http://schemas.microsoft.com/office/drawing/2014/main" id="{8CE5F2C8-9123-7026-E3C0-C0B5A5A9D649}"/>
              </a:ext>
            </a:extLst>
          </p:cNvPr>
          <p:cNvSpPr/>
          <p:nvPr/>
        </p:nvSpPr>
        <p:spPr>
          <a:xfrm>
            <a:off x="3115488" y="165817"/>
            <a:ext cx="7257022" cy="830997"/>
          </a:xfrm>
          <a:prstGeom prst="rect">
            <a:avLst/>
          </a:prstGeom>
          <a:solidFill>
            <a:srgbClr val="725247"/>
          </a:solidFill>
          <a:effectLst>
            <a:softEdge rad="317500"/>
          </a:effectLst>
          <a:scene3d>
            <a:camera prst="orthographicFront"/>
            <a:lightRig rig="harsh" dir="t"/>
          </a:scene3d>
          <a:sp3d prstMaterial="dkEdge">
            <a:bevelT w="165100" prst="coolSlant"/>
            <a:bevelB w="152400" h="50800" prst="softRound"/>
          </a:sp3d>
        </p:spPr>
        <p:style>
          <a:lnRef idx="3">
            <a:schemeClr val="lt1"/>
          </a:lnRef>
          <a:fillRef idx="1">
            <a:schemeClr val="accent6"/>
          </a:fillRef>
          <a:effectRef idx="1">
            <a:schemeClr val="accent6"/>
          </a:effectRef>
          <a:fontRef idx="minor">
            <a:schemeClr val="lt1"/>
          </a:fontRef>
        </p:style>
        <p:txBody>
          <a:bodyPr wrap="square" lIns="91440" tIns="45720" rIns="91440" bIns="45720">
            <a:spAutoFit/>
            <a:sp3d extrusionH="57150" prstMaterial="matte">
              <a:bevelT w="63500" h="12700" prst="angle"/>
              <a:contourClr>
                <a:schemeClr val="bg1">
                  <a:lumMod val="65000"/>
                </a:schemeClr>
              </a:contourClr>
            </a:sp3d>
          </a:bodyPr>
          <a:lstStyle/>
          <a:p>
            <a:pPr algn="ctr"/>
            <a:r>
              <a:rPr lang="es-MX" sz="4800" b="1" cap="none" spc="0" noProof="0">
                <a:ln>
                  <a:solidFill>
                    <a:schemeClr val="tx1">
                      <a:lumMod val="95000"/>
                      <a:lumOff val="5000"/>
                    </a:schemeClr>
                  </a:solidFill>
                </a:ln>
                <a:solidFill>
                  <a:schemeClr val="bg1">
                    <a:lumMod val="95000"/>
                  </a:schemeClr>
                </a:solidFill>
                <a:effectLst>
                  <a:outerShdw blurRad="50800" dist="50800" dir="5400000" algn="ctr" rotWithShape="0">
                    <a:schemeClr val="bg1"/>
                  </a:outerShdw>
                </a:effectLst>
              </a:rPr>
              <a:t>Introducción a la Lección</a:t>
            </a:r>
          </a:p>
        </p:txBody>
      </p:sp>
      <p:sp>
        <p:nvSpPr>
          <p:cNvPr id="3" name="Diagrama de flujo: retraso 2">
            <a:extLst>
              <a:ext uri="{FF2B5EF4-FFF2-40B4-BE49-F238E27FC236}">
                <a16:creationId xmlns:a16="http://schemas.microsoft.com/office/drawing/2014/main" id="{ECC72CFC-2E7B-2BE9-F5F5-04E2E1182785}"/>
              </a:ext>
            </a:extLst>
          </p:cNvPr>
          <p:cNvSpPr/>
          <p:nvPr/>
        </p:nvSpPr>
        <p:spPr>
          <a:xfrm>
            <a:off x="66675" y="1789386"/>
            <a:ext cx="3115489" cy="3279227"/>
          </a:xfrm>
          <a:prstGeom prst="flowChartDelay">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417976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 calcmode="lin" valueType="num">
                                      <p:cBhvr additive="base">
                                        <p:cTn id="2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 calcmode="lin" valueType="num">
                                      <p:cBhvr additive="base">
                                        <p:cTn id="2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BA847B68-02D3-9617-6027-73DD024F831A}"/>
              </a:ext>
            </a:extLst>
          </p:cNvPr>
          <p:cNvSpPr>
            <a:spLocks noGrp="1"/>
          </p:cNvSpPr>
          <p:nvPr>
            <p:ph type="title"/>
          </p:nvPr>
        </p:nvSpPr>
        <p:spPr>
          <a:xfrm>
            <a:off x="467360" y="221388"/>
            <a:ext cx="2658325" cy="659218"/>
          </a:xfrm>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a:ln/>
                <a:effectLst/>
                <a:latin typeface="+mn-lt"/>
                <a:ea typeface="+mn-ea"/>
                <a:cs typeface="+mn-cs"/>
              </a:rPr>
              <a:t>Domingo</a:t>
            </a:r>
          </a:p>
        </p:txBody>
      </p:sp>
      <p:sp>
        <p:nvSpPr>
          <p:cNvPr id="8" name="Marcador de contenido 7">
            <a:extLst>
              <a:ext uri="{FF2B5EF4-FFF2-40B4-BE49-F238E27FC236}">
                <a16:creationId xmlns:a16="http://schemas.microsoft.com/office/drawing/2014/main" id="{A1B76ABE-4F5A-3818-9448-543E7AE0ED38}"/>
              </a:ext>
            </a:extLst>
          </p:cNvPr>
          <p:cNvSpPr>
            <a:spLocks noGrp="1"/>
          </p:cNvSpPr>
          <p:nvPr>
            <p:ph sz="half" idx="2"/>
          </p:nvPr>
        </p:nvSpPr>
        <p:spPr>
          <a:xfrm>
            <a:off x="3100285" y="1948541"/>
            <a:ext cx="7278696" cy="4457700"/>
          </a:xfrm>
        </p:spPr>
        <p:txBody>
          <a:bodyPr vert="horz" lIns="91440" tIns="45720" rIns="91440" bIns="45720" rtlCol="0">
            <a:normAutofit/>
          </a:bodyPr>
          <a:lstStyle/>
          <a:p>
            <a:pPr marL="0" indent="0" algn="just">
              <a:lnSpc>
                <a:spcPts val="1400"/>
              </a:lnSpc>
              <a:spcBef>
                <a:spcPts val="0"/>
              </a:spcBef>
              <a:spcAft>
                <a:spcPts val="600"/>
              </a:spcAft>
              <a:buNone/>
            </a:pPr>
            <a:r>
              <a:rPr lang="es-MX" dirty="0">
                <a:latin typeface="Aptos Display" panose="020B0004020202020204" pitchFamily="34" charset="0"/>
              </a:rPr>
              <a:t>El pueblo amenazó a Aarón con la muerte, por lo que Aarón cedió a su presión para fabricar un ídolo como un dios visible a seguir. Aarón podría haber prevenido esta apostasía si se hubiera mantenido firme por Dios y Su verdad. No debería haber cedido a las demandas del pueblo de un dios visible, hecho por el hombre. Cuando se mostró falta de respeto por Dios y su siervo Moisés, debería haber detenido inmediatamente el levantamiento. En cambio, escuchó a los rebeldes e hizo una falsa proposición. En el tiempo de la ausencia de Moisés, debería haber funcionado como un líder fuerte, sin temer ni siquiera a su propia muerte. Dios siempre interviene para defender Su causa, y Aarón debería haber confiado en Él.</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dirty="0">
                <a:latin typeface="Aptos Display" panose="020B0004020202020204" pitchFamily="34" charset="0"/>
              </a:rPr>
              <a:t>Aquí se ve la deficiencia de Aarón como dirigente o gobernante de Israel. El pueblo lo acosa para que les haga dioses que vayan delante de ellos a Egipto. Aquí Aarón tenía una oportunidad para mostrar su fe y confianza inamovible en Dios, y para enfrentar con firmeza y decisión la propuesta del pueblo. Pero su deseo natural de agradar y de ceder [ante la presión del] pueblo lo condujeron a sacrificar el honor de Dios. Les pidió que le trajeran sus ornamentos, y les hizo un becerro de oro y proclamó ante el pueblo: «Israel, estos son tus dioses, que te sacaron de la tierra de Egipto». Éxodo 32:4. Y él hizo un altar a este dios sin sentido y proclamó que el día siguiente sería un día de fiesta al Señor. Parecía que toda restricción había sido quitada del pueblo. Ofrecieron holocaustos al becerro de oro y se apoderó de ellos un espíritu de frivolidad. Cayeron en un desenfreno vergonzoso y en borrachera; comieron, bebieron y se levantaron a jugar»</a:t>
            </a:r>
            <a:r>
              <a:rPr lang="es-MX" b="1" noProof="0" dirty="0">
                <a:latin typeface="Aptos Display" panose="020B0004020202020204" pitchFamily="34" charset="0"/>
              </a:rPr>
              <a:t> </a:t>
            </a:r>
            <a:r>
              <a:rPr lang="es-MX" dirty="0">
                <a:latin typeface="Aptos Display" panose="020B0004020202020204" pitchFamily="34" charset="0"/>
              </a:rPr>
              <a:t>(Testimonios para la Iglesia, t. 3, pp. 326, 327).</a:t>
            </a:r>
            <a:endParaRPr lang="es-MX"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9C843493-6D59-555A-AF77-0A60D65147F1}"/>
              </a:ext>
            </a:extLst>
          </p:cNvPr>
          <p:cNvSpPr txBox="1"/>
          <p:nvPr/>
        </p:nvSpPr>
        <p:spPr>
          <a:xfrm>
            <a:off x="3267244" y="218958"/>
            <a:ext cx="6624918" cy="658800"/>
          </a:xfrm>
          <a:prstGeom prst="rect">
            <a:avLst/>
          </a:prstGeom>
          <a:solidFill>
            <a:srgbClr val="036EB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LIDERAZGO FALLIDO</a:t>
            </a:r>
          </a:p>
        </p:txBody>
      </p:sp>
      <p:sp>
        <p:nvSpPr>
          <p:cNvPr id="2" name="Marcador de texto 14">
            <a:extLst>
              <a:ext uri="{FF2B5EF4-FFF2-40B4-BE49-F238E27FC236}">
                <a16:creationId xmlns:a16="http://schemas.microsoft.com/office/drawing/2014/main" id="{95E88C88-C4EA-0DC9-A72D-7FB73AB77910}"/>
              </a:ext>
            </a:extLst>
          </p:cNvPr>
          <p:cNvSpPr txBox="1">
            <a:spLocks/>
          </p:cNvSpPr>
          <p:nvPr/>
        </p:nvSpPr>
        <p:spPr>
          <a:xfrm>
            <a:off x="28567" y="875037"/>
            <a:ext cx="10350414" cy="1249016"/>
          </a:xfrm>
          <a:prstGeom prst="rect">
            <a:avLst/>
          </a:prstGeom>
          <a:noFill/>
        </p:spPr>
        <p:txBody>
          <a:bodyPr vert="horz" wrap="square" lIns="91440" tIns="45720" rIns="91440" bIns="45720" rtlCol="0" anchor="t">
            <a:normAutofit/>
          </a:bodyPr>
          <a:lstStyle>
            <a:lvl1pPr indent="0" algn="just">
              <a:lnSpc>
                <a:spcPts val="1600"/>
              </a:lnSpc>
              <a:spcBef>
                <a:spcPts val="0"/>
              </a:spcBef>
              <a:buFont typeface="Arial" panose="020B0604020202020204" pitchFamily="34" charset="0"/>
              <a:buNone/>
              <a:defRPr b="1">
                <a:latin typeface="Aptos Display" panose="020B0004020202020204" pitchFamily="34" charset="0"/>
              </a:defRPr>
            </a:lvl1pPr>
            <a:lvl2pPr indent="0">
              <a:lnSpc>
                <a:spcPct val="90000"/>
              </a:lnSpc>
              <a:spcBef>
                <a:spcPts val="500"/>
              </a:spcBef>
              <a:buFont typeface="Arial" panose="020B0604020202020204" pitchFamily="34" charset="0"/>
              <a:buNone/>
              <a:defRPr sz="2000" b="1">
                <a:latin typeface="Bahnschrift" panose="020B0502040204020203" pitchFamily="34" charset="0"/>
              </a:defRPr>
            </a:lvl2pPr>
            <a:lvl3pPr indent="0">
              <a:lnSpc>
                <a:spcPct val="90000"/>
              </a:lnSpc>
              <a:spcBef>
                <a:spcPts val="500"/>
              </a:spcBef>
              <a:buFont typeface="Arial" panose="020B0604020202020204" pitchFamily="34" charset="0"/>
              <a:buNone/>
              <a:defRPr b="1">
                <a:latin typeface="Bahnschrift" panose="020B0502040204020203" pitchFamily="34" charset="0"/>
              </a:defRPr>
            </a:lvl3pPr>
            <a:lvl4pPr indent="0">
              <a:lnSpc>
                <a:spcPct val="90000"/>
              </a:lnSpc>
              <a:spcBef>
                <a:spcPts val="500"/>
              </a:spcBef>
              <a:buFont typeface="Arial" panose="020B0604020202020204" pitchFamily="34" charset="0"/>
              <a:buNone/>
              <a:defRPr sz="1600" b="1">
                <a:latin typeface="Bahnschrift" panose="020B0502040204020203" pitchFamily="34" charset="0"/>
              </a:defRPr>
            </a:lvl4pPr>
            <a:lvl5pPr indent="0">
              <a:lnSpc>
                <a:spcPct val="90000"/>
              </a:lnSpc>
              <a:spcBef>
                <a:spcPts val="500"/>
              </a:spcBef>
              <a:buFont typeface="Arial" panose="020B0604020202020204" pitchFamily="34" charset="0"/>
              <a:buNone/>
              <a:defRPr sz="1600" b="1">
                <a:latin typeface="Bahnschrift" panose="020B0502040204020203" pitchFamily="34"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noProof="0" dirty="0"/>
              <a:t>«</a:t>
            </a:r>
            <a:r>
              <a:rPr lang="es-MX" dirty="0"/>
              <a:t>Y viendo esto Aarón, edificó un altar delante del becerro; y pregonó Aarón, y dijo: Mañana será fiesta para Jehová»  (Éxodo 32: 5)</a:t>
            </a:r>
          </a:p>
          <a:p>
            <a:r>
              <a:rPr lang="es-MX" dirty="0"/>
              <a:t>Lee Éxodo 32:1 al 6. ¿Cómo fue posible que el liderazgo de Aarón fracasara tan estrepitosamente?</a:t>
            </a:r>
            <a:endParaRPr lang="es-MX" noProof="0" dirty="0">
              <a:solidFill>
                <a:srgbClr val="0070C0"/>
              </a:solidFill>
            </a:endParaRPr>
          </a:p>
          <a:p>
            <a:r>
              <a:rPr lang="es-MX" dirty="0"/>
              <a:t>R</a:t>
            </a:r>
            <a:r>
              <a:rPr lang="es-MX" dirty="0">
                <a:solidFill>
                  <a:srgbClr val="0070C0"/>
                </a:solidFill>
              </a:rPr>
              <a:t>. </a:t>
            </a:r>
            <a:r>
              <a:rPr lang="es-MX" noProof="0" dirty="0">
                <a:solidFill>
                  <a:srgbClr val="0070C0"/>
                </a:solidFill>
              </a:rPr>
              <a:t>Fue posible porque no supo confiar en el Señor, se debilito ante la mayoría que incluso lo amenazaron de muerte. Y Aarón fue prese del miedo.</a:t>
            </a:r>
          </a:p>
        </p:txBody>
      </p:sp>
      <p:sp>
        <p:nvSpPr>
          <p:cNvPr id="7" name="Rectángulo: esquinas redondeadas 6">
            <a:extLst>
              <a:ext uri="{FF2B5EF4-FFF2-40B4-BE49-F238E27FC236}">
                <a16:creationId xmlns:a16="http://schemas.microsoft.com/office/drawing/2014/main" id="{5EF9DE09-0BF3-A44A-DD62-CF541FF2C699}"/>
              </a:ext>
            </a:extLst>
          </p:cNvPr>
          <p:cNvSpPr/>
          <p:nvPr/>
        </p:nvSpPr>
        <p:spPr>
          <a:xfrm>
            <a:off x="28166" y="2474215"/>
            <a:ext cx="3072520" cy="3385021"/>
          </a:xfrm>
          <a:prstGeom prst="roundRect">
            <a:avLst>
              <a:gd name="adj" fmla="val 38512"/>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7DF06888-23B9-F1DA-BA85-8703A04A89A4}"/>
              </a:ext>
            </a:extLst>
          </p:cNvPr>
          <p:cNvSpPr txBox="1"/>
          <p:nvPr/>
        </p:nvSpPr>
        <p:spPr>
          <a:xfrm>
            <a:off x="117580" y="6349929"/>
            <a:ext cx="10170784" cy="515334"/>
          </a:xfrm>
          <a:prstGeom prst="rect">
            <a:avLst/>
          </a:prstGeom>
          <a:noFill/>
        </p:spPr>
        <p:txBody>
          <a:bodyPr wrap="square" rtlCol="0">
            <a:spAutoFit/>
          </a:bodyPr>
          <a:lstStyle/>
          <a:p>
            <a:pPr algn="just">
              <a:lnSpc>
                <a:spcPts val="1600"/>
              </a:lnSpc>
            </a:pPr>
            <a:r>
              <a:rPr lang="es-MX" b="1" noProof="0" dirty="0"/>
              <a:t>Reflexionemos:</a:t>
            </a:r>
            <a:r>
              <a:rPr lang="es-MX" noProof="0" dirty="0"/>
              <a:t> </a:t>
            </a:r>
            <a:r>
              <a:rPr lang="es-MX" b="1" dirty="0">
                <a:solidFill>
                  <a:srgbClr val="C00000"/>
                </a:solidFill>
                <a:latin typeface="Aptos Display" panose="020B0004020202020204" pitchFamily="34" charset="0"/>
              </a:rPr>
              <a:t>¿Cómo pudo Aarón, un dirigente, haber sido tan débil? ¿Qué justificaciones pudo haber dado interiormente a sus terribles acciones?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59452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2"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3">
            <a:extLst>
              <a:ext uri="{FF2B5EF4-FFF2-40B4-BE49-F238E27FC236}">
                <a16:creationId xmlns:a16="http://schemas.microsoft.com/office/drawing/2014/main" id="{444F1356-8449-E24A-109E-EBC13E04F5F3}"/>
              </a:ext>
            </a:extLst>
          </p:cNvPr>
          <p:cNvSpPr>
            <a:spLocks noGrp="1"/>
          </p:cNvSpPr>
          <p:nvPr>
            <p:ph type="title"/>
          </p:nvPr>
        </p:nvSpPr>
        <p:spPr>
          <a:xfrm>
            <a:off x="463867" y="180753"/>
            <a:ext cx="2653200" cy="659218"/>
          </a:xfrm>
          <a:effectLst>
            <a:outerShdw blurRad="44450" dist="27940" dir="5400000" algn="ctr">
              <a:schemeClr val="tx1">
                <a:lumMod val="50000"/>
                <a:lumOff val="50000"/>
                <a:alpha val="32000"/>
              </a:schemeClr>
            </a:outerShdw>
          </a:effectLst>
          <a:scene3d>
            <a:camera prst="perspectiveLeft"/>
            <a:lightRig rig="brightRoom" dir="t"/>
          </a:scene3d>
          <a:sp3d>
            <a:bevelT w="190500" h="38100"/>
          </a:sp3d>
        </p:spPr>
        <p:txBody>
          <a:bodyPr>
            <a:noAutofit/>
            <a:sp3d extrusionH="88900" prstMaterial="dkEdge">
              <a:bevelB w="38100" h="38100"/>
            </a:sp3d>
          </a:bodyPr>
          <a:lstStyle/>
          <a:p>
            <a:pPr algn="ctr"/>
            <a:r>
              <a:rPr lang="es-MX" sz="5400" b="1" u="sng" noProof="0">
                <a:ln/>
                <a:effectLst>
                  <a:outerShdw blurRad="50800" dist="38100" dir="1200000" algn="l" rotWithShape="0">
                    <a:schemeClr val="bg1">
                      <a:lumMod val="65000"/>
                      <a:alpha val="83000"/>
                    </a:schemeClr>
                  </a:outerShdw>
                </a:effectLst>
                <a:latin typeface="+mn-lt"/>
                <a:ea typeface="+mn-ea"/>
                <a:cs typeface="+mn-cs"/>
              </a:rPr>
              <a:t>Lunes</a:t>
            </a:r>
          </a:p>
        </p:txBody>
      </p:sp>
      <p:sp>
        <p:nvSpPr>
          <p:cNvPr id="15" name="Marcador de texto 14">
            <a:extLst>
              <a:ext uri="{FF2B5EF4-FFF2-40B4-BE49-F238E27FC236}">
                <a16:creationId xmlns:a16="http://schemas.microsoft.com/office/drawing/2014/main" id="{273AE9CE-BF4C-446E-C3D7-36DFCFE1EE19}"/>
              </a:ext>
            </a:extLst>
          </p:cNvPr>
          <p:cNvSpPr>
            <a:spLocks noGrp="1"/>
          </p:cNvSpPr>
          <p:nvPr>
            <p:ph type="body" idx="1"/>
          </p:nvPr>
        </p:nvSpPr>
        <p:spPr>
          <a:xfrm>
            <a:off x="204395" y="851914"/>
            <a:ext cx="10170784" cy="1421385"/>
          </a:xfrm>
          <a:noFill/>
        </p:spPr>
        <p:txBody>
          <a:bodyPr vert="horz" wrap="square" lIns="91440" tIns="45720" rIns="91440" bIns="45720" rtlCol="0" anchor="t">
            <a:normAutofit/>
          </a:bodyPr>
          <a:lstStyle/>
          <a:p>
            <a:pPr>
              <a:lnSpc>
                <a:spcPts val="1400"/>
              </a:lnSpc>
            </a:pPr>
            <a:r>
              <a:rPr lang="es-MX" noProof="0" dirty="0">
                <a:latin typeface="Aptos Display" panose="020B0004020202020204" pitchFamily="34" charset="0"/>
              </a:rPr>
              <a:t>«</a:t>
            </a:r>
            <a:r>
              <a:rPr lang="es-MX" dirty="0">
                <a:latin typeface="Aptos Display" panose="020B0004020202020204" pitchFamily="34" charset="0"/>
              </a:rPr>
              <a:t>Y al día siguiente madrugaron, y ofrecieron holocaustos, y presentaron ofrendas de paz; y se sentó el pueblo a comer y a beber, y se levantó a regocijarse.</a:t>
            </a:r>
            <a:r>
              <a:rPr lang="es-MX" noProof="0" dirty="0">
                <a:latin typeface="Aptos Display" panose="020B0004020202020204" pitchFamily="34" charset="0"/>
              </a:rPr>
              <a:t>» (Éxodo 32: 6)</a:t>
            </a:r>
          </a:p>
          <a:p>
            <a:pPr>
              <a:lnSpc>
                <a:spcPts val="1400"/>
              </a:lnSpc>
            </a:pPr>
            <a:r>
              <a:rPr lang="es-MX" dirty="0">
                <a:latin typeface="Aptos Display" panose="020B0004020202020204" pitchFamily="34" charset="0"/>
              </a:rPr>
              <a:t>Lee Éxodo 32:6. ¿Adónde los condujo rápidamente su idolatría? (Ver también Sal. 115:4-8; 135:15-18; Isa. 44:9, 10).</a:t>
            </a:r>
            <a:endParaRPr lang="es-MX" noProof="0" dirty="0">
              <a:latin typeface="Aptos Display" panose="020B0004020202020204" pitchFamily="34" charset="0"/>
            </a:endParaRPr>
          </a:p>
          <a:p>
            <a:pPr>
              <a:lnSpc>
                <a:spcPts val="1400"/>
              </a:lnSpc>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noProof="0" dirty="0">
                <a:solidFill>
                  <a:srgbClr val="0070C0"/>
                </a:solidFill>
                <a:latin typeface="Aptos Display" panose="020B0004020202020204" pitchFamily="34" charset="0"/>
              </a:rPr>
              <a:t>A adorar su propia creación en lugar de adorara a su creador, adoraron a </a:t>
            </a:r>
            <a:r>
              <a:rPr lang="es-MX" dirty="0">
                <a:solidFill>
                  <a:srgbClr val="0070C0"/>
                </a:solidFill>
                <a:latin typeface="Aptos Display" panose="020B0004020202020204" pitchFamily="34" charset="0"/>
              </a:rPr>
              <a:t>una estatua que no Lee Éxodo 32:6. ¿Adónde los condujo rápidamente su idolatría? (Ver también Sal. 115:4-8; 135:15-18; Isa. 44:9, 10).</a:t>
            </a:r>
            <a:endParaRPr lang="es-MX" sz="2000" noProof="0" dirty="0">
              <a:latin typeface="Aptos Display" panose="020B0004020202020204" pitchFamily="34" charset="0"/>
            </a:endParaRPr>
          </a:p>
        </p:txBody>
      </p:sp>
      <p:sp>
        <p:nvSpPr>
          <p:cNvPr id="16" name="Marcador de contenido 15">
            <a:extLst>
              <a:ext uri="{FF2B5EF4-FFF2-40B4-BE49-F238E27FC236}">
                <a16:creationId xmlns:a16="http://schemas.microsoft.com/office/drawing/2014/main" id="{45767219-B16D-A207-C6B6-4C961D37CDAA}"/>
              </a:ext>
            </a:extLst>
          </p:cNvPr>
          <p:cNvSpPr>
            <a:spLocks noGrp="1"/>
          </p:cNvSpPr>
          <p:nvPr>
            <p:ph sz="half" idx="2"/>
          </p:nvPr>
        </p:nvSpPr>
        <p:spPr>
          <a:xfrm>
            <a:off x="2837909" y="2112887"/>
            <a:ext cx="7537270" cy="4563942"/>
          </a:xfrm>
        </p:spPr>
        <p:txBody>
          <a:bodyPr vert="horz" lIns="91440" tIns="45720" rIns="91440" bIns="45720" rtlCol="0">
            <a:normAutofit/>
          </a:bodyPr>
          <a:lstStyle/>
          <a:p>
            <a:pPr marL="0" indent="0" algn="just">
              <a:lnSpc>
                <a:spcPts val="1400"/>
              </a:lnSpc>
              <a:spcBef>
                <a:spcPts val="0"/>
              </a:spcBef>
              <a:spcAft>
                <a:spcPts val="600"/>
              </a:spcAft>
              <a:buNone/>
            </a:pPr>
            <a:r>
              <a:rPr lang="es-MX" dirty="0">
                <a:latin typeface="Aptos Display" panose="020B0004020202020204" pitchFamily="34" charset="0"/>
              </a:rPr>
              <a:t>Después de que Moisés regresó al campamento y vio la rebelión, rompió en pedazos las dos tablas de piedra que contenían las Diez Promesas que Dios le había dado. Esta destrucción de la ley escrita fue una señal externa de lo que los israelitas habían hecho cuando excluyeron al Señor de sus vidas. Luego Moisés destruyó el becerro de oro. Incluso en presencia de Moisés, "el pueblo estaba desatado," "fuera de control" (versículo 25, NVI), y se entregaba "a la juerga" (versículo 6), por lo que tuvo que intervenir. Los que obstinadamente continuaron en la rebelión tuvieron que ser purgados, por lo que Dios, a través de Moisés, ordenó que fueran asesinados. Esta eliminación fue necesaria; de lo contrario, el pueblo de Dios habría caído en una ruina irreversible.</a:t>
            </a: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Durante este período de espera, tuvieron tiempo para meditar acerca de la ley de Dios que habían oído, y preparar sus corazones para recibir las futuras revelaciones que Moisés pudiera hacerles. Pero no dedicaron mucho tiempo a esta obra. Si se hubieran consagrado a buscar un entendimiento más claro de los requerimientos de Dios, y hubieran humillado sus corazones ante él, habrían sido escudados contra la tentación. Pero no obraron así y pronto se volvieron descuidados, desatentos y licenciosos. Esto ocurrió especialmente entre la «multitud mixta» (V.M.) Sentían impaciencia por seguir hacia la tierra prometida, que fluía leche y miel. Les había sido prometida a condición de que obedecieran; pero habían perdido de vista ese requisito. Algunos sugirieron el regreso a Egipto; pero ya fuera para seguir hacia Canaán o para volver a Egipto, la masa del pueblo resolvió no esperar más a Moisés.</a:t>
            </a:r>
            <a:r>
              <a:rPr lang="es-MX" b="1" noProof="0" dirty="0">
                <a:latin typeface="Aptos Display" panose="020B0004020202020204" pitchFamily="34" charset="0"/>
              </a:rPr>
              <a:t>»</a:t>
            </a:r>
            <a:r>
              <a:rPr lang="es-MX" noProof="0" dirty="0">
                <a:latin typeface="Aptos Display" panose="020B0004020202020204" pitchFamily="34" charset="0"/>
              </a:rPr>
              <a:t> </a:t>
            </a:r>
            <a:r>
              <a:rPr lang="es-MX" dirty="0">
                <a:latin typeface="Aptos Display" panose="020B0004020202020204" pitchFamily="34" charset="0"/>
              </a:rPr>
              <a:t>(Historia de los patriarcas y profetas, pp. 325, 326)</a:t>
            </a:r>
            <a:endParaRPr lang="es-MX" i="1"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59155F0B-0975-150E-86E7-E6B9F5FBE7C0}"/>
              </a:ext>
            </a:extLst>
          </p:cNvPr>
          <p:cNvSpPr txBox="1"/>
          <p:nvPr/>
        </p:nvSpPr>
        <p:spPr>
          <a:xfrm>
            <a:off x="3287564" y="181171"/>
            <a:ext cx="6624000" cy="658800"/>
          </a:xfrm>
          <a:prstGeom prst="rect">
            <a:avLst/>
          </a:prstGeom>
          <a:solidFill>
            <a:srgbClr val="BB561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LA IDOLATRÍA Y EL MAL</a:t>
            </a:r>
          </a:p>
        </p:txBody>
      </p:sp>
      <p:sp>
        <p:nvSpPr>
          <p:cNvPr id="2" name="Doble onda 1">
            <a:extLst>
              <a:ext uri="{FF2B5EF4-FFF2-40B4-BE49-F238E27FC236}">
                <a16:creationId xmlns:a16="http://schemas.microsoft.com/office/drawing/2014/main" id="{74924193-BB4C-1260-67CD-FE9D1840DD54}"/>
              </a:ext>
            </a:extLst>
          </p:cNvPr>
          <p:cNvSpPr/>
          <p:nvPr/>
        </p:nvSpPr>
        <p:spPr>
          <a:xfrm>
            <a:off x="0" y="2404034"/>
            <a:ext cx="2837909" cy="3072842"/>
          </a:xfrm>
          <a:custGeom>
            <a:avLst/>
            <a:gdLst>
              <a:gd name="connsiteX0" fmla="*/ 0 w 2576470"/>
              <a:gd name="connsiteY0" fmla="*/ 175880 h 2814084"/>
              <a:gd name="connsiteX1" fmla="*/ 1288235 w 2576470"/>
              <a:gd name="connsiteY1" fmla="*/ 175880 h 2814084"/>
              <a:gd name="connsiteX2" fmla="*/ 2576470 w 2576470"/>
              <a:gd name="connsiteY2" fmla="*/ 175880 h 2814084"/>
              <a:gd name="connsiteX3" fmla="*/ 2576470 w 2576470"/>
              <a:gd name="connsiteY3" fmla="*/ 2638204 h 2814084"/>
              <a:gd name="connsiteX4" fmla="*/ 1288235 w 2576470"/>
              <a:gd name="connsiteY4" fmla="*/ 2638204 h 2814084"/>
              <a:gd name="connsiteX5" fmla="*/ 0 w 2576470"/>
              <a:gd name="connsiteY5" fmla="*/ 2638204 h 2814084"/>
              <a:gd name="connsiteX6" fmla="*/ 0 w 2576470"/>
              <a:gd name="connsiteY6" fmla="*/ 175880 h 2814084"/>
              <a:gd name="connsiteX0" fmla="*/ 0 w 2576470"/>
              <a:gd name="connsiteY0" fmla="*/ 260563 h 2892127"/>
              <a:gd name="connsiteX1" fmla="*/ 1288235 w 2576470"/>
              <a:gd name="connsiteY1" fmla="*/ 260563 h 2892127"/>
              <a:gd name="connsiteX2" fmla="*/ 2178437 w 2576470"/>
              <a:gd name="connsiteY2" fmla="*/ 260563 h 2892127"/>
              <a:gd name="connsiteX3" fmla="*/ 2576470 w 2576470"/>
              <a:gd name="connsiteY3" fmla="*/ 2722887 h 2892127"/>
              <a:gd name="connsiteX4" fmla="*/ 1288235 w 2576470"/>
              <a:gd name="connsiteY4" fmla="*/ 2722887 h 2892127"/>
              <a:gd name="connsiteX5" fmla="*/ 0 w 2576470"/>
              <a:gd name="connsiteY5" fmla="*/ 2722887 h 2892127"/>
              <a:gd name="connsiteX6" fmla="*/ 0 w 2576470"/>
              <a:gd name="connsiteY6" fmla="*/ 260563 h 2892127"/>
              <a:gd name="connsiteX0" fmla="*/ 0 w 2210710"/>
              <a:gd name="connsiteY0" fmla="*/ 260563 h 2911203"/>
              <a:gd name="connsiteX1" fmla="*/ 1288235 w 2210710"/>
              <a:gd name="connsiteY1" fmla="*/ 260563 h 2911203"/>
              <a:gd name="connsiteX2" fmla="*/ 2178437 w 2210710"/>
              <a:gd name="connsiteY2" fmla="*/ 260563 h 2911203"/>
              <a:gd name="connsiteX3" fmla="*/ 2210710 w 2210710"/>
              <a:gd name="connsiteY3" fmla="*/ 2744402 h 2911203"/>
              <a:gd name="connsiteX4" fmla="*/ 1288235 w 2210710"/>
              <a:gd name="connsiteY4" fmla="*/ 2722887 h 2911203"/>
              <a:gd name="connsiteX5" fmla="*/ 0 w 2210710"/>
              <a:gd name="connsiteY5" fmla="*/ 2722887 h 2911203"/>
              <a:gd name="connsiteX6" fmla="*/ 0 w 2210710"/>
              <a:gd name="connsiteY6" fmla="*/ 260563 h 2911203"/>
              <a:gd name="connsiteX0" fmla="*/ 0 w 2210710"/>
              <a:gd name="connsiteY0" fmla="*/ 257015 h 2907655"/>
              <a:gd name="connsiteX1" fmla="*/ 1288235 w 2210710"/>
              <a:gd name="connsiteY1" fmla="*/ 257015 h 2907655"/>
              <a:gd name="connsiteX2" fmla="*/ 2206129 w 2210710"/>
              <a:gd name="connsiteY2" fmla="*/ 160197 h 2907655"/>
              <a:gd name="connsiteX3" fmla="*/ 2210710 w 2210710"/>
              <a:gd name="connsiteY3" fmla="*/ 2740854 h 2907655"/>
              <a:gd name="connsiteX4" fmla="*/ 1288235 w 2210710"/>
              <a:gd name="connsiteY4" fmla="*/ 2719339 h 2907655"/>
              <a:gd name="connsiteX5" fmla="*/ 0 w 2210710"/>
              <a:gd name="connsiteY5" fmla="*/ 2719339 h 2907655"/>
              <a:gd name="connsiteX6" fmla="*/ 0 w 2210710"/>
              <a:gd name="connsiteY6" fmla="*/ 257015 h 290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710" h="2907655">
                <a:moveTo>
                  <a:pt x="0" y="257015"/>
                </a:moveTo>
                <a:cubicBezTo>
                  <a:pt x="429412" y="-329252"/>
                  <a:pt x="920547" y="273151"/>
                  <a:pt x="1288235" y="257015"/>
                </a:cubicBezTo>
                <a:cubicBezTo>
                  <a:pt x="1655923" y="240879"/>
                  <a:pt x="1776717" y="746465"/>
                  <a:pt x="2206129" y="160197"/>
                </a:cubicBezTo>
                <a:cubicBezTo>
                  <a:pt x="2206129" y="980972"/>
                  <a:pt x="2210710" y="1920079"/>
                  <a:pt x="2210710" y="2740854"/>
                </a:cubicBezTo>
                <a:cubicBezTo>
                  <a:pt x="1781298" y="3327121"/>
                  <a:pt x="1717647" y="2133071"/>
                  <a:pt x="1288235" y="2719339"/>
                </a:cubicBezTo>
                <a:cubicBezTo>
                  <a:pt x="858823" y="3305606"/>
                  <a:pt x="429412" y="2133071"/>
                  <a:pt x="0" y="2719339"/>
                </a:cubicBezTo>
                <a:lnTo>
                  <a:pt x="0" y="257015"/>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7C79EABE-BEA1-D270-7D68-2932CC5569D4}"/>
              </a:ext>
            </a:extLst>
          </p:cNvPr>
          <p:cNvSpPr txBox="1"/>
          <p:nvPr/>
        </p:nvSpPr>
        <p:spPr>
          <a:xfrm>
            <a:off x="204395" y="6379207"/>
            <a:ext cx="10170784" cy="554994"/>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¿De qué maneras rinden culto los seres humanos actualmente a la Creación en lugar de adorar al Creador?</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86270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 calcmode="lin" valueType="num">
                                      <p:cBhvr additive="base">
                                        <p:cTn id="19"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9A8B48DA-4413-26BF-EC99-862B3BCCCCA7}"/>
              </a:ext>
            </a:extLst>
          </p:cNvPr>
          <p:cNvSpPr>
            <a:spLocks noGrp="1"/>
          </p:cNvSpPr>
          <p:nvPr>
            <p:ph type="body" idx="1"/>
          </p:nvPr>
        </p:nvSpPr>
        <p:spPr>
          <a:xfrm>
            <a:off x="86061" y="828499"/>
            <a:ext cx="10260898" cy="1238185"/>
          </a:xfrm>
          <a:noFill/>
        </p:spPr>
        <p:txBody>
          <a:bodyPr vert="horz" wrap="square" lIns="91440" tIns="45720" rIns="91440" bIns="45720" rtlCol="0" anchor="t">
            <a:normAutofit/>
          </a:bodyPr>
          <a:lstStyle/>
          <a:p>
            <a:pPr>
              <a:lnSpc>
                <a:spcPts val="1600"/>
              </a:lnSpc>
            </a:pPr>
            <a:r>
              <a:rPr lang="es-MX" noProof="0" dirty="0">
                <a:latin typeface="Aptos Display" panose="020B0004020202020204" pitchFamily="34" charset="0"/>
              </a:rPr>
              <a:t>«</a:t>
            </a:r>
            <a:r>
              <a:rPr lang="es-MX" dirty="0">
                <a:latin typeface="Aptos Display" panose="020B0004020202020204" pitchFamily="34" charset="0"/>
              </a:rPr>
              <a:t>Entonces Jehová dijo a Moisés: Anda, desciende, porque tu pueblo que sacaste de la tierra de Egipto se ha corrompido.</a:t>
            </a:r>
            <a:r>
              <a:rPr lang="es-MX" noProof="0" dirty="0">
                <a:latin typeface="Aptos Display" panose="020B0004020202020204" pitchFamily="34" charset="0"/>
              </a:rPr>
              <a:t>» (Éxodo 32: 7).</a:t>
            </a:r>
          </a:p>
          <a:p>
            <a:pPr>
              <a:lnSpc>
                <a:spcPts val="1600"/>
              </a:lnSpc>
            </a:pPr>
            <a:r>
              <a:rPr lang="es-MX" dirty="0">
                <a:latin typeface="Aptos Display" panose="020B0004020202020204" pitchFamily="34" charset="0"/>
              </a:rPr>
              <a:t>Lee Éxodo 32:7 y 8. ¿Por qué envió Dios a Moisés nuevamente al campamento de Israel?</a:t>
            </a:r>
          </a:p>
          <a:p>
            <a:pPr>
              <a:lnSpc>
                <a:spcPts val="1600"/>
              </a:lnSpc>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Por que el pueblo se había corrompido, se había entregado a la idolatría. Y al recurrir a un </a:t>
            </a:r>
            <a:r>
              <a:rPr lang="es-MX" dirty="0" err="1">
                <a:solidFill>
                  <a:srgbClr val="0070C0"/>
                </a:solidFill>
                <a:latin typeface="Aptos Display" panose="020B0004020202020204" pitchFamily="34" charset="0"/>
              </a:rPr>
              <a:t>idolo</a:t>
            </a:r>
            <a:r>
              <a:rPr lang="es-MX" dirty="0">
                <a:solidFill>
                  <a:srgbClr val="0070C0"/>
                </a:solidFill>
                <a:latin typeface="Aptos Display" panose="020B0004020202020204" pitchFamily="34" charset="0"/>
              </a:rPr>
              <a:t> el pueblo se estaba divorciando del Dios verdadero, para adorar una estatua creación del hombre.</a:t>
            </a:r>
            <a:endParaRPr lang="es-MX" noProof="0" dirty="0">
              <a:solidFill>
                <a:srgbClr val="0070C0"/>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11F57159-DA92-C69A-F804-BE0279520E05}"/>
              </a:ext>
            </a:extLst>
          </p:cNvPr>
          <p:cNvSpPr>
            <a:spLocks noGrp="1"/>
          </p:cNvSpPr>
          <p:nvPr>
            <p:ph sz="half" idx="2"/>
          </p:nvPr>
        </p:nvSpPr>
        <p:spPr>
          <a:xfrm>
            <a:off x="2774097" y="1907622"/>
            <a:ext cx="7601082" cy="4594778"/>
          </a:xfrm>
        </p:spPr>
        <p:txBody>
          <a:bodyPr>
            <a:normAutofit/>
          </a:bodyPr>
          <a:lstStyle/>
          <a:p>
            <a:pPr marL="0" indent="0" algn="just">
              <a:lnSpc>
                <a:spcPts val="1400"/>
              </a:lnSpc>
              <a:spcBef>
                <a:spcPts val="0"/>
              </a:spcBef>
              <a:spcAft>
                <a:spcPts val="600"/>
              </a:spcAft>
              <a:buNone/>
            </a:pPr>
            <a:r>
              <a:rPr lang="es-MX" dirty="0">
                <a:latin typeface="Aptos Display" panose="020B0004020202020204" pitchFamily="34" charset="0"/>
              </a:rPr>
              <a:t>La preocupación de Moisés por la prosperidad del pueblo de Dios se refleja en su pregunta a su hermano Aarón: "¿Qué te hizo este pueblo para que los llevaras a un pecado tan grande?“ (Éxodo 32:21, NVI). Su ceder a peticiones incorrectas condujo a consecuencias trágicas. Para excusar su comportamiento, Aarón inventó un milagro: "Me dieron el oro, y lo eché al fuego, ¡y salió este becerro!" (versículo 24b, NVI). Se refirió a la magia para calmar la ira de Moisés. El pecado ciega, y las historias maravillosas a menudo se crean para encubrir la desobediencia. "El Señor se enojó mucho con Aarón" (Deuteronomio 9:20a, NKJV), pero se le perdonó la vida porque Moisés intercedió por él (versículo 20b). Aarón se arrepintió sinceramente de este grave pecado, fue restaurado a su puesto de liderazgo y luego fue ungido como sumo sacerdote (Éxodo 40:12-15). ¡La gracia y la misericordia de Dios son asombrosas!</a:t>
            </a: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Para hacer frente a semejante crisis, hacía falta un hombre de firmeza, decisión, y ánimo imperturbable, un hombre que considerara el honor de Dios por sobre el favor popular, por sobre su seguridad personal y su misma vida. Pero el jefe provisorio de Israel no tenía ese carácter. Aarón reconvino débilmente al pueblo, y su vacilación y timidez en el momento crítico solo sirvieron para hacerlos más decididos en su propósito. El tumulto creció. Un frenesí ciego e irrazonable pareció posesionarse de la multitud. Algunos permanecieron fieles a su pacto con Dios; pero la mayor parte del pueblo se unió a la apostasía. Unos pocos, que osaron denunciar la propuesta imagen como idolatría, fueron atacados y maltratados, y en la confusión y el alboroto perdieron finalmente la vida» </a:t>
            </a:r>
            <a:r>
              <a:rPr lang="es-MX" i="1" dirty="0">
                <a:latin typeface="Aptos Display" panose="020B0004020202020204" pitchFamily="34" charset="0"/>
              </a:rPr>
              <a:t>(Historia de los patriarcas y profetas, pp. 326, 327).</a:t>
            </a:r>
          </a:p>
          <a:p>
            <a:pPr marL="0" indent="0" algn="just">
              <a:lnSpc>
                <a:spcPts val="1400"/>
              </a:lnSpc>
              <a:spcBef>
                <a:spcPts val="0"/>
              </a:spcBef>
              <a:spcAft>
                <a:spcPts val="600"/>
              </a:spcAft>
              <a:buNone/>
            </a:pPr>
            <a:endParaRPr lang="es-MX" b="1" dirty="0">
              <a:latin typeface="Aptos Display" panose="020B0004020202020204" pitchFamily="34" charset="0"/>
            </a:endParaRPr>
          </a:p>
          <a:p>
            <a:pPr marL="0" indent="0" algn="just">
              <a:lnSpc>
                <a:spcPts val="1400"/>
              </a:lnSpc>
              <a:spcBef>
                <a:spcPts val="0"/>
              </a:spcBef>
              <a:spcAft>
                <a:spcPts val="600"/>
              </a:spcAft>
              <a:buNone/>
            </a:pPr>
            <a:endParaRPr lang="en-US" i="1"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b="1" noProof="0" dirty="0">
              <a:solidFill>
                <a:srgbClr val="C00000"/>
              </a:solidFill>
              <a:latin typeface="Aptos Display" panose="020B0004020202020204" pitchFamily="34" charset="0"/>
            </a:endParaRPr>
          </a:p>
        </p:txBody>
      </p:sp>
      <p:sp>
        <p:nvSpPr>
          <p:cNvPr id="2" name="CuadroTexto 1">
            <a:extLst>
              <a:ext uri="{FF2B5EF4-FFF2-40B4-BE49-F238E27FC236}">
                <a16:creationId xmlns:a16="http://schemas.microsoft.com/office/drawing/2014/main" id="{08C685AE-E21C-8DBF-EB5E-2BDEB9589609}"/>
              </a:ext>
            </a:extLst>
          </p:cNvPr>
          <p:cNvSpPr txBox="1"/>
          <p:nvPr/>
        </p:nvSpPr>
        <p:spPr>
          <a:xfrm>
            <a:off x="2870200" y="161993"/>
            <a:ext cx="7366000" cy="658800"/>
          </a:xfrm>
          <a:prstGeom prst="rect">
            <a:avLst/>
          </a:prstGeom>
          <a:solidFill>
            <a:srgbClr val="92D050"/>
          </a:solidFill>
          <a:ln>
            <a:noFill/>
          </a:ln>
          <a:effectLst>
            <a:outerShdw blurRad="44450" dist="27940" dir="5400000" algn="ctr">
              <a:schemeClr val="tx1">
                <a:alpha val="32000"/>
              </a:schemeClr>
            </a:outerShdw>
          </a:effectLst>
          <a:scene3d>
            <a:camera prst="orthographicFront">
              <a:rot lat="0" lon="0" rev="0"/>
            </a:camera>
            <a:lightRig rig="balanced" dir="t">
              <a:rot lat="0" lon="0" rev="8700000"/>
            </a:lightRig>
          </a:scene3d>
          <a:sp3d>
            <a:bevelT w="190500" h="38100"/>
          </a:sp3d>
        </p:spPr>
        <p:txBody>
          <a:bodyPr wrap="square" rtlCol="0" anchor="ctr">
            <a:normAutofit fontScale="85000" lnSpcReduction="10000"/>
            <a:sp3d extrusionH="31750" contourW="38100">
              <a:bevelT prst="riblet"/>
              <a:bevelB w="0" h="0"/>
              <a:extrusionClr>
                <a:schemeClr val="tx1">
                  <a:lumMod val="50000"/>
                  <a:lumOff val="50000"/>
                </a:schemeClr>
              </a:extrusionClr>
              <a:contourClr>
                <a:schemeClr val="bg1"/>
              </a:contourClr>
            </a:sp3d>
          </a:bodyPr>
          <a:lstStyle>
            <a:defPPr>
              <a:defRPr lang="es-MX"/>
            </a:defPPr>
            <a:lvl1pPr>
              <a:defRPr sz="2800">
                <a:solidFill>
                  <a:schemeClr val="bg1">
                    <a:lumMod val="95000"/>
                  </a:schemeClr>
                </a:solidFill>
                <a:latin typeface="Amasis MT Pro Black" panose="02040A04050005020304" pitchFamily="18" charset="0"/>
              </a:defRPr>
            </a:lvl1pPr>
          </a:lstStyle>
          <a:p>
            <a:pPr>
              <a:lnSpc>
                <a:spcPct val="90000"/>
              </a:lnSpc>
              <a:spcBef>
                <a:spcPct val="0"/>
              </a:spcBef>
            </a:pPr>
            <a:r>
              <a:rPr lang="es-MX" sz="4800" b="1" dirty="0">
                <a:ln/>
                <a:solidFill>
                  <a:schemeClr val="tx1"/>
                </a:solidFill>
                <a:effectLst>
                  <a:outerShdw blurRad="50800" dir="5400000" algn="ctr" rotWithShape="0">
                    <a:schemeClr val="bg1"/>
                  </a:outerShdw>
                </a:effectLst>
                <a:latin typeface="+mn-lt"/>
              </a:rPr>
              <a:t>CORROMPIÉNDOSE A SÍ MISMOS</a:t>
            </a:r>
          </a:p>
        </p:txBody>
      </p:sp>
      <p:sp>
        <p:nvSpPr>
          <p:cNvPr id="12" name="Título 5">
            <a:extLst>
              <a:ext uri="{FF2B5EF4-FFF2-40B4-BE49-F238E27FC236}">
                <a16:creationId xmlns:a16="http://schemas.microsoft.com/office/drawing/2014/main" id="{9B2B152D-20AD-F590-1625-1546DA8426D8}"/>
              </a:ext>
            </a:extLst>
          </p:cNvPr>
          <p:cNvSpPr>
            <a:spLocks noGrp="1"/>
          </p:cNvSpPr>
          <p:nvPr>
            <p:ph type="title"/>
          </p:nvPr>
        </p:nvSpPr>
        <p:spPr>
          <a:xfrm>
            <a:off x="115772" y="161575"/>
            <a:ext cx="2658325" cy="659218"/>
          </a:xfrm>
          <a:solidFill>
            <a:srgbClr val="8FCB50"/>
          </a:solidFill>
          <a:ln w="22225" cap="rnd">
            <a:noFill/>
          </a:ln>
          <a:scene3d>
            <a:camera prst="obliqueTopRight"/>
            <a:lightRig rig="balanced" dir="t"/>
          </a:scene3d>
          <a:sp3d>
            <a:bevelT w="190500" h="38100"/>
          </a:sp3d>
        </p:spPr>
        <p:txBody>
          <a:bodyPr>
            <a:noAutofit/>
            <a:sp3d extrusionH="88900" prstMaterial="powder">
              <a:bevelT h="127000"/>
              <a:bevelB w="38100" h="38100" prst="slope"/>
              <a:extrusionClr>
                <a:schemeClr val="bg1"/>
              </a:extrusionClr>
            </a:sp3d>
          </a:bodyPr>
          <a:lstStyle/>
          <a:p>
            <a:pPr algn="ctr"/>
            <a:r>
              <a:rPr lang="es-MX" sz="4800" b="1" u="sng">
                <a:ln/>
                <a:solidFill>
                  <a:schemeClr val="tx1"/>
                </a:solidFill>
                <a:effectLst>
                  <a:outerShdw blurRad="50800" dir="5400000" algn="ctr" rotWithShape="0">
                    <a:schemeClr val="bg1"/>
                  </a:outerShdw>
                </a:effectLst>
                <a:latin typeface="+mn-lt"/>
                <a:ea typeface="+mn-ea"/>
                <a:cs typeface="+mn-cs"/>
              </a:rPr>
              <a:t>Martes</a:t>
            </a:r>
          </a:p>
        </p:txBody>
      </p:sp>
      <p:sp>
        <p:nvSpPr>
          <p:cNvPr id="3" name="Lágrima 2">
            <a:extLst>
              <a:ext uri="{FF2B5EF4-FFF2-40B4-BE49-F238E27FC236}">
                <a16:creationId xmlns:a16="http://schemas.microsoft.com/office/drawing/2014/main" id="{AE4EEBE8-A631-7019-3F15-CE49B6932798}"/>
              </a:ext>
            </a:extLst>
          </p:cNvPr>
          <p:cNvSpPr/>
          <p:nvPr/>
        </p:nvSpPr>
        <p:spPr>
          <a:xfrm>
            <a:off x="0" y="2232871"/>
            <a:ext cx="2774097" cy="2919047"/>
          </a:xfrm>
          <a:prstGeom prst="teardrop">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984389FA-3FF8-460A-60BF-4030930B8800}"/>
              </a:ext>
            </a:extLst>
          </p:cNvPr>
          <p:cNvSpPr txBox="1"/>
          <p:nvPr/>
        </p:nvSpPr>
        <p:spPr>
          <a:xfrm>
            <a:off x="86061" y="6248400"/>
            <a:ext cx="10289118" cy="652043"/>
          </a:xfrm>
          <a:prstGeom prst="rect">
            <a:avLst/>
          </a:prstGeom>
          <a:noFill/>
        </p:spPr>
        <p:txBody>
          <a:bodyPr wrap="square" rtlCol="0">
            <a:normAutofit fontScale="92500"/>
          </a:bodyPr>
          <a:lstStyle/>
          <a:p>
            <a:pPr algn="just">
              <a:lnSpc>
                <a:spcPts val="1600"/>
              </a:lnSpc>
            </a:pPr>
            <a:r>
              <a:rPr lang="es-MX" b="1" noProof="0" dirty="0"/>
              <a:t>Reflexionemos:</a:t>
            </a:r>
            <a:r>
              <a:rPr lang="es-MX" noProof="0" dirty="0"/>
              <a:t> </a:t>
            </a:r>
            <a:r>
              <a:rPr lang="es-MX" b="1" dirty="0">
                <a:solidFill>
                  <a:srgbClr val="C00000"/>
                </a:solidFill>
                <a:latin typeface="Aptos Display" panose="020B0004020202020204" pitchFamily="34" charset="0"/>
              </a:rPr>
              <a:t>Nos preguntamos a menudo cómo podían los antiguos creyentes ser tan ingenuos e incorregibles, al punto de adorar objetos de fabricación humana. ¿estamos realmente libres de la idolatría?</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29640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D4AD41-BBA2-6A4A-28FE-57EE21BC4ED8}"/>
              </a:ext>
            </a:extLst>
          </p:cNvPr>
          <p:cNvSpPr txBox="1"/>
          <p:nvPr/>
        </p:nvSpPr>
        <p:spPr>
          <a:xfrm>
            <a:off x="3278601" y="187113"/>
            <a:ext cx="6624000" cy="658800"/>
          </a:xfrm>
          <a:prstGeom prst="rect">
            <a:avLst/>
          </a:prstGeom>
          <a:solidFill>
            <a:srgbClr val="6E349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bevelB prst="slope"/>
          </a:sp3d>
        </p:spPr>
        <p:txBody>
          <a:bodyPr wrap="square" rtlCol="0" anchor="ctr">
            <a:normAutofit fontScale="92500" lnSpcReduction="10000"/>
            <a:sp3d extrusionH="57150" contourW="25400">
              <a:bevelT w="50800" prst="angle"/>
              <a:extrusionClr>
                <a:schemeClr val="bg1"/>
              </a:extrusionClr>
              <a:contourClr>
                <a:schemeClr val="bg1"/>
              </a:contourClr>
            </a:sp3d>
          </a:bodyPr>
          <a:lstStyle/>
          <a:p>
            <a:pPr algn="just">
              <a:spcBef>
                <a:spcPct val="0"/>
              </a:spcBef>
            </a:pPr>
            <a:r>
              <a:rPr lang="es-MX" sz="4400" b="1" dirty="0">
                <a:ln>
                  <a:solidFill>
                    <a:schemeClr val="accent1"/>
                  </a:solidFill>
                </a:ln>
                <a:solidFill>
                  <a:schemeClr val="bg1"/>
                </a:solidFill>
                <a:effectLst>
                  <a:outerShdw blurRad="50800" dist="38100" algn="l" rotWithShape="0">
                    <a:schemeClr val="bg1">
                      <a:lumMod val="95000"/>
                      <a:alpha val="40000"/>
                    </a:schemeClr>
                  </a:outerShdw>
                </a:effectLst>
              </a:rPr>
              <a:t>LA JUSTA IRA DE DIOS</a:t>
            </a:r>
          </a:p>
        </p:txBody>
      </p:sp>
      <p:sp>
        <p:nvSpPr>
          <p:cNvPr id="9" name="Título 5">
            <a:extLst>
              <a:ext uri="{FF2B5EF4-FFF2-40B4-BE49-F238E27FC236}">
                <a16:creationId xmlns:a16="http://schemas.microsoft.com/office/drawing/2014/main" id="{32D96FCC-8331-450B-1E15-4B5A7EC1FDEF}"/>
              </a:ext>
            </a:extLst>
          </p:cNvPr>
          <p:cNvSpPr>
            <a:spLocks noGrp="1"/>
          </p:cNvSpPr>
          <p:nvPr>
            <p:ph type="title"/>
          </p:nvPr>
        </p:nvSpPr>
        <p:spPr>
          <a:xfrm>
            <a:off x="467360" y="193956"/>
            <a:ext cx="2658325" cy="659218"/>
          </a:xfrm>
          <a:solidFill>
            <a:srgbClr val="6E349A"/>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b="1" u="sng" noProof="0" dirty="0">
                <a:ln/>
                <a:effectLst/>
                <a:latin typeface="+mn-lt"/>
                <a:ea typeface="+mn-ea"/>
                <a:cs typeface="+mn-cs"/>
              </a:rPr>
              <a:t>Miércoles</a:t>
            </a:r>
          </a:p>
        </p:txBody>
      </p:sp>
      <p:sp>
        <p:nvSpPr>
          <p:cNvPr id="4" name="Marcador de texto 3">
            <a:extLst>
              <a:ext uri="{FF2B5EF4-FFF2-40B4-BE49-F238E27FC236}">
                <a16:creationId xmlns:a16="http://schemas.microsoft.com/office/drawing/2014/main" id="{C454244B-81B2-9D1E-A4D6-0727FFF12747}"/>
              </a:ext>
            </a:extLst>
          </p:cNvPr>
          <p:cNvSpPr>
            <a:spLocks noGrp="1"/>
          </p:cNvSpPr>
          <p:nvPr>
            <p:ph type="body" idx="1"/>
          </p:nvPr>
        </p:nvSpPr>
        <p:spPr>
          <a:xfrm>
            <a:off x="11242" y="905720"/>
            <a:ext cx="10453558" cy="1227880"/>
          </a:xfrm>
          <a:noFill/>
        </p:spPr>
        <p:txBody>
          <a:bodyPr vert="horz" wrap="square" lIns="91440" tIns="45720" rIns="91440" bIns="45720" rtlCol="0" anchor="t">
            <a:normAutofit/>
          </a:bodyPr>
          <a:lstStyle/>
          <a:p>
            <a:pPr>
              <a:lnSpc>
                <a:spcPts val="1300"/>
              </a:lnSpc>
              <a:spcAft>
                <a:spcPts val="300"/>
              </a:spcAft>
            </a:pPr>
            <a:r>
              <a:rPr lang="es-MX" noProof="0" dirty="0">
                <a:latin typeface="Aptos Display" panose="020B0004020202020204" pitchFamily="34" charset="0"/>
              </a:rPr>
              <a:t>«</a:t>
            </a:r>
            <a:r>
              <a:rPr lang="es-MX" dirty="0">
                <a:latin typeface="Aptos Display" panose="020B0004020202020204" pitchFamily="34" charset="0"/>
              </a:rPr>
              <a:t>¿Por qué han de hablar los egipcios, diciendo: Para mal los sacó, para matarlos en los montes, y para raerlos de sobre la faz de la tierra? Vuélvete del ardor de tu ira, y arrepiéntete de este mal contra tu pueblo.» (Éxodo 32: 12)</a:t>
            </a:r>
          </a:p>
          <a:p>
            <a:pPr>
              <a:lnSpc>
                <a:spcPts val="1300"/>
              </a:lnSpc>
              <a:spcAft>
                <a:spcPts val="300"/>
              </a:spcAft>
            </a:pPr>
            <a:r>
              <a:rPr lang="es-MX" dirty="0">
                <a:latin typeface="Aptos Display" panose="020B0004020202020204" pitchFamily="34" charset="0"/>
              </a:rPr>
              <a:t>Lee Éxodo 32:9 al 29. ¿Cuál fue la reacción de Moisés ante la decisión divina de destruir a Israel?</a:t>
            </a:r>
            <a:endParaRPr lang="es-MX" noProof="0" dirty="0">
              <a:latin typeface="Aptos Display" panose="020B0004020202020204" pitchFamily="34" charset="0"/>
            </a:endParaRPr>
          </a:p>
          <a:p>
            <a:pPr>
              <a:lnSpc>
                <a:spcPts val="1300"/>
              </a:lnSpc>
              <a:spcAft>
                <a:spcPts val="300"/>
              </a:spcAft>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La reacción de Moisés fue orar en presencia de Jehová. Suplico al Señor en favor de los israelitas, señalando que no eran el pueblo de Moisés, sino el de Dios.</a:t>
            </a:r>
          </a:p>
          <a:p>
            <a:pPr>
              <a:lnSpc>
                <a:spcPts val="1300"/>
              </a:lnSpc>
              <a:spcAft>
                <a:spcPts val="300"/>
              </a:spcAft>
            </a:pPr>
            <a:endParaRPr lang="es-MX" sz="1700" noProof="0" dirty="0">
              <a:solidFill>
                <a:srgbClr val="00B0F0"/>
              </a:solidFill>
              <a:latin typeface="Aptos Display" panose="020B0004020202020204" pitchFamily="34" charset="0"/>
            </a:endParaRPr>
          </a:p>
        </p:txBody>
      </p:sp>
      <p:sp>
        <p:nvSpPr>
          <p:cNvPr id="3" name="Diagrama de flujo: pantalla 2">
            <a:extLst>
              <a:ext uri="{FF2B5EF4-FFF2-40B4-BE49-F238E27FC236}">
                <a16:creationId xmlns:a16="http://schemas.microsoft.com/office/drawing/2014/main" id="{6186A0B3-A4B7-36EB-C952-5BC87AAF9B83}"/>
              </a:ext>
            </a:extLst>
          </p:cNvPr>
          <p:cNvSpPr/>
          <p:nvPr/>
        </p:nvSpPr>
        <p:spPr>
          <a:xfrm>
            <a:off x="11242" y="2503944"/>
            <a:ext cx="2701466" cy="3376216"/>
          </a:xfrm>
          <a:prstGeom prst="flowChartDisplay">
            <a:avLst/>
          </a:prstGeom>
          <a:blipFill dpi="0" rotWithShape="1">
            <a:blip r:embed="rId4">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a:p>
        </p:txBody>
      </p:sp>
      <p:sp>
        <p:nvSpPr>
          <p:cNvPr id="10" name="Marcador de contenido 9">
            <a:extLst>
              <a:ext uri="{FF2B5EF4-FFF2-40B4-BE49-F238E27FC236}">
                <a16:creationId xmlns:a16="http://schemas.microsoft.com/office/drawing/2014/main" id="{10209970-210E-C161-AB3B-AECA924C0D07}"/>
              </a:ext>
            </a:extLst>
          </p:cNvPr>
          <p:cNvSpPr>
            <a:spLocks noGrp="1"/>
          </p:cNvSpPr>
          <p:nvPr>
            <p:ph sz="half" idx="2"/>
          </p:nvPr>
        </p:nvSpPr>
        <p:spPr>
          <a:xfrm>
            <a:off x="2712708" y="1999592"/>
            <a:ext cx="7752092" cy="4645573"/>
          </a:xfrm>
          <a:effectLst>
            <a:glow rad="127000">
              <a:schemeClr val="bg1"/>
            </a:glow>
            <a:softEdge rad="25400"/>
          </a:effectLst>
        </p:spPr>
        <p:txBody>
          <a:bodyPr>
            <a:normAutofit/>
            <a:scene3d>
              <a:camera prst="orthographicFront"/>
              <a:lightRig rig="brightRoom" dir="t">
                <a:rot lat="0" lon="0" rev="1200000"/>
              </a:lightRig>
            </a:scene3d>
            <a:sp3d prstMaterial="dkEdge">
              <a:bevelT w="38100"/>
              <a:extrusionClr>
                <a:schemeClr val="bg1"/>
              </a:extrusionClr>
              <a:contourClr>
                <a:schemeClr val="bg1"/>
              </a:contourClr>
            </a:sp3d>
          </a:bodyPr>
          <a:lstStyle/>
          <a:p>
            <a:pPr marL="0" indent="0" algn="just">
              <a:lnSpc>
                <a:spcPts val="1400"/>
              </a:lnSpc>
              <a:buNone/>
            </a:pPr>
            <a:r>
              <a:rPr lang="es-MX" dirty="0">
                <a:latin typeface="Aptos Display" panose="020B0004020202020204" pitchFamily="34" charset="0"/>
              </a:rPr>
              <a:t>Al día siguiente, Moisés volvió a subir al monte Sinaí e intercedió por Israel, pidiéndole al Dios misericordioso que perdonara a su pueblo por su comportamiento impío (Éxodo 32:30-32). La oración de intercesión significa orar no por nosotros mismos, sino por los demás, pidiendo a Dios que intervenga misericordiosamente y los bendiga dándoles guía, conversión, paz, éxito y felicidad. Oramos por los enfermos, los perseguidos, los heridos, los pobres, los estudiantes, los colegas, los bautismos, los líderes, el gobierno, etc. Moisés oró una oración de intercesión por los pecadores. Oró por aquellos que erraron, pidiendo a Dios que perdonara su pecado. Estaba dispuesto a sacrificar su vida por los pecadores. Sin embargo, solo Jesucristo, nuestro verdadero y único Intercesor y Mediador, tuvo que morir por nuestros pecados (1 Timoteo 2:5; Hebreos 7:25).</a:t>
            </a:r>
          </a:p>
          <a:p>
            <a:pPr marL="0" indent="0" algn="just">
              <a:lnSpc>
                <a:spcPts val="1400"/>
              </a:lnSpc>
              <a:buNone/>
            </a:pPr>
            <a:r>
              <a:rPr lang="es-MX" b="1" noProof="0" dirty="0">
                <a:latin typeface="Aptos Display" panose="020B0004020202020204" pitchFamily="34" charset="0"/>
              </a:rPr>
              <a:t>«</a:t>
            </a:r>
            <a:r>
              <a:rPr lang="es-MX" b="1" dirty="0">
                <a:latin typeface="Aptos Display" panose="020B0004020202020204" pitchFamily="34" charset="0"/>
              </a:rPr>
              <a:t>Dios vio que los hijos de Israel, especialmente la multitud mixta, estaban continuamente dispuestos a rebelarse y, con sus obras, provocarlo para que los destruyera. Sabía que murmurarían contra Moisés cuando estuvieran en dificultades, y que lo contristarían con su continua rebelión. Propuso a Moisés consumirlos y hacer de él una gran nación. En esto el Señor probó a Moisés. Sabía que conducir a aquel pueblo rebelde hasta la tierra prometida sería un trabajo laborioso y que pondría a prueba su alma. Quería poner a prueba la perseverancia, la fidelidad y el amor de Moisés hacia un pueblo tan descarriado e ingrato. Pero Moisés no consintió en que Israel fuera destruido. Demostró por sus intercesiones ante Dios que valoraba más la prosperidad del pueblo elegido de Dios que un gran nombre, o ser llamado padre de una nación más grande que Israel.</a:t>
            </a:r>
            <a:r>
              <a:rPr lang="es-MX" b="1" noProof="0" dirty="0">
                <a:latin typeface="Aptos Display" panose="020B0004020202020204" pitchFamily="34" charset="0"/>
              </a:rPr>
              <a:t>» </a:t>
            </a:r>
            <a:r>
              <a:rPr lang="es-MX" i="1" dirty="0">
                <a:latin typeface="Aptos Display" panose="020B0004020202020204" pitchFamily="34" charset="0"/>
              </a:rPr>
              <a:t>(Spiritual </a:t>
            </a:r>
            <a:r>
              <a:rPr lang="es-MX" i="1" dirty="0" err="1">
                <a:latin typeface="Aptos Display" panose="020B0004020202020204" pitchFamily="34" charset="0"/>
              </a:rPr>
              <a:t>Gifts</a:t>
            </a:r>
            <a:r>
              <a:rPr lang="es-MX" i="1" dirty="0">
                <a:latin typeface="Aptos Display" panose="020B0004020202020204" pitchFamily="34" charset="0"/>
              </a:rPr>
              <a:t>, t. 3, pp. 276, 277).</a:t>
            </a:r>
            <a:endParaRPr lang="es-MX" i="1" noProof="0" dirty="0">
              <a:latin typeface="Aptos Display" panose="020B0004020202020204" pitchFamily="34" charset="0"/>
            </a:endParaRPr>
          </a:p>
        </p:txBody>
      </p:sp>
      <p:sp>
        <p:nvSpPr>
          <p:cNvPr id="6" name="CuadroTexto 5">
            <a:extLst>
              <a:ext uri="{FF2B5EF4-FFF2-40B4-BE49-F238E27FC236}">
                <a16:creationId xmlns:a16="http://schemas.microsoft.com/office/drawing/2014/main" id="{9380AA45-86D5-335F-FCD4-9E237300BF12}"/>
              </a:ext>
            </a:extLst>
          </p:cNvPr>
          <p:cNvSpPr txBox="1"/>
          <p:nvPr/>
        </p:nvSpPr>
        <p:spPr>
          <a:xfrm>
            <a:off x="200553" y="6406868"/>
            <a:ext cx="10170784" cy="515334"/>
          </a:xfrm>
          <a:prstGeom prst="rect">
            <a:avLst/>
          </a:prstGeom>
          <a:noFill/>
        </p:spPr>
        <p:txBody>
          <a:bodyPr wrap="square" rtlCol="0">
            <a:spAutoFit/>
          </a:bodyPr>
          <a:lstStyle/>
          <a:p>
            <a:pPr algn="just">
              <a:lnSpc>
                <a:spcPts val="1600"/>
              </a:lnSpc>
            </a:pPr>
            <a:r>
              <a:rPr lang="es-MX" b="1" noProof="0" dirty="0"/>
              <a:t>Reflexionemos:</a:t>
            </a:r>
            <a:r>
              <a:rPr lang="es-MX" noProof="0" dirty="0"/>
              <a:t> </a:t>
            </a:r>
            <a:r>
              <a:rPr lang="es-MX" b="1" dirty="0">
                <a:solidFill>
                  <a:srgbClr val="C00000"/>
                </a:solidFill>
                <a:latin typeface="Aptos Display" panose="020B0004020202020204" pitchFamily="34" charset="0"/>
              </a:rPr>
              <a:t>¿Qué debería enseñarnos esta historia acerca del poder de la oración intercesora?  ¿Por quién deberías orar ahora mismo?</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16872442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561AB1F5-B354-8C1B-B95F-2B1DF3FECEFE}"/>
              </a:ext>
            </a:extLst>
          </p:cNvPr>
          <p:cNvSpPr>
            <a:spLocks noGrp="1"/>
          </p:cNvSpPr>
          <p:nvPr>
            <p:ph type="body" idx="1"/>
          </p:nvPr>
        </p:nvSpPr>
        <p:spPr>
          <a:xfrm>
            <a:off x="139850" y="913894"/>
            <a:ext cx="10247731" cy="1334006"/>
          </a:xfrm>
        </p:spPr>
        <p:txBody>
          <a:bodyPr wrap="square" anchor="t">
            <a:noAutofit/>
          </a:bodyPr>
          <a:lstStyle/>
          <a:p>
            <a:pPr>
              <a:lnSpc>
                <a:spcPts val="1500"/>
              </a:lnSpc>
              <a:spcAft>
                <a:spcPts val="300"/>
              </a:spcAft>
            </a:pPr>
            <a:r>
              <a:rPr lang="es-MX" dirty="0">
                <a:latin typeface="Aptos Display" panose="020B0004020202020204" pitchFamily="34" charset="0"/>
              </a:rPr>
              <a:t>«Sin embargo, yo te ruego que les perdones su pecado. Pero si no vas a perdonarlos, ¡bórrame del libro que has escrito!</a:t>
            </a:r>
            <a:r>
              <a:rPr lang="es-MX" noProof="0" dirty="0">
                <a:latin typeface="Aptos Display" panose="020B0004020202020204" pitchFamily="34" charset="0"/>
              </a:rPr>
              <a:t>» </a:t>
            </a:r>
            <a:r>
              <a:rPr lang="es-MX" dirty="0">
                <a:latin typeface="Aptos Display" panose="020B0004020202020204" pitchFamily="34" charset="0"/>
              </a:rPr>
              <a:t>(Éxodo 32: 32 NVI)</a:t>
            </a:r>
            <a:endParaRPr lang="es-MX" noProof="0" dirty="0">
              <a:latin typeface="Aptos Display" panose="020B0004020202020204" pitchFamily="34" charset="0"/>
            </a:endParaRPr>
          </a:p>
          <a:p>
            <a:pPr>
              <a:lnSpc>
                <a:spcPts val="1500"/>
              </a:lnSpc>
              <a:spcAft>
                <a:spcPts val="300"/>
              </a:spcAft>
            </a:pPr>
            <a:r>
              <a:rPr lang="es-MX" dirty="0">
                <a:latin typeface="Aptos Display" panose="020B0004020202020204" pitchFamily="34" charset="0"/>
              </a:rPr>
              <a:t>Lee Éxodo 32:30 al 32. ¿Cuán lejos fue Moisés en su oración intercesora en favor de los pecadores?</a:t>
            </a:r>
          </a:p>
          <a:p>
            <a:pPr>
              <a:lnSpc>
                <a:spcPts val="1500"/>
              </a:lnSpc>
              <a:spcAft>
                <a:spcPts val="300"/>
              </a:spcAft>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970BC"/>
                </a:solidFill>
                <a:latin typeface="Aptos Display" panose="020B0004020202020204" pitchFamily="34" charset="0"/>
              </a:rPr>
              <a:t>En su intercesión por el pueblo de Israel incluso pidió “ráeme ahora de tu libro que has escrito”. Ofrece su propia vida por el pueblo, demostrando su entrega total a Dios. Y también pide ver la gloria de Dios.</a:t>
            </a:r>
            <a:endParaRPr lang="es-MX" noProof="0" dirty="0">
              <a:latin typeface="Aptos Display" panose="020B0004020202020204" pitchFamily="34" charset="0"/>
            </a:endParaRPr>
          </a:p>
        </p:txBody>
      </p:sp>
      <p:sp>
        <p:nvSpPr>
          <p:cNvPr id="8" name="Marcador de contenido 7">
            <a:extLst>
              <a:ext uri="{FF2B5EF4-FFF2-40B4-BE49-F238E27FC236}">
                <a16:creationId xmlns:a16="http://schemas.microsoft.com/office/drawing/2014/main" id="{E4DAE60B-E6BE-5D43-22D6-333BB2BAE90B}"/>
              </a:ext>
            </a:extLst>
          </p:cNvPr>
          <p:cNvSpPr>
            <a:spLocks noGrp="1"/>
          </p:cNvSpPr>
          <p:nvPr>
            <p:ph sz="half" idx="2"/>
          </p:nvPr>
        </p:nvSpPr>
        <p:spPr>
          <a:xfrm>
            <a:off x="2796988" y="2031998"/>
            <a:ext cx="7590593" cy="4470401"/>
          </a:xfrm>
        </p:spPr>
        <p:txBody>
          <a:bodyPr vert="horz" wrap="square" lIns="91440" tIns="45720" rIns="91440" bIns="45720" rtlCol="0">
            <a:normAutofit/>
          </a:bodyPr>
          <a:lstStyle/>
          <a:p>
            <a:pPr marL="0" indent="0" algn="just">
              <a:lnSpc>
                <a:spcPts val="1400"/>
              </a:lnSpc>
              <a:spcBef>
                <a:spcPts val="0"/>
              </a:spcBef>
              <a:spcAft>
                <a:spcPts val="600"/>
              </a:spcAft>
              <a:buNone/>
            </a:pPr>
            <a:r>
              <a:rPr lang="es-MX" sz="1900" dirty="0">
                <a:latin typeface="Aptos Display" panose="020B0004020202020204" pitchFamily="34" charset="0"/>
              </a:rPr>
              <a:t>Las oraciones de intercesión son importantes pero están rodeadas de misterio. Por un lado, Dios hará lo máximo por cada persona para salvarla porque la ama. Por otro lado, la oración. de intercesión permite a Dios hacer más por las personas en su situación dada. Esto es una paradoja, y no podemos resolver esta tensión. La buena noticia es que no necesitamos resolver este rompecabezas para orar. No necesitamos saber con precisión cómo funciona, pero la Palabra de Dios testifica que funciona, y nuestra experiencia lo confirma. Lo que necesitamos es orar con reverencia en respuesta a Su invitación e instrucciones. Necesitamos aceptar Su guía y confiar en Él cuando oramos.</a:t>
            </a:r>
            <a:endParaRPr lang="es-MX" sz="1900"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Después de la transgresión de Israel, cuando este se hizo el becerro de oro, Moisés volvió a interceder ante Dios en favor de su pueblo… Había aprendido por experiencia que a fin de tener influencia sobre el pueblo, debía tener primero poder con Dios. El Señor leyó la sinceridad y el propósito abnegado del corazón de su siervo, y condescendió en comunicarse con este débil mortal cara a cara, como un hombre habla con un amigo. Moisés se confió a Dios a sí mismo junto con todas sus cuitas, y abrió libremente su alma delante de él. El Señor no reprendió a su siervo sino que condescendió en escuchar sus súplicas…La respuesta que recibió fue: «Mi rostro irá contigo, y te haré descansar». Pero Moisés no creía que podía conformarse con esto. Había ganado mucho, pero anhelaba acercarse más a Dios, y obtener mayor seguridad de su permanente presencia…</a:t>
            </a:r>
            <a:r>
              <a:rPr lang="es-MX" b="1" noProof="0" dirty="0">
                <a:latin typeface="Aptos Display" panose="020B0004020202020204" pitchFamily="34" charset="0"/>
              </a:rPr>
              <a:t>»</a:t>
            </a:r>
            <a:r>
              <a:rPr lang="es-MX" i="1" dirty="0">
                <a:latin typeface="Aptos Display" panose="020B0004020202020204" pitchFamily="34" charset="0"/>
              </a:rPr>
              <a:t> (Conflicto y valor, 3 de abril, p. 99).</a:t>
            </a:r>
          </a:p>
          <a:p>
            <a:pPr marL="0" indent="0" algn="just">
              <a:lnSpc>
                <a:spcPts val="1400"/>
              </a:lnSpc>
              <a:spcBef>
                <a:spcPts val="0"/>
              </a:spcBef>
              <a:spcAft>
                <a:spcPts val="600"/>
              </a:spcAft>
              <a:buNone/>
            </a:pPr>
            <a:endParaRPr lang="es-MX" i="1" dirty="0">
              <a:latin typeface="Aptos Display" panose="020B0004020202020204" pitchFamily="34" charset="0"/>
            </a:endParaRPr>
          </a:p>
          <a:p>
            <a:pPr marL="0" indent="0" algn="just">
              <a:lnSpc>
                <a:spcPts val="1400"/>
              </a:lnSpc>
              <a:spcBef>
                <a:spcPts val="0"/>
              </a:spcBef>
              <a:spcAft>
                <a:spcPts val="600"/>
              </a:spcAft>
              <a:buNone/>
            </a:pPr>
            <a:endParaRPr lang="es-MX" sz="1900" i="1" noProof="0" dirty="0">
              <a:latin typeface="Aptos Display" panose="020B0004020202020204" pitchFamily="34" charset="0"/>
            </a:endParaRPr>
          </a:p>
        </p:txBody>
      </p:sp>
      <p:sp>
        <p:nvSpPr>
          <p:cNvPr id="2" name="CuadroTexto 1">
            <a:extLst>
              <a:ext uri="{FF2B5EF4-FFF2-40B4-BE49-F238E27FC236}">
                <a16:creationId xmlns:a16="http://schemas.microsoft.com/office/drawing/2014/main" id="{ED5AB885-7FC0-5E71-F3CE-EEAFDF120305}"/>
              </a:ext>
            </a:extLst>
          </p:cNvPr>
          <p:cNvSpPr txBox="1"/>
          <p:nvPr/>
        </p:nvSpPr>
        <p:spPr>
          <a:xfrm>
            <a:off x="3278601" y="187113"/>
            <a:ext cx="6624000" cy="658800"/>
          </a:xfrm>
          <a:prstGeom prst="rect">
            <a:avLst/>
          </a:prstGeom>
          <a:solidFill>
            <a:srgbClr val="FF232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ln>
                  <a:solidFill>
                    <a:schemeClr val="bg1"/>
                  </a:solidFill>
                </a:ln>
                <a:effectLst>
                  <a:outerShdw blurRad="50800" dist="50800" dir="5400000" algn="ctr" rotWithShape="0">
                    <a:schemeClr val="bg1"/>
                  </a:outerShdw>
                </a:effectLst>
                <a:latin typeface="Amasis MT Pro Black" panose="02040A04050005020304" pitchFamily="18" charset="0"/>
              </a:rPr>
              <a:t>INTERCESIÓN</a:t>
            </a:r>
          </a:p>
        </p:txBody>
      </p:sp>
      <p:sp>
        <p:nvSpPr>
          <p:cNvPr id="22" name="Título 5">
            <a:extLst>
              <a:ext uri="{FF2B5EF4-FFF2-40B4-BE49-F238E27FC236}">
                <a16:creationId xmlns:a16="http://schemas.microsoft.com/office/drawing/2014/main" id="{F998FE6C-165A-A6CF-2E59-80423ED8B31B}"/>
              </a:ext>
            </a:extLst>
          </p:cNvPr>
          <p:cNvSpPr>
            <a:spLocks noGrp="1"/>
          </p:cNvSpPr>
          <p:nvPr>
            <p:ph type="title"/>
          </p:nvPr>
        </p:nvSpPr>
        <p:spPr>
          <a:xfrm>
            <a:off x="467360" y="201068"/>
            <a:ext cx="2658325" cy="659218"/>
          </a:xfrm>
          <a:solidFill>
            <a:srgbClr val="FF0000"/>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a:ln>
                  <a:solidFill>
                    <a:schemeClr val="bg1"/>
                  </a:solidFill>
                </a:ln>
                <a:solidFill>
                  <a:schemeClr val="tx1"/>
                </a:solidFill>
                <a:effectLst>
                  <a:outerShdw blurRad="50800" dist="50800" dir="5400000" algn="ctr" rotWithShape="0">
                    <a:schemeClr val="bg1"/>
                  </a:outerShdw>
                </a:effectLst>
                <a:latin typeface="+mn-lt"/>
                <a:ea typeface="+mn-ea"/>
                <a:cs typeface="+mn-cs"/>
              </a:rPr>
              <a:t>Jueves</a:t>
            </a:r>
          </a:p>
        </p:txBody>
      </p:sp>
      <p:sp>
        <p:nvSpPr>
          <p:cNvPr id="3" name="Diagrama de flujo: proceso alternativo 2">
            <a:extLst>
              <a:ext uri="{FF2B5EF4-FFF2-40B4-BE49-F238E27FC236}">
                <a16:creationId xmlns:a16="http://schemas.microsoft.com/office/drawing/2014/main" id="{E2AA187E-BBC3-A519-4C2B-F00A96DA9A45}"/>
              </a:ext>
            </a:extLst>
          </p:cNvPr>
          <p:cNvSpPr/>
          <p:nvPr/>
        </p:nvSpPr>
        <p:spPr>
          <a:xfrm>
            <a:off x="139849" y="2634454"/>
            <a:ext cx="2657139" cy="2890246"/>
          </a:xfrm>
          <a:prstGeom prst="flowChartAlternateProcess">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140FBE8E-B777-9D82-DBE5-8E8DA3575749}"/>
              </a:ext>
            </a:extLst>
          </p:cNvPr>
          <p:cNvSpPr txBox="1"/>
          <p:nvPr/>
        </p:nvSpPr>
        <p:spPr>
          <a:xfrm>
            <a:off x="204395" y="6167575"/>
            <a:ext cx="10170784" cy="720518"/>
          </a:xfrm>
          <a:prstGeom prst="rect">
            <a:avLst/>
          </a:prstGeom>
          <a:noFill/>
        </p:spPr>
        <p:txBody>
          <a:bodyPr wrap="square" rtlCol="0">
            <a:spAutoFit/>
          </a:bodyPr>
          <a:lstStyle/>
          <a:p>
            <a:pPr algn="just">
              <a:lnSpc>
                <a:spcPts val="1600"/>
              </a:lnSpc>
            </a:pPr>
            <a:r>
              <a:rPr lang="es-MX" b="1" noProof="0" dirty="0"/>
              <a:t>Reflexionemos:</a:t>
            </a:r>
            <a:r>
              <a:rPr lang="es-MX" noProof="0" dirty="0"/>
              <a:t> </a:t>
            </a:r>
            <a:r>
              <a:rPr lang="es-MX" b="1" dirty="0">
                <a:solidFill>
                  <a:srgbClr val="C00000"/>
                </a:solidFill>
                <a:latin typeface="Aptos Display" panose="020B0004020202020204" pitchFamily="34" charset="0"/>
              </a:rPr>
              <a:t>Moisés pidió a Dios que cargara con los pecados del pueblo y el Señor lo hizo finalmente en Jesús. ¿Cómo podemos asimilar esta asombrosa verdad? ¿Qué nos dice ella acerca del amor de Dios por la humanidad caída?</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01419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18A06159-10CE-6092-3C21-C54D76BF8895}"/>
              </a:ext>
            </a:extLst>
          </p:cNvPr>
          <p:cNvSpPr>
            <a:spLocks noGrp="1"/>
          </p:cNvSpPr>
          <p:nvPr>
            <p:ph type="title"/>
          </p:nvPr>
        </p:nvSpPr>
        <p:spPr/>
        <p:txBody>
          <a:bodyPr/>
          <a:lstStyle/>
          <a:p>
            <a:r>
              <a:rPr lang="es-MX" noProof="0"/>
              <a:t>PARA ESTUDIAR Y MEDITAR</a:t>
            </a:r>
          </a:p>
        </p:txBody>
      </p:sp>
      <p:sp>
        <p:nvSpPr>
          <p:cNvPr id="7" name="Marcador de contenido 6">
            <a:extLst>
              <a:ext uri="{FF2B5EF4-FFF2-40B4-BE49-F238E27FC236}">
                <a16:creationId xmlns:a16="http://schemas.microsoft.com/office/drawing/2014/main" id="{B5030CE1-1F6F-F1D9-6767-9BD33F1D3CBA}"/>
              </a:ext>
            </a:extLst>
          </p:cNvPr>
          <p:cNvSpPr>
            <a:spLocks noGrp="1"/>
          </p:cNvSpPr>
          <p:nvPr>
            <p:ph sz="half" idx="1"/>
          </p:nvPr>
        </p:nvSpPr>
        <p:spPr>
          <a:xfrm>
            <a:off x="761448" y="1397000"/>
            <a:ext cx="9642646" cy="5270500"/>
          </a:xfrm>
        </p:spPr>
        <p:txBody>
          <a:bodyPr wrap="square">
            <a:normAutofit fontScale="92500"/>
          </a:bodyPr>
          <a:lstStyle/>
          <a:p>
            <a:pPr marL="0" indent="0" algn="just">
              <a:lnSpc>
                <a:spcPts val="1600"/>
              </a:lnSpc>
              <a:buNone/>
            </a:pPr>
            <a:r>
              <a:rPr lang="es-MX" sz="2200" noProof="0" dirty="0">
                <a:latin typeface="Aptos Display" panose="020B0004020202020204" pitchFamily="34" charset="0"/>
              </a:rPr>
              <a:t>En la lección de esta semana</a:t>
            </a:r>
            <a:r>
              <a:rPr lang="es-MX" sz="2200" dirty="0">
                <a:latin typeface="Aptos Display" panose="020B0004020202020204" pitchFamily="34" charset="0"/>
              </a:rPr>
              <a:t>, estudiamos tres temas sobre la apostasía e intercesión: </a:t>
            </a:r>
            <a:r>
              <a:rPr lang="es-MX" sz="2200" b="1" dirty="0">
                <a:latin typeface="Aptos Display" panose="020B0004020202020204" pitchFamily="34" charset="0"/>
              </a:rPr>
              <a:t>1) Apostasía de Israel; 2) Intercesión de Moisés; y 3) Amor misericordioso de Dios por los pecadores.</a:t>
            </a:r>
          </a:p>
          <a:p>
            <a:pPr marL="0" indent="0" algn="just">
              <a:lnSpc>
                <a:spcPts val="1600"/>
              </a:lnSpc>
              <a:buNone/>
            </a:pPr>
            <a:r>
              <a:rPr lang="es-MX" sz="2200" dirty="0">
                <a:latin typeface="Aptos Display" panose="020B0004020202020204" pitchFamily="34" charset="0"/>
              </a:rPr>
              <a:t>Dios respeta las decisiones de las personas y nunca obliga a nadie a seguirlo, sino que garantiza la libertad. Sin embargo, se nos anima a orar por los demás, incluso por nuestros enemigos. Esta es otra aparente contradicción que somos incapaces de resolver o explicar porque no vemos los entretelones de las batallas espirituales. Solo podemos comprender vagamente esas confrontaciones cuando reflexionamos acerca de ellas en el contexto del Gran Conflicto, cuando observamos la guerra espiritual entre las fuerzas del bien y del mal, la verdad y la mentira, la luz y las tinieblas, Cristo y Satanás. Estos atisbos de comprensión nos ayudan a confiar en que nuestro Señor hará todo lo posible por salvar a todos.</a:t>
            </a:r>
          </a:p>
          <a:p>
            <a:pPr marL="0" indent="0" algn="just">
              <a:lnSpc>
                <a:spcPts val="1600"/>
              </a:lnSpc>
              <a:buNone/>
            </a:pPr>
            <a:r>
              <a:rPr lang="es-MX" sz="2200" dirty="0">
                <a:latin typeface="Aptos Display" panose="020B0004020202020204" pitchFamily="34" charset="0"/>
              </a:rPr>
              <a:t>Sabemos varias cosas acerca de Dios, pero algunas nos resultan ambiguas o desconcertantes. Pablo afirma que nuestro conocimiento es parcial e incompleto y que percibimos las cosas de manera imperfecta (1 </a:t>
            </a:r>
            <a:r>
              <a:rPr lang="es-MX" sz="2200" dirty="0" err="1">
                <a:latin typeface="Aptos Display" panose="020B0004020202020204" pitchFamily="34" charset="0"/>
              </a:rPr>
              <a:t>Cor</a:t>
            </a:r>
            <a:r>
              <a:rPr lang="es-MX" sz="2200" dirty="0">
                <a:latin typeface="Aptos Display" panose="020B0004020202020204" pitchFamily="34" charset="0"/>
              </a:rPr>
              <a:t>. 13:9,12). Sabemos que Dios nos ama, nos salva y quiere salvar a todos. También sabemos que podemos confiar en él y depender de sus promesas, cuidado y ayuda. Sabemos que él quiere lo mejor para nosotros. Sabemos que escucha nuestras oraciones y que no podemos manipularlo. Sabemos que las oraciones son importantes y que Satanás tiembla cuando el pueblo de Dios ora, porque las cosas avanzan cuando lo hacemos. No entendemos por qué algunas oraciones son contestadas rápidamente, otras no tanto y algunas nunca, al menos según nuestras expectativas. Dios nos invita a orar, no porque entendamos lo que ocurre entre bastidores o cómo son atendidas nuestras oraciones. No controlamos el resultado de nuestras oraciones, pero se nos invita a orar e incluso se nos ordena hacerlo. Cuando el pueblo de Dios ora, el reino del mal se hace añicos y la causa de Dios puede avanzar misteriosamente.</a:t>
            </a:r>
            <a:endParaRPr lang="es-MX" sz="2200" noProof="0" dirty="0">
              <a:latin typeface="Aptos Display" panose="020B0004020202020204" pitchFamily="34" charset="0"/>
            </a:endParaRPr>
          </a:p>
        </p:txBody>
      </p:sp>
    </p:spTree>
    <p:extLst>
      <p:ext uri="{BB962C8B-B14F-4D97-AF65-F5344CB8AC3E}">
        <p14:creationId xmlns:p14="http://schemas.microsoft.com/office/powerpoint/2010/main" val="318850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ciones" id="{33A9EC13-759B-4F92-AB56-6B8B56B226EE}" vid="{05531679-3202-4267-98F4-8A937D0844D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26600</TotalTime>
  <Words>3495</Words>
  <Application>Microsoft Office PowerPoint</Application>
  <PresentationFormat>Panorámica</PresentationFormat>
  <Paragraphs>65</Paragraphs>
  <Slides>10</Slides>
  <Notes>6</Notes>
  <HiddenSlides>0</HiddenSlides>
  <MMClips>0</MMClips>
  <ScaleCrop>false</ScaleCrop>
  <HeadingPairs>
    <vt:vector size="6" baseType="variant">
      <vt:variant>
        <vt:lpstr>Fuentes usadas</vt:lpstr>
      </vt:variant>
      <vt:variant>
        <vt:i4>16</vt:i4>
      </vt:variant>
      <vt:variant>
        <vt:lpstr>Tema</vt:lpstr>
      </vt:variant>
      <vt:variant>
        <vt:i4>1</vt:i4>
      </vt:variant>
      <vt:variant>
        <vt:lpstr>Títulos de diapositiva</vt:lpstr>
      </vt:variant>
      <vt:variant>
        <vt:i4>10</vt:i4>
      </vt:variant>
    </vt:vector>
  </HeadingPairs>
  <TitlesOfParts>
    <vt:vector size="27" baseType="lpstr">
      <vt:lpstr>Amasis MT Pro Black</vt:lpstr>
      <vt:lpstr>Aptos</vt:lpstr>
      <vt:lpstr>Aptos Display</vt:lpstr>
      <vt:lpstr>Arial</vt:lpstr>
      <vt:lpstr>Avenir Next LT Pro</vt:lpstr>
      <vt:lpstr>Bahnschrift</vt:lpstr>
      <vt:lpstr>Bahnschrift Condensed</vt:lpstr>
      <vt:lpstr>Bw Modelica</vt:lpstr>
      <vt:lpstr>Bw Modelica SS01</vt:lpstr>
      <vt:lpstr>Calibri</vt:lpstr>
      <vt:lpstr>Calibri Light</vt:lpstr>
      <vt:lpstr>Gill Sans Nova Cond</vt:lpstr>
      <vt:lpstr>Gisha</vt:lpstr>
      <vt:lpstr>Haettenschweiler</vt:lpstr>
      <vt:lpstr>Impact</vt:lpstr>
      <vt:lpstr>Lato</vt:lpstr>
      <vt:lpstr>Tema de Office</vt:lpstr>
      <vt:lpstr>Presentación de PowerPoint</vt:lpstr>
      <vt:lpstr>Para Memorizar</vt:lpstr>
      <vt:lpstr>Enfoque del Estudio</vt:lpstr>
      <vt:lpstr>Presentación de PowerPoint</vt:lpstr>
      <vt:lpstr>Domingo</vt:lpstr>
      <vt:lpstr>Lunes</vt:lpstr>
      <vt:lpstr>Martes</vt:lpstr>
      <vt:lpstr>Miércoles</vt:lpstr>
      <vt:lpstr>Jueves</vt:lpstr>
      <vt:lpstr>PARA ESTUDIAR Y MEDITAR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CRUZ</dc:creator>
  <cp:lastModifiedBy>JORGE CRUZ</cp:lastModifiedBy>
  <cp:revision>1230</cp:revision>
  <dcterms:created xsi:type="dcterms:W3CDTF">2023-06-19T00:44:38Z</dcterms:created>
  <dcterms:modified xsi:type="dcterms:W3CDTF">2025-09-10T00:52:21Z</dcterms:modified>
</cp:coreProperties>
</file>