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63" r:id="rId3"/>
    <p:sldId id="264" r:id="rId4"/>
    <p:sldId id="257" r:id="rId5"/>
    <p:sldId id="258" r:id="rId6"/>
    <p:sldId id="259" r:id="rId7"/>
    <p:sldId id="260" r:id="rId8"/>
    <p:sldId id="261" r:id="rId9"/>
    <p:sldId id="262" r:id="rId10"/>
    <p:sldId id="265" r:id="rId11"/>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5" userDrawn="1">
          <p15:clr>
            <a:srgbClr val="A4A3A4"/>
          </p15:clr>
        </p15:guide>
        <p15:guide id="2" pos="381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25247"/>
    <a:srgbClr val="8FCB50"/>
    <a:srgbClr val="FF2323"/>
    <a:srgbClr val="F6CB9E"/>
    <a:srgbClr val="81B9BA"/>
    <a:srgbClr val="D6B180"/>
    <a:srgbClr val="1F454E"/>
    <a:srgbClr val="265283"/>
    <a:srgbClr val="A2C0DA"/>
    <a:srgbClr val="2C568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794" autoAdjust="0"/>
    <p:restoredTop sz="94678" autoAdjust="0"/>
  </p:normalViewPr>
  <p:slideViewPr>
    <p:cSldViewPr snapToGrid="0">
      <p:cViewPr varScale="1">
        <p:scale>
          <a:sx n="73" d="100"/>
          <a:sy n="73" d="100"/>
        </p:scale>
        <p:origin x="706" y="408"/>
      </p:cViewPr>
      <p:guideLst>
        <p:guide orient="horz" pos="2205"/>
        <p:guide pos="3817"/>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E85254-74DC-4BFD-8036-326AD9CD5383}" type="datetimeFigureOut">
              <a:rPr lang="es-MX" smtClean="0"/>
              <a:t>26/08/2025</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E6DF53-FE41-4145-8C09-04488577F769}" type="slidenum">
              <a:rPr lang="es-MX" smtClean="0"/>
              <a:t>‹Nº›</a:t>
            </a:fld>
            <a:endParaRPr lang="es-MX"/>
          </a:p>
        </p:txBody>
      </p:sp>
    </p:spTree>
    <p:extLst>
      <p:ext uri="{BB962C8B-B14F-4D97-AF65-F5344CB8AC3E}">
        <p14:creationId xmlns:p14="http://schemas.microsoft.com/office/powerpoint/2010/main" val="3272161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7DE6DF53-FE41-4145-8C09-04488577F769}" type="slidenum">
              <a:rPr lang="es-MX" smtClean="0"/>
              <a:t>1</a:t>
            </a:fld>
            <a:endParaRPr lang="es-MX"/>
          </a:p>
        </p:txBody>
      </p:sp>
    </p:spTree>
    <p:extLst>
      <p:ext uri="{BB962C8B-B14F-4D97-AF65-F5344CB8AC3E}">
        <p14:creationId xmlns:p14="http://schemas.microsoft.com/office/powerpoint/2010/main" val="228920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7DE6DF53-FE41-4145-8C09-04488577F769}" type="slidenum">
              <a:rPr lang="es-MX" smtClean="0"/>
              <a:t>3</a:t>
            </a:fld>
            <a:endParaRPr lang="es-MX"/>
          </a:p>
        </p:txBody>
      </p:sp>
    </p:spTree>
    <p:extLst>
      <p:ext uri="{BB962C8B-B14F-4D97-AF65-F5344CB8AC3E}">
        <p14:creationId xmlns:p14="http://schemas.microsoft.com/office/powerpoint/2010/main" val="42870821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7DE6DF53-FE41-4145-8C09-04488577F769}" type="slidenum">
              <a:rPr lang="es-MX" smtClean="0"/>
              <a:t>5</a:t>
            </a:fld>
            <a:endParaRPr lang="es-MX"/>
          </a:p>
        </p:txBody>
      </p:sp>
    </p:spTree>
    <p:extLst>
      <p:ext uri="{BB962C8B-B14F-4D97-AF65-F5344CB8AC3E}">
        <p14:creationId xmlns:p14="http://schemas.microsoft.com/office/powerpoint/2010/main" val="1432857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7DE6DF53-FE41-4145-8C09-04488577F769}" type="slidenum">
              <a:rPr lang="es-MX" smtClean="0"/>
              <a:t>7</a:t>
            </a:fld>
            <a:endParaRPr lang="es-MX"/>
          </a:p>
        </p:txBody>
      </p:sp>
    </p:spTree>
    <p:extLst>
      <p:ext uri="{BB962C8B-B14F-4D97-AF65-F5344CB8AC3E}">
        <p14:creationId xmlns:p14="http://schemas.microsoft.com/office/powerpoint/2010/main" val="22818813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7DE6DF53-FE41-4145-8C09-04488577F769}" type="slidenum">
              <a:rPr lang="es-MX" smtClean="0"/>
              <a:t>8</a:t>
            </a:fld>
            <a:endParaRPr lang="es-MX"/>
          </a:p>
        </p:txBody>
      </p:sp>
    </p:spTree>
    <p:extLst>
      <p:ext uri="{BB962C8B-B14F-4D97-AF65-F5344CB8AC3E}">
        <p14:creationId xmlns:p14="http://schemas.microsoft.com/office/powerpoint/2010/main" val="14539790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7DE6DF53-FE41-4145-8C09-04488577F769}" type="slidenum">
              <a:rPr lang="es-MX" smtClean="0"/>
              <a:t>9</a:t>
            </a:fld>
            <a:endParaRPr lang="es-MX"/>
          </a:p>
        </p:txBody>
      </p:sp>
    </p:spTree>
    <p:extLst>
      <p:ext uri="{BB962C8B-B14F-4D97-AF65-F5344CB8AC3E}">
        <p14:creationId xmlns:p14="http://schemas.microsoft.com/office/powerpoint/2010/main" val="30867984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bg>
      <p:bgPr>
        <a:blipFill dpi="0" rotWithShape="1">
          <a:blip r:embed="rId2">
            <a:alphaModFix amt="92000"/>
            <a:lum/>
          </a:blip>
          <a:srcRect/>
          <a:stretch>
            <a:fillRect l="1000" t="15000" r="9000" b="-27000"/>
          </a:stretch>
        </a:blipFill>
        <a:effectLst/>
      </p:bgPr>
    </p:bg>
    <p:spTree>
      <p:nvGrpSpPr>
        <p:cNvPr id="1" name=""/>
        <p:cNvGrpSpPr/>
        <p:nvPr/>
      </p:nvGrpSpPr>
      <p:grpSpPr>
        <a:xfrm>
          <a:off x="0" y="0"/>
          <a:ext cx="0" cy="0"/>
          <a:chOff x="0" y="0"/>
          <a:chExt cx="0" cy="0"/>
        </a:xfrm>
      </p:grpSpPr>
      <p:sp>
        <p:nvSpPr>
          <p:cNvPr id="18" name="Rectángulo 17">
            <a:extLst>
              <a:ext uri="{FF2B5EF4-FFF2-40B4-BE49-F238E27FC236}">
                <a16:creationId xmlns:a16="http://schemas.microsoft.com/office/drawing/2014/main" id="{7136F143-38F5-6138-E2BA-81CD00471189}"/>
              </a:ext>
            </a:extLst>
          </p:cNvPr>
          <p:cNvSpPr/>
          <p:nvPr userDrawn="1"/>
        </p:nvSpPr>
        <p:spPr>
          <a:xfrm>
            <a:off x="-7080" y="-29261"/>
            <a:ext cx="2276694" cy="6900578"/>
          </a:xfrm>
          <a:prstGeom prst="rect">
            <a:avLst/>
          </a:prstGeom>
          <a:solidFill>
            <a:srgbClr val="725247"/>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4" name="Rectángulo 3">
            <a:extLst>
              <a:ext uri="{FF2B5EF4-FFF2-40B4-BE49-F238E27FC236}">
                <a16:creationId xmlns:a16="http://schemas.microsoft.com/office/drawing/2014/main" id="{E5C93EEE-43D6-22CD-08BA-AB86D0C45D1D}"/>
              </a:ext>
            </a:extLst>
          </p:cNvPr>
          <p:cNvSpPr/>
          <p:nvPr userDrawn="1"/>
        </p:nvSpPr>
        <p:spPr>
          <a:xfrm>
            <a:off x="-14720" y="-29261"/>
            <a:ext cx="12218912" cy="1043014"/>
          </a:xfrm>
          <a:prstGeom prst="rect">
            <a:avLst/>
          </a:prstGeom>
          <a:solidFill>
            <a:srgbClr val="725247"/>
          </a:solidFill>
          <a:ln>
            <a:solidFill>
              <a:srgbClr val="72524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4000"/>
              </a:lnSpc>
            </a:pPr>
            <a:endParaRPr lang="es-MX" sz="3600">
              <a:latin typeface="Haettenschweiler" panose="020B0706040902060204" pitchFamily="34" charset="0"/>
            </a:endParaRPr>
          </a:p>
        </p:txBody>
      </p:sp>
      <p:sp>
        <p:nvSpPr>
          <p:cNvPr id="20" name="CuadroTexto 19">
            <a:extLst>
              <a:ext uri="{FF2B5EF4-FFF2-40B4-BE49-F238E27FC236}">
                <a16:creationId xmlns:a16="http://schemas.microsoft.com/office/drawing/2014/main" id="{054428B6-9E8E-1B76-884D-446C54D7F3B1}"/>
              </a:ext>
            </a:extLst>
          </p:cNvPr>
          <p:cNvSpPr txBox="1"/>
          <p:nvPr userDrawn="1"/>
        </p:nvSpPr>
        <p:spPr>
          <a:xfrm>
            <a:off x="19925" y="4659997"/>
            <a:ext cx="2184400" cy="723281"/>
          </a:xfrm>
          <a:prstGeom prst="rect">
            <a:avLst/>
          </a:prstGeom>
          <a:noFill/>
        </p:spPr>
        <p:txBody>
          <a:bodyPr wrap="square" rtlCol="0">
            <a:noAutofit/>
          </a:bodyPr>
          <a:lstStyle/>
          <a:p>
            <a:pPr algn="ctr">
              <a:lnSpc>
                <a:spcPts val="2200"/>
              </a:lnSpc>
            </a:pPr>
            <a:r>
              <a:rPr lang="es-MX" sz="2400" b="1">
                <a:ln>
                  <a:solidFill>
                    <a:srgbClr val="1A0606"/>
                  </a:solidFill>
                </a:ln>
                <a:solidFill>
                  <a:schemeClr val="bg1">
                    <a:lumMod val="95000"/>
                  </a:schemeClr>
                </a:solidFill>
                <a:effectLst>
                  <a:innerShdw blurRad="63500" dist="50800" dir="18900000">
                    <a:prstClr val="black">
                      <a:alpha val="50000"/>
                    </a:prstClr>
                  </a:innerShdw>
                </a:effectLst>
              </a:rPr>
              <a:t>Resumen en </a:t>
            </a:r>
          </a:p>
          <a:p>
            <a:pPr algn="ctr">
              <a:lnSpc>
                <a:spcPts val="2200"/>
              </a:lnSpc>
            </a:pPr>
            <a:r>
              <a:rPr lang="es-MX" sz="2400" b="1">
                <a:ln>
                  <a:solidFill>
                    <a:srgbClr val="1A0606"/>
                  </a:solidFill>
                </a:ln>
                <a:solidFill>
                  <a:schemeClr val="bg1">
                    <a:lumMod val="95000"/>
                  </a:schemeClr>
                </a:solidFill>
                <a:effectLst>
                  <a:innerShdw blurRad="63500" dist="50800" dir="18900000">
                    <a:prstClr val="black">
                      <a:alpha val="50000"/>
                    </a:prstClr>
                  </a:innerShdw>
                </a:effectLst>
              </a:rPr>
              <a:t>PowerPoint</a:t>
            </a:r>
          </a:p>
        </p:txBody>
      </p:sp>
      <p:sp>
        <p:nvSpPr>
          <p:cNvPr id="21" name="CuadroTexto 20">
            <a:extLst>
              <a:ext uri="{FF2B5EF4-FFF2-40B4-BE49-F238E27FC236}">
                <a16:creationId xmlns:a16="http://schemas.microsoft.com/office/drawing/2014/main" id="{438004BE-1FB9-496E-1A53-22E90E1B4D3D}"/>
              </a:ext>
            </a:extLst>
          </p:cNvPr>
          <p:cNvSpPr txBox="1"/>
          <p:nvPr userDrawn="1"/>
        </p:nvSpPr>
        <p:spPr>
          <a:xfrm>
            <a:off x="-96687" y="1709686"/>
            <a:ext cx="2494656" cy="694338"/>
          </a:xfrm>
          <a:prstGeom prst="rect">
            <a:avLst/>
          </a:prstGeom>
          <a:noFill/>
        </p:spPr>
        <p:txBody>
          <a:bodyPr wrap="square" rtlCol="0">
            <a:normAutofit fontScale="32500" lnSpcReduction="20000"/>
          </a:bodyPr>
          <a:lstStyle/>
          <a:p>
            <a:pPr algn="ctr"/>
            <a:r>
              <a:rPr lang="es-MX" sz="8600" b="1" kern="1200">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3</a:t>
            </a:r>
            <a:r>
              <a:rPr lang="es-MX" sz="3200" b="1" kern="1200">
                <a:ln>
                  <a:solidFill>
                    <a:schemeClr val="tx1"/>
                  </a:solidFill>
                </a:ln>
                <a:solidFill>
                  <a:schemeClr val="tx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3200" b="1" kern="120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4500" b="1" kern="1200">
                <a:ln>
                  <a:solidFill>
                    <a:schemeClr val="tx1"/>
                  </a:solidFill>
                </a:ln>
                <a:solidFill>
                  <a:schemeClr val="bg1">
                    <a:lumMod val="95000"/>
                  </a:schemeClr>
                </a:solidFill>
                <a:effectLst/>
                <a:latin typeface="Impact" panose="020B0806030902050204" pitchFamily="34" charset="0"/>
                <a:ea typeface="+mn-ea"/>
                <a:cs typeface="Arial" panose="020B0604020202020204" pitchFamily="34" charset="0"/>
              </a:rPr>
              <a:t>TRIMESTRE</a:t>
            </a:r>
          </a:p>
          <a:p>
            <a:pPr algn="ctr"/>
            <a:endParaRPr lang="es-MX" sz="1400" b="1">
              <a:ln>
                <a:solidFill>
                  <a:schemeClr val="tx1"/>
                </a:solidFill>
              </a:ln>
              <a:solidFill>
                <a:schemeClr val="bg1">
                  <a:lumMod val="95000"/>
                </a:schemeClr>
              </a:solidFill>
              <a:effectLst/>
              <a:latin typeface="Gisha" panose="020B0604020202020204" pitchFamily="34" charset="-79"/>
              <a:cs typeface="Gisha" panose="020B0604020202020204" pitchFamily="34" charset="-79"/>
            </a:endParaRPr>
          </a:p>
          <a:p>
            <a:pPr algn="ctr"/>
            <a:r>
              <a:rPr lang="es-MX" sz="4500" b="1" kern="1200">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Julio – Septiembre 2025</a:t>
            </a:r>
          </a:p>
        </p:txBody>
      </p:sp>
      <p:sp>
        <p:nvSpPr>
          <p:cNvPr id="22" name="CuadroTexto 21">
            <a:extLst>
              <a:ext uri="{FF2B5EF4-FFF2-40B4-BE49-F238E27FC236}">
                <a16:creationId xmlns:a16="http://schemas.microsoft.com/office/drawing/2014/main" id="{4D4946DB-1295-E0A0-98C0-FD3E07F96757}"/>
              </a:ext>
            </a:extLst>
          </p:cNvPr>
          <p:cNvSpPr txBox="1">
            <a:spLocks/>
          </p:cNvSpPr>
          <p:nvPr userDrawn="1"/>
        </p:nvSpPr>
        <p:spPr>
          <a:xfrm>
            <a:off x="-23419" y="2255281"/>
            <a:ext cx="2309368" cy="1173719"/>
          </a:xfrm>
          <a:prstGeom prst="rect">
            <a:avLst/>
          </a:prstGeom>
          <a:noFill/>
        </p:spPr>
        <p:txBody>
          <a:bodyPr wrap="square" rtlCol="0" anchor="ctr">
            <a:normAutofit/>
          </a:bodyPr>
          <a:lstStyle/>
          <a:p>
            <a:pPr algn="ctr">
              <a:lnSpc>
                <a:spcPts val="2400"/>
              </a:lnSpc>
              <a:spcAft>
                <a:spcPts val="0"/>
              </a:spcAft>
            </a:pPr>
            <a:r>
              <a:rPr lang="es-MX" sz="2800" b="1" kern="1200" baseline="0" dirty="0">
                <a:ln>
                  <a:solidFill>
                    <a:schemeClr val="tx1"/>
                  </a:solidFill>
                </a:ln>
                <a:solidFill>
                  <a:schemeClr val="bg1">
                    <a:lumMod val="95000"/>
                  </a:schemeClr>
                </a:solidFill>
                <a:effectLst/>
                <a:latin typeface="Impact" panose="020B0806030902050204" pitchFamily="34" charset="0"/>
                <a:ea typeface="Gungsuh" panose="02030600000101010101" pitchFamily="18" charset="-127"/>
                <a:cs typeface="Angsana New" panose="020B0502040204020203" pitchFamily="18" charset="-34"/>
              </a:rPr>
              <a:t>CÓMO VIVIR LA LEY</a:t>
            </a:r>
          </a:p>
        </p:txBody>
      </p:sp>
      <p:sp>
        <p:nvSpPr>
          <p:cNvPr id="23" name="CuadroTexto 22">
            <a:extLst>
              <a:ext uri="{FF2B5EF4-FFF2-40B4-BE49-F238E27FC236}">
                <a16:creationId xmlns:a16="http://schemas.microsoft.com/office/drawing/2014/main" id="{45EC3A53-86C5-901F-73D4-AD344F35D6DA}"/>
              </a:ext>
            </a:extLst>
          </p:cNvPr>
          <p:cNvSpPr txBox="1"/>
          <p:nvPr userDrawn="1"/>
        </p:nvSpPr>
        <p:spPr>
          <a:xfrm>
            <a:off x="23168" y="3371133"/>
            <a:ext cx="2184400" cy="461665"/>
          </a:xfrm>
          <a:prstGeom prst="rect">
            <a:avLst/>
          </a:prstGeom>
          <a:noFill/>
        </p:spPr>
        <p:txBody>
          <a:bodyPr wrap="square" rtlCol="0">
            <a:spAutoFit/>
          </a:bodyPr>
          <a:lstStyle/>
          <a:p>
            <a:pPr algn="ctr"/>
            <a:r>
              <a:rPr lang="es-MX" sz="2400" b="1">
                <a:ln>
                  <a:solidFill>
                    <a:schemeClr val="tx1"/>
                  </a:solidFill>
                </a:ln>
                <a:solidFill>
                  <a:schemeClr val="bg1">
                    <a:lumMod val="95000"/>
                  </a:schemeClr>
                </a:solidFill>
                <a:effectLst>
                  <a:innerShdw blurRad="63500" dist="50800" dir="18900000">
                    <a:prstClr val="black">
                      <a:alpha val="50000"/>
                    </a:prstClr>
                  </a:innerShdw>
                </a:effectLst>
                <a:latin typeface="Lato" panose="020F0502020204030203" pitchFamily="34" charset="0"/>
                <a:ea typeface="Adobe Fan Heiti Std B" panose="020B0700000000000000" pitchFamily="34" charset="-128"/>
                <a:cs typeface="Adobe Arabic" panose="02040503050201020203" pitchFamily="18" charset="-78"/>
              </a:rPr>
              <a:t>LECCIÓN</a:t>
            </a:r>
          </a:p>
        </p:txBody>
      </p:sp>
      <p:sp>
        <p:nvSpPr>
          <p:cNvPr id="25" name="CuadroTexto 24">
            <a:extLst>
              <a:ext uri="{FF2B5EF4-FFF2-40B4-BE49-F238E27FC236}">
                <a16:creationId xmlns:a16="http://schemas.microsoft.com/office/drawing/2014/main" id="{6F8D5B16-C793-0AC3-F87C-33BEDB485A53}"/>
              </a:ext>
            </a:extLst>
          </p:cNvPr>
          <p:cNvSpPr txBox="1"/>
          <p:nvPr userDrawn="1"/>
        </p:nvSpPr>
        <p:spPr>
          <a:xfrm>
            <a:off x="-57593" y="4279031"/>
            <a:ext cx="2392254" cy="365125"/>
          </a:xfrm>
          <a:prstGeom prst="rect">
            <a:avLst/>
          </a:prstGeom>
          <a:noFill/>
        </p:spPr>
        <p:txBody>
          <a:bodyPr wrap="square" rtlCol="0">
            <a:normAutofit fontScale="92500"/>
          </a:bodyPr>
          <a:lstStyle/>
          <a:p>
            <a:pPr algn="ctr"/>
            <a:r>
              <a:rPr lang="es-MX" sz="1800" b="1" baseline="0" dirty="0">
                <a:ln>
                  <a:solidFill>
                    <a:schemeClr val="bg1">
                      <a:lumMod val="95000"/>
                      <a:alpha val="62000"/>
                    </a:schemeClr>
                  </a:solidFill>
                </a:ln>
                <a:solidFill>
                  <a:schemeClr val="bg1"/>
                </a:solidFill>
                <a:effectLst/>
                <a:latin typeface="Gill Sans Nova Cond" panose="020F0502020204030204" pitchFamily="34" charset="0"/>
              </a:rPr>
              <a:t>Para el 30 de Agosto de 2025</a:t>
            </a:r>
          </a:p>
        </p:txBody>
      </p:sp>
      <p:grpSp>
        <p:nvGrpSpPr>
          <p:cNvPr id="26" name="Grupo 25">
            <a:extLst>
              <a:ext uri="{FF2B5EF4-FFF2-40B4-BE49-F238E27FC236}">
                <a16:creationId xmlns:a16="http://schemas.microsoft.com/office/drawing/2014/main" id="{5C454177-BC84-892D-CEEB-8F21831409CE}"/>
              </a:ext>
            </a:extLst>
          </p:cNvPr>
          <p:cNvGrpSpPr/>
          <p:nvPr userDrawn="1"/>
        </p:nvGrpSpPr>
        <p:grpSpPr>
          <a:xfrm>
            <a:off x="-7080" y="5238894"/>
            <a:ext cx="2184400" cy="1552295"/>
            <a:chOff x="23168" y="5023571"/>
            <a:chExt cx="2184400" cy="1552295"/>
          </a:xfrm>
          <a:noFill/>
        </p:grpSpPr>
        <p:sp>
          <p:nvSpPr>
            <p:cNvPr id="27" name="CuadroTexto 26">
              <a:extLst>
                <a:ext uri="{FF2B5EF4-FFF2-40B4-BE49-F238E27FC236}">
                  <a16:creationId xmlns:a16="http://schemas.microsoft.com/office/drawing/2014/main" id="{60F25CE4-7C95-7636-1972-F427424C6F9B}"/>
                </a:ext>
              </a:extLst>
            </p:cNvPr>
            <p:cNvSpPr txBox="1"/>
            <p:nvPr userDrawn="1"/>
          </p:nvSpPr>
          <p:spPr>
            <a:xfrm>
              <a:off x="23168" y="6237312"/>
              <a:ext cx="2184400" cy="338554"/>
            </a:xfrm>
            <a:prstGeom prst="rect">
              <a:avLst/>
            </a:prstGeom>
            <a:grpFill/>
          </p:spPr>
          <p:txBody>
            <a:bodyPr wrap="square" rtlCol="0">
              <a:spAutoFit/>
            </a:bodyPr>
            <a:lstStyle/>
            <a:p>
              <a:pPr algn="ctr"/>
              <a:r>
                <a:rPr lang="es-MX" sz="1600">
                  <a:solidFill>
                    <a:schemeClr val="bg1"/>
                  </a:solidFill>
                  <a:latin typeface="Avenir Next LT Pro"/>
                </a:rPr>
                <a:t>“El Llano”</a:t>
              </a:r>
            </a:p>
          </p:txBody>
        </p:sp>
        <p:pic>
          <p:nvPicPr>
            <p:cNvPr id="28" name="Imagen 27" descr="Imagen que contiene dibujo, camiseta&#10;&#10;Descripción generada automáticamente">
              <a:extLst>
                <a:ext uri="{FF2B5EF4-FFF2-40B4-BE49-F238E27FC236}">
                  <a16:creationId xmlns:a16="http://schemas.microsoft.com/office/drawing/2014/main" id="{A4072C76-FB78-61FB-9AB6-10AB69BCCBA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556" y="5023571"/>
              <a:ext cx="2042379" cy="1316294"/>
            </a:xfrm>
            <a:prstGeom prst="rect">
              <a:avLst/>
            </a:prstGeom>
            <a:grpFill/>
          </p:spPr>
        </p:pic>
      </p:grpSp>
      <p:sp>
        <p:nvSpPr>
          <p:cNvPr id="29" name="CuadroTexto 28">
            <a:extLst>
              <a:ext uri="{FF2B5EF4-FFF2-40B4-BE49-F238E27FC236}">
                <a16:creationId xmlns:a16="http://schemas.microsoft.com/office/drawing/2014/main" id="{6157EA28-EA3B-BC3B-96F7-0742CE682FD5}"/>
              </a:ext>
            </a:extLst>
          </p:cNvPr>
          <p:cNvSpPr txBox="1"/>
          <p:nvPr userDrawn="1"/>
        </p:nvSpPr>
        <p:spPr>
          <a:xfrm>
            <a:off x="620037" y="1643083"/>
            <a:ext cx="504024" cy="395705"/>
          </a:xfrm>
          <a:prstGeom prst="rect">
            <a:avLst/>
          </a:prstGeom>
          <a:noFill/>
        </p:spPr>
        <p:txBody>
          <a:bodyPr wrap="square" rtlCol="0">
            <a:normAutofit/>
          </a:bodyPr>
          <a:lstStyle/>
          <a:p>
            <a:pPr algn="just"/>
            <a:r>
              <a:rPr lang="es-MX" sz="1600" b="1" kern="1200" err="1">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er</a:t>
            </a:r>
            <a:endParaRPr lang="es-MX" sz="1600" b="1" kern="1200">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endParaRPr>
          </a:p>
        </p:txBody>
      </p:sp>
      <p:pic>
        <p:nvPicPr>
          <p:cNvPr id="32" name="Imagen 31">
            <a:extLst>
              <a:ext uri="{FF2B5EF4-FFF2-40B4-BE49-F238E27FC236}">
                <a16:creationId xmlns:a16="http://schemas.microsoft.com/office/drawing/2014/main" id="{67E2865D-1263-9050-8A61-788E30BA1A8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462675" y="6414864"/>
            <a:ext cx="365125" cy="365125"/>
          </a:xfrm>
          <a:prstGeom prst="rect">
            <a:avLst/>
          </a:prstGeom>
        </p:spPr>
      </p:pic>
      <p:sp>
        <p:nvSpPr>
          <p:cNvPr id="33" name="CuadroTexto 32">
            <a:extLst>
              <a:ext uri="{FF2B5EF4-FFF2-40B4-BE49-F238E27FC236}">
                <a16:creationId xmlns:a16="http://schemas.microsoft.com/office/drawing/2014/main" id="{BFA40AF4-3846-5CBC-9726-DD64BD7FF0FA}"/>
              </a:ext>
            </a:extLst>
          </p:cNvPr>
          <p:cNvSpPr txBox="1"/>
          <p:nvPr userDrawn="1"/>
        </p:nvSpPr>
        <p:spPr>
          <a:xfrm>
            <a:off x="2843894" y="6425757"/>
            <a:ext cx="2432937" cy="369332"/>
          </a:xfrm>
          <a:prstGeom prst="rect">
            <a:avLst/>
          </a:prstGeom>
          <a:solidFill>
            <a:schemeClr val="bg1"/>
          </a:solidFill>
        </p:spPr>
        <p:txBody>
          <a:bodyPr wrap="square" rtlCol="0">
            <a:spAutoFit/>
          </a:bodyPr>
          <a:lstStyle/>
          <a:p>
            <a:r>
              <a:rPr lang="es-MX" b="1">
                <a:solidFill>
                  <a:schemeClr val="tx1"/>
                </a:solidFill>
              </a:rPr>
              <a:t>@IglesiaElLlanoTulaHgo</a:t>
            </a:r>
          </a:p>
        </p:txBody>
      </p:sp>
      <p:sp>
        <p:nvSpPr>
          <p:cNvPr id="34" name="CuadroTexto 33">
            <a:extLst>
              <a:ext uri="{FF2B5EF4-FFF2-40B4-BE49-F238E27FC236}">
                <a16:creationId xmlns:a16="http://schemas.microsoft.com/office/drawing/2014/main" id="{B444AB40-2EA1-0181-24DE-17F7219D0002}"/>
              </a:ext>
            </a:extLst>
          </p:cNvPr>
          <p:cNvSpPr txBox="1"/>
          <p:nvPr userDrawn="1"/>
        </p:nvSpPr>
        <p:spPr>
          <a:xfrm>
            <a:off x="5664314" y="6439147"/>
            <a:ext cx="1856872" cy="369332"/>
          </a:xfrm>
          <a:prstGeom prst="rect">
            <a:avLst/>
          </a:prstGeom>
          <a:solidFill>
            <a:schemeClr val="bg1"/>
          </a:solidFill>
        </p:spPr>
        <p:txBody>
          <a:bodyPr wrap="square" rtlCol="0">
            <a:spAutoFit/>
          </a:bodyPr>
          <a:lstStyle/>
          <a:p>
            <a:r>
              <a:rPr lang="es-MX" b="1">
                <a:solidFill>
                  <a:schemeClr val="tx1"/>
                </a:solidFill>
              </a:rPr>
              <a:t>@</a:t>
            </a:r>
            <a:r>
              <a:rPr lang="es-MX" b="1" err="1">
                <a:solidFill>
                  <a:schemeClr val="tx1"/>
                </a:solidFill>
              </a:rPr>
              <a:t>IASD_EL_Llano</a:t>
            </a:r>
            <a:endParaRPr lang="es-MX" b="1">
              <a:solidFill>
                <a:schemeClr val="tx1"/>
              </a:solidFill>
            </a:endParaRPr>
          </a:p>
        </p:txBody>
      </p:sp>
      <p:pic>
        <p:nvPicPr>
          <p:cNvPr id="35" name="Imagen 34" descr="Icono&#10;&#10;Descripción generada automáticamente">
            <a:extLst>
              <a:ext uri="{FF2B5EF4-FFF2-40B4-BE49-F238E27FC236}">
                <a16:creationId xmlns:a16="http://schemas.microsoft.com/office/drawing/2014/main" id="{22136A54-EE3D-4A95-7FEA-E1CA2738885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555342" y="6414864"/>
            <a:ext cx="400103" cy="400103"/>
          </a:xfrm>
          <a:prstGeom prst="rect">
            <a:avLst/>
          </a:prstGeom>
        </p:spPr>
      </p:pic>
      <p:sp>
        <p:nvSpPr>
          <p:cNvPr id="36" name="CuadroTexto 35">
            <a:extLst>
              <a:ext uri="{FF2B5EF4-FFF2-40B4-BE49-F238E27FC236}">
                <a16:creationId xmlns:a16="http://schemas.microsoft.com/office/drawing/2014/main" id="{EA59B72E-368B-0459-A2F1-A42F80F9FAD4}"/>
              </a:ext>
            </a:extLst>
          </p:cNvPr>
          <p:cNvSpPr txBox="1"/>
          <p:nvPr userDrawn="1"/>
        </p:nvSpPr>
        <p:spPr>
          <a:xfrm>
            <a:off x="7919586" y="6420898"/>
            <a:ext cx="1856872" cy="369332"/>
          </a:xfrm>
          <a:prstGeom prst="rect">
            <a:avLst/>
          </a:prstGeom>
          <a:solidFill>
            <a:schemeClr val="bg1"/>
          </a:solidFill>
        </p:spPr>
        <p:txBody>
          <a:bodyPr wrap="square" rtlCol="0">
            <a:spAutoFit/>
          </a:bodyPr>
          <a:lstStyle/>
          <a:p>
            <a:r>
              <a:rPr lang="es-MX" b="1">
                <a:solidFill>
                  <a:schemeClr val="tx1"/>
                </a:solidFill>
              </a:rPr>
              <a:t>@iasddistritotula</a:t>
            </a:r>
          </a:p>
        </p:txBody>
      </p:sp>
      <p:pic>
        <p:nvPicPr>
          <p:cNvPr id="37" name="Imagen 36">
            <a:extLst>
              <a:ext uri="{FF2B5EF4-FFF2-40B4-BE49-F238E27FC236}">
                <a16:creationId xmlns:a16="http://schemas.microsoft.com/office/drawing/2014/main" id="{EA3D70A9-BCD2-5CB2-57BF-72C5701A5D38}"/>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286770" y="6413554"/>
            <a:ext cx="420518" cy="420518"/>
          </a:xfrm>
          <a:prstGeom prst="rect">
            <a:avLst/>
          </a:prstGeom>
        </p:spPr>
      </p:pic>
      <p:sp>
        <p:nvSpPr>
          <p:cNvPr id="9" name="CuadroTexto 8">
            <a:extLst>
              <a:ext uri="{FF2B5EF4-FFF2-40B4-BE49-F238E27FC236}">
                <a16:creationId xmlns:a16="http://schemas.microsoft.com/office/drawing/2014/main" id="{B6B498AB-C0EC-B0BA-B2CD-527C584DCC1F}"/>
              </a:ext>
            </a:extLst>
          </p:cNvPr>
          <p:cNvSpPr txBox="1"/>
          <p:nvPr userDrawn="1"/>
        </p:nvSpPr>
        <p:spPr>
          <a:xfrm>
            <a:off x="-46835" y="1013753"/>
            <a:ext cx="2326390" cy="692497"/>
          </a:xfrm>
          <a:prstGeom prst="rect">
            <a:avLst/>
          </a:prstGeom>
          <a:noFill/>
        </p:spPr>
        <p:txBody>
          <a:bodyPr wrap="square" rtlCol="0">
            <a:spAutoFit/>
          </a:bodyPr>
          <a:lstStyle/>
          <a:p>
            <a:r>
              <a:rPr lang="es-MX" sz="2400">
                <a:solidFill>
                  <a:schemeClr val="bg1"/>
                </a:solidFill>
                <a:latin typeface="Impact" panose="020B0806030902050204" pitchFamily="34" charset="0"/>
              </a:rPr>
              <a:t>Escuela Sabática</a:t>
            </a:r>
          </a:p>
          <a:p>
            <a:r>
              <a:rPr lang="es-MX" sz="1500">
                <a:solidFill>
                  <a:schemeClr val="bg1"/>
                </a:solidFill>
                <a:latin typeface="Impact" panose="020B0806030902050204" pitchFamily="34" charset="0"/>
              </a:rPr>
              <a:t>Guía de Estudio de la Biblia</a:t>
            </a:r>
          </a:p>
        </p:txBody>
      </p:sp>
      <p:sp>
        <p:nvSpPr>
          <p:cNvPr id="2" name="CuadroTexto 1">
            <a:extLst>
              <a:ext uri="{FF2B5EF4-FFF2-40B4-BE49-F238E27FC236}">
                <a16:creationId xmlns:a16="http://schemas.microsoft.com/office/drawing/2014/main" id="{A3E93D66-26CA-9690-6C5F-6C84B729B0D0}"/>
              </a:ext>
            </a:extLst>
          </p:cNvPr>
          <p:cNvSpPr txBox="1"/>
          <p:nvPr userDrawn="1"/>
        </p:nvSpPr>
        <p:spPr>
          <a:xfrm>
            <a:off x="-7082" y="3586412"/>
            <a:ext cx="2276695" cy="830997"/>
          </a:xfrm>
          <a:prstGeom prst="rect">
            <a:avLst/>
          </a:prstGeom>
          <a:noFill/>
        </p:spPr>
        <p:txBody>
          <a:bodyPr wrap="square" rtlCol="0">
            <a:spAutoFit/>
          </a:bodyPr>
          <a:lstStyle/>
          <a:p>
            <a:pPr algn="ctr"/>
            <a:r>
              <a:rPr lang="es-MX" sz="4800" b="1" dirty="0">
                <a:ln>
                  <a:solidFill>
                    <a:schemeClr val="tx1"/>
                  </a:solidFill>
                </a:ln>
                <a:solidFill>
                  <a:schemeClr val="bg1">
                    <a:lumMod val="95000"/>
                  </a:schemeClr>
                </a:solidFill>
                <a:effectLst>
                  <a:outerShdw blurRad="38100" dist="38100" dir="2700000" algn="tl">
                    <a:schemeClr val="bg1">
                      <a:alpha val="43000"/>
                    </a:schemeClr>
                  </a:outerShdw>
                </a:effectLst>
                <a:latin typeface="+mn-lt"/>
                <a:ea typeface="Adobe Fan Heiti Std B" panose="020B0700000000000000" pitchFamily="34" charset="-128"/>
                <a:cs typeface="Adobe Arabic" panose="02040503050201020203" pitchFamily="18" charset="-78"/>
              </a:rPr>
              <a:t>09</a:t>
            </a:r>
          </a:p>
        </p:txBody>
      </p:sp>
      <p:pic>
        <p:nvPicPr>
          <p:cNvPr id="8" name="Imagen 7">
            <a:extLst>
              <a:ext uri="{FF2B5EF4-FFF2-40B4-BE49-F238E27FC236}">
                <a16:creationId xmlns:a16="http://schemas.microsoft.com/office/drawing/2014/main" id="{6C3FC000-E3B6-B013-2912-548E4CE3FAB0}"/>
              </a:ext>
            </a:extLst>
          </p:cNvPr>
          <p:cNvPicPr>
            <a:picLocks noChangeAspect="1"/>
          </p:cNvPicPr>
          <p:nvPr userDrawn="1"/>
        </p:nvPicPr>
        <p:blipFill>
          <a:blip r:embed="rId7">
            <a:extLst>
              <a:ext uri="{28A0092B-C50C-407E-A947-70E740481C1C}">
                <a14:useLocalDpi xmlns:a14="http://schemas.microsoft.com/office/drawing/2010/main" val="0"/>
              </a:ext>
            </a:extLst>
          </a:blip>
          <a:srcRect l="30625" t="7421" r="31494" b="9779"/>
          <a:stretch>
            <a:fillRect/>
          </a:stretch>
        </p:blipFill>
        <p:spPr>
          <a:xfrm rot="19938390">
            <a:off x="9959496" y="212482"/>
            <a:ext cx="1553767" cy="2082987"/>
          </a:xfrm>
          <a:prstGeom prst="rect">
            <a:avLst/>
          </a:prstGeom>
        </p:spPr>
      </p:pic>
      <p:sp>
        <p:nvSpPr>
          <p:cNvPr id="11" name="CuadroTexto 10">
            <a:extLst>
              <a:ext uri="{FF2B5EF4-FFF2-40B4-BE49-F238E27FC236}">
                <a16:creationId xmlns:a16="http://schemas.microsoft.com/office/drawing/2014/main" id="{F152A176-FCE4-57C9-A5C5-9A3749F1991D}"/>
              </a:ext>
            </a:extLst>
          </p:cNvPr>
          <p:cNvSpPr txBox="1"/>
          <p:nvPr userDrawn="1"/>
        </p:nvSpPr>
        <p:spPr>
          <a:xfrm>
            <a:off x="4423354" y="205840"/>
            <a:ext cx="3345292" cy="923330"/>
          </a:xfrm>
          <a:prstGeom prst="rect">
            <a:avLst/>
          </a:prstGeom>
          <a:noFill/>
        </p:spPr>
        <p:txBody>
          <a:bodyPr wrap="square" rtlCol="0">
            <a:spAutoFit/>
          </a:bodyPr>
          <a:lstStyle/>
          <a:p>
            <a:pPr algn="ctr"/>
            <a:r>
              <a:rPr lang="es-MX" sz="5400" b="1" spc="300">
                <a:solidFill>
                  <a:schemeClr val="bg1"/>
                </a:solidFill>
                <a:latin typeface="Bahnschrift Condensed" panose="020B0502040204020203" pitchFamily="34" charset="0"/>
                <a:ea typeface="ADLaM Display" panose="02010000000000000000" pitchFamily="2" charset="0"/>
                <a:cs typeface="ADLaM Display" panose="02010000000000000000" pitchFamily="2" charset="0"/>
              </a:rPr>
              <a:t>E</a:t>
            </a:r>
            <a:r>
              <a:rPr lang="es-MX" sz="4400" b="1" spc="300">
                <a:solidFill>
                  <a:schemeClr val="bg1"/>
                </a:solidFill>
                <a:latin typeface="Bahnschrift Condensed" panose="020B0502040204020203" pitchFamily="34" charset="0"/>
                <a:ea typeface="ADLaM Display" panose="02010000000000000000" pitchFamily="2" charset="0"/>
                <a:cs typeface="ADLaM Display" panose="02010000000000000000" pitchFamily="2" charset="0"/>
              </a:rPr>
              <a:t>L </a:t>
            </a:r>
            <a:r>
              <a:rPr lang="es-MX" sz="5400" b="1" spc="300">
                <a:solidFill>
                  <a:schemeClr val="bg1"/>
                </a:solidFill>
                <a:latin typeface="Bahnschrift Condensed" panose="020B0502040204020203" pitchFamily="34" charset="0"/>
                <a:ea typeface="ADLaM Display" panose="02010000000000000000" pitchFamily="2" charset="0"/>
                <a:cs typeface="ADLaM Display" panose="02010000000000000000" pitchFamily="2" charset="0"/>
              </a:rPr>
              <a:t>É</a:t>
            </a:r>
            <a:r>
              <a:rPr lang="es-MX" sz="4400" b="1" spc="300">
                <a:solidFill>
                  <a:schemeClr val="bg1"/>
                </a:solidFill>
                <a:latin typeface="Bahnschrift Condensed" panose="020B0502040204020203" pitchFamily="34" charset="0"/>
                <a:ea typeface="ADLaM Display" panose="02010000000000000000" pitchFamily="2" charset="0"/>
                <a:cs typeface="ADLaM Display" panose="02010000000000000000" pitchFamily="2" charset="0"/>
              </a:rPr>
              <a:t>XODO</a:t>
            </a:r>
          </a:p>
        </p:txBody>
      </p:sp>
    </p:spTree>
    <p:extLst>
      <p:ext uri="{BB962C8B-B14F-4D97-AF65-F5344CB8AC3E}">
        <p14:creationId xmlns:p14="http://schemas.microsoft.com/office/powerpoint/2010/main" val="262550259"/>
      </p:ext>
    </p:extLst>
  </p:cSld>
  <p:clrMapOvr>
    <a:masterClrMapping/>
  </p:clrMapOvr>
  <p:extLst>
    <p:ext uri="{DCECCB84-F9BA-43D5-87BE-67443E8EF086}">
      <p15:sldGuideLst xmlns:p15="http://schemas.microsoft.com/office/powerpoint/2012/main">
        <p15:guide id="1" orient="horz" pos="2137"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879EC7"/>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Viernes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807121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379E34-0212-3FEC-6B75-0357DA6B652A}"/>
              </a:ext>
            </a:extLst>
          </p:cNvPr>
          <p:cNvSpPr>
            <a:spLocks noGrp="1"/>
          </p:cNvSpPr>
          <p:nvPr>
            <p:ph type="title" hasCustomPrompt="1"/>
          </p:nvPr>
        </p:nvSpPr>
        <p:spPr>
          <a:xfrm>
            <a:off x="838200" y="365125"/>
            <a:ext cx="9565894" cy="772559"/>
          </a:xfrm>
          <a:solidFill>
            <a:srgbClr val="72524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a:defRPr>
                <a:solidFill>
                  <a:schemeClr val="bg1"/>
                </a:solidFill>
                <a:latin typeface="Bahnschrift" panose="020B0502040204020203" pitchFamily="34" charset="0"/>
              </a:defRPr>
            </a:lvl1pPr>
          </a:lstStyle>
          <a:p>
            <a:r>
              <a:rPr lang="es-MX"/>
              <a:t>Para Estudiar y Meditar</a:t>
            </a:r>
          </a:p>
        </p:txBody>
      </p:sp>
      <p:sp>
        <p:nvSpPr>
          <p:cNvPr id="3" name="Marcador de contenido 2">
            <a:extLst>
              <a:ext uri="{FF2B5EF4-FFF2-40B4-BE49-F238E27FC236}">
                <a16:creationId xmlns:a16="http://schemas.microsoft.com/office/drawing/2014/main" id="{4D61D150-340D-959A-651D-A720EE27CBB9}"/>
              </a:ext>
            </a:extLst>
          </p:cNvPr>
          <p:cNvSpPr>
            <a:spLocks noGrp="1"/>
          </p:cNvSpPr>
          <p:nvPr>
            <p:ph sz="half" idx="1"/>
          </p:nvPr>
        </p:nvSpPr>
        <p:spPr>
          <a:xfrm>
            <a:off x="838199" y="1414130"/>
            <a:ext cx="10515599" cy="5078745"/>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Tree>
    <p:extLst>
      <p:ext uri="{BB962C8B-B14F-4D97-AF65-F5344CB8AC3E}">
        <p14:creationId xmlns:p14="http://schemas.microsoft.com/office/powerpoint/2010/main" val="1606802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0F384F-5FAA-793F-9ADF-9FE239747309}"/>
              </a:ext>
            </a:extLst>
          </p:cNvPr>
          <p:cNvSpPr>
            <a:spLocks noGrp="1"/>
          </p:cNvSpPr>
          <p:nvPr>
            <p:ph type="title" hasCustomPrompt="1"/>
          </p:nvPr>
        </p:nvSpPr>
        <p:spPr>
          <a:xfrm>
            <a:off x="838200" y="566530"/>
            <a:ext cx="5572539" cy="765313"/>
          </a:xfrm>
          <a:solidFill>
            <a:srgbClr val="72524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lvl1pPr algn="ctr">
              <a:defRPr sz="4000">
                <a:solidFill>
                  <a:schemeClr val="bg1"/>
                </a:solidFill>
                <a:latin typeface="Bahnschrift" panose="020B0502040204020203" pitchFamily="34" charset="0"/>
              </a:defRPr>
            </a:lvl1pPr>
          </a:lstStyle>
          <a:p>
            <a:r>
              <a:rPr lang="es-MX"/>
              <a:t>Para Memorizar</a:t>
            </a:r>
          </a:p>
        </p:txBody>
      </p:sp>
      <p:sp>
        <p:nvSpPr>
          <p:cNvPr id="3" name="Marcador de contenido 2">
            <a:extLst>
              <a:ext uri="{FF2B5EF4-FFF2-40B4-BE49-F238E27FC236}">
                <a16:creationId xmlns:a16="http://schemas.microsoft.com/office/drawing/2014/main" id="{AD6416DA-D468-1E38-B8F8-86B122923A03}"/>
              </a:ext>
            </a:extLst>
          </p:cNvPr>
          <p:cNvSpPr>
            <a:spLocks noGrp="1"/>
          </p:cNvSpPr>
          <p:nvPr>
            <p:ph idx="1"/>
          </p:nvPr>
        </p:nvSpPr>
        <p:spPr>
          <a:xfrm>
            <a:off x="838200" y="1825625"/>
            <a:ext cx="5572539" cy="4351338"/>
          </a:xfrm>
        </p:spPr>
        <p:txBody>
          <a:bodyPr/>
          <a:lstStyle>
            <a:lvl1pPr>
              <a:defRPr>
                <a:latin typeface="Bahnschrift" panose="020B0502040204020203" pitchFamily="34" charset="0"/>
              </a:defRPr>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Tree>
    <p:extLst>
      <p:ext uri="{BB962C8B-B14F-4D97-AF65-F5344CB8AC3E}">
        <p14:creationId xmlns:p14="http://schemas.microsoft.com/office/powerpoint/2010/main" val="325049355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379E34-0212-3FEC-6B75-0357DA6B652A}"/>
              </a:ext>
            </a:extLst>
          </p:cNvPr>
          <p:cNvSpPr>
            <a:spLocks noGrp="1"/>
          </p:cNvSpPr>
          <p:nvPr>
            <p:ph type="title" hasCustomPrompt="1"/>
          </p:nvPr>
        </p:nvSpPr>
        <p:spPr>
          <a:xfrm>
            <a:off x="838200" y="365125"/>
            <a:ext cx="9565894" cy="772559"/>
          </a:xfrm>
          <a:solidFill>
            <a:srgbClr val="69343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a:defRPr>
                <a:solidFill>
                  <a:schemeClr val="bg1"/>
                </a:solidFill>
                <a:latin typeface="Bahnschrift" panose="020B0502040204020203" pitchFamily="34" charset="0"/>
              </a:defRPr>
            </a:lvl1pPr>
          </a:lstStyle>
          <a:p>
            <a:r>
              <a:rPr lang="es-MX"/>
              <a:t>Enfoque del Estudio</a:t>
            </a:r>
          </a:p>
        </p:txBody>
      </p:sp>
      <p:sp>
        <p:nvSpPr>
          <p:cNvPr id="3" name="Marcador de contenido 2">
            <a:extLst>
              <a:ext uri="{FF2B5EF4-FFF2-40B4-BE49-F238E27FC236}">
                <a16:creationId xmlns:a16="http://schemas.microsoft.com/office/drawing/2014/main" id="{4D61D150-340D-959A-651D-A720EE27CBB9}"/>
              </a:ext>
            </a:extLst>
          </p:cNvPr>
          <p:cNvSpPr>
            <a:spLocks noGrp="1"/>
          </p:cNvSpPr>
          <p:nvPr>
            <p:ph sz="half" idx="1"/>
          </p:nvPr>
        </p:nvSpPr>
        <p:spPr>
          <a:xfrm>
            <a:off x="838200" y="1414130"/>
            <a:ext cx="9565894" cy="5078745"/>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FE981D50-2213-A4FE-11F7-6AC77B7C3416}"/>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294387853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8" y="244549"/>
            <a:ext cx="2668956" cy="595422"/>
          </a:xfrm>
          <a:solidFill>
            <a:srgbClr val="FFFF0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Sábado</a:t>
            </a:r>
            <a:endParaRPr lang="es-MX"/>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647717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mparación">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0BE04881-6D87-A1AD-36A9-346929F6D1B6}"/>
              </a:ext>
            </a:extLst>
          </p:cNvPr>
          <p:cNvPicPr>
            <a:picLocks noChangeAspect="1"/>
          </p:cNvPicPr>
          <p:nvPr userDrawn="1"/>
        </p:nvPicPr>
        <p:blipFill>
          <a:blip r:embed="rId2">
            <a:alphaModFix amt="6000"/>
            <a:extLst>
              <a:ext uri="{28A0092B-C50C-407E-A947-70E740481C1C}">
                <a14:useLocalDpi xmlns:a14="http://schemas.microsoft.com/office/drawing/2010/main" val="0"/>
              </a:ext>
            </a:extLst>
          </a:blip>
          <a:stretch>
            <a:fillRect/>
          </a:stretch>
        </p:blipFill>
        <p:spPr>
          <a:xfrm>
            <a:off x="0" y="-8878"/>
            <a:ext cx="10384170" cy="6866877"/>
          </a:xfrm>
          <a:prstGeom prst="rect">
            <a:avLst/>
          </a:prstGeom>
          <a:ln>
            <a:solidFill>
              <a:srgbClr val="3A241B"/>
            </a:solidFill>
          </a:ln>
        </p:spPr>
      </p:pic>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58325" cy="659218"/>
          </a:xfrm>
          <a:solidFill>
            <a:srgbClr val="0070C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Domingo</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771575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chemeClr val="accent2">
              <a:lumMod val="75000"/>
            </a:schemeClr>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Lunes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5" name="Imagen 4">
            <a:extLst>
              <a:ext uri="{FF2B5EF4-FFF2-40B4-BE49-F238E27FC236}">
                <a16:creationId xmlns:a16="http://schemas.microsoft.com/office/drawing/2014/main" id="{09FD1E85-B9FB-9717-A420-2C2D1703BFD1}"/>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273193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chemeClr val="accent6">
              <a:lumMod val="75000"/>
            </a:schemeClr>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Martes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812325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7030A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Miércoles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2911809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3A241B"/>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Jueves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102619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0000"/>
            <a:lum/>
          </a:blip>
          <a:srcRect/>
          <a:stretch>
            <a:fillRect r="11000" b="-22000"/>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BC164EA-CD03-CDE3-4C70-D65E5324CA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p>
        </p:txBody>
      </p:sp>
      <p:sp>
        <p:nvSpPr>
          <p:cNvPr id="3" name="Marcador de texto 2">
            <a:extLst>
              <a:ext uri="{FF2B5EF4-FFF2-40B4-BE49-F238E27FC236}">
                <a16:creationId xmlns:a16="http://schemas.microsoft.com/office/drawing/2014/main" id="{8402620B-FC92-FE96-84D6-7AD4549730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a:extLst>
              <a:ext uri="{FF2B5EF4-FFF2-40B4-BE49-F238E27FC236}">
                <a16:creationId xmlns:a16="http://schemas.microsoft.com/office/drawing/2014/main" id="{663A4EC4-8259-128D-5D4B-B1A5577ED1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46F4E8-F38C-42C9-9C2C-1B30C3AC1985}" type="datetimeFigureOut">
              <a:rPr lang="es-MX" smtClean="0"/>
              <a:t>26/08/2025</a:t>
            </a:fld>
            <a:endParaRPr lang="es-MX"/>
          </a:p>
        </p:txBody>
      </p:sp>
      <p:sp>
        <p:nvSpPr>
          <p:cNvPr id="5" name="Marcador de pie de página 4">
            <a:extLst>
              <a:ext uri="{FF2B5EF4-FFF2-40B4-BE49-F238E27FC236}">
                <a16:creationId xmlns:a16="http://schemas.microsoft.com/office/drawing/2014/main" id="{5D21FC23-2A34-1A69-6A1A-801839853D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C286D127-1499-4104-59F8-5083101614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136436-985C-49E4-94E8-B6E0A34F10FA}" type="slidenum">
              <a:rPr lang="es-MX" smtClean="0"/>
              <a:t>‹Nº›</a:t>
            </a:fld>
            <a:endParaRPr lang="es-MX"/>
          </a:p>
        </p:txBody>
      </p:sp>
      <p:sp>
        <p:nvSpPr>
          <p:cNvPr id="7" name="Rectángulo 6">
            <a:extLst>
              <a:ext uri="{FF2B5EF4-FFF2-40B4-BE49-F238E27FC236}">
                <a16:creationId xmlns:a16="http://schemas.microsoft.com/office/drawing/2014/main" id="{959BBEF0-358E-CE31-EE2C-582F35EF3555}"/>
              </a:ext>
            </a:extLst>
          </p:cNvPr>
          <p:cNvSpPr/>
          <p:nvPr userDrawn="1"/>
        </p:nvSpPr>
        <p:spPr>
          <a:xfrm>
            <a:off x="10424160" y="-8878"/>
            <a:ext cx="1776390" cy="6866879"/>
          </a:xfrm>
          <a:prstGeom prst="rect">
            <a:avLst/>
          </a:prstGeom>
          <a:solidFill>
            <a:srgbClr val="F6CB9E"/>
          </a:solidFill>
          <a:ln>
            <a:solidFill>
              <a:srgbClr val="F6CB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8" name="Imagen 7">
            <a:extLst>
              <a:ext uri="{FF2B5EF4-FFF2-40B4-BE49-F238E27FC236}">
                <a16:creationId xmlns:a16="http://schemas.microsoft.com/office/drawing/2014/main" id="{899DCE16-765D-47CA-350B-0B147B595551}"/>
              </a:ext>
            </a:extLst>
          </p:cNvPr>
          <p:cNvPicPr>
            <a:picLocks noChangeAspect="1"/>
          </p:cNvPicPr>
          <p:nvPr userDrawn="1"/>
        </p:nvPicPr>
        <p:blipFill>
          <a:blip r:embed="rId14">
            <a:extLst>
              <a:ext uri="{BEBA8EAE-BF5A-486C-A8C5-ECC9F3942E4B}">
                <a14:imgProps xmlns:a14="http://schemas.microsoft.com/office/drawing/2010/main">
                  <a14:imgLayer r:embed="rId15">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0844987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61" r:id="rId5"/>
    <p:sldLayoutId id="2147483662" r:id="rId6"/>
    <p:sldLayoutId id="2147483663" r:id="rId7"/>
    <p:sldLayoutId id="2147483664" r:id="rId8"/>
    <p:sldLayoutId id="2147483665" r:id="rId9"/>
    <p:sldLayoutId id="2147483667" r:id="rId10"/>
    <p:sldLayoutId id="214748366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ahnschrift"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ahnschrift"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ahnschrift"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8.xml"/><Relationship Id="rId1" Type="http://schemas.openxmlformats.org/officeDocument/2006/relationships/themeOverride" Target="../theme/themeOverride1.xml"/><Relationship Id="rId4" Type="http://schemas.openxmlformats.org/officeDocument/2006/relationships/image" Target="../media/image15.jpg"/></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66565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18A06159-10CE-6092-3C21-C54D76BF8895}"/>
              </a:ext>
            </a:extLst>
          </p:cNvPr>
          <p:cNvSpPr>
            <a:spLocks noGrp="1"/>
          </p:cNvSpPr>
          <p:nvPr>
            <p:ph type="title"/>
          </p:nvPr>
        </p:nvSpPr>
        <p:spPr/>
        <p:txBody>
          <a:bodyPr/>
          <a:lstStyle/>
          <a:p>
            <a:r>
              <a:rPr lang="es-MX" noProof="0"/>
              <a:t>PARA ESTUDIAR Y MEDITAR</a:t>
            </a:r>
          </a:p>
        </p:txBody>
      </p:sp>
      <p:sp>
        <p:nvSpPr>
          <p:cNvPr id="7" name="Marcador de contenido 6">
            <a:extLst>
              <a:ext uri="{FF2B5EF4-FFF2-40B4-BE49-F238E27FC236}">
                <a16:creationId xmlns:a16="http://schemas.microsoft.com/office/drawing/2014/main" id="{B5030CE1-1F6F-F1D9-6767-9BD33F1D3CBA}"/>
              </a:ext>
            </a:extLst>
          </p:cNvPr>
          <p:cNvSpPr>
            <a:spLocks noGrp="1"/>
          </p:cNvSpPr>
          <p:nvPr>
            <p:ph sz="half" idx="1"/>
          </p:nvPr>
        </p:nvSpPr>
        <p:spPr>
          <a:xfrm>
            <a:off x="761448" y="1792428"/>
            <a:ext cx="9642646" cy="4933491"/>
          </a:xfrm>
        </p:spPr>
        <p:txBody>
          <a:bodyPr wrap="square">
            <a:normAutofit/>
          </a:bodyPr>
          <a:lstStyle/>
          <a:p>
            <a:pPr marL="0" indent="0" algn="just">
              <a:lnSpc>
                <a:spcPts val="1600"/>
              </a:lnSpc>
              <a:buNone/>
            </a:pPr>
            <a:r>
              <a:rPr lang="es-MX" sz="2200" noProof="0" dirty="0">
                <a:latin typeface="Aptos Display" panose="020B0004020202020204" pitchFamily="34" charset="0"/>
              </a:rPr>
              <a:t>En la lección de esta semana</a:t>
            </a:r>
            <a:r>
              <a:rPr lang="es-MX" sz="2200" dirty="0">
                <a:latin typeface="Aptos Display" panose="020B0004020202020204" pitchFamily="34" charset="0"/>
              </a:rPr>
              <a:t>, estudiamos </a:t>
            </a:r>
            <a:r>
              <a:rPr lang="es-MX" sz="2200" b="1" dirty="0">
                <a:latin typeface="Aptos Display" panose="020B0004020202020204" pitchFamily="34" charset="0"/>
              </a:rPr>
              <a:t>1) Las leyes adicionales; y 2) Método</a:t>
            </a:r>
            <a:r>
              <a:rPr lang="es-MX" sz="2200" dirty="0">
                <a:latin typeface="Aptos Display" panose="020B0004020202020204" pitchFamily="34" charset="0"/>
              </a:rPr>
              <a:t>.</a:t>
            </a:r>
            <a:endParaRPr lang="es-MX" sz="2200" b="1" dirty="0">
              <a:latin typeface="Aptos Display" panose="020B0004020202020204" pitchFamily="34" charset="0"/>
            </a:endParaRPr>
          </a:p>
          <a:p>
            <a:pPr marL="0" indent="0" algn="just">
              <a:lnSpc>
                <a:spcPts val="1600"/>
              </a:lnSpc>
              <a:buNone/>
            </a:pPr>
            <a:r>
              <a:rPr lang="es-MX" sz="2200" dirty="0">
                <a:latin typeface="Aptos Display" panose="020B0004020202020204" pitchFamily="34" charset="0"/>
              </a:rPr>
              <a:t>Dios también declara claramente lo que deben hacer para experimentar esta bendición divina al máximo. Él prescribió lo siguiente para su pueblo: (1) "presten atención" y "escuchen" (versículo 21, NVI) a "Mi Ángel" (versículo 23, NKJV; este es el Ángel del Señor, el Mensajero </a:t>
            </a:r>
            <a:r>
              <a:rPr lang="es-MX" sz="2200" dirty="0" err="1">
                <a:latin typeface="Aptos Display" panose="020B0004020202020204" pitchFamily="34" charset="0"/>
              </a:rPr>
              <a:t>pre-encarnado</a:t>
            </a:r>
            <a:r>
              <a:rPr lang="es-MX" sz="2200" dirty="0">
                <a:latin typeface="Aptos Display" panose="020B0004020202020204" pitchFamily="34" charset="0"/>
              </a:rPr>
              <a:t>, Jesucristo; véase Génesis 16:7; Éxodo 3:2, 4, 7; 14:19); (2) "no se rebelen contra él" (Éxodo 23:21, NVI); (3) "no se inclinen ante sus dioses, ni los adoren, ni sigan sus prácticas" (versículo 24, NVI); (4) "deben demolerlos y romper sus piedras sagradas en pedazos" (versículo 24, NVI); (5) "no hagan un pacto con ellos ni con sus dioses" (versículo 32, NVI); (6) "no los dejen vivir en tu tierra" porque "te harán pecar contra mí" porque su adoración idolátrica "ciertamente será una trampa para ti" (versículo 33, NVI).</a:t>
            </a:r>
          </a:p>
          <a:p>
            <a:pPr marL="0" indent="0" algn="just">
              <a:lnSpc>
                <a:spcPts val="1600"/>
              </a:lnSpc>
              <a:buNone/>
            </a:pPr>
            <a:r>
              <a:rPr lang="es-MX" sz="2200" dirty="0">
                <a:latin typeface="Aptos Display" panose="020B0004020202020204" pitchFamily="34" charset="0"/>
              </a:rPr>
              <a:t>Puesto que vivimos en el territorio de nuestro Enemigo, no es de extrañar que podamos ser heridos por sus hábiles y engañosas artimañas. Por lo tanto, el Señor así como les advierte a los israelitas enfáticamente que no entren en una relación de pacto con las naciones vecinas ni sigan sus prácticas idólatras adorando a sus dioses, porque hacerlo los disociará de su relación con el Dios viviente, su Creador y Redentor, causando su ruina. Hoy también Dios nos advierte que mantengamos esa relación con él siguiendo sus preceptos y mandamientos y así evitaremos caer en las manos del enemigo. Dios nos dará el poder para afrontar el dolor y el sufrimiento provocados por el pecado y el mundo </a:t>
            </a:r>
            <a:r>
              <a:rPr lang="es-MX" sz="2200" dirty="0" err="1">
                <a:latin typeface="Aptos Display" panose="020B0004020202020204" pitchFamily="34" charset="0"/>
              </a:rPr>
              <a:t>caido</a:t>
            </a:r>
            <a:r>
              <a:rPr lang="es-MX" sz="2200" dirty="0">
                <a:latin typeface="Aptos Display" panose="020B0004020202020204" pitchFamily="34" charset="0"/>
              </a:rPr>
              <a:t> y pecaminosos en el que vivimos.</a:t>
            </a:r>
          </a:p>
          <a:p>
            <a:pPr marL="0" indent="0" algn="just">
              <a:lnSpc>
                <a:spcPts val="1600"/>
              </a:lnSpc>
              <a:buNone/>
            </a:pPr>
            <a:endParaRPr lang="es-MX" sz="2200" dirty="0">
              <a:latin typeface="Aptos Display" panose="020B0004020202020204" pitchFamily="34" charset="0"/>
            </a:endParaRPr>
          </a:p>
          <a:p>
            <a:pPr marL="0" indent="0" algn="just">
              <a:lnSpc>
                <a:spcPts val="1600"/>
              </a:lnSpc>
              <a:buNone/>
            </a:pPr>
            <a:endParaRPr lang="es-MX" sz="2200" noProof="0" dirty="0">
              <a:latin typeface="Aptos Display" panose="020B0004020202020204" pitchFamily="34" charset="0"/>
            </a:endParaRPr>
          </a:p>
        </p:txBody>
      </p:sp>
    </p:spTree>
    <p:extLst>
      <p:ext uri="{BB962C8B-B14F-4D97-AF65-F5344CB8AC3E}">
        <p14:creationId xmlns:p14="http://schemas.microsoft.com/office/powerpoint/2010/main" val="3188503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F0E561-E43A-8C44-DE02-CDA39EEF3812}"/>
              </a:ext>
            </a:extLst>
          </p:cNvPr>
          <p:cNvSpPr>
            <a:spLocks noGrp="1"/>
          </p:cNvSpPr>
          <p:nvPr>
            <p:ph type="title"/>
          </p:nvPr>
        </p:nvSpPr>
        <p:spPr>
          <a:solidFill>
            <a:srgbClr val="725247"/>
          </a:solidFill>
        </p:spPr>
        <p:txBody>
          <a:bodyPr vert="horz" lIns="91440" tIns="45720" rIns="91440" bIns="45720" rtlCol="0">
            <a:normAutofit/>
          </a:bodyPr>
          <a:lstStyle/>
          <a:p>
            <a:pPr>
              <a:spcBef>
                <a:spcPts val="1000"/>
              </a:spcBef>
              <a:buFont typeface="Arial" panose="020B0604020202020204" pitchFamily="34" charset="0"/>
            </a:pPr>
            <a:r>
              <a:rPr lang="es-MX" sz="4400" b="1" noProof="0">
                <a:ea typeface="+mn-ea"/>
                <a:cs typeface="+mn-cs"/>
              </a:rPr>
              <a:t>Para Memorizar</a:t>
            </a:r>
          </a:p>
        </p:txBody>
      </p:sp>
      <p:sp>
        <p:nvSpPr>
          <p:cNvPr id="5" name="Doble onda 4">
            <a:extLst>
              <a:ext uri="{FF2B5EF4-FFF2-40B4-BE49-F238E27FC236}">
                <a16:creationId xmlns:a16="http://schemas.microsoft.com/office/drawing/2014/main" id="{D584D07D-BA94-A8F7-9483-916BC34050AD}"/>
              </a:ext>
            </a:extLst>
          </p:cNvPr>
          <p:cNvSpPr/>
          <p:nvPr/>
        </p:nvSpPr>
        <p:spPr>
          <a:xfrm>
            <a:off x="192504" y="1467852"/>
            <a:ext cx="6685967" cy="4823617"/>
          </a:xfrm>
          <a:prstGeom prst="doubleWave">
            <a:avLst>
              <a:gd name="adj1" fmla="val 6250"/>
              <a:gd name="adj2" fmla="val 557"/>
            </a:avLst>
          </a:prstGeom>
          <a:noFill/>
          <a:ln w="38100" cap="flat" cmpd="sng" algn="ctr">
            <a:noFill/>
            <a:prstDash val="solid"/>
            <a:round/>
            <a:headEnd type="none" w="med" len="med"/>
            <a:tailEnd type="none" w="med" len="med"/>
          </a:ln>
          <a:effectLst>
            <a:outerShdw blurRad="50800" dist="50800" algn="ctr" rotWithShape="0">
              <a:srgbClr val="000000">
                <a:alpha val="43137"/>
              </a:srgbClr>
            </a:outerShdw>
          </a:effectLst>
        </p:spPr>
        <p:style>
          <a:lnRef idx="0">
            <a:scrgbClr r="0" g="0" b="0"/>
          </a:lnRef>
          <a:fillRef idx="0">
            <a:scrgbClr r="0" g="0" b="0"/>
          </a:fillRef>
          <a:effectRef idx="0">
            <a:scrgbClr r="0" g="0" b="0"/>
          </a:effectRef>
          <a:fontRef idx="minor">
            <a:schemeClr val="accent2"/>
          </a:fontRef>
        </p:style>
        <p:txBody>
          <a:bodyPr wrap="square" rtlCol="0" anchor="ctr">
            <a:normAutofit fontScale="77500" lnSpcReduction="20000"/>
          </a:bodyPr>
          <a:lstStyle/>
          <a:p>
            <a:pPr algn="ctr">
              <a:lnSpc>
                <a:spcPts val="3480"/>
              </a:lnSpc>
            </a:pPr>
            <a:r>
              <a:rPr lang="es-MX" sz="4800" b="1" noProof="0" dirty="0">
                <a:solidFill>
                  <a:schemeClr val="tx1"/>
                </a:solidFill>
                <a:latin typeface="Aptos Display" panose="020B0004020202020204" pitchFamily="34" charset="0"/>
              </a:rPr>
              <a:t>«El Señor dijo a Moisés: ‘Así dirás a los israelitas: Ustedes han visto que les hablé desde el cielo. No hagan ningún dios de plata ni de oro para ponerlo junto a mí ’»</a:t>
            </a:r>
          </a:p>
          <a:p>
            <a:pPr algn="ctr">
              <a:lnSpc>
                <a:spcPts val="3480"/>
              </a:lnSpc>
            </a:pPr>
            <a:r>
              <a:rPr lang="es-MX" sz="4800" b="1" noProof="0" dirty="0">
                <a:solidFill>
                  <a:schemeClr val="tx1"/>
                </a:solidFill>
                <a:latin typeface="Aptos Display" panose="020B0004020202020204" pitchFamily="34" charset="0"/>
              </a:rPr>
              <a:t> (Éxodo 20:22, 23).</a:t>
            </a:r>
          </a:p>
        </p:txBody>
      </p:sp>
      <p:sp>
        <p:nvSpPr>
          <p:cNvPr id="3" name="Rectángulo: esquinas redondeadas 2">
            <a:extLst>
              <a:ext uri="{FF2B5EF4-FFF2-40B4-BE49-F238E27FC236}">
                <a16:creationId xmlns:a16="http://schemas.microsoft.com/office/drawing/2014/main" id="{EF0BC2FB-53FE-CBAC-4370-418FA4B8FF43}"/>
              </a:ext>
            </a:extLst>
          </p:cNvPr>
          <p:cNvSpPr/>
          <p:nvPr/>
        </p:nvSpPr>
        <p:spPr>
          <a:xfrm>
            <a:off x="6629103" y="2456597"/>
            <a:ext cx="3961560" cy="3179928"/>
          </a:xfrm>
          <a:prstGeom prst="roundRect">
            <a:avLst/>
          </a:prstGeom>
          <a:blipFill dpi="0" rotWithShape="1">
            <a:blip r:embed="rId2">
              <a:extLst>
                <a:ext uri="{28A0092B-C50C-407E-A947-70E740481C1C}">
                  <a14:useLocalDpi xmlns:a14="http://schemas.microsoft.com/office/drawing/2010/main" val="0"/>
                </a:ext>
              </a:extLst>
            </a:blip>
            <a:srcRect/>
            <a:stretch>
              <a:fillRect/>
            </a:stretch>
          </a:blipFill>
          <a:effectLst>
            <a:innerShdw blurRad="63500" dist="50800" dir="18900000">
              <a:prstClr val="black">
                <a:alpha val="50000"/>
              </a:prstClr>
            </a:innerShdw>
          </a:effectLst>
          <a:scene3d>
            <a:camera prst="isometricOffAxis2Left"/>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a:p>
        </p:txBody>
      </p:sp>
    </p:spTree>
    <p:extLst>
      <p:ext uri="{BB962C8B-B14F-4D97-AF65-F5344CB8AC3E}">
        <p14:creationId xmlns:p14="http://schemas.microsoft.com/office/powerpoint/2010/main" val="31253639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35E0DBFC-8D99-0EC1-8869-D2AE3223C0AA}"/>
              </a:ext>
            </a:extLst>
          </p:cNvPr>
          <p:cNvSpPr>
            <a:spLocks noGrp="1"/>
          </p:cNvSpPr>
          <p:nvPr>
            <p:ph type="title"/>
          </p:nvPr>
        </p:nvSpPr>
        <p:spPr>
          <a:xfrm>
            <a:off x="811305" y="365125"/>
            <a:ext cx="9565894" cy="772559"/>
          </a:xfrm>
          <a:solidFill>
            <a:srgbClr val="725247"/>
          </a:solidFill>
        </p:spPr>
        <p:txBody>
          <a:bodyPr/>
          <a:lstStyle/>
          <a:p>
            <a:r>
              <a:rPr lang="es-MX" noProof="0" dirty="0"/>
              <a:t>Enfoque del Estudio</a:t>
            </a:r>
          </a:p>
        </p:txBody>
      </p:sp>
      <p:sp>
        <p:nvSpPr>
          <p:cNvPr id="6" name="Marcador de contenido 5">
            <a:extLst>
              <a:ext uri="{FF2B5EF4-FFF2-40B4-BE49-F238E27FC236}">
                <a16:creationId xmlns:a16="http://schemas.microsoft.com/office/drawing/2014/main" id="{3BF1AEB9-94DB-8515-B032-A5A29DBFA153}"/>
              </a:ext>
            </a:extLst>
          </p:cNvPr>
          <p:cNvSpPr>
            <a:spLocks noGrp="1"/>
          </p:cNvSpPr>
          <p:nvPr>
            <p:ph sz="half" idx="4294967295"/>
          </p:nvPr>
        </p:nvSpPr>
        <p:spPr>
          <a:xfrm>
            <a:off x="3382299" y="1322917"/>
            <a:ext cx="7059842" cy="5537200"/>
          </a:xfrm>
        </p:spPr>
        <p:txBody>
          <a:bodyPr vert="horz" wrap="square" lIns="91440" tIns="45720" rIns="91440" bIns="45720" rtlCol="0">
            <a:normAutofit fontScale="92500" lnSpcReduction="20000"/>
          </a:bodyPr>
          <a:lstStyle/>
          <a:p>
            <a:pPr marL="0" indent="0" algn="just">
              <a:buNone/>
              <a:tabLst>
                <a:tab pos="534988" algn="l"/>
              </a:tabLst>
            </a:pPr>
            <a:r>
              <a:rPr lang="es-MX" sz="1800" noProof="0" dirty="0">
                <a:latin typeface="Aptos Display" panose="020B0004020202020204" pitchFamily="34" charset="0"/>
              </a:rPr>
              <a:t>Texto clave: </a:t>
            </a:r>
            <a:r>
              <a:rPr lang="es-MX" sz="1800" b="1" noProof="0" dirty="0">
                <a:latin typeface="Aptos Display" panose="020B0004020202020204" pitchFamily="34" charset="0"/>
              </a:rPr>
              <a:t>: </a:t>
            </a:r>
            <a:r>
              <a:rPr lang="es-MX" sz="1800" b="1" dirty="0"/>
              <a:t>Éxodo 20:22-24.</a:t>
            </a:r>
            <a:r>
              <a:rPr lang="es-MX" sz="1800" b="1" noProof="0" dirty="0">
                <a:latin typeface="Aptos Display" panose="020B0004020202020204" pitchFamily="34" charset="0"/>
              </a:rPr>
              <a:t> </a:t>
            </a:r>
            <a:r>
              <a:rPr lang="es-MX" sz="1800" noProof="0" dirty="0">
                <a:latin typeface="Aptos Display" panose="020B0004020202020204" pitchFamily="34" charset="0"/>
              </a:rPr>
              <a:t>Para está semana estudiaremos: </a:t>
            </a:r>
            <a:r>
              <a:rPr lang="es-MX" sz="1800" b="1" dirty="0">
                <a:latin typeface="Aptos Display" panose="020B0004020202020204" pitchFamily="34" charset="0"/>
              </a:rPr>
              <a:t>Éxodo 21:1-32; Éxodo 22:16-23:33; 2 Reyes 19:35; Mateo 5:38-48; Romanos 12:19; Mateo 16:27.</a:t>
            </a:r>
            <a:r>
              <a:rPr lang="es-MX" sz="1800" b="1" noProof="0" dirty="0">
                <a:latin typeface="Aptos Display" panose="020B0004020202020204" pitchFamily="34" charset="0"/>
              </a:rPr>
              <a:t> </a:t>
            </a:r>
            <a:r>
              <a:rPr lang="es-MX" sz="1800" noProof="0" dirty="0">
                <a:latin typeface="Aptos Display" panose="020B0004020202020204" pitchFamily="34" charset="0"/>
              </a:rPr>
              <a:t>En nuestro estudio de esta semana, </a:t>
            </a:r>
            <a:r>
              <a:rPr lang="es-MX" sz="1800" dirty="0">
                <a:latin typeface="Aptos Display" panose="020B0004020202020204" pitchFamily="34" charset="0"/>
              </a:rPr>
              <a:t>estudiaremos: </a:t>
            </a:r>
            <a:r>
              <a:rPr lang="es-MX" sz="1800" b="1" dirty="0">
                <a:latin typeface="Aptos Display" panose="020B0004020202020204" pitchFamily="34" charset="0"/>
              </a:rPr>
              <a:t>1) Las leyes adicionales; y 2) Método</a:t>
            </a:r>
            <a:r>
              <a:rPr lang="es-MX" sz="1800" dirty="0">
                <a:latin typeface="Aptos Display" panose="020B0004020202020204" pitchFamily="34" charset="0"/>
              </a:rPr>
              <a:t>.</a:t>
            </a:r>
          </a:p>
          <a:p>
            <a:pPr marL="0" indent="0" algn="just">
              <a:buNone/>
              <a:tabLst>
                <a:tab pos="534988" algn="l"/>
              </a:tabLst>
            </a:pPr>
            <a:r>
              <a:rPr lang="es-MX" sz="1800" dirty="0">
                <a:latin typeface="Aptos Display" panose="020B0004020202020204" pitchFamily="34" charset="0"/>
              </a:rPr>
              <a:t>Además de la Ley moral, también conocida como Decálogo, los Diez Mandamientos, o las Diez Promesas de Dios, el Señor también dio a Moisés los </a:t>
            </a:r>
            <a:r>
              <a:rPr lang="es-MX" sz="1800" b="1" i="1" dirty="0" err="1">
                <a:latin typeface="Aptos Display" panose="020B0004020202020204" pitchFamily="34" charset="0"/>
              </a:rPr>
              <a:t>mishpatim</a:t>
            </a:r>
            <a:r>
              <a:rPr lang="es-MX" sz="1800" dirty="0">
                <a:latin typeface="Aptos Display" panose="020B0004020202020204" pitchFamily="34" charset="0"/>
              </a:rPr>
              <a:t>, palabra que significa literalmente </a:t>
            </a:r>
            <a:r>
              <a:rPr lang="es-MX" sz="1800" b="1" dirty="0">
                <a:latin typeface="Aptos Display" panose="020B0004020202020204" pitchFamily="34" charset="0"/>
              </a:rPr>
              <a:t>"juicios"</a:t>
            </a:r>
            <a:r>
              <a:rPr lang="es-MX" sz="1800" dirty="0">
                <a:latin typeface="Aptos Display" panose="020B0004020202020204" pitchFamily="34" charset="0"/>
              </a:rPr>
              <a:t> y que también es traducida como ordenanzas, reglas, leyes o reglamentos. Estas leyes aplicaban los principios del Decálogo a la vida cotidiana de los israelitas. Esta sección de leyes, escrita por Moisés en un rollo, recibió el nombre de </a:t>
            </a:r>
            <a:r>
              <a:rPr lang="es-MX" sz="1800" b="1" dirty="0">
                <a:latin typeface="Aptos Display" panose="020B0004020202020204" pitchFamily="34" charset="0"/>
              </a:rPr>
              <a:t>"libro del pacto" </a:t>
            </a:r>
            <a:r>
              <a:rPr lang="es-MX" sz="1800" dirty="0">
                <a:latin typeface="Aptos Display" panose="020B0004020202020204" pitchFamily="34" charset="0"/>
              </a:rPr>
              <a:t>(</a:t>
            </a:r>
            <a:r>
              <a:rPr lang="es-MX" sz="1800" dirty="0" err="1">
                <a:latin typeface="Aptos Display" panose="020B0004020202020204" pitchFamily="34" charset="0"/>
              </a:rPr>
              <a:t>Éxo</a:t>
            </a:r>
            <a:r>
              <a:rPr lang="es-MX" sz="1800" dirty="0">
                <a:latin typeface="Aptos Display" panose="020B0004020202020204" pitchFamily="34" charset="0"/>
              </a:rPr>
              <a:t>. 24:7) y es ampliada en Éxodo 20:22 a 23:19, tras lo cual se presenta el sermón de Dios acerca de cómo y bajo qué condiciones conduciría a su pueblo a la Tierra Prometida (</a:t>
            </a:r>
            <a:r>
              <a:rPr lang="es-MX" sz="1800" dirty="0" err="1">
                <a:latin typeface="Aptos Display" panose="020B0004020202020204" pitchFamily="34" charset="0"/>
              </a:rPr>
              <a:t>Éxo</a:t>
            </a:r>
            <a:r>
              <a:rPr lang="es-MX" sz="1800" dirty="0">
                <a:latin typeface="Aptos Display" panose="020B0004020202020204" pitchFamily="34" charset="0"/>
              </a:rPr>
              <a:t>. 23:20-33).</a:t>
            </a:r>
            <a:endParaRPr lang="es-MX" sz="1800" noProof="0" dirty="0">
              <a:latin typeface="Aptos Display" panose="020B0004020202020204" pitchFamily="34" charset="0"/>
            </a:endParaRPr>
          </a:p>
          <a:p>
            <a:pPr marL="0" indent="0" algn="just">
              <a:buNone/>
              <a:tabLst>
                <a:tab pos="534988" algn="l"/>
              </a:tabLst>
            </a:pPr>
            <a:r>
              <a:rPr lang="es-MX" sz="1800" dirty="0">
                <a:latin typeface="Aptos Display" panose="020B0004020202020204" pitchFamily="34" charset="0"/>
              </a:rPr>
              <a:t>Dios amplia las Diez Promesas, Diez Palabras, o Decálogo, y las explica a su pueblo en el Código del Pacto, lo que resulta evidente a la luz de los siguientes pasajes: </a:t>
            </a:r>
            <a:r>
              <a:rPr lang="es-MX" sz="1800" b="1" dirty="0">
                <a:latin typeface="Aptos Display" panose="020B0004020202020204" pitchFamily="34" charset="0"/>
              </a:rPr>
              <a:t>1.</a:t>
            </a:r>
            <a:r>
              <a:rPr lang="es-MX" sz="1800" dirty="0">
                <a:latin typeface="Aptos Display" panose="020B0004020202020204" pitchFamily="34" charset="0"/>
              </a:rPr>
              <a:t> La primera promesa se refiere al Dios único y viviente (</a:t>
            </a:r>
            <a:r>
              <a:rPr lang="es-MX" sz="1800" dirty="0" err="1">
                <a:latin typeface="Aptos Display" panose="020B0004020202020204" pitchFamily="34" charset="0"/>
              </a:rPr>
              <a:t>Éxo</a:t>
            </a:r>
            <a:r>
              <a:rPr lang="es-MX" sz="1800" dirty="0">
                <a:latin typeface="Aptos Display" panose="020B0004020202020204" pitchFamily="34" charset="0"/>
              </a:rPr>
              <a:t>. 20:23a; 23:13). </a:t>
            </a:r>
            <a:r>
              <a:rPr lang="es-MX" sz="1800" b="1" dirty="0">
                <a:latin typeface="Aptos Display" panose="020B0004020202020204" pitchFamily="34" charset="0"/>
              </a:rPr>
              <a:t>2.</a:t>
            </a:r>
            <a:r>
              <a:rPr lang="es-MX" sz="1800" dirty="0">
                <a:latin typeface="Aptos Display" panose="020B0004020202020204" pitchFamily="34" charset="0"/>
              </a:rPr>
              <a:t> La segunda promesa tiene que ver con la adoración verdadera y el rechazo de la idolatría (</a:t>
            </a:r>
            <a:r>
              <a:rPr lang="es-MX" sz="1800" dirty="0" err="1">
                <a:latin typeface="Aptos Display" panose="020B0004020202020204" pitchFamily="34" charset="0"/>
              </a:rPr>
              <a:t>Éxo</a:t>
            </a:r>
            <a:r>
              <a:rPr lang="es-MX" sz="1800" dirty="0">
                <a:latin typeface="Aptos Display" panose="020B0004020202020204" pitchFamily="34" charset="0"/>
              </a:rPr>
              <a:t>. 20:23b; 22:20; 23:24, 32b, 33). </a:t>
            </a:r>
            <a:r>
              <a:rPr lang="es-MX" sz="1800" b="1" dirty="0">
                <a:latin typeface="Aptos Display" panose="020B0004020202020204" pitchFamily="34" charset="0"/>
              </a:rPr>
              <a:t>3.</a:t>
            </a:r>
            <a:r>
              <a:rPr lang="es-MX" sz="1800" dirty="0">
                <a:latin typeface="Aptos Display" panose="020B0004020202020204" pitchFamily="34" charset="0"/>
              </a:rPr>
              <a:t> La tercera promesa trata acerca de la reverencia hacia Dios y lo que él representa (</a:t>
            </a:r>
            <a:r>
              <a:rPr lang="es-MX" sz="1800" dirty="0" err="1">
                <a:latin typeface="Aptos Display" panose="020B0004020202020204" pitchFamily="34" charset="0"/>
              </a:rPr>
              <a:t>Éxo</a:t>
            </a:r>
            <a:r>
              <a:rPr lang="es-MX" sz="1800" dirty="0">
                <a:latin typeface="Aptos Display" panose="020B0004020202020204" pitchFamily="34" charset="0"/>
              </a:rPr>
              <a:t>. 22:28a). </a:t>
            </a:r>
            <a:r>
              <a:rPr lang="es-MX" sz="1800" b="1" dirty="0">
                <a:latin typeface="Aptos Display" panose="020B0004020202020204" pitchFamily="34" charset="0"/>
              </a:rPr>
              <a:t>4.</a:t>
            </a:r>
            <a:r>
              <a:rPr lang="es-MX" sz="1800" dirty="0">
                <a:latin typeface="Aptos Display" panose="020B0004020202020204" pitchFamily="34" charset="0"/>
              </a:rPr>
              <a:t> La cuarta promesa se refiere al descanso sabático (</a:t>
            </a:r>
            <a:r>
              <a:rPr lang="es-MX" sz="1800" dirty="0" err="1">
                <a:latin typeface="Aptos Display" panose="020B0004020202020204" pitchFamily="34" charset="0"/>
              </a:rPr>
              <a:t>Éxo</a:t>
            </a:r>
            <a:r>
              <a:rPr lang="es-MX" sz="1800" dirty="0">
                <a:latin typeface="Aptos Display" panose="020B0004020202020204" pitchFamily="34" charset="0"/>
              </a:rPr>
              <a:t>. 23:10-12). </a:t>
            </a:r>
            <a:r>
              <a:rPr lang="es-MX" sz="1800" b="1" dirty="0">
                <a:latin typeface="Aptos Display" panose="020B0004020202020204" pitchFamily="34" charset="0"/>
              </a:rPr>
              <a:t>5.</a:t>
            </a:r>
            <a:r>
              <a:rPr lang="es-MX" sz="1800" dirty="0">
                <a:latin typeface="Aptos Display" panose="020B0004020202020204" pitchFamily="34" charset="0"/>
              </a:rPr>
              <a:t> La quinta promesa subraya el deber de los hijos de honrar a sus padres (</a:t>
            </a:r>
            <a:r>
              <a:rPr lang="es-MX" sz="1800" dirty="0" err="1">
                <a:latin typeface="Aptos Display" panose="020B0004020202020204" pitchFamily="34" charset="0"/>
              </a:rPr>
              <a:t>Éxo</a:t>
            </a:r>
            <a:r>
              <a:rPr lang="es-MX" sz="1800" dirty="0">
                <a:latin typeface="Aptos Display" panose="020B0004020202020204" pitchFamily="34" charset="0"/>
              </a:rPr>
              <a:t>. 21:15, 17). </a:t>
            </a:r>
            <a:r>
              <a:rPr lang="es-MX" sz="1800" b="1" dirty="0">
                <a:latin typeface="Aptos Display" panose="020B0004020202020204" pitchFamily="34" charset="0"/>
              </a:rPr>
              <a:t>6.</a:t>
            </a:r>
            <a:r>
              <a:rPr lang="es-MX" sz="1800" dirty="0">
                <a:latin typeface="Aptos Display" panose="020B0004020202020204" pitchFamily="34" charset="0"/>
              </a:rPr>
              <a:t> La sexta promesa tiene que ver con el respeto a la vida (</a:t>
            </a:r>
            <a:r>
              <a:rPr lang="es-MX" sz="1800" dirty="0" err="1">
                <a:latin typeface="Aptos Display" panose="020B0004020202020204" pitchFamily="34" charset="0"/>
              </a:rPr>
              <a:t>Éxo</a:t>
            </a:r>
            <a:r>
              <a:rPr lang="es-MX" sz="1800" dirty="0">
                <a:latin typeface="Aptos Display" panose="020B0004020202020204" pitchFamily="34" charset="0"/>
              </a:rPr>
              <a:t>. 21:12-14, 23, 29). </a:t>
            </a:r>
            <a:r>
              <a:rPr lang="es-MX" sz="1800" b="1" dirty="0">
                <a:latin typeface="Aptos Display" panose="020B0004020202020204" pitchFamily="34" charset="0"/>
              </a:rPr>
              <a:t>7.</a:t>
            </a:r>
            <a:r>
              <a:rPr lang="es-MX" sz="1800" dirty="0">
                <a:latin typeface="Aptos Display" panose="020B0004020202020204" pitchFamily="34" charset="0"/>
              </a:rPr>
              <a:t> La séptima promesa se enfoca en el respeto al matrimonio (</a:t>
            </a:r>
            <a:r>
              <a:rPr lang="es-MX" sz="1800" dirty="0" err="1">
                <a:latin typeface="Aptos Display" panose="020B0004020202020204" pitchFamily="34" charset="0"/>
              </a:rPr>
              <a:t>Éxo</a:t>
            </a:r>
            <a:r>
              <a:rPr lang="es-MX" sz="1800" dirty="0">
                <a:latin typeface="Aptos Display" panose="020B0004020202020204" pitchFamily="34" charset="0"/>
              </a:rPr>
              <a:t>. 22:16,17). </a:t>
            </a:r>
            <a:r>
              <a:rPr lang="es-MX" sz="1800" b="1" dirty="0">
                <a:latin typeface="Aptos Display" panose="020B0004020202020204" pitchFamily="34" charset="0"/>
              </a:rPr>
              <a:t>8.</a:t>
            </a:r>
            <a:r>
              <a:rPr lang="es-MX" sz="1800" dirty="0">
                <a:latin typeface="Aptos Display" panose="020B0004020202020204" pitchFamily="34" charset="0"/>
              </a:rPr>
              <a:t> La octava promesa destaca el respeto a la propiedad (</a:t>
            </a:r>
            <a:r>
              <a:rPr lang="es-MX" sz="1800" dirty="0" err="1">
                <a:latin typeface="Aptos Display" panose="020B0004020202020204" pitchFamily="34" charset="0"/>
              </a:rPr>
              <a:t>Éxo</a:t>
            </a:r>
            <a:r>
              <a:rPr lang="es-MX" sz="1800" dirty="0">
                <a:latin typeface="Aptos Display" panose="020B0004020202020204" pitchFamily="34" charset="0"/>
              </a:rPr>
              <a:t>. 22:1-4). </a:t>
            </a:r>
            <a:r>
              <a:rPr lang="es-MX" sz="1800" b="1" dirty="0">
                <a:latin typeface="Aptos Display" panose="020B0004020202020204" pitchFamily="34" charset="0"/>
              </a:rPr>
              <a:t>9.</a:t>
            </a:r>
            <a:r>
              <a:rPr lang="es-MX" sz="1800" dirty="0">
                <a:latin typeface="Aptos Display" panose="020B0004020202020204" pitchFamily="34" charset="0"/>
              </a:rPr>
              <a:t> La novena promesa gira en torno al respeto hacia la reputación de las personas y la verdad (</a:t>
            </a:r>
            <a:r>
              <a:rPr lang="es-MX" sz="1800" dirty="0" err="1">
                <a:latin typeface="Aptos Display" panose="020B0004020202020204" pitchFamily="34" charset="0"/>
              </a:rPr>
              <a:t>Éxo</a:t>
            </a:r>
            <a:r>
              <a:rPr lang="es-MX" sz="1800" dirty="0">
                <a:latin typeface="Aptos Display" panose="020B0004020202020204" pitchFamily="34" charset="0"/>
              </a:rPr>
              <a:t>. 22:11; 23:1-9). </a:t>
            </a:r>
            <a:r>
              <a:rPr lang="es-MX" sz="1800" b="1" dirty="0">
                <a:latin typeface="Aptos Display" panose="020B0004020202020204" pitchFamily="34" charset="0"/>
              </a:rPr>
              <a:t>10.</a:t>
            </a:r>
            <a:r>
              <a:rPr lang="es-MX" sz="1800" dirty="0">
                <a:latin typeface="Aptos Display" panose="020B0004020202020204" pitchFamily="34" charset="0"/>
              </a:rPr>
              <a:t> La décima promesa tocante al respeto propio, la pureza mental y contra la codicia permea todo el Código del Pacto.</a:t>
            </a:r>
            <a:endParaRPr lang="es-MX" sz="1800" noProof="0" dirty="0">
              <a:latin typeface="Aptos Display" panose="020B0004020202020204" pitchFamily="34" charset="0"/>
            </a:endParaRPr>
          </a:p>
        </p:txBody>
      </p:sp>
      <p:sp>
        <p:nvSpPr>
          <p:cNvPr id="2" name="Diagrama de flujo: retraso 1">
            <a:extLst>
              <a:ext uri="{FF2B5EF4-FFF2-40B4-BE49-F238E27FC236}">
                <a16:creationId xmlns:a16="http://schemas.microsoft.com/office/drawing/2014/main" id="{B31CFBF4-8ED8-9551-57EF-E297B67EED06}"/>
              </a:ext>
            </a:extLst>
          </p:cNvPr>
          <p:cNvSpPr/>
          <p:nvPr/>
        </p:nvSpPr>
        <p:spPr>
          <a:xfrm>
            <a:off x="94593" y="2102069"/>
            <a:ext cx="3205656" cy="3195145"/>
          </a:xfrm>
          <a:prstGeom prst="flowChartDelay">
            <a:avLst/>
          </a:prstGeom>
          <a:blipFill dpi="0" rotWithShape="1">
            <a:blip r:embed="rId3">
              <a:extLst>
                <a:ext uri="{28A0092B-C50C-407E-A947-70E740481C1C}">
                  <a14:useLocalDpi xmlns:a14="http://schemas.microsoft.com/office/drawing/2010/main" val="0"/>
                </a:ext>
              </a:extLst>
            </a:blip>
            <a:srcRect/>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Tree>
    <p:extLst>
      <p:ext uri="{BB962C8B-B14F-4D97-AF65-F5344CB8AC3E}">
        <p14:creationId xmlns:p14="http://schemas.microsoft.com/office/powerpoint/2010/main" val="1864839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 calcmode="lin" valueType="num">
                                      <p:cBhvr additive="base">
                                        <p:cTn id="2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6">
            <a:extLst>
              <a:ext uri="{FF2B5EF4-FFF2-40B4-BE49-F238E27FC236}">
                <a16:creationId xmlns:a16="http://schemas.microsoft.com/office/drawing/2014/main" id="{8E7BAD8D-BC5A-CFA0-D665-5255A396E347}"/>
              </a:ext>
            </a:extLst>
          </p:cNvPr>
          <p:cNvSpPr>
            <a:spLocks noGrp="1"/>
          </p:cNvSpPr>
          <p:nvPr>
            <p:ph sz="half" idx="2"/>
          </p:nvPr>
        </p:nvSpPr>
        <p:spPr>
          <a:xfrm>
            <a:off x="3115489" y="1171574"/>
            <a:ext cx="7257022" cy="5800725"/>
          </a:xfrm>
          <a:effectLst>
            <a:softEdge rad="63500"/>
          </a:effectLst>
          <a:scene3d>
            <a:camera prst="orthographicFront"/>
            <a:lightRig rig="balanced" dir="t"/>
          </a:scene3d>
        </p:spPr>
        <p:txBody>
          <a:bodyPr wrap="square">
            <a:normAutofit fontScale="85000" lnSpcReduction="20000"/>
          </a:bodyPr>
          <a:lstStyle/>
          <a:p>
            <a:pPr marL="0" indent="0" algn="just">
              <a:buNone/>
              <a:tabLst>
                <a:tab pos="714375" algn="l"/>
              </a:tabLst>
            </a:pPr>
            <a:r>
              <a:rPr lang="es-MX" noProof="0" dirty="0">
                <a:latin typeface="Bw Modelica" panose="00000600000000000000" pitchFamily="50" charset="0"/>
              </a:rPr>
              <a:t>	</a:t>
            </a:r>
            <a:r>
              <a:rPr lang="es-MX" dirty="0" err="1">
                <a:latin typeface="Bw Modelica" panose="00000600000000000000" pitchFamily="50" charset="0"/>
              </a:rPr>
              <a:t>xodo</a:t>
            </a:r>
            <a:r>
              <a:rPr lang="es-MX" dirty="0">
                <a:latin typeface="Bw Modelica" panose="00000600000000000000" pitchFamily="50" charset="0"/>
              </a:rPr>
              <a:t> 19-24 trata sobre el establecimiento (Éxodo 19:3-8) y la 	confirmación del pacto de Dios con su pueblo en una solemne 	ceremonia que involucra la aspersión de sangre, lo que indica el 	sellado de ese pacto (Éxodo 24:3-8). Entre estos dos pasajes del 	pacto, como entre dos guarda libros, se presentan los principios 	fundamentales del carácter de Dios en relación con la humanidad. Primero, se expresa el Decálogo o, mejor dicho, las Diez Promesas (Éxodo 20:1-17), con sus principios universales y eternos que no tienen límites culturales o temporales, y después, estos valores se explican con más detalle en el Código del Pacto (Éxodo 20:22-23:19). </a:t>
            </a:r>
            <a:endParaRPr lang="es-MX" noProof="0" dirty="0">
              <a:latin typeface="Bw Modelica" panose="00000600000000000000" pitchFamily="50" charset="0"/>
            </a:endParaRPr>
          </a:p>
          <a:p>
            <a:pPr marL="0" indent="0" algn="just">
              <a:buNone/>
              <a:tabLst>
                <a:tab pos="714375" algn="l"/>
              </a:tabLst>
            </a:pPr>
            <a:r>
              <a:rPr lang="es-MX" dirty="0">
                <a:latin typeface="Bw Modelica" panose="00000600000000000000" pitchFamily="50" charset="0"/>
              </a:rPr>
              <a:t>Así, además de la ley moral, tradicionalmente llamada los Diez Mandamientos, el Señor le dio a Moisés los </a:t>
            </a:r>
            <a:r>
              <a:rPr lang="es-MX" dirty="0" err="1">
                <a:latin typeface="Bw Modelica" panose="00000600000000000000" pitchFamily="50" charset="0"/>
              </a:rPr>
              <a:t>mishpatim</a:t>
            </a:r>
            <a:r>
              <a:rPr lang="es-MX" dirty="0">
                <a:latin typeface="Bw Modelica" panose="00000600000000000000" pitchFamily="50" charset="0"/>
              </a:rPr>
              <a:t>, literalmente, juicios, también traducidos como ordenanzas, reglas, leyes, decisiones o regulaciones. Estas leyes aplican prácticamente los principios del Decálogo a las situaciones cotidianas de la vida de los israelitas. Esta sección de leyes, escritas en un rollo por Moisés, se llamaba "el Libro del Pacto" (Éxodo 24:7), y este Código del Pacto está registrado en Éxodo 20:22-23:19. A continuación, se presenta el sermón de Dios sobre cómo y bajo qué condiciones guiará a su pueblo a la Tierra Prometida (Éxodo 23:20-33).</a:t>
            </a:r>
            <a:endParaRPr lang="es-MX" noProof="0" dirty="0">
              <a:latin typeface="Bw Modelica" panose="00000600000000000000" pitchFamily="50" charset="0"/>
            </a:endParaRPr>
          </a:p>
          <a:p>
            <a:pPr marL="0" indent="0" algn="just">
              <a:buNone/>
              <a:tabLst>
                <a:tab pos="984250" algn="l"/>
              </a:tabLst>
            </a:pPr>
            <a:r>
              <a:rPr lang="es-MX" b="1" dirty="0">
                <a:latin typeface="Bw Modelica SS01" panose="00000800000000000000" pitchFamily="50" charset="0"/>
              </a:rPr>
              <a:t>«Los que sostienen que Cristo abolió la ley, enseñan que violó el sábado y justificó a sus discípulos en lo mismo. Así están asumiendo la misma actitud que los cavilosos judíos. En esto contradicen el testimonio de Cristo mismo, quien declaró: «Yo también he guardado los mandamientos de mi Padre, y estoy en su amor». Juan 15:10. Ni el Salvador ni sus discípulos violaron la ley del sábado. Cristo fue el representante vivo de la ley. En su vida no se halló ninguna violación de sus santos preceptos. Frente a una nación de testigos que buscaban ocasión de condenarle, pudo decir sin que se le contradijera: «¿Quién de vosotros me convence de pecado?» Juan 8:46, R. V</a:t>
            </a:r>
            <a:r>
              <a:rPr lang="es-MX" b="1" noProof="0" dirty="0">
                <a:latin typeface="Bw Modelica SS01" panose="00000800000000000000" pitchFamily="50" charset="0"/>
              </a:rPr>
              <a:t>»</a:t>
            </a:r>
            <a:r>
              <a:rPr lang="es-MX" b="1" noProof="0" dirty="0">
                <a:latin typeface="Bw Modelica" panose="00000600000000000000" pitchFamily="50" charset="0"/>
              </a:rPr>
              <a:t> </a:t>
            </a:r>
            <a:r>
              <a:rPr lang="es-MX" i="1" dirty="0">
                <a:latin typeface="Bw Modelica" panose="00000600000000000000" pitchFamily="50" charset="0"/>
              </a:rPr>
              <a:t>(El Deseado de todas las gentes, p. 254).</a:t>
            </a:r>
            <a:endParaRPr lang="es-MX" i="1" noProof="0" dirty="0">
              <a:latin typeface="Bw Modelica" panose="00000600000000000000" pitchFamily="50" charset="0"/>
            </a:endParaRPr>
          </a:p>
        </p:txBody>
      </p:sp>
      <p:sp>
        <p:nvSpPr>
          <p:cNvPr id="2" name="Rectángulo 1">
            <a:extLst>
              <a:ext uri="{FF2B5EF4-FFF2-40B4-BE49-F238E27FC236}">
                <a16:creationId xmlns:a16="http://schemas.microsoft.com/office/drawing/2014/main" id="{D0A09385-F934-B49B-498E-D0BC730CE53F}"/>
              </a:ext>
            </a:extLst>
          </p:cNvPr>
          <p:cNvSpPr/>
          <p:nvPr/>
        </p:nvSpPr>
        <p:spPr>
          <a:xfrm>
            <a:off x="3064034" y="1050179"/>
            <a:ext cx="703860" cy="1383002"/>
          </a:xfrm>
          <a:prstGeom prst="rect">
            <a:avLst/>
          </a:prstGeom>
          <a:noFill/>
        </p:spPr>
        <p:txBody>
          <a:bodyPr wrap="square" lIns="91440" tIns="45720" rIns="91440" bIns="45720">
            <a:normAutofit lnSpcReduction="10000"/>
            <a:scene3d>
              <a:camera prst="orthographicFront"/>
              <a:lightRig rig="soft" dir="t">
                <a:rot lat="0" lon="0" rev="15600000"/>
              </a:lightRig>
            </a:scene3d>
            <a:sp3d extrusionH="57150" prstMaterial="softEdge">
              <a:bevelT w="25400" h="38100"/>
            </a:sp3d>
          </a:bodyPr>
          <a:lstStyle/>
          <a:p>
            <a:pPr algn="just"/>
            <a:r>
              <a:rPr lang="es-MX" sz="8800" b="1" noProof="0" dirty="0">
                <a:ln/>
                <a:solidFill>
                  <a:srgbClr val="00526B"/>
                </a:solidFill>
                <a:latin typeface="Aptos Display" panose="020B0004020202020204" pitchFamily="34" charset="0"/>
              </a:rPr>
              <a:t>É</a:t>
            </a:r>
            <a:endParaRPr lang="es-MX" sz="8800" b="1" cap="none" spc="0" noProof="0" dirty="0">
              <a:ln/>
              <a:solidFill>
                <a:srgbClr val="00526B"/>
              </a:solidFill>
              <a:effectLst/>
              <a:latin typeface="Aptos Display" panose="020B0004020202020204" pitchFamily="34" charset="0"/>
            </a:endParaRPr>
          </a:p>
        </p:txBody>
      </p:sp>
      <p:sp>
        <p:nvSpPr>
          <p:cNvPr id="24" name="Rectángulo 23">
            <a:extLst>
              <a:ext uri="{FF2B5EF4-FFF2-40B4-BE49-F238E27FC236}">
                <a16:creationId xmlns:a16="http://schemas.microsoft.com/office/drawing/2014/main" id="{A240F20F-2FEA-AE43-A41C-434E351EB6C2}"/>
              </a:ext>
            </a:extLst>
          </p:cNvPr>
          <p:cNvSpPr/>
          <p:nvPr/>
        </p:nvSpPr>
        <p:spPr>
          <a:xfrm>
            <a:off x="550845" y="141226"/>
            <a:ext cx="2310248"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MX" sz="5400" b="1" u="sng" cap="none" spc="0" noProof="0">
                <a:ln/>
                <a:solidFill>
                  <a:srgbClr val="4E4DA4"/>
                </a:solidFill>
                <a:effectLst>
                  <a:outerShdw blurRad="50800" dist="50800" dir="5400000" algn="ctr" rotWithShape="0">
                    <a:schemeClr val="bg1"/>
                  </a:outerShdw>
                </a:effectLst>
              </a:rPr>
              <a:t>Sábado</a:t>
            </a:r>
          </a:p>
        </p:txBody>
      </p:sp>
      <p:sp>
        <p:nvSpPr>
          <p:cNvPr id="25" name="Rectángulo 24">
            <a:extLst>
              <a:ext uri="{FF2B5EF4-FFF2-40B4-BE49-F238E27FC236}">
                <a16:creationId xmlns:a16="http://schemas.microsoft.com/office/drawing/2014/main" id="{8CE5F2C8-9123-7026-E3C0-C0B5A5A9D649}"/>
              </a:ext>
            </a:extLst>
          </p:cNvPr>
          <p:cNvSpPr/>
          <p:nvPr/>
        </p:nvSpPr>
        <p:spPr>
          <a:xfrm>
            <a:off x="3115488" y="165817"/>
            <a:ext cx="7257022" cy="830997"/>
          </a:xfrm>
          <a:prstGeom prst="rect">
            <a:avLst/>
          </a:prstGeom>
          <a:solidFill>
            <a:srgbClr val="725247"/>
          </a:solidFill>
          <a:effectLst>
            <a:softEdge rad="317500"/>
          </a:effectLst>
          <a:scene3d>
            <a:camera prst="orthographicFront"/>
            <a:lightRig rig="harsh" dir="t"/>
          </a:scene3d>
          <a:sp3d prstMaterial="dkEdge">
            <a:bevelT w="165100" prst="coolSlant"/>
            <a:bevelB w="152400" h="50800" prst="softRound"/>
          </a:sp3d>
        </p:spPr>
        <p:style>
          <a:lnRef idx="3">
            <a:schemeClr val="lt1"/>
          </a:lnRef>
          <a:fillRef idx="1">
            <a:schemeClr val="accent6"/>
          </a:fillRef>
          <a:effectRef idx="1">
            <a:schemeClr val="accent6"/>
          </a:effectRef>
          <a:fontRef idx="minor">
            <a:schemeClr val="lt1"/>
          </a:fontRef>
        </p:style>
        <p:txBody>
          <a:bodyPr wrap="square" lIns="91440" tIns="45720" rIns="91440" bIns="45720">
            <a:spAutoFit/>
            <a:sp3d extrusionH="57150" prstMaterial="matte">
              <a:bevelT w="63500" h="12700" prst="angle"/>
              <a:contourClr>
                <a:schemeClr val="bg1">
                  <a:lumMod val="65000"/>
                </a:schemeClr>
              </a:contourClr>
            </a:sp3d>
          </a:bodyPr>
          <a:lstStyle/>
          <a:p>
            <a:pPr algn="ctr"/>
            <a:r>
              <a:rPr lang="es-MX" sz="4800" b="1" cap="none" spc="0" noProof="0">
                <a:ln>
                  <a:solidFill>
                    <a:schemeClr val="tx1">
                      <a:lumMod val="95000"/>
                      <a:lumOff val="5000"/>
                    </a:schemeClr>
                  </a:solidFill>
                </a:ln>
                <a:solidFill>
                  <a:schemeClr val="bg1">
                    <a:lumMod val="95000"/>
                  </a:schemeClr>
                </a:solidFill>
                <a:effectLst>
                  <a:outerShdw blurRad="50800" dist="50800" dir="5400000" algn="ctr" rotWithShape="0">
                    <a:schemeClr val="bg1"/>
                  </a:outerShdw>
                </a:effectLst>
              </a:rPr>
              <a:t>Introducción a la Lección</a:t>
            </a:r>
          </a:p>
        </p:txBody>
      </p:sp>
      <p:sp>
        <p:nvSpPr>
          <p:cNvPr id="3" name="Diagrama de flujo: retraso 2">
            <a:extLst>
              <a:ext uri="{FF2B5EF4-FFF2-40B4-BE49-F238E27FC236}">
                <a16:creationId xmlns:a16="http://schemas.microsoft.com/office/drawing/2014/main" id="{ECC72CFC-2E7B-2BE9-F5F5-04E2E1182785}"/>
              </a:ext>
            </a:extLst>
          </p:cNvPr>
          <p:cNvSpPr/>
          <p:nvPr/>
        </p:nvSpPr>
        <p:spPr>
          <a:xfrm>
            <a:off x="66675" y="1789386"/>
            <a:ext cx="3115489" cy="3279227"/>
          </a:xfrm>
          <a:prstGeom prst="flowChartDelay">
            <a:avLst/>
          </a:prstGeom>
          <a:blipFill dpi="0" rotWithShape="1">
            <a:blip r:embed="rId2">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Tree>
    <p:extLst>
      <p:ext uri="{BB962C8B-B14F-4D97-AF65-F5344CB8AC3E}">
        <p14:creationId xmlns:p14="http://schemas.microsoft.com/office/powerpoint/2010/main" val="4179762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anim calcmode="lin" valueType="num">
                                      <p:cBhvr additive="base">
                                        <p:cTn id="21"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anim calcmode="lin" valueType="num">
                                      <p:cBhvr additive="base">
                                        <p:cTn id="2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2" grpId="0"/>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BA847B68-02D3-9617-6027-73DD024F831A}"/>
              </a:ext>
            </a:extLst>
          </p:cNvPr>
          <p:cNvSpPr>
            <a:spLocks noGrp="1"/>
          </p:cNvSpPr>
          <p:nvPr>
            <p:ph type="title"/>
          </p:nvPr>
        </p:nvSpPr>
        <p:spPr>
          <a:xfrm>
            <a:off x="467360" y="221388"/>
            <a:ext cx="2658325" cy="659218"/>
          </a:xfrm>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sz="4800" b="1" u="sng" noProof="0">
                <a:ln/>
                <a:effectLst/>
                <a:latin typeface="+mn-lt"/>
                <a:ea typeface="+mn-ea"/>
                <a:cs typeface="+mn-cs"/>
              </a:rPr>
              <a:t>Domingo</a:t>
            </a:r>
          </a:p>
        </p:txBody>
      </p:sp>
      <p:sp>
        <p:nvSpPr>
          <p:cNvPr id="8" name="Marcador de contenido 7">
            <a:extLst>
              <a:ext uri="{FF2B5EF4-FFF2-40B4-BE49-F238E27FC236}">
                <a16:creationId xmlns:a16="http://schemas.microsoft.com/office/drawing/2014/main" id="{A1B76ABE-4F5A-3818-9448-543E7AE0ED38}"/>
              </a:ext>
            </a:extLst>
          </p:cNvPr>
          <p:cNvSpPr>
            <a:spLocks noGrp="1"/>
          </p:cNvSpPr>
          <p:nvPr>
            <p:ph sz="half" idx="2"/>
          </p:nvPr>
        </p:nvSpPr>
        <p:spPr>
          <a:xfrm>
            <a:off x="3100285" y="2249262"/>
            <a:ext cx="7278696" cy="3913413"/>
          </a:xfrm>
        </p:spPr>
        <p:txBody>
          <a:bodyPr vert="horz" lIns="91440" tIns="45720" rIns="91440" bIns="45720" rtlCol="0">
            <a:normAutofit/>
          </a:bodyPr>
          <a:lstStyle/>
          <a:p>
            <a:pPr marL="0" indent="0" algn="just">
              <a:lnSpc>
                <a:spcPts val="1400"/>
              </a:lnSpc>
              <a:spcBef>
                <a:spcPts val="0"/>
              </a:spcBef>
              <a:spcAft>
                <a:spcPts val="600"/>
              </a:spcAft>
              <a:buNone/>
            </a:pPr>
            <a:r>
              <a:rPr lang="es-MX" dirty="0">
                <a:latin typeface="Aptos Display" panose="020B0004020202020204" pitchFamily="34" charset="0"/>
              </a:rPr>
              <a:t>El Código del Pacto contiene muchas leyes y regulaciones en dos categorías: </a:t>
            </a:r>
            <a:r>
              <a:rPr lang="es-MX" b="1" dirty="0">
                <a:latin typeface="Aptos Display" panose="020B0004020202020204" pitchFamily="34" charset="0"/>
              </a:rPr>
              <a:t>(1) Las leyes apodícticas</a:t>
            </a:r>
            <a:r>
              <a:rPr lang="es-MX" dirty="0">
                <a:latin typeface="Aptos Display" panose="020B0004020202020204" pitchFamily="34" charset="0"/>
              </a:rPr>
              <a:t> expresan principios universales y son autoevidentes, categóricas y absolutas. Establecen un mandato o prohibición sin ninguna condición y no dependen de circunstancias específicas. . </a:t>
            </a:r>
            <a:r>
              <a:rPr lang="es-MX" b="1" dirty="0">
                <a:latin typeface="Aptos Display" panose="020B0004020202020204" pitchFamily="34" charset="0"/>
              </a:rPr>
              <a:t>(2)</a:t>
            </a:r>
            <a:r>
              <a:rPr lang="es-MX" dirty="0">
                <a:latin typeface="Aptos Display" panose="020B0004020202020204" pitchFamily="34" charset="0"/>
              </a:rPr>
              <a:t> </a:t>
            </a:r>
            <a:r>
              <a:rPr lang="es-MX" b="1" dirty="0">
                <a:latin typeface="Aptos Display" panose="020B0004020202020204" pitchFamily="34" charset="0"/>
              </a:rPr>
              <a:t>Las leyes casuísticas</a:t>
            </a:r>
            <a:r>
              <a:rPr lang="es-MX" dirty="0">
                <a:latin typeface="Aptos Display" panose="020B0004020202020204" pitchFamily="34" charset="0"/>
              </a:rPr>
              <a:t> son leyes de casos y contienen una declaración condicional, como "si" o "cuando", anticipando los problemas que puede enfrentar el pueblo de Dios. El Código del Pacto comienza con leyes apodícticas (Éxodo 20:22-26), pasa a leyes casuísticas (Éxodo 21:1-22:27) y vuelve principalmente a las leyes apodícticas (Éxodo 22:28-23:19). Estas leyes son seguidas por el llamamiento de Dios a la obediencia y su promesa de dar a los israelitas la Tierra Prometida (Éxodo 23:20-33).</a:t>
            </a:r>
            <a:endParaRPr lang="es-MX" noProof="0" dirty="0">
              <a:latin typeface="Aptos Display" panose="020B0004020202020204" pitchFamily="34" charset="0"/>
            </a:endParaRPr>
          </a:p>
          <a:p>
            <a:pPr marL="0" indent="0" algn="just">
              <a:lnSpc>
                <a:spcPts val="1400"/>
              </a:lnSpc>
              <a:spcBef>
                <a:spcPts val="0"/>
              </a:spcBef>
              <a:spcAft>
                <a:spcPts val="600"/>
              </a:spcAft>
              <a:buNone/>
            </a:pPr>
            <a:r>
              <a:rPr lang="es-MX" b="1" noProof="0" dirty="0">
                <a:latin typeface="Aptos Display" panose="020B0004020202020204" pitchFamily="34" charset="0"/>
              </a:rPr>
              <a:t>«</a:t>
            </a:r>
            <a:r>
              <a:rPr lang="es-MX" b="1" dirty="0">
                <a:latin typeface="Aptos Display" panose="020B0004020202020204" pitchFamily="34" charset="0"/>
              </a:rPr>
              <a:t>El Decálogo, el código moral de Dios, consta de diez preceptos grabados en piedra por el dedo de Dios. Estos preceptos encierran todo el deber del hombre. Los cuatro primeros definen el deber del hombre para con su Dios; los seis últimos, el deber del hombre para con sus semejantes. Estos dos grandes principios fueron reconocidos por el Salvador, pues declaró que toda la ley pendía del amor a Dios y del amor al hombre. Se pueden encontrar otros mandamientos en las Escrituras, pero solo como una ampliación del contenido de los diez preceptos del Decálogo»</a:t>
            </a:r>
            <a:r>
              <a:rPr lang="es-MX" b="1" noProof="0" dirty="0">
                <a:latin typeface="Aptos Display" panose="020B0004020202020204" pitchFamily="34" charset="0"/>
              </a:rPr>
              <a:t> </a:t>
            </a:r>
            <a:r>
              <a:rPr lang="en-US" dirty="0">
                <a:latin typeface="Aptos Display" panose="020B0004020202020204" pitchFamily="34" charset="0"/>
              </a:rPr>
              <a:t>(The Signs of the Times, 5 de </a:t>
            </a:r>
            <a:r>
              <a:rPr lang="en-US" dirty="0" err="1">
                <a:latin typeface="Aptos Display" panose="020B0004020202020204" pitchFamily="34" charset="0"/>
              </a:rPr>
              <a:t>junio</a:t>
            </a:r>
            <a:r>
              <a:rPr lang="en-US" dirty="0">
                <a:latin typeface="Aptos Display" panose="020B0004020202020204" pitchFamily="34" charset="0"/>
              </a:rPr>
              <a:t>, 1901, </a:t>
            </a:r>
            <a:r>
              <a:rPr lang="en-US" dirty="0" err="1">
                <a:latin typeface="Aptos Display" panose="020B0004020202020204" pitchFamily="34" charset="0"/>
              </a:rPr>
              <a:t>párr</a:t>
            </a:r>
            <a:r>
              <a:rPr lang="en-US" dirty="0">
                <a:latin typeface="Aptos Display" panose="020B0004020202020204" pitchFamily="34" charset="0"/>
              </a:rPr>
              <a:t>. 5, 7, 8).</a:t>
            </a:r>
            <a:endParaRPr lang="es-MX" noProof="0" dirty="0">
              <a:latin typeface="Aptos Display" panose="020B0004020202020204" pitchFamily="34" charset="0"/>
            </a:endParaRPr>
          </a:p>
        </p:txBody>
      </p:sp>
      <p:sp>
        <p:nvSpPr>
          <p:cNvPr id="3" name="CuadroTexto 2">
            <a:extLst>
              <a:ext uri="{FF2B5EF4-FFF2-40B4-BE49-F238E27FC236}">
                <a16:creationId xmlns:a16="http://schemas.microsoft.com/office/drawing/2014/main" id="{9C843493-6D59-555A-AF77-0A60D65147F1}"/>
              </a:ext>
            </a:extLst>
          </p:cNvPr>
          <p:cNvSpPr txBox="1"/>
          <p:nvPr/>
        </p:nvSpPr>
        <p:spPr>
          <a:xfrm>
            <a:off x="3267244" y="218958"/>
            <a:ext cx="6624918" cy="658800"/>
          </a:xfrm>
          <a:prstGeom prst="rect">
            <a:avLst/>
          </a:prstGeom>
          <a:solidFill>
            <a:srgbClr val="036EB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800" noProof="0" dirty="0">
                <a:solidFill>
                  <a:schemeClr val="bg1">
                    <a:lumMod val="95000"/>
                  </a:schemeClr>
                </a:solidFill>
                <a:latin typeface="Amasis MT Pro Black" panose="02040A04050005020304" pitchFamily="18" charset="0"/>
              </a:rPr>
              <a:t>EL CÓDIGO DEL PACTO</a:t>
            </a:r>
          </a:p>
        </p:txBody>
      </p:sp>
      <p:sp>
        <p:nvSpPr>
          <p:cNvPr id="2" name="Marcador de texto 14">
            <a:extLst>
              <a:ext uri="{FF2B5EF4-FFF2-40B4-BE49-F238E27FC236}">
                <a16:creationId xmlns:a16="http://schemas.microsoft.com/office/drawing/2014/main" id="{95E88C88-C4EA-0DC9-A72D-7FB73AB77910}"/>
              </a:ext>
            </a:extLst>
          </p:cNvPr>
          <p:cNvSpPr txBox="1">
            <a:spLocks/>
          </p:cNvSpPr>
          <p:nvPr/>
        </p:nvSpPr>
        <p:spPr>
          <a:xfrm>
            <a:off x="28567" y="875037"/>
            <a:ext cx="10350414" cy="1371378"/>
          </a:xfrm>
          <a:prstGeom prst="rect">
            <a:avLst/>
          </a:prstGeom>
          <a:noFill/>
        </p:spPr>
        <p:txBody>
          <a:bodyPr vert="horz" wrap="square" lIns="91440" tIns="45720" rIns="91440" bIns="45720" rtlCol="0" anchor="t">
            <a:normAutofit/>
          </a:bodyPr>
          <a:lstStyle>
            <a:lvl1pPr indent="0" algn="just">
              <a:lnSpc>
                <a:spcPts val="1600"/>
              </a:lnSpc>
              <a:spcBef>
                <a:spcPts val="0"/>
              </a:spcBef>
              <a:buFont typeface="Arial" panose="020B0604020202020204" pitchFamily="34" charset="0"/>
              <a:buNone/>
              <a:defRPr b="1">
                <a:latin typeface="Aptos Display" panose="020B0004020202020204" pitchFamily="34" charset="0"/>
              </a:defRPr>
            </a:lvl1pPr>
            <a:lvl2pPr indent="0">
              <a:lnSpc>
                <a:spcPct val="90000"/>
              </a:lnSpc>
              <a:spcBef>
                <a:spcPts val="500"/>
              </a:spcBef>
              <a:buFont typeface="Arial" panose="020B0604020202020204" pitchFamily="34" charset="0"/>
              <a:buNone/>
              <a:defRPr sz="2000" b="1">
                <a:latin typeface="Bahnschrift" panose="020B0502040204020203" pitchFamily="34" charset="0"/>
              </a:defRPr>
            </a:lvl2pPr>
            <a:lvl3pPr indent="0">
              <a:lnSpc>
                <a:spcPct val="90000"/>
              </a:lnSpc>
              <a:spcBef>
                <a:spcPts val="500"/>
              </a:spcBef>
              <a:buFont typeface="Arial" panose="020B0604020202020204" pitchFamily="34" charset="0"/>
              <a:buNone/>
              <a:defRPr b="1">
                <a:latin typeface="Bahnschrift" panose="020B0502040204020203" pitchFamily="34" charset="0"/>
              </a:defRPr>
            </a:lvl3pPr>
            <a:lvl4pPr indent="0">
              <a:lnSpc>
                <a:spcPct val="90000"/>
              </a:lnSpc>
              <a:spcBef>
                <a:spcPts val="500"/>
              </a:spcBef>
              <a:buFont typeface="Arial" panose="020B0604020202020204" pitchFamily="34" charset="0"/>
              <a:buNone/>
              <a:defRPr sz="1600" b="1">
                <a:latin typeface="Bahnschrift" panose="020B0502040204020203" pitchFamily="34" charset="0"/>
              </a:defRPr>
            </a:lvl4pPr>
            <a:lvl5pPr indent="0">
              <a:lnSpc>
                <a:spcPct val="90000"/>
              </a:lnSpc>
              <a:spcBef>
                <a:spcPts val="500"/>
              </a:spcBef>
              <a:buFont typeface="Arial" panose="020B0604020202020204" pitchFamily="34" charset="0"/>
              <a:buNone/>
              <a:defRPr sz="1600" b="1">
                <a:latin typeface="Bahnschrift" panose="020B0502040204020203" pitchFamily="34" charset="0"/>
              </a:defRPr>
            </a:lvl5pPr>
            <a:lvl6pPr indent="0">
              <a:lnSpc>
                <a:spcPct val="90000"/>
              </a:lnSpc>
              <a:spcBef>
                <a:spcPts val="500"/>
              </a:spcBef>
              <a:buFont typeface="Arial" panose="020B0604020202020204" pitchFamily="34" charset="0"/>
              <a:buNone/>
              <a:defRPr sz="1600" b="1"/>
            </a:lvl6pPr>
            <a:lvl7pPr indent="0">
              <a:lnSpc>
                <a:spcPct val="90000"/>
              </a:lnSpc>
              <a:spcBef>
                <a:spcPts val="500"/>
              </a:spcBef>
              <a:buFont typeface="Arial" panose="020B0604020202020204" pitchFamily="34" charset="0"/>
              <a:buNone/>
              <a:defRPr sz="1600" b="1"/>
            </a:lvl7pPr>
            <a:lvl8pPr indent="0">
              <a:lnSpc>
                <a:spcPct val="90000"/>
              </a:lnSpc>
              <a:spcBef>
                <a:spcPts val="500"/>
              </a:spcBef>
              <a:buFont typeface="Arial" panose="020B0604020202020204" pitchFamily="34" charset="0"/>
              <a:buNone/>
              <a:defRPr sz="1600" b="1"/>
            </a:lvl8pPr>
            <a:lvl9pPr indent="0">
              <a:lnSpc>
                <a:spcPct val="90000"/>
              </a:lnSpc>
              <a:spcBef>
                <a:spcPts val="500"/>
              </a:spcBef>
              <a:buFont typeface="Arial" panose="020B0604020202020204" pitchFamily="34" charset="0"/>
              <a:buNone/>
              <a:defRPr sz="1600" b="1"/>
            </a:lvl9pPr>
          </a:lstStyle>
          <a:p>
            <a:r>
              <a:rPr lang="es-MX" noProof="0" dirty="0"/>
              <a:t>«</a:t>
            </a:r>
            <a:r>
              <a:rPr lang="es-MX" dirty="0"/>
              <a:t>El que hiriere a alguno, haciéndole así morir, él morirá.</a:t>
            </a:r>
            <a:r>
              <a:rPr lang="es-MX" noProof="0" dirty="0"/>
              <a:t>» (Éxodo </a:t>
            </a:r>
            <a:r>
              <a:rPr lang="es-MX" dirty="0"/>
              <a:t>19</a:t>
            </a:r>
            <a:r>
              <a:rPr lang="es-MX" noProof="0" dirty="0"/>
              <a:t>: 4)</a:t>
            </a:r>
          </a:p>
          <a:p>
            <a:r>
              <a:rPr lang="es-MX" dirty="0"/>
              <a:t>Lee Éxodo 21:1 al 32. ¿Qué normas específicas promulgó Dios en relación con los esclavos hebreos, el homicidio y las lesiones corporales?</a:t>
            </a:r>
            <a:endParaRPr lang="es-MX" noProof="0" dirty="0">
              <a:solidFill>
                <a:srgbClr val="0070C0"/>
              </a:solidFill>
            </a:endParaRPr>
          </a:p>
          <a:p>
            <a:r>
              <a:rPr lang="es-MX" dirty="0"/>
              <a:t>R</a:t>
            </a:r>
            <a:r>
              <a:rPr lang="es-MX" dirty="0">
                <a:solidFill>
                  <a:srgbClr val="0070C0"/>
                </a:solidFill>
              </a:rPr>
              <a:t>. </a:t>
            </a:r>
            <a:r>
              <a:rPr lang="es-MX" noProof="0" dirty="0">
                <a:solidFill>
                  <a:srgbClr val="0070C0"/>
                </a:solidFill>
              </a:rPr>
              <a:t>Los esclavos hebreos eran protegidos y valorados, solo podían servir por seis años. En el séptimo año debían ser liberados a menos que quisieran permanecer al servicio de sus amos. Los esclavos debían descansar los sábados y satisfacer sus necesidades </a:t>
            </a:r>
            <a:r>
              <a:rPr lang="es-MX" noProof="0" dirty="0" err="1">
                <a:solidFill>
                  <a:srgbClr val="0070C0"/>
                </a:solidFill>
              </a:rPr>
              <a:t>basicas</a:t>
            </a:r>
            <a:r>
              <a:rPr lang="es-MX" noProof="0" dirty="0">
                <a:solidFill>
                  <a:srgbClr val="0070C0"/>
                </a:solidFill>
              </a:rPr>
              <a:t>.</a:t>
            </a:r>
          </a:p>
        </p:txBody>
      </p:sp>
      <p:sp>
        <p:nvSpPr>
          <p:cNvPr id="7" name="Rectángulo: esquinas redondeadas 6">
            <a:extLst>
              <a:ext uri="{FF2B5EF4-FFF2-40B4-BE49-F238E27FC236}">
                <a16:creationId xmlns:a16="http://schemas.microsoft.com/office/drawing/2014/main" id="{5EF9DE09-0BF3-A44A-DD62-CF541FF2C699}"/>
              </a:ext>
            </a:extLst>
          </p:cNvPr>
          <p:cNvSpPr/>
          <p:nvPr/>
        </p:nvSpPr>
        <p:spPr>
          <a:xfrm>
            <a:off x="28166" y="2245615"/>
            <a:ext cx="3072520" cy="3385021"/>
          </a:xfrm>
          <a:prstGeom prst="roundRect">
            <a:avLst>
              <a:gd name="adj" fmla="val 38512"/>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
        <p:nvSpPr>
          <p:cNvPr id="4" name="CuadroTexto 3">
            <a:extLst>
              <a:ext uri="{FF2B5EF4-FFF2-40B4-BE49-F238E27FC236}">
                <a16:creationId xmlns:a16="http://schemas.microsoft.com/office/drawing/2014/main" id="{7DF06888-23B9-F1DA-BA85-8703A04A89A4}"/>
              </a:ext>
            </a:extLst>
          </p:cNvPr>
          <p:cNvSpPr txBox="1"/>
          <p:nvPr/>
        </p:nvSpPr>
        <p:spPr>
          <a:xfrm>
            <a:off x="117580" y="6064179"/>
            <a:ext cx="10170784" cy="720518"/>
          </a:xfrm>
          <a:prstGeom prst="rect">
            <a:avLst/>
          </a:prstGeom>
          <a:noFill/>
        </p:spPr>
        <p:txBody>
          <a:bodyPr wrap="square" rtlCol="0">
            <a:spAutoFit/>
          </a:bodyPr>
          <a:lstStyle/>
          <a:p>
            <a:pPr algn="just">
              <a:lnSpc>
                <a:spcPts val="1600"/>
              </a:lnSpc>
            </a:pPr>
            <a:r>
              <a:rPr lang="es-MX" b="1" noProof="0" dirty="0"/>
              <a:t>Reflexionemos:</a:t>
            </a:r>
            <a:r>
              <a:rPr lang="es-MX" noProof="0" dirty="0"/>
              <a:t> </a:t>
            </a:r>
            <a:r>
              <a:rPr lang="es-MX" b="1" dirty="0">
                <a:solidFill>
                  <a:srgbClr val="C00000"/>
                </a:solidFill>
                <a:latin typeface="Aptos Display" panose="020B0004020202020204" pitchFamily="34" charset="0"/>
              </a:rPr>
              <a:t>Aunque la perversa práctica de la esclavitud institucionalizada ha sido abolida en la mayor parte del mundo, ¿de qué maneras siguen existiendo algunos de sus rasgos distintivos? ¿Qué podemos hacer en nuestro propio y limitado ámbito para luchar contra esto?</a:t>
            </a:r>
            <a:endParaRPr lang="es-MX" sz="1700" b="1" noProof="0" dirty="0">
              <a:solidFill>
                <a:srgbClr val="C00000"/>
              </a:solidFill>
              <a:latin typeface="Aptos Display" panose="020B0004020202020204" pitchFamily="34" charset="0"/>
            </a:endParaRPr>
          </a:p>
        </p:txBody>
      </p:sp>
    </p:spTree>
    <p:extLst>
      <p:ext uri="{BB962C8B-B14F-4D97-AF65-F5344CB8AC3E}">
        <p14:creationId xmlns:p14="http://schemas.microsoft.com/office/powerpoint/2010/main" val="594522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2" grpId="0" uiExpand="1" build="p"/>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ulo 13">
            <a:extLst>
              <a:ext uri="{FF2B5EF4-FFF2-40B4-BE49-F238E27FC236}">
                <a16:creationId xmlns:a16="http://schemas.microsoft.com/office/drawing/2014/main" id="{444F1356-8449-E24A-109E-EBC13E04F5F3}"/>
              </a:ext>
            </a:extLst>
          </p:cNvPr>
          <p:cNvSpPr>
            <a:spLocks noGrp="1"/>
          </p:cNvSpPr>
          <p:nvPr>
            <p:ph type="title"/>
          </p:nvPr>
        </p:nvSpPr>
        <p:spPr>
          <a:xfrm>
            <a:off x="463867" y="180753"/>
            <a:ext cx="2653200" cy="659218"/>
          </a:xfrm>
          <a:effectLst>
            <a:outerShdw blurRad="44450" dist="27940" dir="5400000" algn="ctr">
              <a:schemeClr val="tx1">
                <a:lumMod val="50000"/>
                <a:lumOff val="50000"/>
                <a:alpha val="32000"/>
              </a:schemeClr>
            </a:outerShdw>
          </a:effectLst>
          <a:scene3d>
            <a:camera prst="perspectiveLeft"/>
            <a:lightRig rig="brightRoom" dir="t"/>
          </a:scene3d>
          <a:sp3d>
            <a:bevelT w="190500" h="38100"/>
          </a:sp3d>
        </p:spPr>
        <p:txBody>
          <a:bodyPr>
            <a:noAutofit/>
            <a:sp3d extrusionH="88900" prstMaterial="dkEdge">
              <a:bevelB w="38100" h="38100"/>
            </a:sp3d>
          </a:bodyPr>
          <a:lstStyle/>
          <a:p>
            <a:pPr algn="ctr"/>
            <a:r>
              <a:rPr lang="es-MX" sz="5400" b="1" u="sng" noProof="0">
                <a:ln/>
                <a:effectLst>
                  <a:outerShdw blurRad="50800" dist="38100" dir="1200000" algn="l" rotWithShape="0">
                    <a:schemeClr val="bg1">
                      <a:lumMod val="65000"/>
                      <a:alpha val="83000"/>
                    </a:schemeClr>
                  </a:outerShdw>
                </a:effectLst>
                <a:latin typeface="+mn-lt"/>
                <a:ea typeface="+mn-ea"/>
                <a:cs typeface="+mn-cs"/>
              </a:rPr>
              <a:t>Lunes</a:t>
            </a:r>
          </a:p>
        </p:txBody>
      </p:sp>
      <p:sp>
        <p:nvSpPr>
          <p:cNvPr id="15" name="Marcador de texto 14">
            <a:extLst>
              <a:ext uri="{FF2B5EF4-FFF2-40B4-BE49-F238E27FC236}">
                <a16:creationId xmlns:a16="http://schemas.microsoft.com/office/drawing/2014/main" id="{273AE9CE-BF4C-446E-C3D7-36DFCFE1EE19}"/>
              </a:ext>
            </a:extLst>
          </p:cNvPr>
          <p:cNvSpPr>
            <a:spLocks noGrp="1"/>
          </p:cNvSpPr>
          <p:nvPr>
            <p:ph type="body" idx="1"/>
          </p:nvPr>
        </p:nvSpPr>
        <p:spPr>
          <a:xfrm>
            <a:off x="204395" y="851915"/>
            <a:ext cx="10170784" cy="1249028"/>
          </a:xfrm>
          <a:noFill/>
        </p:spPr>
        <p:txBody>
          <a:bodyPr vert="horz" wrap="square" lIns="91440" tIns="45720" rIns="91440" bIns="45720" rtlCol="0" anchor="t">
            <a:normAutofit/>
          </a:bodyPr>
          <a:lstStyle/>
          <a:p>
            <a:pPr>
              <a:lnSpc>
                <a:spcPts val="1400"/>
              </a:lnSpc>
            </a:pPr>
            <a:r>
              <a:rPr lang="es-MX" noProof="0" dirty="0">
                <a:latin typeface="Aptos Display" panose="020B0004020202020204" pitchFamily="34" charset="0"/>
              </a:rPr>
              <a:t>«</a:t>
            </a:r>
            <a:r>
              <a:rPr lang="es-MX" dirty="0">
                <a:latin typeface="Aptos Display" panose="020B0004020202020204" pitchFamily="34" charset="0"/>
              </a:rPr>
              <a:t>Si alguno engañare a una doncella que no fuere desposada, y durmiere con ella, deberá dotarla y tomarla por mujer.</a:t>
            </a:r>
            <a:r>
              <a:rPr lang="es-MX" noProof="0" dirty="0">
                <a:latin typeface="Aptos Display" panose="020B0004020202020204" pitchFamily="34" charset="0"/>
              </a:rPr>
              <a:t>» (Éxodo 22: 16)</a:t>
            </a:r>
          </a:p>
          <a:p>
            <a:pPr>
              <a:lnSpc>
                <a:spcPts val="1400"/>
              </a:lnSpc>
            </a:pPr>
            <a:r>
              <a:rPr lang="es-MX" dirty="0">
                <a:latin typeface="Aptos Display" panose="020B0004020202020204" pitchFamily="34" charset="0"/>
              </a:rPr>
              <a:t>Lee Éxodo 22:16 a 23:9. ¿Qué cuestiones eran contempladas en estas leyes y de qué manera?</a:t>
            </a:r>
            <a:endParaRPr lang="es-MX" noProof="0" dirty="0">
              <a:latin typeface="Aptos Display" panose="020B0004020202020204" pitchFamily="34" charset="0"/>
            </a:endParaRPr>
          </a:p>
          <a:p>
            <a:pPr>
              <a:lnSpc>
                <a:spcPts val="1400"/>
              </a:lnSpc>
            </a:pPr>
            <a:r>
              <a:rPr kumimoji="0" lang="es-MX" b="1" i="0" u="none" strike="noStrike" kern="1200" cap="none" spc="0" normalizeH="0" baseline="0" noProof="0" dirty="0">
                <a:ln>
                  <a:noFill/>
                </a:ln>
                <a:solidFill>
                  <a:prstClr val="black"/>
                </a:solidFill>
                <a:effectLst/>
                <a:uLnTx/>
                <a:uFillTx/>
                <a:latin typeface="Aptos Display" panose="020B0004020202020204" pitchFamily="34" charset="0"/>
              </a:rPr>
              <a:t>R. </a:t>
            </a:r>
            <a:r>
              <a:rPr lang="es-MX" noProof="0" dirty="0">
                <a:solidFill>
                  <a:srgbClr val="0070C0"/>
                </a:solidFill>
                <a:latin typeface="Aptos Display" panose="020B0004020202020204" pitchFamily="34" charset="0"/>
              </a:rPr>
              <a:t>Había ciertas normas especificas contra el menosprecio o la humillación de las personas. Con esto Dios quería que no existiera explotación. Corrigiendo así la tendencia hacia el pecado del corazón humano</a:t>
            </a:r>
            <a:r>
              <a:rPr lang="es-MX" dirty="0">
                <a:solidFill>
                  <a:srgbClr val="0070C0"/>
                </a:solidFill>
                <a:latin typeface="Aptos Display" panose="020B0004020202020204" pitchFamily="34" charset="0"/>
              </a:rPr>
              <a:t>. Se protegía a la mujer y al extranjero.</a:t>
            </a:r>
            <a:endParaRPr lang="es-MX" sz="2000" noProof="0" dirty="0">
              <a:latin typeface="Aptos Display" panose="020B0004020202020204" pitchFamily="34" charset="0"/>
            </a:endParaRPr>
          </a:p>
        </p:txBody>
      </p:sp>
      <p:sp>
        <p:nvSpPr>
          <p:cNvPr id="16" name="Marcador de contenido 15">
            <a:extLst>
              <a:ext uri="{FF2B5EF4-FFF2-40B4-BE49-F238E27FC236}">
                <a16:creationId xmlns:a16="http://schemas.microsoft.com/office/drawing/2014/main" id="{45767219-B16D-A207-C6B6-4C961D37CDAA}"/>
              </a:ext>
            </a:extLst>
          </p:cNvPr>
          <p:cNvSpPr>
            <a:spLocks noGrp="1"/>
          </p:cNvSpPr>
          <p:nvPr>
            <p:ph sz="half" idx="2"/>
          </p:nvPr>
        </p:nvSpPr>
        <p:spPr>
          <a:xfrm>
            <a:off x="2837909" y="1935452"/>
            <a:ext cx="7537270" cy="4903498"/>
          </a:xfrm>
        </p:spPr>
        <p:txBody>
          <a:bodyPr vert="horz" lIns="91440" tIns="45720" rIns="91440" bIns="45720" rtlCol="0">
            <a:normAutofit/>
          </a:bodyPr>
          <a:lstStyle/>
          <a:p>
            <a:pPr marL="0" indent="0" algn="just">
              <a:lnSpc>
                <a:spcPts val="1400"/>
              </a:lnSpc>
              <a:spcBef>
                <a:spcPts val="0"/>
              </a:spcBef>
              <a:spcAft>
                <a:spcPts val="600"/>
              </a:spcAft>
              <a:buNone/>
            </a:pPr>
            <a:r>
              <a:rPr lang="es-MX" dirty="0">
                <a:latin typeface="Aptos Display" panose="020B0004020202020204" pitchFamily="34" charset="0"/>
              </a:rPr>
              <a:t>El pasaje de Éxodo 20:22-23:19 aplica el Decálogo a la vida social cotidiana de Israel bajo el sistema teocrático. Estas leyes cívicas presentan principios que se pueden afirmar incluso hoy, pero no los castigos cívicos, incluidas las penas de muerte, porque ya no vivimos bajo el gobierno divino directo. La aprobación e implementación de las leyes y regulaciones teocráticas ya no se aplican después de que la teocracia fue oficialmente terminada con el fin de la antigua nación judía y el cumplimiento de las leyes sacrificiales por la muerte de Cristo en la cruz (Salmo 40:6-8; Daniel 9:24-27; Mateo 27:51; Colosenses 2:14; Hebreos 10:1-10). La lapidación del diácono Esteban en el año 34 d.C. (Hechos 7:54-60) marcó el final de la profecía de las setenta semanas, poniendo fin a la dispensación de tiempo de los judíos (Daniel 9:24) y marcando el comienzo del evangelio siendo proclamado a todo el mundo, tanto a los judíos como a los gentiles (Mateo 28:18-20; Hechos 1:8). También Israel debía celebrar tres festividades (1) La Pascua, (2) Pentecostés y (3) Los </a:t>
            </a:r>
            <a:r>
              <a:rPr lang="es-MX" dirty="0" err="1">
                <a:latin typeface="Aptos Display" panose="020B0004020202020204" pitchFamily="34" charset="0"/>
              </a:rPr>
              <a:t>Tabernaculos</a:t>
            </a:r>
            <a:endParaRPr lang="es-MX" dirty="0">
              <a:latin typeface="Aptos Display" panose="020B0004020202020204" pitchFamily="34" charset="0"/>
            </a:endParaRPr>
          </a:p>
          <a:p>
            <a:pPr marL="0" indent="0" algn="just">
              <a:lnSpc>
                <a:spcPts val="1400"/>
              </a:lnSpc>
              <a:spcBef>
                <a:spcPts val="0"/>
              </a:spcBef>
              <a:spcAft>
                <a:spcPts val="600"/>
              </a:spcAft>
              <a:buNone/>
            </a:pPr>
            <a:r>
              <a:rPr lang="es-MX" b="1" noProof="0" dirty="0">
                <a:latin typeface="Aptos Display" panose="020B0004020202020204" pitchFamily="34" charset="0"/>
              </a:rPr>
              <a:t>«</a:t>
            </a:r>
            <a:r>
              <a:rPr lang="es-MX" b="1" dirty="0">
                <a:latin typeface="Aptos Display" panose="020B0004020202020204" pitchFamily="34" charset="0"/>
              </a:rPr>
              <a:t>Esta fiesta debía ser ante todo una ocasión de regocijo. Se celebraba poco después del gran día de la expiación, en el cual se había dado la seguridad de que no sería ya recordada la iniquidad del pueblo. Este, ahora reconciliado con Dios, se presentaba ante él para reconocer su bondad, y para alabar su misericordia. Terminados los trabajos de la siega, y no habiendo empezado aún las labores del año nuevo, el pueblo estaba libre de cuidados y podía someterse a las influencias sagradas y placenteras de la hora. Aunque se les mandaba solamente a los padres y a los hijos que acudieran a las fiestas, siempre que fuera posible las familias debían asistir también a ellas, y de su hospitalidad debían participar los siervos, los levitas, los extranjeros y los pobres</a:t>
            </a:r>
            <a:r>
              <a:rPr lang="es-MX" b="1" noProof="0" dirty="0">
                <a:latin typeface="Aptos Display" panose="020B0004020202020204" pitchFamily="34" charset="0"/>
              </a:rPr>
              <a:t>»</a:t>
            </a:r>
            <a:r>
              <a:rPr lang="es-MX" noProof="0" dirty="0">
                <a:latin typeface="Aptos Display" panose="020B0004020202020204" pitchFamily="34" charset="0"/>
              </a:rPr>
              <a:t> </a:t>
            </a:r>
            <a:r>
              <a:rPr lang="es-MX" dirty="0">
                <a:latin typeface="Aptos Display" panose="020B0004020202020204" pitchFamily="34" charset="0"/>
              </a:rPr>
              <a:t>(La historia de la redención, pp. 142).</a:t>
            </a:r>
            <a:endParaRPr lang="es-MX" i="1" noProof="0" dirty="0">
              <a:latin typeface="Aptos Display" panose="020B0004020202020204" pitchFamily="34" charset="0"/>
            </a:endParaRPr>
          </a:p>
        </p:txBody>
      </p:sp>
      <p:sp>
        <p:nvSpPr>
          <p:cNvPr id="3" name="CuadroTexto 2">
            <a:extLst>
              <a:ext uri="{FF2B5EF4-FFF2-40B4-BE49-F238E27FC236}">
                <a16:creationId xmlns:a16="http://schemas.microsoft.com/office/drawing/2014/main" id="{59155F0B-0975-150E-86E7-E6B9F5FBE7C0}"/>
              </a:ext>
            </a:extLst>
          </p:cNvPr>
          <p:cNvSpPr txBox="1"/>
          <p:nvPr/>
        </p:nvSpPr>
        <p:spPr>
          <a:xfrm>
            <a:off x="3287564" y="181171"/>
            <a:ext cx="6624000" cy="658800"/>
          </a:xfrm>
          <a:prstGeom prst="rect">
            <a:avLst/>
          </a:prstGeom>
          <a:solidFill>
            <a:srgbClr val="BB561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800" noProof="0" dirty="0">
                <a:solidFill>
                  <a:schemeClr val="bg1">
                    <a:lumMod val="95000"/>
                  </a:schemeClr>
                </a:solidFill>
                <a:latin typeface="Amasis MT Pro Black" panose="02040A04050005020304" pitchFamily="18" charset="0"/>
              </a:rPr>
              <a:t>MÁS LEYES</a:t>
            </a:r>
          </a:p>
        </p:txBody>
      </p:sp>
      <p:sp>
        <p:nvSpPr>
          <p:cNvPr id="2" name="Doble onda 1">
            <a:extLst>
              <a:ext uri="{FF2B5EF4-FFF2-40B4-BE49-F238E27FC236}">
                <a16:creationId xmlns:a16="http://schemas.microsoft.com/office/drawing/2014/main" id="{74924193-BB4C-1260-67CD-FE9D1840DD54}"/>
              </a:ext>
            </a:extLst>
          </p:cNvPr>
          <p:cNvSpPr/>
          <p:nvPr/>
        </p:nvSpPr>
        <p:spPr>
          <a:xfrm>
            <a:off x="0" y="2404034"/>
            <a:ext cx="2837909" cy="3072842"/>
          </a:xfrm>
          <a:custGeom>
            <a:avLst/>
            <a:gdLst>
              <a:gd name="connsiteX0" fmla="*/ 0 w 2576470"/>
              <a:gd name="connsiteY0" fmla="*/ 175880 h 2814084"/>
              <a:gd name="connsiteX1" fmla="*/ 1288235 w 2576470"/>
              <a:gd name="connsiteY1" fmla="*/ 175880 h 2814084"/>
              <a:gd name="connsiteX2" fmla="*/ 2576470 w 2576470"/>
              <a:gd name="connsiteY2" fmla="*/ 175880 h 2814084"/>
              <a:gd name="connsiteX3" fmla="*/ 2576470 w 2576470"/>
              <a:gd name="connsiteY3" fmla="*/ 2638204 h 2814084"/>
              <a:gd name="connsiteX4" fmla="*/ 1288235 w 2576470"/>
              <a:gd name="connsiteY4" fmla="*/ 2638204 h 2814084"/>
              <a:gd name="connsiteX5" fmla="*/ 0 w 2576470"/>
              <a:gd name="connsiteY5" fmla="*/ 2638204 h 2814084"/>
              <a:gd name="connsiteX6" fmla="*/ 0 w 2576470"/>
              <a:gd name="connsiteY6" fmla="*/ 175880 h 2814084"/>
              <a:gd name="connsiteX0" fmla="*/ 0 w 2576470"/>
              <a:gd name="connsiteY0" fmla="*/ 260563 h 2892127"/>
              <a:gd name="connsiteX1" fmla="*/ 1288235 w 2576470"/>
              <a:gd name="connsiteY1" fmla="*/ 260563 h 2892127"/>
              <a:gd name="connsiteX2" fmla="*/ 2178437 w 2576470"/>
              <a:gd name="connsiteY2" fmla="*/ 260563 h 2892127"/>
              <a:gd name="connsiteX3" fmla="*/ 2576470 w 2576470"/>
              <a:gd name="connsiteY3" fmla="*/ 2722887 h 2892127"/>
              <a:gd name="connsiteX4" fmla="*/ 1288235 w 2576470"/>
              <a:gd name="connsiteY4" fmla="*/ 2722887 h 2892127"/>
              <a:gd name="connsiteX5" fmla="*/ 0 w 2576470"/>
              <a:gd name="connsiteY5" fmla="*/ 2722887 h 2892127"/>
              <a:gd name="connsiteX6" fmla="*/ 0 w 2576470"/>
              <a:gd name="connsiteY6" fmla="*/ 260563 h 2892127"/>
              <a:gd name="connsiteX0" fmla="*/ 0 w 2210710"/>
              <a:gd name="connsiteY0" fmla="*/ 260563 h 2911203"/>
              <a:gd name="connsiteX1" fmla="*/ 1288235 w 2210710"/>
              <a:gd name="connsiteY1" fmla="*/ 260563 h 2911203"/>
              <a:gd name="connsiteX2" fmla="*/ 2178437 w 2210710"/>
              <a:gd name="connsiteY2" fmla="*/ 260563 h 2911203"/>
              <a:gd name="connsiteX3" fmla="*/ 2210710 w 2210710"/>
              <a:gd name="connsiteY3" fmla="*/ 2744402 h 2911203"/>
              <a:gd name="connsiteX4" fmla="*/ 1288235 w 2210710"/>
              <a:gd name="connsiteY4" fmla="*/ 2722887 h 2911203"/>
              <a:gd name="connsiteX5" fmla="*/ 0 w 2210710"/>
              <a:gd name="connsiteY5" fmla="*/ 2722887 h 2911203"/>
              <a:gd name="connsiteX6" fmla="*/ 0 w 2210710"/>
              <a:gd name="connsiteY6" fmla="*/ 260563 h 2911203"/>
              <a:gd name="connsiteX0" fmla="*/ 0 w 2210710"/>
              <a:gd name="connsiteY0" fmla="*/ 257015 h 2907655"/>
              <a:gd name="connsiteX1" fmla="*/ 1288235 w 2210710"/>
              <a:gd name="connsiteY1" fmla="*/ 257015 h 2907655"/>
              <a:gd name="connsiteX2" fmla="*/ 2206129 w 2210710"/>
              <a:gd name="connsiteY2" fmla="*/ 160197 h 2907655"/>
              <a:gd name="connsiteX3" fmla="*/ 2210710 w 2210710"/>
              <a:gd name="connsiteY3" fmla="*/ 2740854 h 2907655"/>
              <a:gd name="connsiteX4" fmla="*/ 1288235 w 2210710"/>
              <a:gd name="connsiteY4" fmla="*/ 2719339 h 2907655"/>
              <a:gd name="connsiteX5" fmla="*/ 0 w 2210710"/>
              <a:gd name="connsiteY5" fmla="*/ 2719339 h 2907655"/>
              <a:gd name="connsiteX6" fmla="*/ 0 w 2210710"/>
              <a:gd name="connsiteY6" fmla="*/ 257015 h 2907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0710" h="2907655">
                <a:moveTo>
                  <a:pt x="0" y="257015"/>
                </a:moveTo>
                <a:cubicBezTo>
                  <a:pt x="429412" y="-329252"/>
                  <a:pt x="920547" y="273151"/>
                  <a:pt x="1288235" y="257015"/>
                </a:cubicBezTo>
                <a:cubicBezTo>
                  <a:pt x="1655923" y="240879"/>
                  <a:pt x="1776717" y="746465"/>
                  <a:pt x="2206129" y="160197"/>
                </a:cubicBezTo>
                <a:cubicBezTo>
                  <a:pt x="2206129" y="980972"/>
                  <a:pt x="2210710" y="1920079"/>
                  <a:pt x="2210710" y="2740854"/>
                </a:cubicBezTo>
                <a:cubicBezTo>
                  <a:pt x="1781298" y="3327121"/>
                  <a:pt x="1717647" y="2133071"/>
                  <a:pt x="1288235" y="2719339"/>
                </a:cubicBezTo>
                <a:cubicBezTo>
                  <a:pt x="858823" y="3305606"/>
                  <a:pt x="429412" y="2133071"/>
                  <a:pt x="0" y="2719339"/>
                </a:cubicBezTo>
                <a:lnTo>
                  <a:pt x="0" y="257015"/>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
        <p:nvSpPr>
          <p:cNvPr id="5" name="CuadroTexto 4">
            <a:extLst>
              <a:ext uri="{FF2B5EF4-FFF2-40B4-BE49-F238E27FC236}">
                <a16:creationId xmlns:a16="http://schemas.microsoft.com/office/drawing/2014/main" id="{7C79EABE-BEA1-D270-7D68-2932CC5569D4}"/>
              </a:ext>
            </a:extLst>
          </p:cNvPr>
          <p:cNvSpPr txBox="1"/>
          <p:nvPr/>
        </p:nvSpPr>
        <p:spPr>
          <a:xfrm>
            <a:off x="204395" y="6439196"/>
            <a:ext cx="10170784" cy="646715"/>
          </a:xfrm>
          <a:prstGeom prst="rect">
            <a:avLst/>
          </a:prstGeom>
          <a:noFill/>
        </p:spPr>
        <p:txBody>
          <a:bodyPr wrap="square" rtlCol="0">
            <a:normAutofit/>
          </a:bodyPr>
          <a:lstStyle/>
          <a:p>
            <a:pPr algn="just">
              <a:lnSpc>
                <a:spcPts val="1400"/>
              </a:lnSpc>
            </a:pPr>
            <a:r>
              <a:rPr lang="es-MX" b="1" noProof="0" dirty="0"/>
              <a:t>Reflexionemos:</a:t>
            </a:r>
            <a:r>
              <a:rPr lang="es-MX" noProof="0" dirty="0"/>
              <a:t> </a:t>
            </a:r>
            <a:r>
              <a:rPr lang="es-MX" b="1" dirty="0">
                <a:solidFill>
                  <a:srgbClr val="C00000"/>
                </a:solidFill>
                <a:latin typeface="Aptos Display" panose="020B0004020202020204" pitchFamily="34" charset="0"/>
              </a:rPr>
              <a:t>¿Con que tenia que ver y que recordaban las festividades ordenadas por Dios? ¿Cómo pues hoy celebrar estas fiestas y porque fueron sustituidas?. </a:t>
            </a:r>
            <a:endParaRPr lang="es-MX" sz="1700" b="1" noProof="0" dirty="0">
              <a:solidFill>
                <a:srgbClr val="C00000"/>
              </a:solidFill>
              <a:latin typeface="Aptos Display" panose="020B0004020202020204" pitchFamily="34" charset="0"/>
            </a:endParaRPr>
          </a:p>
        </p:txBody>
      </p:sp>
    </p:spTree>
    <p:extLst>
      <p:ext uri="{BB962C8B-B14F-4D97-AF65-F5344CB8AC3E}">
        <p14:creationId xmlns:p14="http://schemas.microsoft.com/office/powerpoint/2010/main" val="862707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xEl>
                                              <p:pRg st="2" end="2"/>
                                            </p:txEl>
                                          </p:spTgt>
                                        </p:tgtEl>
                                        <p:attrNameLst>
                                          <p:attrName>style.visibility</p:attrName>
                                        </p:attrNameLst>
                                      </p:cBhvr>
                                      <p:to>
                                        <p:strVal val="visible"/>
                                      </p:to>
                                    </p:set>
                                    <p:anim calcmode="lin" valueType="num">
                                      <p:cBhvr additive="base">
                                        <p:cTn id="7"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xEl>
                                              <p:pRg st="0" end="0"/>
                                            </p:txEl>
                                          </p:spTgt>
                                        </p:tgtEl>
                                        <p:attrNameLst>
                                          <p:attrName>style.visibility</p:attrName>
                                        </p:attrNameLst>
                                      </p:cBhvr>
                                      <p:to>
                                        <p:strVal val="visible"/>
                                      </p:to>
                                    </p:set>
                                    <p:anim calcmode="lin" valueType="num">
                                      <p:cBhvr additive="base">
                                        <p:cTn id="13"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xEl>
                                              <p:pRg st="1" end="1"/>
                                            </p:txEl>
                                          </p:spTgt>
                                        </p:tgtEl>
                                        <p:attrNameLst>
                                          <p:attrName>style.visibility</p:attrName>
                                        </p:attrNameLst>
                                      </p:cBhvr>
                                      <p:to>
                                        <p:strVal val="visible"/>
                                      </p:to>
                                    </p:set>
                                    <p:anim calcmode="lin" valueType="num">
                                      <p:cBhvr additive="base">
                                        <p:cTn id="19" dur="500" fill="hold"/>
                                        <p:tgtEl>
                                          <p:spTgt spid="16">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uiExpand="1" build="p"/>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a:extLst>
              <a:ext uri="{FF2B5EF4-FFF2-40B4-BE49-F238E27FC236}">
                <a16:creationId xmlns:a16="http://schemas.microsoft.com/office/drawing/2014/main" id="{9A8B48DA-4413-26BF-EC99-862B3BCCCCA7}"/>
              </a:ext>
            </a:extLst>
          </p:cNvPr>
          <p:cNvSpPr>
            <a:spLocks noGrp="1"/>
          </p:cNvSpPr>
          <p:nvPr>
            <p:ph type="body" idx="1"/>
          </p:nvPr>
        </p:nvSpPr>
        <p:spPr>
          <a:xfrm>
            <a:off x="86061" y="828499"/>
            <a:ext cx="10260898" cy="1343285"/>
          </a:xfrm>
          <a:noFill/>
        </p:spPr>
        <p:txBody>
          <a:bodyPr vert="horz" wrap="square" lIns="91440" tIns="45720" rIns="91440" bIns="45720" rtlCol="0" anchor="t">
            <a:normAutofit/>
          </a:bodyPr>
          <a:lstStyle/>
          <a:p>
            <a:pPr>
              <a:lnSpc>
                <a:spcPts val="1600"/>
              </a:lnSpc>
            </a:pPr>
            <a:r>
              <a:rPr lang="es-MX" noProof="0" dirty="0">
                <a:latin typeface="Aptos Display" panose="020B0004020202020204" pitchFamily="34" charset="0"/>
              </a:rPr>
              <a:t>«</a:t>
            </a:r>
            <a:r>
              <a:rPr lang="es-MX" dirty="0">
                <a:latin typeface="Aptos Display" panose="020B0004020202020204" pitchFamily="34" charset="0"/>
              </a:rPr>
              <a:t>He aquí yo envío mi Ángel delante de ti para que te guarde en el camino, y te introduzca en el lugar que yo he preparado.</a:t>
            </a:r>
            <a:r>
              <a:rPr lang="es-MX" noProof="0" dirty="0">
                <a:latin typeface="Aptos Display" panose="020B0004020202020204" pitchFamily="34" charset="0"/>
              </a:rPr>
              <a:t>» (Éxodo 23: 20).</a:t>
            </a:r>
          </a:p>
          <a:p>
            <a:pPr>
              <a:lnSpc>
                <a:spcPts val="1600"/>
              </a:lnSpc>
            </a:pPr>
            <a:r>
              <a:rPr lang="es-MX" dirty="0">
                <a:latin typeface="Aptos Display" panose="020B0004020202020204" pitchFamily="34" charset="0"/>
              </a:rPr>
              <a:t>Lee Éxodo 23:20 al 33. ¿Qué métodos quiso utilizar Dios para conquistar la Tierra Prometida?</a:t>
            </a:r>
          </a:p>
          <a:p>
            <a:pPr>
              <a:lnSpc>
                <a:spcPts val="1600"/>
              </a:lnSpc>
            </a:pPr>
            <a:r>
              <a:rPr lang="es-MX" noProof="0" dirty="0">
                <a:latin typeface="Aptos Display" panose="020B0004020202020204" pitchFamily="34" charset="0"/>
              </a:rPr>
              <a:t>R. </a:t>
            </a:r>
            <a:r>
              <a:rPr lang="es-MX" dirty="0">
                <a:solidFill>
                  <a:srgbClr val="0070C0"/>
                </a:solidFill>
                <a:latin typeface="Aptos Display" panose="020B0004020202020204" pitchFamily="34" charset="0"/>
              </a:rPr>
              <a:t>El método era: que el ángel de Señor pelearía las batallas por ellos, no lo haría de inmediato para que la tierra no quedara desierta y las fieras aumentaran, sino que lo haría poco a poco, por dos razones una dando misericordia a los Cananeos para su arrepentimiento y la otra para que creciera Israel en pueblo.</a:t>
            </a:r>
            <a:endParaRPr lang="es-MX" noProof="0" dirty="0">
              <a:solidFill>
                <a:srgbClr val="0070C0"/>
              </a:solidFill>
              <a:latin typeface="Aptos Display" panose="020B0004020202020204" pitchFamily="34" charset="0"/>
            </a:endParaRPr>
          </a:p>
        </p:txBody>
      </p:sp>
      <p:sp>
        <p:nvSpPr>
          <p:cNvPr id="8" name="Marcador de contenido 7">
            <a:extLst>
              <a:ext uri="{FF2B5EF4-FFF2-40B4-BE49-F238E27FC236}">
                <a16:creationId xmlns:a16="http://schemas.microsoft.com/office/drawing/2014/main" id="{11F57159-DA92-C69A-F804-BE0279520E05}"/>
              </a:ext>
            </a:extLst>
          </p:cNvPr>
          <p:cNvSpPr>
            <a:spLocks noGrp="1"/>
          </p:cNvSpPr>
          <p:nvPr>
            <p:ph sz="half" idx="2"/>
          </p:nvPr>
        </p:nvSpPr>
        <p:spPr>
          <a:xfrm>
            <a:off x="2774097" y="2060022"/>
            <a:ext cx="7601082" cy="4677102"/>
          </a:xfrm>
        </p:spPr>
        <p:txBody>
          <a:bodyPr>
            <a:normAutofit fontScale="92500"/>
          </a:bodyPr>
          <a:lstStyle/>
          <a:p>
            <a:pPr marL="0" indent="0" algn="just">
              <a:lnSpc>
                <a:spcPts val="1400"/>
              </a:lnSpc>
              <a:spcBef>
                <a:spcPts val="0"/>
              </a:spcBef>
              <a:spcAft>
                <a:spcPts val="600"/>
              </a:spcAft>
              <a:buNone/>
            </a:pPr>
            <a:r>
              <a:rPr lang="es-MX" dirty="0">
                <a:latin typeface="Aptos Display" panose="020B0004020202020204" pitchFamily="34" charset="0"/>
              </a:rPr>
              <a:t>Dios prometió a Abraham, Isaac y Jacob que les daría a ellos y a sus descendientes la Tierra Prometida. Dios aseguró a los israelitas que así como peleó por ellos en la experiencia del Mar Rojo (Éxodo 14:13, 14, 26-31), lo haría de nuevo cuando entraran en la Tierra Prometida. Él mismo iría delante de ellos y derrotaría a sus enemigos. El staccato de los trece "Yo" divinos aparece en la traducción NVI: </a:t>
            </a:r>
            <a:r>
              <a:rPr lang="es-MX" b="1" dirty="0">
                <a:latin typeface="Aptos Display" panose="020B0004020202020204" pitchFamily="34" charset="0"/>
              </a:rPr>
              <a:t>1.</a:t>
            </a:r>
            <a:r>
              <a:rPr lang="es-MX" dirty="0">
                <a:latin typeface="Aptos Display" panose="020B0004020202020204" pitchFamily="34" charset="0"/>
              </a:rPr>
              <a:t> "Yo envío un ángel delante de ti" (Éxodo 23:20, NVI). </a:t>
            </a:r>
            <a:r>
              <a:rPr lang="es-MX" b="1" dirty="0">
                <a:latin typeface="Aptos Display" panose="020B0004020202020204" pitchFamily="34" charset="0"/>
              </a:rPr>
              <a:t>2.</a:t>
            </a:r>
            <a:r>
              <a:rPr lang="es-MX" dirty="0">
                <a:latin typeface="Aptos Display" panose="020B0004020202020204" pitchFamily="34" charset="0"/>
              </a:rPr>
              <a:t> "Seré enemigo de tus enemigos" (versículo 22a, NVI). </a:t>
            </a:r>
            <a:r>
              <a:rPr lang="es-MX" b="1" dirty="0">
                <a:latin typeface="Aptos Display" panose="020B0004020202020204" pitchFamily="34" charset="0"/>
              </a:rPr>
              <a:t>3.</a:t>
            </a:r>
            <a:r>
              <a:rPr lang="es-MX" dirty="0">
                <a:latin typeface="Aptos Display" panose="020B0004020202020204" pitchFamily="34" charset="0"/>
              </a:rPr>
              <a:t> "Me opondré a los que se opongan a ti" (versículo 22b, NVI). </a:t>
            </a:r>
            <a:r>
              <a:rPr lang="es-MX" b="1" dirty="0">
                <a:latin typeface="Aptos Display" panose="020B0004020202020204" pitchFamily="34" charset="0"/>
              </a:rPr>
              <a:t>4.</a:t>
            </a:r>
            <a:r>
              <a:rPr lang="es-MX" dirty="0">
                <a:latin typeface="Aptos Display" panose="020B0004020202020204" pitchFamily="34" charset="0"/>
              </a:rPr>
              <a:t> "Los destruiré" (versículo 23, NVI). </a:t>
            </a:r>
            <a:r>
              <a:rPr lang="es-MX" b="1" dirty="0">
                <a:latin typeface="Aptos Display" panose="020B0004020202020204" pitchFamily="34" charset="0"/>
              </a:rPr>
              <a:t>5.</a:t>
            </a:r>
            <a:r>
              <a:rPr lang="es-MX" dirty="0">
                <a:latin typeface="Aptos Display" panose="020B0004020202020204" pitchFamily="34" charset="0"/>
              </a:rPr>
              <a:t> "Quitaré de ti la enfermedad" (versículo 25, NVI). </a:t>
            </a:r>
            <a:r>
              <a:rPr lang="es-MX" b="1" dirty="0">
                <a:latin typeface="Aptos Display" panose="020B0004020202020204" pitchFamily="34" charset="0"/>
              </a:rPr>
              <a:t>6.</a:t>
            </a:r>
            <a:r>
              <a:rPr lang="es-MX" dirty="0">
                <a:latin typeface="Aptos Display" panose="020B0004020202020204" pitchFamily="34" charset="0"/>
              </a:rPr>
              <a:t> "Te daré una vida plena" (versículo 26, NVI). </a:t>
            </a:r>
            <a:r>
              <a:rPr lang="es-MX" b="1" dirty="0">
                <a:latin typeface="Aptos Display" panose="020B0004020202020204" pitchFamily="34" charset="0"/>
              </a:rPr>
              <a:t>7.</a:t>
            </a:r>
            <a:r>
              <a:rPr lang="es-MX" dirty="0">
                <a:latin typeface="Aptos Display" panose="020B0004020202020204" pitchFamily="34" charset="0"/>
              </a:rPr>
              <a:t> "Enviaré mi terror delante de ti" (versículo 27a, NVI). </a:t>
            </a:r>
            <a:r>
              <a:rPr lang="es-MX" b="1" dirty="0">
                <a:latin typeface="Aptos Display" panose="020B0004020202020204" pitchFamily="34" charset="0"/>
              </a:rPr>
              <a:t>8.</a:t>
            </a:r>
            <a:r>
              <a:rPr lang="es-MX" dirty="0">
                <a:latin typeface="Aptos Display" panose="020B0004020202020204" pitchFamily="34" charset="0"/>
              </a:rPr>
              <a:t> "Pondré en confusión a todas las naciones que encuentres" (versículo 27b, NVI). </a:t>
            </a:r>
            <a:r>
              <a:rPr lang="es-MX" b="1" dirty="0">
                <a:latin typeface="Aptos Display" panose="020B0004020202020204" pitchFamily="34" charset="0"/>
              </a:rPr>
              <a:t>9.</a:t>
            </a:r>
            <a:r>
              <a:rPr lang="es-MX" dirty="0">
                <a:latin typeface="Aptos Display" panose="020B0004020202020204" pitchFamily="34" charset="0"/>
              </a:rPr>
              <a:t> "Haré que todos tus enemigos te den la espalda y huyan" (versículo 27c, NVI). </a:t>
            </a:r>
            <a:r>
              <a:rPr lang="es-MX" b="1" dirty="0">
                <a:latin typeface="Aptos Display" panose="020B0004020202020204" pitchFamily="34" charset="0"/>
              </a:rPr>
              <a:t>10.</a:t>
            </a:r>
            <a:r>
              <a:rPr lang="es-MX" dirty="0">
                <a:latin typeface="Aptos Display" panose="020B0004020202020204" pitchFamily="34" charset="0"/>
              </a:rPr>
              <a:t> "Enviaré el avispón delante de ti" (versículo 28, NVI). </a:t>
            </a:r>
            <a:r>
              <a:rPr lang="es-MX" b="1" dirty="0">
                <a:latin typeface="Aptos Display" panose="020B0004020202020204" pitchFamily="34" charset="0"/>
              </a:rPr>
              <a:t>11.</a:t>
            </a:r>
            <a:r>
              <a:rPr lang="es-MX" dirty="0">
                <a:latin typeface="Aptos Display" panose="020B0004020202020204" pitchFamily="34" charset="0"/>
              </a:rPr>
              <a:t> "Poco a poco los expulsaré delante de ti" (versículo 30, NVI). </a:t>
            </a:r>
            <a:r>
              <a:rPr lang="es-MX" b="1" dirty="0">
                <a:latin typeface="Aptos Display" panose="020B0004020202020204" pitchFamily="34" charset="0"/>
              </a:rPr>
              <a:t>12.</a:t>
            </a:r>
            <a:r>
              <a:rPr lang="es-MX" dirty="0">
                <a:latin typeface="Aptos Display" panose="020B0004020202020204" pitchFamily="34" charset="0"/>
              </a:rPr>
              <a:t> "Estableceré tus fronteras" (versículo 31a, NVI). </a:t>
            </a:r>
            <a:r>
              <a:rPr lang="es-MX" b="1" dirty="0">
                <a:latin typeface="Aptos Display" panose="020B0004020202020204" pitchFamily="34" charset="0"/>
              </a:rPr>
              <a:t>13. </a:t>
            </a:r>
            <a:r>
              <a:rPr lang="es-MX" dirty="0">
                <a:latin typeface="Aptos Display" panose="020B0004020202020204" pitchFamily="34" charset="0"/>
              </a:rPr>
              <a:t>"Te entregaré a la gente" (versículo 31b, NLT).</a:t>
            </a:r>
          </a:p>
          <a:p>
            <a:pPr marL="0" indent="0" algn="just">
              <a:lnSpc>
                <a:spcPts val="1400"/>
              </a:lnSpc>
              <a:spcBef>
                <a:spcPts val="0"/>
              </a:spcBef>
              <a:spcAft>
                <a:spcPts val="600"/>
              </a:spcAft>
              <a:buNone/>
            </a:pPr>
            <a:r>
              <a:rPr lang="es-MX" b="1" noProof="0" dirty="0">
                <a:latin typeface="Aptos Display" panose="020B0004020202020204" pitchFamily="34" charset="0"/>
              </a:rPr>
              <a:t>«</a:t>
            </a:r>
            <a:r>
              <a:rPr lang="es-MX" b="1" dirty="0">
                <a:latin typeface="Aptos Display" panose="020B0004020202020204" pitchFamily="34" charset="0"/>
              </a:rPr>
              <a:t>Los cananeos habían colmado la medida de su iniquidad, y el Señor ya no podía tolerarlos. Ahora que les había retirado su protección, iban a resultar una presa fácil. El pacto de Dios había prometido la tierra a Israel. Pero el falso informe de los espías infieles fue aceptado, y todo el pueblo fue engañado por él. Los traidores habían realizado su obra. Aun cuando solo dos hombres hubiesen dado malas noticias y los otros diez lo hubiesen animado a poseer la tierra en el nombre del Señor, el pueblo, por su perversa incredulidad, habría seguido el consejo de los dos en preferencia al de los diez. Pero eran solo dos los que abogaban por lo justo, mientras que diez estaban de parte de la rebelión</a:t>
            </a:r>
            <a:r>
              <a:rPr lang="es-MX" b="1" noProof="0" dirty="0">
                <a:latin typeface="Aptos Display" panose="020B0004020202020204" pitchFamily="34" charset="0"/>
              </a:rPr>
              <a:t>»</a:t>
            </a:r>
            <a:r>
              <a:rPr lang="es-MX" i="1" dirty="0">
                <a:latin typeface="Aptos Display" panose="020B0004020202020204" pitchFamily="34" charset="0"/>
              </a:rPr>
              <a:t>(Historia de los patriarcas y profetas, p. 410-411)</a:t>
            </a:r>
            <a:endParaRPr lang="en-US" i="1" dirty="0">
              <a:latin typeface="Aptos Display" panose="020B0004020202020204" pitchFamily="34" charset="0"/>
            </a:endParaRPr>
          </a:p>
          <a:p>
            <a:pPr marL="0" indent="0" algn="just">
              <a:lnSpc>
                <a:spcPts val="1400"/>
              </a:lnSpc>
              <a:spcBef>
                <a:spcPts val="0"/>
              </a:spcBef>
              <a:spcAft>
                <a:spcPts val="600"/>
              </a:spcAft>
              <a:buNone/>
            </a:pPr>
            <a:endParaRPr lang="es-MX" i="1" noProof="0" dirty="0">
              <a:latin typeface="Aptos Display" panose="020B0004020202020204" pitchFamily="34" charset="0"/>
            </a:endParaRPr>
          </a:p>
          <a:p>
            <a:pPr marL="0" indent="0" algn="just">
              <a:lnSpc>
                <a:spcPts val="1400"/>
              </a:lnSpc>
              <a:spcBef>
                <a:spcPts val="0"/>
              </a:spcBef>
              <a:spcAft>
                <a:spcPts val="600"/>
              </a:spcAft>
              <a:buNone/>
            </a:pPr>
            <a:endParaRPr lang="es-MX" b="1" noProof="0" dirty="0">
              <a:solidFill>
                <a:srgbClr val="C00000"/>
              </a:solidFill>
              <a:latin typeface="Aptos Display" panose="020B0004020202020204" pitchFamily="34" charset="0"/>
            </a:endParaRPr>
          </a:p>
        </p:txBody>
      </p:sp>
      <p:sp>
        <p:nvSpPr>
          <p:cNvPr id="2" name="CuadroTexto 1">
            <a:extLst>
              <a:ext uri="{FF2B5EF4-FFF2-40B4-BE49-F238E27FC236}">
                <a16:creationId xmlns:a16="http://schemas.microsoft.com/office/drawing/2014/main" id="{08C685AE-E21C-8DBF-EB5E-2BDEB9589609}"/>
              </a:ext>
            </a:extLst>
          </p:cNvPr>
          <p:cNvSpPr txBox="1"/>
          <p:nvPr/>
        </p:nvSpPr>
        <p:spPr>
          <a:xfrm>
            <a:off x="3278601" y="161993"/>
            <a:ext cx="6624000" cy="658800"/>
          </a:xfrm>
          <a:prstGeom prst="rect">
            <a:avLst/>
          </a:prstGeom>
          <a:solidFill>
            <a:srgbClr val="92D050"/>
          </a:solidFill>
          <a:ln>
            <a:noFill/>
          </a:ln>
          <a:effectLst>
            <a:outerShdw blurRad="44450" dist="27940" dir="5400000" algn="ctr">
              <a:schemeClr val="tx1">
                <a:alpha val="32000"/>
              </a:schemeClr>
            </a:outerShdw>
          </a:effectLst>
          <a:scene3d>
            <a:camera prst="orthographicFront">
              <a:rot lat="0" lon="0" rev="0"/>
            </a:camera>
            <a:lightRig rig="balanced" dir="t">
              <a:rot lat="0" lon="0" rev="8700000"/>
            </a:lightRig>
          </a:scene3d>
          <a:sp3d>
            <a:bevelT w="190500" h="38100"/>
          </a:sp3d>
        </p:spPr>
        <p:txBody>
          <a:bodyPr wrap="square" rtlCol="0" anchor="ctr">
            <a:normAutofit fontScale="92500" lnSpcReduction="10000"/>
            <a:sp3d extrusionH="31750" contourW="38100">
              <a:bevelT prst="riblet"/>
              <a:bevelB w="0" h="0"/>
              <a:extrusionClr>
                <a:schemeClr val="tx1">
                  <a:lumMod val="50000"/>
                  <a:lumOff val="50000"/>
                </a:schemeClr>
              </a:extrusionClr>
              <a:contourClr>
                <a:schemeClr val="bg1"/>
              </a:contourClr>
            </a:sp3d>
          </a:bodyPr>
          <a:lstStyle>
            <a:defPPr>
              <a:defRPr lang="es-MX"/>
            </a:defPPr>
            <a:lvl1pPr>
              <a:defRPr sz="2800">
                <a:solidFill>
                  <a:schemeClr val="bg1">
                    <a:lumMod val="95000"/>
                  </a:schemeClr>
                </a:solidFill>
                <a:latin typeface="Amasis MT Pro Black" panose="02040A04050005020304" pitchFamily="18" charset="0"/>
              </a:defRPr>
            </a:lvl1pPr>
          </a:lstStyle>
          <a:p>
            <a:pPr>
              <a:lnSpc>
                <a:spcPct val="90000"/>
              </a:lnSpc>
              <a:spcBef>
                <a:spcPct val="0"/>
              </a:spcBef>
            </a:pPr>
            <a:r>
              <a:rPr lang="es-MX" sz="4800" b="1" dirty="0">
                <a:ln/>
                <a:solidFill>
                  <a:schemeClr val="tx1"/>
                </a:solidFill>
                <a:effectLst>
                  <a:outerShdw blurRad="50800" dir="5400000" algn="ctr" rotWithShape="0">
                    <a:schemeClr val="bg1"/>
                  </a:outerShdw>
                </a:effectLst>
                <a:latin typeface="+mn-lt"/>
              </a:rPr>
              <a:t>EL PLAN ORIGINAL DE DIOS</a:t>
            </a:r>
          </a:p>
        </p:txBody>
      </p:sp>
      <p:sp>
        <p:nvSpPr>
          <p:cNvPr id="12" name="Título 5">
            <a:extLst>
              <a:ext uri="{FF2B5EF4-FFF2-40B4-BE49-F238E27FC236}">
                <a16:creationId xmlns:a16="http://schemas.microsoft.com/office/drawing/2014/main" id="{9B2B152D-20AD-F590-1625-1546DA8426D8}"/>
              </a:ext>
            </a:extLst>
          </p:cNvPr>
          <p:cNvSpPr>
            <a:spLocks noGrp="1"/>
          </p:cNvSpPr>
          <p:nvPr>
            <p:ph type="title"/>
          </p:nvPr>
        </p:nvSpPr>
        <p:spPr>
          <a:xfrm>
            <a:off x="115772" y="161575"/>
            <a:ext cx="2658325" cy="659218"/>
          </a:xfrm>
          <a:solidFill>
            <a:srgbClr val="8FCB50"/>
          </a:solidFill>
          <a:ln w="22225" cap="rnd">
            <a:noFill/>
          </a:ln>
          <a:scene3d>
            <a:camera prst="obliqueTopRight"/>
            <a:lightRig rig="balanced" dir="t"/>
          </a:scene3d>
          <a:sp3d>
            <a:bevelT w="190500" h="38100"/>
          </a:sp3d>
        </p:spPr>
        <p:txBody>
          <a:bodyPr>
            <a:noAutofit/>
            <a:sp3d extrusionH="88900" prstMaterial="powder">
              <a:bevelT h="127000"/>
              <a:bevelB w="38100" h="38100" prst="slope"/>
              <a:extrusionClr>
                <a:schemeClr val="bg1"/>
              </a:extrusionClr>
            </a:sp3d>
          </a:bodyPr>
          <a:lstStyle/>
          <a:p>
            <a:pPr algn="ctr"/>
            <a:r>
              <a:rPr lang="es-MX" sz="4800" b="1" u="sng">
                <a:ln/>
                <a:solidFill>
                  <a:schemeClr val="tx1"/>
                </a:solidFill>
                <a:effectLst>
                  <a:outerShdw blurRad="50800" dir="5400000" algn="ctr" rotWithShape="0">
                    <a:schemeClr val="bg1"/>
                  </a:outerShdw>
                </a:effectLst>
                <a:latin typeface="+mn-lt"/>
                <a:ea typeface="+mn-ea"/>
                <a:cs typeface="+mn-cs"/>
              </a:rPr>
              <a:t>Martes</a:t>
            </a:r>
          </a:p>
        </p:txBody>
      </p:sp>
      <p:sp>
        <p:nvSpPr>
          <p:cNvPr id="3" name="Lágrima 2">
            <a:extLst>
              <a:ext uri="{FF2B5EF4-FFF2-40B4-BE49-F238E27FC236}">
                <a16:creationId xmlns:a16="http://schemas.microsoft.com/office/drawing/2014/main" id="{AE4EEBE8-A631-7019-3F15-CE49B6932798}"/>
              </a:ext>
            </a:extLst>
          </p:cNvPr>
          <p:cNvSpPr/>
          <p:nvPr/>
        </p:nvSpPr>
        <p:spPr>
          <a:xfrm>
            <a:off x="0" y="2232871"/>
            <a:ext cx="2774097" cy="2919047"/>
          </a:xfrm>
          <a:prstGeom prst="teardrop">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a:p>
        </p:txBody>
      </p:sp>
      <p:sp>
        <p:nvSpPr>
          <p:cNvPr id="4" name="CuadroTexto 3">
            <a:extLst>
              <a:ext uri="{FF2B5EF4-FFF2-40B4-BE49-F238E27FC236}">
                <a16:creationId xmlns:a16="http://schemas.microsoft.com/office/drawing/2014/main" id="{984389FA-3FF8-460A-60BF-4030930B8800}"/>
              </a:ext>
            </a:extLst>
          </p:cNvPr>
          <p:cNvSpPr txBox="1"/>
          <p:nvPr/>
        </p:nvSpPr>
        <p:spPr>
          <a:xfrm>
            <a:off x="204395" y="6397809"/>
            <a:ext cx="10170784" cy="515334"/>
          </a:xfrm>
          <a:prstGeom prst="rect">
            <a:avLst/>
          </a:prstGeom>
          <a:noFill/>
        </p:spPr>
        <p:txBody>
          <a:bodyPr wrap="square" rtlCol="0">
            <a:spAutoFit/>
          </a:bodyPr>
          <a:lstStyle/>
          <a:p>
            <a:pPr algn="just">
              <a:lnSpc>
                <a:spcPts val="1600"/>
              </a:lnSpc>
            </a:pPr>
            <a:r>
              <a:rPr lang="es-MX" b="1" noProof="0" dirty="0"/>
              <a:t>Reflexionemos:</a:t>
            </a:r>
            <a:r>
              <a:rPr lang="es-MX" noProof="0" dirty="0"/>
              <a:t> </a:t>
            </a:r>
            <a:r>
              <a:rPr lang="es-MX" b="1" dirty="0">
                <a:solidFill>
                  <a:srgbClr val="C00000"/>
                </a:solidFill>
                <a:latin typeface="Aptos Display" panose="020B0004020202020204" pitchFamily="34" charset="0"/>
              </a:rPr>
              <a:t>¿Qué nos enseña acerca de la gracia de Dios el hecho de que concedió muchos años a los paganos para que abandonaran sus malos hechos?</a:t>
            </a:r>
            <a:endParaRPr lang="es-MX" b="1" noProof="0" dirty="0">
              <a:solidFill>
                <a:srgbClr val="C00000"/>
              </a:solidFill>
              <a:latin typeface="Aptos Display" panose="020B0004020202020204" pitchFamily="34" charset="0"/>
            </a:endParaRPr>
          </a:p>
        </p:txBody>
      </p:sp>
    </p:spTree>
    <p:extLst>
      <p:ext uri="{BB962C8B-B14F-4D97-AF65-F5344CB8AC3E}">
        <p14:creationId xmlns:p14="http://schemas.microsoft.com/office/powerpoint/2010/main" val="3296400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 calcmode="lin" valueType="num">
                                      <p:cBhvr additive="base">
                                        <p:cTn id="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8" grpId="0" uiExpand="1" build="p"/>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93D4AD41-BBA2-6A4A-28FE-57EE21BC4ED8}"/>
              </a:ext>
            </a:extLst>
          </p:cNvPr>
          <p:cNvSpPr txBox="1"/>
          <p:nvPr/>
        </p:nvSpPr>
        <p:spPr>
          <a:xfrm>
            <a:off x="3278601" y="187113"/>
            <a:ext cx="6624000" cy="658800"/>
          </a:xfrm>
          <a:prstGeom prst="rect">
            <a:avLst/>
          </a:prstGeom>
          <a:solidFill>
            <a:srgbClr val="6E349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fontScale="92500" lnSpcReduction="10000"/>
            <a:sp3d contourW="25400">
              <a:bevelT w="38100"/>
            </a:sp3d>
          </a:bodyPr>
          <a:lstStyle/>
          <a:p>
            <a:r>
              <a:rPr lang="es-MX" sz="4400" b="1" dirty="0">
                <a:ln/>
                <a:solidFill>
                  <a:schemeClr val="bg1"/>
                </a:solidFill>
                <a:effectLst>
                  <a:outerShdw blurRad="50800" dist="38100" algn="l" rotWithShape="0">
                    <a:prstClr val="black">
                      <a:alpha val="89000"/>
                    </a:prstClr>
                  </a:outerShdw>
                </a:effectLst>
              </a:rPr>
              <a:t>OJO POR OJO</a:t>
            </a:r>
          </a:p>
        </p:txBody>
      </p:sp>
      <p:sp>
        <p:nvSpPr>
          <p:cNvPr id="9" name="Título 5">
            <a:extLst>
              <a:ext uri="{FF2B5EF4-FFF2-40B4-BE49-F238E27FC236}">
                <a16:creationId xmlns:a16="http://schemas.microsoft.com/office/drawing/2014/main" id="{32D96FCC-8331-450B-1E15-4B5A7EC1FDEF}"/>
              </a:ext>
            </a:extLst>
          </p:cNvPr>
          <p:cNvSpPr>
            <a:spLocks noGrp="1"/>
          </p:cNvSpPr>
          <p:nvPr>
            <p:ph type="title"/>
          </p:nvPr>
        </p:nvSpPr>
        <p:spPr>
          <a:xfrm>
            <a:off x="467360" y="193956"/>
            <a:ext cx="2658325" cy="659218"/>
          </a:xfrm>
          <a:solidFill>
            <a:srgbClr val="6E349A"/>
          </a:solidFill>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b="1" u="sng" noProof="0">
                <a:ln/>
                <a:effectLst/>
                <a:latin typeface="+mn-lt"/>
                <a:ea typeface="+mn-ea"/>
                <a:cs typeface="+mn-cs"/>
              </a:rPr>
              <a:t>Miércoles</a:t>
            </a:r>
          </a:p>
        </p:txBody>
      </p:sp>
      <p:sp>
        <p:nvSpPr>
          <p:cNvPr id="4" name="Marcador de texto 3">
            <a:extLst>
              <a:ext uri="{FF2B5EF4-FFF2-40B4-BE49-F238E27FC236}">
                <a16:creationId xmlns:a16="http://schemas.microsoft.com/office/drawing/2014/main" id="{C454244B-81B2-9D1E-A4D6-0727FFF12747}"/>
              </a:ext>
            </a:extLst>
          </p:cNvPr>
          <p:cNvSpPr>
            <a:spLocks noGrp="1"/>
          </p:cNvSpPr>
          <p:nvPr>
            <p:ph type="body" idx="1"/>
          </p:nvPr>
        </p:nvSpPr>
        <p:spPr>
          <a:xfrm>
            <a:off x="11242" y="905720"/>
            <a:ext cx="10453558" cy="1122777"/>
          </a:xfrm>
          <a:noFill/>
        </p:spPr>
        <p:txBody>
          <a:bodyPr vert="horz" wrap="square" lIns="91440" tIns="45720" rIns="91440" bIns="45720" rtlCol="0" anchor="t">
            <a:normAutofit/>
          </a:bodyPr>
          <a:lstStyle/>
          <a:p>
            <a:pPr>
              <a:lnSpc>
                <a:spcPts val="1300"/>
              </a:lnSpc>
              <a:spcAft>
                <a:spcPts val="300"/>
              </a:spcAft>
            </a:pPr>
            <a:r>
              <a:rPr lang="es-MX" noProof="0" dirty="0">
                <a:latin typeface="Aptos Display" panose="020B0004020202020204" pitchFamily="34" charset="0"/>
              </a:rPr>
              <a:t>«O</a:t>
            </a:r>
            <a:r>
              <a:rPr lang="es-MX" dirty="0" err="1">
                <a:latin typeface="Aptos Display" panose="020B0004020202020204" pitchFamily="34" charset="0"/>
              </a:rPr>
              <a:t>jo</a:t>
            </a:r>
            <a:r>
              <a:rPr lang="es-MX" dirty="0">
                <a:latin typeface="Aptos Display" panose="020B0004020202020204" pitchFamily="34" charset="0"/>
              </a:rPr>
              <a:t> por ojo, diente por diente, mano por mano, pie por pie» (Éxodo 21:24)</a:t>
            </a:r>
          </a:p>
          <a:p>
            <a:pPr>
              <a:lnSpc>
                <a:spcPts val="1300"/>
              </a:lnSpc>
              <a:spcAft>
                <a:spcPts val="300"/>
              </a:spcAft>
            </a:pPr>
            <a:r>
              <a:rPr lang="es-MX" dirty="0">
                <a:latin typeface="Aptos Display" panose="020B0004020202020204" pitchFamily="34" charset="0"/>
              </a:rPr>
              <a:t>Lee Mateo 5:38 al 48. ¿Cómo interpretó Jesús el significado de la ley del talión? ¿Cómo deberíamos aplicarla hoy?</a:t>
            </a:r>
            <a:endParaRPr lang="es-MX" noProof="0" dirty="0">
              <a:latin typeface="Aptos Display" panose="020B0004020202020204" pitchFamily="34" charset="0"/>
            </a:endParaRPr>
          </a:p>
          <a:p>
            <a:pPr>
              <a:lnSpc>
                <a:spcPts val="1300"/>
              </a:lnSpc>
              <a:spcAft>
                <a:spcPts val="300"/>
              </a:spcAft>
            </a:pPr>
            <a:r>
              <a:rPr lang="es-MX" noProof="0" dirty="0">
                <a:latin typeface="Aptos Display" panose="020B0004020202020204" pitchFamily="34" charset="0"/>
              </a:rPr>
              <a:t>R. </a:t>
            </a:r>
            <a:r>
              <a:rPr lang="es-MX" dirty="0">
                <a:solidFill>
                  <a:srgbClr val="0070C0"/>
                </a:solidFill>
                <a:latin typeface="Aptos Display" panose="020B0004020202020204" pitchFamily="34" charset="0"/>
              </a:rPr>
              <a:t>Como un motivo de hacer justicia, propiciar la reconciliación y restaurar la paz. La correcta aplicación de estas leyes era un intento de encontrar el justo equilibrio entre justicia y la vindicación.</a:t>
            </a:r>
          </a:p>
          <a:p>
            <a:pPr>
              <a:lnSpc>
                <a:spcPts val="1300"/>
              </a:lnSpc>
              <a:spcAft>
                <a:spcPts val="300"/>
              </a:spcAft>
            </a:pPr>
            <a:endParaRPr lang="es-MX" sz="1700" noProof="0" dirty="0">
              <a:solidFill>
                <a:srgbClr val="00B0F0"/>
              </a:solidFill>
              <a:latin typeface="Aptos Display" panose="020B0004020202020204" pitchFamily="34" charset="0"/>
            </a:endParaRPr>
          </a:p>
        </p:txBody>
      </p:sp>
      <p:sp>
        <p:nvSpPr>
          <p:cNvPr id="3" name="Diagrama de flujo: pantalla 2">
            <a:extLst>
              <a:ext uri="{FF2B5EF4-FFF2-40B4-BE49-F238E27FC236}">
                <a16:creationId xmlns:a16="http://schemas.microsoft.com/office/drawing/2014/main" id="{6186A0B3-A4B7-36EB-C952-5BC87AAF9B83}"/>
              </a:ext>
            </a:extLst>
          </p:cNvPr>
          <p:cNvSpPr/>
          <p:nvPr/>
        </p:nvSpPr>
        <p:spPr>
          <a:xfrm>
            <a:off x="11242" y="2503944"/>
            <a:ext cx="2701466" cy="3376216"/>
          </a:xfrm>
          <a:prstGeom prst="flowChartDisplay">
            <a:avLst/>
          </a:prstGeom>
          <a:blipFill dpi="0" rotWithShape="1">
            <a:blip r:embed="rId4">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a:p>
        </p:txBody>
      </p:sp>
      <p:sp>
        <p:nvSpPr>
          <p:cNvPr id="10" name="Marcador de contenido 9">
            <a:extLst>
              <a:ext uri="{FF2B5EF4-FFF2-40B4-BE49-F238E27FC236}">
                <a16:creationId xmlns:a16="http://schemas.microsoft.com/office/drawing/2014/main" id="{10209970-210E-C161-AB3B-AECA924C0D07}"/>
              </a:ext>
            </a:extLst>
          </p:cNvPr>
          <p:cNvSpPr>
            <a:spLocks noGrp="1"/>
          </p:cNvSpPr>
          <p:nvPr>
            <p:ph sz="half" idx="2"/>
          </p:nvPr>
        </p:nvSpPr>
        <p:spPr>
          <a:xfrm>
            <a:off x="2712708" y="1923392"/>
            <a:ext cx="7752092" cy="4645573"/>
          </a:xfrm>
        </p:spPr>
        <p:txBody>
          <a:bodyPr>
            <a:normAutofit/>
          </a:bodyPr>
          <a:lstStyle/>
          <a:p>
            <a:pPr marL="0" indent="0" algn="just">
              <a:lnSpc>
                <a:spcPts val="1400"/>
              </a:lnSpc>
              <a:buNone/>
            </a:pPr>
            <a:r>
              <a:rPr lang="es-MX" dirty="0">
                <a:latin typeface="Aptos Display" panose="020B0004020202020204" pitchFamily="34" charset="0"/>
              </a:rPr>
              <a:t>La </a:t>
            </a:r>
            <a:r>
              <a:rPr lang="es-MX" b="1" i="1" dirty="0">
                <a:latin typeface="Aptos Display" panose="020B0004020202020204" pitchFamily="34" charset="0"/>
              </a:rPr>
              <a:t>lex </a:t>
            </a:r>
            <a:r>
              <a:rPr lang="es-MX" b="1" i="1" dirty="0" err="1">
                <a:latin typeface="Aptos Display" panose="020B0004020202020204" pitchFamily="34" charset="0"/>
              </a:rPr>
              <a:t>talionis</a:t>
            </a:r>
            <a:r>
              <a:rPr lang="es-MX" dirty="0">
                <a:latin typeface="Aptos Display" panose="020B0004020202020204" pitchFamily="34" charset="0"/>
              </a:rPr>
              <a:t>, o la ley de la retribución, a menudo se malinterpreta (Éxodo 21:23-25) y se utiliza para desacreditar el carácter de Dios y las enseñanzas del Antiguo Testamento, intentando así "probar" que el Dios del Antiguo Testamento es vengativo. Esto está lejos de la verdad y la comprensión del significado e intención de esta ley. El propósito era limitar la represalia personal o la venganza tomando la justicia en manos de un individuo o familia. La </a:t>
            </a:r>
            <a:r>
              <a:rPr lang="es-MX" b="1" i="1" dirty="0">
                <a:latin typeface="Aptos Display" panose="020B0004020202020204" pitchFamily="34" charset="0"/>
              </a:rPr>
              <a:t>lex </a:t>
            </a:r>
            <a:r>
              <a:rPr lang="es-MX" b="1" i="1" dirty="0" err="1">
                <a:latin typeface="Aptos Display" panose="020B0004020202020204" pitchFamily="34" charset="0"/>
              </a:rPr>
              <a:t>talionis</a:t>
            </a:r>
            <a:r>
              <a:rPr lang="es-MX" b="1" i="1" dirty="0">
                <a:latin typeface="Aptos Display" panose="020B0004020202020204" pitchFamily="34" charset="0"/>
              </a:rPr>
              <a:t> </a:t>
            </a:r>
            <a:r>
              <a:rPr lang="es-MX" dirty="0">
                <a:latin typeface="Aptos Display" panose="020B0004020202020204" pitchFamily="34" charset="0"/>
              </a:rPr>
              <a:t>era una ley humana destinada a ayudar a los jueces a saber cómo tratar diferentes casos cuando ocurrían lesiones o daños. Era para asegurar la aplicación de una compensación apropiada (no exagerada). La recompensa monetaria estaba principalmente detrás de estas regulaciones (véase, por ejemplo, Éxodo 21:19, 22, 30, 32, 34-36) u ofertas de libertad de la esclavitud (versículos 26, 27), para que la comunidad israelita estuviera protegida y el mal restringido.</a:t>
            </a:r>
          </a:p>
          <a:p>
            <a:pPr marL="0" indent="0" algn="just">
              <a:lnSpc>
                <a:spcPts val="1400"/>
              </a:lnSpc>
              <a:buNone/>
            </a:pPr>
            <a:r>
              <a:rPr lang="es-MX" b="1" noProof="0" dirty="0">
                <a:latin typeface="Aptos Display" panose="020B0004020202020204" pitchFamily="34" charset="0"/>
              </a:rPr>
              <a:t>«</a:t>
            </a:r>
            <a:r>
              <a:rPr lang="es-MX" b="1" dirty="0">
                <a:latin typeface="Aptos Display" panose="020B0004020202020204" pitchFamily="34" charset="0"/>
              </a:rPr>
              <a:t>Cristo dio a conocer al hombre en el Edén los preceptos de la ley, «cuando alababan todas las estrellas del alba, y se regocijaban todos los hijos de Dios». Job 38:7 La misión de Cristo en la tierra no fue abrogar la ley, sino hacer volver a los hombres por su gracia a la obediencia de sus preceptos… Al hablar de la ley, dijo Jesús: «No he venido para abrogar, sino para cumplir». Aquí usó la palabra «cumplir» en el mismo sentido que cuando declaró a Juan el Bautista su propósito de «cumplir toda justicia», (Mateo 3:15) es decir, llenar la medida de lo requerido por la ley, dar un ejemplo de conformidad perfecta con la voluntad de Dios. Su misión era «magnificar la ley y engrandecerla». Isaías 42:21. Debía enseñar la espiritualidad de la ley, presentar sus principios de vasto alcance y explicar claramente su vigencia perpetua </a:t>
            </a:r>
            <a:r>
              <a:rPr lang="es-MX" b="1" noProof="0" dirty="0">
                <a:latin typeface="Aptos Display" panose="020B0004020202020204" pitchFamily="34" charset="0"/>
              </a:rPr>
              <a:t>» </a:t>
            </a:r>
            <a:r>
              <a:rPr lang="es-MX" i="1" dirty="0">
                <a:latin typeface="Aptos Display" panose="020B0004020202020204" pitchFamily="34" charset="0"/>
              </a:rPr>
              <a:t>(El discurso maestro de Jesucristo, pp. 45, 46).</a:t>
            </a:r>
            <a:endParaRPr lang="es-MX" i="1" noProof="0" dirty="0">
              <a:latin typeface="Aptos Display" panose="020B0004020202020204" pitchFamily="34" charset="0"/>
            </a:endParaRPr>
          </a:p>
        </p:txBody>
      </p:sp>
      <p:sp>
        <p:nvSpPr>
          <p:cNvPr id="6" name="CuadroTexto 5">
            <a:extLst>
              <a:ext uri="{FF2B5EF4-FFF2-40B4-BE49-F238E27FC236}">
                <a16:creationId xmlns:a16="http://schemas.microsoft.com/office/drawing/2014/main" id="{9380AA45-86D5-335F-FCD4-9E237300BF12}"/>
              </a:ext>
            </a:extLst>
          </p:cNvPr>
          <p:cNvSpPr txBox="1"/>
          <p:nvPr/>
        </p:nvSpPr>
        <p:spPr>
          <a:xfrm>
            <a:off x="200553" y="6381468"/>
            <a:ext cx="10170784" cy="515334"/>
          </a:xfrm>
          <a:prstGeom prst="rect">
            <a:avLst/>
          </a:prstGeom>
          <a:noFill/>
        </p:spPr>
        <p:txBody>
          <a:bodyPr wrap="square" rtlCol="0">
            <a:spAutoFit/>
          </a:bodyPr>
          <a:lstStyle/>
          <a:p>
            <a:pPr algn="just">
              <a:lnSpc>
                <a:spcPts val="1600"/>
              </a:lnSpc>
            </a:pPr>
            <a:r>
              <a:rPr lang="es-MX" b="1" noProof="0" dirty="0"/>
              <a:t>Reflexionemos:</a:t>
            </a:r>
            <a:r>
              <a:rPr lang="es-MX" noProof="0" dirty="0"/>
              <a:t> </a:t>
            </a:r>
            <a:r>
              <a:rPr lang="es-MX" b="1" dirty="0">
                <a:solidFill>
                  <a:srgbClr val="C00000"/>
                </a:solidFill>
                <a:latin typeface="Aptos Display" panose="020B0004020202020204" pitchFamily="34" charset="0"/>
              </a:rPr>
              <a:t>¿Cómo puede la certeza de que Dios hará finalmente justicia ayudarnos a lidiar con las injusticias que vemos en el mundo?</a:t>
            </a:r>
            <a:endParaRPr lang="es-MX" sz="1700" b="1" noProof="0" dirty="0">
              <a:solidFill>
                <a:srgbClr val="C00000"/>
              </a:solidFill>
              <a:latin typeface="Aptos Display" panose="020B0004020202020204" pitchFamily="34" charset="0"/>
            </a:endParaRPr>
          </a:p>
        </p:txBody>
      </p:sp>
    </p:spTree>
    <p:extLst>
      <p:ext uri="{BB962C8B-B14F-4D97-AF65-F5344CB8AC3E}">
        <p14:creationId xmlns:p14="http://schemas.microsoft.com/office/powerpoint/2010/main" val="168724420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 calcmode="lin" valueType="num">
                                      <p:cBhvr additive="base">
                                        <p:cTn id="1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xEl>
                                              <p:pRg st="1" end="1"/>
                                            </p:txEl>
                                          </p:spTgt>
                                        </p:tgtEl>
                                        <p:attrNameLst>
                                          <p:attrName>style.visibility</p:attrName>
                                        </p:attrNameLst>
                                      </p:cBhvr>
                                      <p:to>
                                        <p:strVal val="visible"/>
                                      </p:to>
                                    </p:set>
                                    <p:anim calcmode="lin" valueType="num">
                                      <p:cBhvr additive="base">
                                        <p:cTn id="19"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a:extLst>
              <a:ext uri="{FF2B5EF4-FFF2-40B4-BE49-F238E27FC236}">
                <a16:creationId xmlns:a16="http://schemas.microsoft.com/office/drawing/2014/main" id="{561AB1F5-B354-8C1B-B95F-2B1DF3FECEFE}"/>
              </a:ext>
            </a:extLst>
          </p:cNvPr>
          <p:cNvSpPr>
            <a:spLocks noGrp="1"/>
          </p:cNvSpPr>
          <p:nvPr>
            <p:ph type="body" idx="1"/>
          </p:nvPr>
        </p:nvSpPr>
        <p:spPr>
          <a:xfrm>
            <a:off x="139850" y="913894"/>
            <a:ext cx="10247731" cy="1207616"/>
          </a:xfrm>
        </p:spPr>
        <p:txBody>
          <a:bodyPr wrap="square" anchor="t">
            <a:noAutofit/>
          </a:bodyPr>
          <a:lstStyle/>
          <a:p>
            <a:pPr>
              <a:lnSpc>
                <a:spcPts val="1500"/>
              </a:lnSpc>
              <a:spcAft>
                <a:spcPts val="300"/>
              </a:spcAft>
            </a:pPr>
            <a:r>
              <a:rPr lang="es-MX" dirty="0">
                <a:latin typeface="Aptos Display" panose="020B0004020202020204" pitchFamily="34" charset="0"/>
              </a:rPr>
              <a:t>«Mía es la venganza y la retribución; a su tiempo su pie resbalará, porque el día de su aflicción está cercano y lo que les está preparado se apresura</a:t>
            </a:r>
            <a:r>
              <a:rPr lang="es-MX" noProof="0" dirty="0">
                <a:latin typeface="Aptos Display" panose="020B0004020202020204" pitchFamily="34" charset="0"/>
              </a:rPr>
              <a:t>» </a:t>
            </a:r>
            <a:r>
              <a:rPr lang="es-MX" dirty="0">
                <a:latin typeface="Aptos Display" panose="020B0004020202020204" pitchFamily="34" charset="0"/>
              </a:rPr>
              <a:t>(Deuteronomio 32: 35)</a:t>
            </a:r>
            <a:endParaRPr lang="es-MX" noProof="0" dirty="0">
              <a:latin typeface="Aptos Display" panose="020B0004020202020204" pitchFamily="34" charset="0"/>
            </a:endParaRPr>
          </a:p>
          <a:p>
            <a:pPr>
              <a:lnSpc>
                <a:spcPts val="1500"/>
              </a:lnSpc>
              <a:spcAft>
                <a:spcPts val="300"/>
              </a:spcAft>
            </a:pPr>
            <a:r>
              <a:rPr lang="es-MX" dirty="0">
                <a:latin typeface="Aptos Display" panose="020B0004020202020204" pitchFamily="34" charset="0"/>
              </a:rPr>
              <a:t>¿Qué promesa y qué mandato se encuentran en los versículos recién citados, y cómo están estrechamente relacionados?</a:t>
            </a:r>
          </a:p>
          <a:p>
            <a:pPr>
              <a:lnSpc>
                <a:spcPts val="1500"/>
              </a:lnSpc>
              <a:spcAft>
                <a:spcPts val="300"/>
              </a:spcAft>
            </a:pPr>
            <a:r>
              <a:rPr kumimoji="0" lang="es-MX" b="1" i="0" u="none" strike="noStrike" kern="1200" cap="none" spc="0" normalizeH="0" baseline="0" noProof="0" dirty="0">
                <a:ln>
                  <a:noFill/>
                </a:ln>
                <a:solidFill>
                  <a:prstClr val="black"/>
                </a:solidFill>
                <a:effectLst/>
                <a:uLnTx/>
                <a:uFillTx/>
                <a:latin typeface="Aptos Display" panose="020B0004020202020204" pitchFamily="34" charset="0"/>
              </a:rPr>
              <a:t>R. </a:t>
            </a:r>
            <a:r>
              <a:rPr lang="es-MX" dirty="0">
                <a:solidFill>
                  <a:srgbClr val="0970BC"/>
                </a:solidFill>
                <a:latin typeface="Aptos Display" panose="020B0004020202020204" pitchFamily="34" charset="0"/>
              </a:rPr>
              <a:t>La promesa es que Dios dará a cada quien lo que merece, por eso da el mandato de que no tomemos en nuestras manos la venganza. Hay que dejar las cosas al único justos que es Cristo.</a:t>
            </a:r>
            <a:endParaRPr lang="es-MX" noProof="0" dirty="0">
              <a:latin typeface="Aptos Display" panose="020B0004020202020204" pitchFamily="34" charset="0"/>
            </a:endParaRPr>
          </a:p>
        </p:txBody>
      </p:sp>
      <p:sp>
        <p:nvSpPr>
          <p:cNvPr id="8" name="Marcador de contenido 7">
            <a:extLst>
              <a:ext uri="{FF2B5EF4-FFF2-40B4-BE49-F238E27FC236}">
                <a16:creationId xmlns:a16="http://schemas.microsoft.com/office/drawing/2014/main" id="{E4DAE60B-E6BE-5D43-22D6-333BB2BAE90B}"/>
              </a:ext>
            </a:extLst>
          </p:cNvPr>
          <p:cNvSpPr>
            <a:spLocks noGrp="1"/>
          </p:cNvSpPr>
          <p:nvPr>
            <p:ph sz="half" idx="2"/>
          </p:nvPr>
        </p:nvSpPr>
        <p:spPr>
          <a:xfrm>
            <a:off x="2796988" y="2226610"/>
            <a:ext cx="7590593" cy="4159547"/>
          </a:xfrm>
        </p:spPr>
        <p:txBody>
          <a:bodyPr vert="horz" wrap="square" lIns="91440" tIns="45720" rIns="91440" bIns="45720" rtlCol="0">
            <a:normAutofit/>
          </a:bodyPr>
          <a:lstStyle/>
          <a:p>
            <a:pPr marL="0" indent="0" algn="just">
              <a:lnSpc>
                <a:spcPts val="1400"/>
              </a:lnSpc>
              <a:spcBef>
                <a:spcPts val="0"/>
              </a:spcBef>
              <a:spcAft>
                <a:spcPts val="600"/>
              </a:spcAft>
              <a:buNone/>
            </a:pPr>
            <a:r>
              <a:rPr lang="es-MX" sz="1900" dirty="0">
                <a:latin typeface="Aptos Display" panose="020B0004020202020204" pitchFamily="34" charset="0"/>
              </a:rPr>
              <a:t>Jesús no estaba en contra del principio de la recompensa y el castigo. La justicia es una cuestión de principios; es una parte crucial de la vida. Sin embargo, ningún individuo debe asumir el papel de juez, jurado y “verdugo”. El deseo de venganza esta profundamente arraigado en nosotros. Y siempre es desproporcionado respecto al mal recibido: “si me ha hecho esto, yo le haré más”. Jesús enseña a sus seguidores a amar a sus enemigos y a orar por quienes los persiguen. La verdadera perfección consiste en amar, perdonar y ser misericordioso (Luc. 6:36), incluso con quienes no lo merecen. Este principio, y las acciones a las que conduce, es lo que significa reflejar el carácter de Dios.</a:t>
            </a:r>
            <a:endParaRPr lang="es-MX" sz="1900" noProof="0" dirty="0">
              <a:latin typeface="Aptos Display" panose="020B0004020202020204" pitchFamily="34" charset="0"/>
            </a:endParaRPr>
          </a:p>
          <a:p>
            <a:pPr marL="0" indent="0" algn="just">
              <a:lnSpc>
                <a:spcPts val="1400"/>
              </a:lnSpc>
              <a:spcBef>
                <a:spcPts val="0"/>
              </a:spcBef>
              <a:spcAft>
                <a:spcPts val="600"/>
              </a:spcAft>
              <a:buNone/>
            </a:pPr>
            <a:r>
              <a:rPr lang="es-MX" b="1" noProof="0" dirty="0">
                <a:latin typeface="Aptos Display" panose="020B0004020202020204" pitchFamily="34" charset="0"/>
              </a:rPr>
              <a:t>«</a:t>
            </a:r>
            <a:r>
              <a:rPr lang="es-MX" b="1" dirty="0">
                <a:latin typeface="Aptos Display" panose="020B0004020202020204" pitchFamily="34" charset="0"/>
              </a:rPr>
              <a:t>Dijo Jesús: Sed perfectos como vuestro Padre es perfecto. Si sois hijos de Dios, sois participantes de su naturaleza y no podéis menos que asemejaros a él. Todo hijo vive gracias a la vida de su padre. Si sois hijos de Dios, engendrados por su Espíritu, vivís por la vida de Dios. En Cristo «habita corporalmente toda la plenitud de la Divinidad»; y la vida de Jesús se manifiesta «en nuestra carne mortal». Esa vida producirá en nosotros el mismo carácter y manifestará las mismas obras que manifestó en él. Así estaremos en armonía con cada precepto de su ley, porque «la ley de Jehová es perfecta, que convierte el alma». Mediante el amor, «la justicia de la ley» se cumplirá «en nosotros, que no andamos conforme a la carne, sino conforme al Espíritu» Romanos 8:4.</a:t>
            </a:r>
            <a:r>
              <a:rPr lang="es-MX" b="1" noProof="0" dirty="0">
                <a:latin typeface="Aptos Display" panose="020B0004020202020204" pitchFamily="34" charset="0"/>
              </a:rPr>
              <a:t>»</a:t>
            </a:r>
            <a:r>
              <a:rPr lang="es-MX" i="1" dirty="0">
                <a:latin typeface="Aptos Display" panose="020B0004020202020204" pitchFamily="34" charset="0"/>
              </a:rPr>
              <a:t> (El Deseado de todas las gentes, pp. 274, 275).</a:t>
            </a:r>
          </a:p>
          <a:p>
            <a:pPr marL="0" indent="0" algn="just">
              <a:lnSpc>
                <a:spcPts val="1400"/>
              </a:lnSpc>
              <a:spcBef>
                <a:spcPts val="0"/>
              </a:spcBef>
              <a:spcAft>
                <a:spcPts val="600"/>
              </a:spcAft>
              <a:buNone/>
            </a:pPr>
            <a:endParaRPr lang="es-MX" i="1" dirty="0">
              <a:latin typeface="Aptos Display" panose="020B0004020202020204" pitchFamily="34" charset="0"/>
            </a:endParaRPr>
          </a:p>
          <a:p>
            <a:pPr marL="0" indent="0" algn="just">
              <a:lnSpc>
                <a:spcPts val="1400"/>
              </a:lnSpc>
              <a:spcBef>
                <a:spcPts val="0"/>
              </a:spcBef>
              <a:spcAft>
                <a:spcPts val="600"/>
              </a:spcAft>
              <a:buNone/>
            </a:pPr>
            <a:endParaRPr lang="es-MX" sz="1900" i="1" noProof="0" dirty="0">
              <a:latin typeface="Aptos Display" panose="020B0004020202020204" pitchFamily="34" charset="0"/>
            </a:endParaRPr>
          </a:p>
        </p:txBody>
      </p:sp>
      <p:sp>
        <p:nvSpPr>
          <p:cNvPr id="2" name="CuadroTexto 1">
            <a:extLst>
              <a:ext uri="{FF2B5EF4-FFF2-40B4-BE49-F238E27FC236}">
                <a16:creationId xmlns:a16="http://schemas.microsoft.com/office/drawing/2014/main" id="{ED5AB885-7FC0-5E71-F3CE-EEAFDF120305}"/>
              </a:ext>
            </a:extLst>
          </p:cNvPr>
          <p:cNvSpPr txBox="1"/>
          <p:nvPr/>
        </p:nvSpPr>
        <p:spPr>
          <a:xfrm>
            <a:off x="3278601" y="187113"/>
            <a:ext cx="6624000" cy="658800"/>
          </a:xfrm>
          <a:prstGeom prst="rect">
            <a:avLst/>
          </a:prstGeom>
          <a:solidFill>
            <a:srgbClr val="FF232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800" noProof="0" dirty="0">
                <a:ln>
                  <a:solidFill>
                    <a:schemeClr val="bg1"/>
                  </a:solidFill>
                </a:ln>
                <a:effectLst>
                  <a:outerShdw blurRad="50800" dist="50800" dir="5400000" algn="ctr" rotWithShape="0">
                    <a:schemeClr val="bg1"/>
                  </a:outerShdw>
                </a:effectLst>
                <a:latin typeface="Amasis MT Pro Black" panose="02040A04050005020304" pitchFamily="18" charset="0"/>
              </a:rPr>
              <a:t>VENGANZA</a:t>
            </a:r>
          </a:p>
        </p:txBody>
      </p:sp>
      <p:sp>
        <p:nvSpPr>
          <p:cNvPr id="22" name="Título 5">
            <a:extLst>
              <a:ext uri="{FF2B5EF4-FFF2-40B4-BE49-F238E27FC236}">
                <a16:creationId xmlns:a16="http://schemas.microsoft.com/office/drawing/2014/main" id="{F998FE6C-165A-A6CF-2E59-80423ED8B31B}"/>
              </a:ext>
            </a:extLst>
          </p:cNvPr>
          <p:cNvSpPr>
            <a:spLocks noGrp="1"/>
          </p:cNvSpPr>
          <p:nvPr>
            <p:ph type="title"/>
          </p:nvPr>
        </p:nvSpPr>
        <p:spPr>
          <a:xfrm>
            <a:off x="467360" y="201068"/>
            <a:ext cx="2658325" cy="659218"/>
          </a:xfrm>
          <a:solidFill>
            <a:srgbClr val="FF0000"/>
          </a:solidFill>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sz="4800" b="1" u="sng" noProof="0">
                <a:ln>
                  <a:solidFill>
                    <a:schemeClr val="bg1"/>
                  </a:solidFill>
                </a:ln>
                <a:solidFill>
                  <a:schemeClr val="tx1"/>
                </a:solidFill>
                <a:effectLst>
                  <a:outerShdw blurRad="50800" dist="50800" dir="5400000" algn="ctr" rotWithShape="0">
                    <a:schemeClr val="bg1"/>
                  </a:outerShdw>
                </a:effectLst>
                <a:latin typeface="+mn-lt"/>
                <a:ea typeface="+mn-ea"/>
                <a:cs typeface="+mn-cs"/>
              </a:rPr>
              <a:t>Jueves</a:t>
            </a:r>
          </a:p>
        </p:txBody>
      </p:sp>
      <p:sp>
        <p:nvSpPr>
          <p:cNvPr id="3" name="Diagrama de flujo: proceso alternativo 2">
            <a:extLst>
              <a:ext uri="{FF2B5EF4-FFF2-40B4-BE49-F238E27FC236}">
                <a16:creationId xmlns:a16="http://schemas.microsoft.com/office/drawing/2014/main" id="{E2AA187E-BBC3-A519-4C2B-F00A96DA9A45}"/>
              </a:ext>
            </a:extLst>
          </p:cNvPr>
          <p:cNvSpPr/>
          <p:nvPr/>
        </p:nvSpPr>
        <p:spPr>
          <a:xfrm>
            <a:off x="170074" y="2501561"/>
            <a:ext cx="2657139" cy="3442546"/>
          </a:xfrm>
          <a:prstGeom prst="flowChartAlternateProcess">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a:p>
        </p:txBody>
      </p:sp>
      <p:sp>
        <p:nvSpPr>
          <p:cNvPr id="5" name="CuadroTexto 4">
            <a:extLst>
              <a:ext uri="{FF2B5EF4-FFF2-40B4-BE49-F238E27FC236}">
                <a16:creationId xmlns:a16="http://schemas.microsoft.com/office/drawing/2014/main" id="{140FBE8E-B777-9D82-DBE5-8E8DA3575749}"/>
              </a:ext>
            </a:extLst>
          </p:cNvPr>
          <p:cNvSpPr txBox="1"/>
          <p:nvPr/>
        </p:nvSpPr>
        <p:spPr>
          <a:xfrm>
            <a:off x="204395" y="6269615"/>
            <a:ext cx="10170784" cy="515334"/>
          </a:xfrm>
          <a:prstGeom prst="rect">
            <a:avLst/>
          </a:prstGeom>
          <a:noFill/>
        </p:spPr>
        <p:txBody>
          <a:bodyPr wrap="square" rtlCol="0">
            <a:spAutoFit/>
          </a:bodyPr>
          <a:lstStyle/>
          <a:p>
            <a:pPr algn="just">
              <a:lnSpc>
                <a:spcPts val="1600"/>
              </a:lnSpc>
            </a:pPr>
            <a:r>
              <a:rPr lang="es-MX" b="1" noProof="0" dirty="0"/>
              <a:t>Reflexionemos:</a:t>
            </a:r>
            <a:r>
              <a:rPr lang="es-MX" noProof="0" dirty="0"/>
              <a:t> </a:t>
            </a:r>
            <a:r>
              <a:rPr lang="es-MX" b="1" dirty="0">
                <a:solidFill>
                  <a:srgbClr val="C00000"/>
                </a:solidFill>
                <a:latin typeface="Aptos Display" panose="020B0004020202020204" pitchFamily="34" charset="0"/>
              </a:rPr>
              <a:t>¿Cómo podemos aprender día a día a amar como se nos ha ordenado? ¿Por qué esto implica siempre la muerte al yo?</a:t>
            </a:r>
            <a:endParaRPr lang="es-MX" sz="1700" b="1" noProof="0" dirty="0">
              <a:solidFill>
                <a:srgbClr val="C00000"/>
              </a:solidFill>
              <a:latin typeface="Aptos Display" panose="020B0004020202020204" pitchFamily="34" charset="0"/>
            </a:endParaRPr>
          </a:p>
        </p:txBody>
      </p:sp>
    </p:spTree>
    <p:extLst>
      <p:ext uri="{BB962C8B-B14F-4D97-AF65-F5344CB8AC3E}">
        <p14:creationId xmlns:p14="http://schemas.microsoft.com/office/powerpoint/2010/main" val="3014199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 calcmode="lin" valueType="num">
                                      <p:cBhvr additive="base">
                                        <p:cTn id="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8" grpId="0" uiExpand="1" build="p"/>
      <p:bldP spid="5" grpId="0"/>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cciones" id="{33A9EC13-759B-4F92-AB56-6B8B56B226EE}" vid="{05531679-3202-4267-98F4-8A937D0844D2}"/>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26079</TotalTime>
  <Words>3678</Words>
  <Application>Microsoft Office PowerPoint</Application>
  <PresentationFormat>Panorámica</PresentationFormat>
  <Paragraphs>63</Paragraphs>
  <Slides>10</Slides>
  <Notes>6</Notes>
  <HiddenSlides>0</HiddenSlides>
  <MMClips>0</MMClips>
  <ScaleCrop>false</ScaleCrop>
  <HeadingPairs>
    <vt:vector size="6" baseType="variant">
      <vt:variant>
        <vt:lpstr>Fuentes usadas</vt:lpstr>
      </vt:variant>
      <vt:variant>
        <vt:i4>16</vt:i4>
      </vt:variant>
      <vt:variant>
        <vt:lpstr>Tema</vt:lpstr>
      </vt:variant>
      <vt:variant>
        <vt:i4>1</vt:i4>
      </vt:variant>
      <vt:variant>
        <vt:lpstr>Títulos de diapositiva</vt:lpstr>
      </vt:variant>
      <vt:variant>
        <vt:i4>10</vt:i4>
      </vt:variant>
    </vt:vector>
  </HeadingPairs>
  <TitlesOfParts>
    <vt:vector size="27" baseType="lpstr">
      <vt:lpstr>Amasis MT Pro Black</vt:lpstr>
      <vt:lpstr>Aptos</vt:lpstr>
      <vt:lpstr>Aptos Display</vt:lpstr>
      <vt:lpstr>Arial</vt:lpstr>
      <vt:lpstr>Avenir Next LT Pro</vt:lpstr>
      <vt:lpstr>Bahnschrift</vt:lpstr>
      <vt:lpstr>Bahnschrift Condensed</vt:lpstr>
      <vt:lpstr>Bw Modelica</vt:lpstr>
      <vt:lpstr>Bw Modelica SS01</vt:lpstr>
      <vt:lpstr>Calibri</vt:lpstr>
      <vt:lpstr>Calibri Light</vt:lpstr>
      <vt:lpstr>Gill Sans Nova Cond</vt:lpstr>
      <vt:lpstr>Gisha</vt:lpstr>
      <vt:lpstr>Haettenschweiler</vt:lpstr>
      <vt:lpstr>Impact</vt:lpstr>
      <vt:lpstr>Lato</vt:lpstr>
      <vt:lpstr>Tema de Office</vt:lpstr>
      <vt:lpstr>Presentación de PowerPoint</vt:lpstr>
      <vt:lpstr>Para Memorizar</vt:lpstr>
      <vt:lpstr>Enfoque del Estudio</vt:lpstr>
      <vt:lpstr>Presentación de PowerPoint</vt:lpstr>
      <vt:lpstr>Domingo</vt:lpstr>
      <vt:lpstr>Lunes</vt:lpstr>
      <vt:lpstr>Martes</vt:lpstr>
      <vt:lpstr>Miércoles</vt:lpstr>
      <vt:lpstr>Jueves</vt:lpstr>
      <vt:lpstr>PARA ESTUDIAR Y MEDITAR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JORGE CRUZ</dc:creator>
  <cp:lastModifiedBy>JORGE CRUZ</cp:lastModifiedBy>
  <cp:revision>1191</cp:revision>
  <dcterms:created xsi:type="dcterms:W3CDTF">2023-06-19T00:44:38Z</dcterms:created>
  <dcterms:modified xsi:type="dcterms:W3CDTF">2025-08-26T19:18:09Z</dcterms:modified>
</cp:coreProperties>
</file>