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3" r:id="rId3"/>
    <p:sldId id="264" r:id="rId4"/>
    <p:sldId id="257" r:id="rId5"/>
    <p:sldId id="258" r:id="rId6"/>
    <p:sldId id="259" r:id="rId7"/>
    <p:sldId id="260" r:id="rId8"/>
    <p:sldId id="261" r:id="rId9"/>
    <p:sldId id="262" r:id="rId10"/>
    <p:sldId id="265" r:id="rId11"/>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7241A"/>
    <a:srgbClr val="362218"/>
    <a:srgbClr val="6F359A"/>
    <a:srgbClr val="6E319C"/>
    <a:srgbClr val="5A863C"/>
    <a:srgbClr val="0970BC"/>
    <a:srgbClr val="59873A"/>
    <a:srgbClr val="507C32"/>
    <a:srgbClr val="BB5610"/>
    <a:srgbClr val="BF581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89" autoAdjust="0"/>
    <p:restoredTop sz="94660"/>
  </p:normalViewPr>
  <p:slideViewPr>
    <p:cSldViewPr snapToGrid="0">
      <p:cViewPr varScale="1">
        <p:scale>
          <a:sx n="85" d="100"/>
          <a:sy n="85" d="100"/>
        </p:scale>
        <p:origin x="379" y="67"/>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6824E2B8-C2AE-5D4D-BA47-99EDFE320EE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72633" y="1034473"/>
            <a:ext cx="8142062" cy="5860800"/>
          </a:xfrm>
          <a:prstGeom prst="rect">
            <a:avLst/>
          </a:prstGeom>
        </p:spPr>
      </p:pic>
      <p:sp>
        <p:nvSpPr>
          <p:cNvPr id="2" name="Título 1">
            <a:extLst>
              <a:ext uri="{FF2B5EF4-FFF2-40B4-BE49-F238E27FC236}">
                <a16:creationId xmlns:a16="http://schemas.microsoft.com/office/drawing/2014/main" id="{68AEADDA-0782-78E4-1306-B0B26E07AB65}"/>
              </a:ext>
            </a:extLst>
          </p:cNvPr>
          <p:cNvSpPr>
            <a:spLocks noGrp="1"/>
          </p:cNvSpPr>
          <p:nvPr>
            <p:ph type="ctrTitle" hasCustomPrompt="1"/>
          </p:nvPr>
        </p:nvSpPr>
        <p:spPr>
          <a:xfrm>
            <a:off x="-1" y="0"/>
            <a:ext cx="10386391" cy="1043353"/>
          </a:xfrm>
        </p:spPr>
        <p:txBody>
          <a:bodyPr anchor="b"/>
          <a:lstStyle>
            <a:lvl1pPr algn="ctr">
              <a:defRPr sz="6000">
                <a:latin typeface="Headliner No. 45" panose="02000000000000000000" pitchFamily="2" charset="0"/>
              </a:defRPr>
            </a:lvl1pPr>
          </a:lstStyle>
          <a:p>
            <a:r>
              <a:rPr lang="es-MX" dirty="0"/>
              <a:t>TITULO</a:t>
            </a:r>
          </a:p>
        </p:txBody>
      </p:sp>
      <p:sp>
        <p:nvSpPr>
          <p:cNvPr id="18" name="Rectángulo 17">
            <a:extLst>
              <a:ext uri="{FF2B5EF4-FFF2-40B4-BE49-F238E27FC236}">
                <a16:creationId xmlns:a16="http://schemas.microsoft.com/office/drawing/2014/main" id="{7136F143-38F5-6138-E2BA-81CD00471189}"/>
              </a:ext>
            </a:extLst>
          </p:cNvPr>
          <p:cNvSpPr/>
          <p:nvPr userDrawn="1"/>
        </p:nvSpPr>
        <p:spPr>
          <a:xfrm>
            <a:off x="0" y="1049841"/>
            <a:ext cx="2269614" cy="5821476"/>
          </a:xfrm>
          <a:prstGeom prst="rect">
            <a:avLst/>
          </a:prstGeom>
          <a:solidFill>
            <a:srgbClr val="5C341C"/>
          </a:solidFill>
          <a:ln>
            <a:solidFill>
              <a:srgbClr val="7B2991"/>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dirty="0"/>
          </a:p>
        </p:txBody>
      </p:sp>
      <p:sp>
        <p:nvSpPr>
          <p:cNvPr id="19" name="CuadroTexto 18">
            <a:extLst>
              <a:ext uri="{FF2B5EF4-FFF2-40B4-BE49-F238E27FC236}">
                <a16:creationId xmlns:a16="http://schemas.microsoft.com/office/drawing/2014/main" id="{258A50D4-2DCE-6138-913E-DA2D01DF74DC}"/>
              </a:ext>
            </a:extLst>
          </p:cNvPr>
          <p:cNvSpPr txBox="1"/>
          <p:nvPr userDrawn="1"/>
        </p:nvSpPr>
        <p:spPr>
          <a:xfrm>
            <a:off x="19925" y="1052736"/>
            <a:ext cx="2331659" cy="661720"/>
          </a:xfrm>
          <a:prstGeom prst="rect">
            <a:avLst/>
          </a:prstGeom>
          <a:noFill/>
        </p:spPr>
        <p:txBody>
          <a:bodyPr wrap="square" rtlCol="0">
            <a:spAutoFit/>
          </a:bodyPr>
          <a:lstStyle/>
          <a:p>
            <a:pPr algn="ctr"/>
            <a:r>
              <a:rPr lang="es-MX" sz="22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Escuela Sabática</a:t>
            </a:r>
          </a:p>
          <a:p>
            <a:pPr algn="ctr"/>
            <a:r>
              <a:rPr lang="es-MX" sz="15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Guía de Estudio de la Biblia</a:t>
            </a:r>
          </a:p>
        </p:txBody>
      </p:sp>
      <p:sp>
        <p:nvSpPr>
          <p:cNvPr id="20" name="CuadroTexto 19">
            <a:extLst>
              <a:ext uri="{FF2B5EF4-FFF2-40B4-BE49-F238E27FC236}">
                <a16:creationId xmlns:a16="http://schemas.microsoft.com/office/drawing/2014/main" id="{054428B6-9E8E-1B76-884D-446C54D7F3B1}"/>
              </a:ext>
            </a:extLst>
          </p:cNvPr>
          <p:cNvSpPr txBox="1"/>
          <p:nvPr userDrawn="1"/>
        </p:nvSpPr>
        <p:spPr>
          <a:xfrm>
            <a:off x="19925" y="4365103"/>
            <a:ext cx="2184400" cy="893983"/>
          </a:xfrm>
          <a:prstGeom prst="rect">
            <a:avLst/>
          </a:prstGeom>
          <a:noFill/>
        </p:spPr>
        <p:txBody>
          <a:bodyPr wrap="square" rtlCol="0">
            <a:noAutofit/>
          </a:bodyPr>
          <a:lstStyle/>
          <a:p>
            <a:pPr algn="ctr">
              <a:lnSpc>
                <a:spcPts val="2880"/>
              </a:lnSpc>
            </a:pPr>
            <a:r>
              <a:rPr lang="es-MX" sz="2400" b="1" dirty="0">
                <a:ln>
                  <a:solidFill>
                    <a:srgbClr val="1A0606"/>
                  </a:solidFill>
                </a:ln>
                <a:solidFill>
                  <a:schemeClr val="bg1"/>
                </a:solidFill>
                <a:effectLst>
                  <a:innerShdw blurRad="63500" dist="50800" dir="18900000">
                    <a:prstClr val="black">
                      <a:alpha val="50000"/>
                    </a:prstClr>
                  </a:innerShdw>
                </a:effectLst>
              </a:rPr>
              <a:t>Resumen en </a:t>
            </a:r>
          </a:p>
          <a:p>
            <a:pPr algn="ctr">
              <a:lnSpc>
                <a:spcPts val="2880"/>
              </a:lnSpc>
            </a:pPr>
            <a:r>
              <a:rPr lang="es-MX" sz="2400" b="1" dirty="0">
                <a:ln>
                  <a:solidFill>
                    <a:srgbClr val="1A0606"/>
                  </a:solidFill>
                </a:ln>
                <a:solidFill>
                  <a:schemeClr val="bg1"/>
                </a:solidFill>
                <a:effectLst>
                  <a:innerShdw blurRad="63500" dist="50800" dir="18900000">
                    <a:prstClr val="black">
                      <a:alpha val="50000"/>
                    </a:prstClr>
                  </a:innerShdw>
                </a:effectLst>
              </a:rPr>
              <a:t>PowerPoint</a:t>
            </a:r>
          </a:p>
        </p:txBody>
      </p:sp>
      <p:sp>
        <p:nvSpPr>
          <p:cNvPr id="21" name="CuadroTexto 20">
            <a:extLst>
              <a:ext uri="{FF2B5EF4-FFF2-40B4-BE49-F238E27FC236}">
                <a16:creationId xmlns:a16="http://schemas.microsoft.com/office/drawing/2014/main" id="{438004BE-1FB9-496E-1A53-22E90E1B4D3D}"/>
              </a:ext>
            </a:extLst>
          </p:cNvPr>
          <p:cNvSpPr txBox="1"/>
          <p:nvPr userDrawn="1"/>
        </p:nvSpPr>
        <p:spPr>
          <a:xfrm>
            <a:off x="-96687" y="1700808"/>
            <a:ext cx="2494656" cy="694338"/>
          </a:xfrm>
          <a:prstGeom prst="rect">
            <a:avLst/>
          </a:prstGeom>
          <a:noFill/>
        </p:spPr>
        <p:txBody>
          <a:bodyPr wrap="square" rtlCol="0">
            <a:normAutofit fontScale="32500" lnSpcReduction="20000"/>
          </a:bodyPr>
          <a:lstStyle/>
          <a:p>
            <a:pPr algn="ctr"/>
            <a:r>
              <a:rPr lang="es-MX" sz="86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3</a:t>
            </a:r>
            <a:r>
              <a:rPr lang="es-MX" sz="32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45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TRIMESTRE</a:t>
            </a:r>
          </a:p>
          <a:p>
            <a:pPr algn="ctr"/>
            <a:endParaRPr lang="es-MX" sz="1400" b="1" dirty="0">
              <a:ln>
                <a:solidFill>
                  <a:schemeClr val="bg1"/>
                </a:solidFill>
              </a:ln>
              <a:solidFill>
                <a:schemeClr val="bg1"/>
              </a:solidFill>
              <a:effectLst/>
              <a:latin typeface="Gisha" panose="020B0604020202020204" pitchFamily="34" charset="-79"/>
              <a:cs typeface="Gisha" panose="020B0604020202020204" pitchFamily="34" charset="-79"/>
            </a:endParaRPr>
          </a:p>
          <a:p>
            <a:pPr algn="ctr"/>
            <a:r>
              <a:rPr lang="es-MX" sz="45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JULIO-SEPTIEMBRE 2023</a:t>
            </a:r>
          </a:p>
        </p:txBody>
      </p:sp>
      <p:sp>
        <p:nvSpPr>
          <p:cNvPr id="22" name="CuadroTexto 21">
            <a:extLst>
              <a:ext uri="{FF2B5EF4-FFF2-40B4-BE49-F238E27FC236}">
                <a16:creationId xmlns:a16="http://schemas.microsoft.com/office/drawing/2014/main" id="{4D4946DB-1295-E0A0-98C0-FD3E07F96757}"/>
              </a:ext>
            </a:extLst>
          </p:cNvPr>
          <p:cNvSpPr txBox="1">
            <a:spLocks/>
          </p:cNvSpPr>
          <p:nvPr userDrawn="1"/>
        </p:nvSpPr>
        <p:spPr>
          <a:xfrm>
            <a:off x="0" y="2357758"/>
            <a:ext cx="2279576" cy="873606"/>
          </a:xfrm>
          <a:prstGeom prst="rect">
            <a:avLst/>
          </a:prstGeom>
          <a:noFill/>
        </p:spPr>
        <p:txBody>
          <a:bodyPr wrap="square" rtlCol="0">
            <a:normAutofit/>
          </a:bodyPr>
          <a:lstStyle/>
          <a:p>
            <a:pPr algn="ctr"/>
            <a:r>
              <a:rPr lang="es-MX" sz="2000" b="1" kern="1200" baseline="0" dirty="0">
                <a:ln>
                  <a:solidFill>
                    <a:schemeClr val="bg1"/>
                  </a:solidFill>
                </a:ln>
                <a:solidFill>
                  <a:schemeClr val="bg1"/>
                </a:solidFill>
                <a:effectLst/>
                <a:latin typeface="Amasis MT Pro Medium" panose="020B0604020202020204" pitchFamily="18" charset="0"/>
                <a:ea typeface="Gungsuh" panose="02030600000101010101" pitchFamily="18" charset="-127"/>
                <a:cs typeface="Angsana New" panose="020B0502040204020203" pitchFamily="18" charset="-34"/>
              </a:rPr>
              <a:t>ANDEN COMO SABIOS</a:t>
            </a:r>
            <a:endParaRPr lang="es-MX" sz="2000" b="1" kern="1200" baseline="0" dirty="0">
              <a:ln>
                <a:solidFill>
                  <a:schemeClr val="bg1"/>
                </a:solidFill>
              </a:ln>
              <a:solidFill>
                <a:schemeClr val="bg1"/>
              </a:solidFill>
              <a:effectLst/>
              <a:latin typeface="Bernard MT Condensed" panose="02050806060905020404" pitchFamily="18" charset="0"/>
              <a:ea typeface="Gungsuh" panose="02030600000101010101" pitchFamily="18" charset="-127"/>
              <a:cs typeface="Angsana New" panose="020B0502040204020203" pitchFamily="18" charset="-34"/>
            </a:endParaRPr>
          </a:p>
        </p:txBody>
      </p:sp>
      <p:sp>
        <p:nvSpPr>
          <p:cNvPr id="23" name="CuadroTexto 22">
            <a:extLst>
              <a:ext uri="{FF2B5EF4-FFF2-40B4-BE49-F238E27FC236}">
                <a16:creationId xmlns:a16="http://schemas.microsoft.com/office/drawing/2014/main" id="{45EC3A53-86C5-901F-73D4-AD344F35D6DA}"/>
              </a:ext>
            </a:extLst>
          </p:cNvPr>
          <p:cNvSpPr txBox="1"/>
          <p:nvPr userDrawn="1"/>
        </p:nvSpPr>
        <p:spPr>
          <a:xfrm>
            <a:off x="23168" y="3214717"/>
            <a:ext cx="2184400" cy="523220"/>
          </a:xfrm>
          <a:prstGeom prst="rect">
            <a:avLst/>
          </a:prstGeom>
          <a:noFill/>
        </p:spPr>
        <p:txBody>
          <a:bodyPr wrap="square" rtlCol="0">
            <a:spAutoFit/>
          </a:bodyPr>
          <a:lstStyle/>
          <a:p>
            <a:pPr algn="ctr"/>
            <a:r>
              <a:rPr lang="es-MX" sz="2800" b="1" dirty="0">
                <a:ln>
                  <a:solidFill>
                    <a:schemeClr val="tx1"/>
                  </a:solidFill>
                </a:ln>
                <a:solidFill>
                  <a:schemeClr val="bg1"/>
                </a:solidFill>
                <a:effectLst>
                  <a:innerShdw blurRad="63500" dist="50800" dir="18900000">
                    <a:prstClr val="black">
                      <a:alpha val="50000"/>
                    </a:prstClr>
                  </a:innerShdw>
                </a:effectLst>
                <a:latin typeface="Lato" panose="020F0502020204030203" pitchFamily="34" charset="0"/>
                <a:ea typeface="Adobe Fan Heiti Std B" panose="020B0700000000000000" pitchFamily="34" charset="-128"/>
                <a:cs typeface="Adobe Arabic" panose="02040503050201020203" pitchFamily="18" charset="-78"/>
              </a:rPr>
              <a:t>LECCIÓN</a:t>
            </a:r>
          </a:p>
        </p:txBody>
      </p:sp>
      <p:sp>
        <p:nvSpPr>
          <p:cNvPr id="24" name="CuadroTexto 23">
            <a:extLst>
              <a:ext uri="{FF2B5EF4-FFF2-40B4-BE49-F238E27FC236}">
                <a16:creationId xmlns:a16="http://schemas.microsoft.com/office/drawing/2014/main" id="{9C72BD72-CC8D-75EC-5027-C84B44EBFBC8}"/>
              </a:ext>
            </a:extLst>
          </p:cNvPr>
          <p:cNvSpPr txBox="1"/>
          <p:nvPr userDrawn="1"/>
        </p:nvSpPr>
        <p:spPr>
          <a:xfrm>
            <a:off x="22945" y="3388663"/>
            <a:ext cx="2243229" cy="1011413"/>
          </a:xfrm>
          <a:prstGeom prst="rect">
            <a:avLst/>
          </a:prstGeom>
          <a:noFill/>
        </p:spPr>
        <p:txBody>
          <a:bodyPr wrap="square" rtlCol="0">
            <a:spAutoFit/>
          </a:bodyPr>
          <a:lstStyle/>
          <a:p>
            <a:pPr algn="ctr"/>
            <a:r>
              <a:rPr lang="es-MX" sz="6000" b="1" dirty="0">
                <a:ln>
                  <a:solidFill>
                    <a:schemeClr val="tx1"/>
                  </a:solidFill>
                </a:ln>
                <a:solidFill>
                  <a:schemeClr val="bg1"/>
                </a:solidFill>
                <a:effectLst>
                  <a:outerShdw blurRad="38100" dist="38100" dir="2700000" algn="tl">
                    <a:schemeClr val="bg1">
                      <a:alpha val="43000"/>
                    </a:schemeClr>
                  </a:outerShdw>
                </a:effectLst>
                <a:latin typeface="+mn-lt"/>
                <a:ea typeface="Adobe Fan Heiti Std B" panose="020B0700000000000000" pitchFamily="34" charset="-128"/>
                <a:cs typeface="Adobe Arabic" panose="02040503050201020203" pitchFamily="18" charset="-78"/>
              </a:rPr>
              <a:t>09</a:t>
            </a:r>
          </a:p>
        </p:txBody>
      </p:sp>
      <p:sp>
        <p:nvSpPr>
          <p:cNvPr id="25" name="CuadroTexto 24">
            <a:extLst>
              <a:ext uri="{FF2B5EF4-FFF2-40B4-BE49-F238E27FC236}">
                <a16:creationId xmlns:a16="http://schemas.microsoft.com/office/drawing/2014/main" id="{6F8D5B16-C793-0AC3-F87C-33BEDB485A53}"/>
              </a:ext>
            </a:extLst>
          </p:cNvPr>
          <p:cNvSpPr txBox="1"/>
          <p:nvPr userDrawn="1"/>
        </p:nvSpPr>
        <p:spPr>
          <a:xfrm>
            <a:off x="-96688" y="4216003"/>
            <a:ext cx="2441498" cy="365125"/>
          </a:xfrm>
          <a:prstGeom prst="rect">
            <a:avLst/>
          </a:prstGeom>
          <a:noFill/>
        </p:spPr>
        <p:txBody>
          <a:bodyPr wrap="square" rtlCol="0">
            <a:normAutofit/>
          </a:bodyPr>
          <a:lstStyle/>
          <a:p>
            <a:pPr algn="ctr"/>
            <a:r>
              <a:rPr lang="es-MX" sz="1400" b="1" baseline="0" dirty="0">
                <a:ln>
                  <a:solidFill>
                    <a:srgbClr val="1A0606">
                      <a:alpha val="62000"/>
                    </a:srgbClr>
                  </a:solidFill>
                </a:ln>
                <a:solidFill>
                  <a:schemeClr val="bg1"/>
                </a:solidFill>
                <a:effectLst>
                  <a:outerShdw blurRad="50800" dist="38100" dir="2700000" algn="tl" rotWithShape="0">
                    <a:prstClr val="black">
                      <a:alpha val="40000"/>
                    </a:prstClr>
                  </a:outerShdw>
                </a:effectLst>
              </a:rPr>
              <a:t>Para el 26 de Agosto de 2023</a:t>
            </a:r>
          </a:p>
        </p:txBody>
      </p:sp>
      <p:grpSp>
        <p:nvGrpSpPr>
          <p:cNvPr id="26" name="Grupo 25">
            <a:extLst>
              <a:ext uri="{FF2B5EF4-FFF2-40B4-BE49-F238E27FC236}">
                <a16:creationId xmlns:a16="http://schemas.microsoft.com/office/drawing/2014/main" id="{5C454177-BC84-892D-CEEB-8F21831409CE}"/>
              </a:ext>
            </a:extLst>
          </p:cNvPr>
          <p:cNvGrpSpPr/>
          <p:nvPr userDrawn="1"/>
        </p:nvGrpSpPr>
        <p:grpSpPr>
          <a:xfrm>
            <a:off x="95176" y="5065034"/>
            <a:ext cx="2184400" cy="1510832"/>
            <a:chOff x="23168" y="5065034"/>
            <a:chExt cx="2184400" cy="1510832"/>
          </a:xfrm>
          <a:noFill/>
        </p:grpSpPr>
        <p:sp>
          <p:nvSpPr>
            <p:cNvPr id="27" name="CuadroTexto 26">
              <a:extLst>
                <a:ext uri="{FF2B5EF4-FFF2-40B4-BE49-F238E27FC236}">
                  <a16:creationId xmlns:a16="http://schemas.microsoft.com/office/drawing/2014/main" id="{60F25CE4-7C95-7636-1972-F427424C6F9B}"/>
                </a:ext>
              </a:extLst>
            </p:cNvPr>
            <p:cNvSpPr txBox="1"/>
            <p:nvPr userDrawn="1"/>
          </p:nvSpPr>
          <p:spPr>
            <a:xfrm>
              <a:off x="23168" y="6237312"/>
              <a:ext cx="2184400" cy="338554"/>
            </a:xfrm>
            <a:prstGeom prst="rect">
              <a:avLst/>
            </a:prstGeom>
            <a:grpFill/>
          </p:spPr>
          <p:txBody>
            <a:bodyPr wrap="square" rtlCol="0">
              <a:spAutoFit/>
            </a:bodyPr>
            <a:lstStyle/>
            <a:p>
              <a:pPr algn="ctr"/>
              <a:r>
                <a:rPr lang="es-MX" sz="1600" dirty="0">
                  <a:solidFill>
                    <a:schemeClr val="bg1"/>
                  </a:solidFill>
                  <a:latin typeface="Avenir Next LT Pro"/>
                </a:rPr>
                <a:t>“El Llano”</a:t>
              </a:r>
            </a:p>
          </p:txBody>
        </p:sp>
        <p:pic>
          <p:nvPicPr>
            <p:cNvPr id="28" name="Imagen 27" descr="Imagen que contiene dibujo, camiseta&#10;&#10;Descripción generada automáticamente">
              <a:extLst>
                <a:ext uri="{FF2B5EF4-FFF2-40B4-BE49-F238E27FC236}">
                  <a16:creationId xmlns:a16="http://schemas.microsoft.com/office/drawing/2014/main" id="{A4072C76-FB78-61FB-9AB6-10AB69BCCBA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3180" y="5065034"/>
              <a:ext cx="2042379" cy="1316294"/>
            </a:xfrm>
            <a:prstGeom prst="rect">
              <a:avLst/>
            </a:prstGeom>
            <a:grpFill/>
          </p:spPr>
        </p:pic>
      </p:grpSp>
      <p:sp>
        <p:nvSpPr>
          <p:cNvPr id="29" name="CuadroTexto 28">
            <a:extLst>
              <a:ext uri="{FF2B5EF4-FFF2-40B4-BE49-F238E27FC236}">
                <a16:creationId xmlns:a16="http://schemas.microsoft.com/office/drawing/2014/main" id="{6157EA28-EA3B-BC3B-96F7-0742CE682FD5}"/>
              </a:ext>
            </a:extLst>
          </p:cNvPr>
          <p:cNvSpPr txBox="1"/>
          <p:nvPr userDrawn="1"/>
        </p:nvSpPr>
        <p:spPr>
          <a:xfrm>
            <a:off x="569140" y="1681698"/>
            <a:ext cx="504024" cy="395705"/>
          </a:xfrm>
          <a:prstGeom prst="rect">
            <a:avLst/>
          </a:prstGeom>
          <a:noFill/>
        </p:spPr>
        <p:txBody>
          <a:bodyPr wrap="square" rtlCol="0">
            <a:normAutofit/>
          </a:bodyPr>
          <a:lstStyle/>
          <a:p>
            <a:pPr algn="just"/>
            <a:r>
              <a:rPr lang="es-MX" sz="16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1600" b="1" kern="1200" dirty="0" err="1">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er</a:t>
            </a:r>
            <a:r>
              <a:rPr lang="es-MX" sz="16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a:t>
            </a:r>
          </a:p>
        </p:txBody>
      </p:sp>
      <p:grpSp>
        <p:nvGrpSpPr>
          <p:cNvPr id="38" name="Grupo 37">
            <a:extLst>
              <a:ext uri="{FF2B5EF4-FFF2-40B4-BE49-F238E27FC236}">
                <a16:creationId xmlns:a16="http://schemas.microsoft.com/office/drawing/2014/main" id="{B6FD5F4C-BE1E-50CE-D196-99FC3B2059A5}"/>
              </a:ext>
            </a:extLst>
          </p:cNvPr>
          <p:cNvGrpSpPr/>
          <p:nvPr userDrawn="1"/>
        </p:nvGrpSpPr>
        <p:grpSpPr>
          <a:xfrm>
            <a:off x="10386390" y="-38523"/>
            <a:ext cx="1816380" cy="6935045"/>
            <a:chOff x="10384170" y="0"/>
            <a:chExt cx="1816380" cy="6935045"/>
          </a:xfrm>
        </p:grpSpPr>
        <p:sp>
          <p:nvSpPr>
            <p:cNvPr id="30" name="Rectángulo 29">
              <a:extLst>
                <a:ext uri="{FF2B5EF4-FFF2-40B4-BE49-F238E27FC236}">
                  <a16:creationId xmlns:a16="http://schemas.microsoft.com/office/drawing/2014/main" id="{52F91F25-61AC-F9A7-14B0-73BFA02B80C6}"/>
                </a:ext>
              </a:extLst>
            </p:cNvPr>
            <p:cNvSpPr/>
            <p:nvPr userDrawn="1"/>
          </p:nvSpPr>
          <p:spPr>
            <a:xfrm>
              <a:off x="10384170" y="0"/>
              <a:ext cx="1816380" cy="6935045"/>
            </a:xfrm>
            <a:prstGeom prst="rect">
              <a:avLst/>
            </a:prstGeom>
            <a:gradFill flip="none" rotWithShape="1">
              <a:gsLst>
                <a:gs pos="16000">
                  <a:srgbClr val="442A1E"/>
                </a:gs>
                <a:gs pos="35000">
                  <a:srgbClr val="3A241B"/>
                </a:gs>
                <a:gs pos="63000">
                  <a:srgbClr val="2E1D12"/>
                </a:gs>
                <a:gs pos="96000">
                  <a:srgbClr val="0E0807"/>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s-MX"/>
            </a:p>
          </p:txBody>
        </p:sp>
        <p:pic>
          <p:nvPicPr>
            <p:cNvPr id="31" name="Imagen 30">
              <a:extLst>
                <a:ext uri="{FF2B5EF4-FFF2-40B4-BE49-F238E27FC236}">
                  <a16:creationId xmlns:a16="http://schemas.microsoft.com/office/drawing/2014/main" id="{28B1C441-E37F-73DE-CA52-689F090AFC52}"/>
                </a:ext>
              </a:extLst>
            </p:cNvPr>
            <p:cNvPicPr>
              <a:picLocks noChangeAspect="1"/>
            </p:cNvPicPr>
            <p:nvPr userDrawn="1"/>
          </p:nvPicPr>
          <p:blipFill>
            <a:blip r:embed="rId4">
              <a:extLst>
                <a:ext uri="{BEBA8EAE-BF5A-486C-A8C5-ECC9F3942E4B}">
                  <a14:imgProps xmlns:a14="http://schemas.microsoft.com/office/drawing/2010/main">
                    <a14:imgLayer r:embed="rId5">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267740"/>
              <a:ext cx="1787906" cy="1586410"/>
            </a:xfrm>
            <a:prstGeom prst="rect">
              <a:avLst/>
            </a:prstGeom>
          </p:spPr>
        </p:pic>
      </p:grpSp>
      <p:pic>
        <p:nvPicPr>
          <p:cNvPr id="32" name="Imagen 31">
            <a:extLst>
              <a:ext uri="{FF2B5EF4-FFF2-40B4-BE49-F238E27FC236}">
                <a16:creationId xmlns:a16="http://schemas.microsoft.com/office/drawing/2014/main" id="{67E2865D-1263-9050-8A61-788E30BA1A8E}"/>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423592" y="6309320"/>
            <a:ext cx="365125" cy="365125"/>
          </a:xfrm>
          <a:prstGeom prst="rect">
            <a:avLst/>
          </a:prstGeom>
        </p:spPr>
      </p:pic>
      <p:sp>
        <p:nvSpPr>
          <p:cNvPr id="33" name="CuadroTexto 32">
            <a:extLst>
              <a:ext uri="{FF2B5EF4-FFF2-40B4-BE49-F238E27FC236}">
                <a16:creationId xmlns:a16="http://schemas.microsoft.com/office/drawing/2014/main" id="{BFA40AF4-3846-5CBC-9726-DD64BD7FF0FA}"/>
              </a:ext>
            </a:extLst>
          </p:cNvPr>
          <p:cNvSpPr txBox="1"/>
          <p:nvPr userDrawn="1"/>
        </p:nvSpPr>
        <p:spPr>
          <a:xfrm>
            <a:off x="2745177" y="6340091"/>
            <a:ext cx="2432937" cy="369332"/>
          </a:xfrm>
          <a:prstGeom prst="rect">
            <a:avLst/>
          </a:prstGeom>
          <a:noFill/>
        </p:spPr>
        <p:txBody>
          <a:bodyPr wrap="square" rtlCol="0">
            <a:spAutoFit/>
          </a:bodyPr>
          <a:lstStyle/>
          <a:p>
            <a:r>
              <a:rPr lang="es-MX" b="1" dirty="0">
                <a:solidFill>
                  <a:schemeClr val="bg1"/>
                </a:solidFill>
              </a:rPr>
              <a:t>@IglesiaElLlanoTulaHgo</a:t>
            </a:r>
          </a:p>
        </p:txBody>
      </p:sp>
      <p:sp>
        <p:nvSpPr>
          <p:cNvPr id="34" name="CuadroTexto 33">
            <a:extLst>
              <a:ext uri="{FF2B5EF4-FFF2-40B4-BE49-F238E27FC236}">
                <a16:creationId xmlns:a16="http://schemas.microsoft.com/office/drawing/2014/main" id="{B444AB40-2EA1-0181-24DE-17F7219D0002}"/>
              </a:ext>
            </a:extLst>
          </p:cNvPr>
          <p:cNvSpPr txBox="1"/>
          <p:nvPr userDrawn="1"/>
        </p:nvSpPr>
        <p:spPr>
          <a:xfrm>
            <a:off x="5555658" y="6333603"/>
            <a:ext cx="1856872" cy="369332"/>
          </a:xfrm>
          <a:prstGeom prst="rect">
            <a:avLst/>
          </a:prstGeom>
          <a:noFill/>
        </p:spPr>
        <p:txBody>
          <a:bodyPr wrap="square" rtlCol="0">
            <a:spAutoFit/>
          </a:bodyPr>
          <a:lstStyle/>
          <a:p>
            <a:r>
              <a:rPr lang="es-MX" b="1" dirty="0">
                <a:solidFill>
                  <a:schemeClr val="bg1"/>
                </a:solidFill>
              </a:rPr>
              <a:t>@</a:t>
            </a:r>
            <a:r>
              <a:rPr lang="es-MX" b="1" dirty="0" err="1">
                <a:solidFill>
                  <a:schemeClr val="bg1"/>
                </a:solidFill>
              </a:rPr>
              <a:t>IASD_</a:t>
            </a:r>
            <a:r>
              <a:rPr lang="es-MX" b="1" dirty="0" err="1">
                <a:solidFill>
                  <a:srgbClr val="FFFEFF"/>
                </a:solidFill>
              </a:rPr>
              <a:t>EL_Llano</a:t>
            </a:r>
            <a:endParaRPr lang="es-MX" b="1" dirty="0">
              <a:solidFill>
                <a:srgbClr val="FFFEFF"/>
              </a:solidFill>
            </a:endParaRPr>
          </a:p>
        </p:txBody>
      </p:sp>
      <p:pic>
        <p:nvPicPr>
          <p:cNvPr id="35" name="Imagen 34" descr="Icono&#10;&#10;Descripción generada automáticamente">
            <a:extLst>
              <a:ext uri="{FF2B5EF4-FFF2-40B4-BE49-F238E27FC236}">
                <a16:creationId xmlns:a16="http://schemas.microsoft.com/office/drawing/2014/main" id="{22136A54-EE3D-4A95-7FEA-E1CA27388858}"/>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367174" y="6309320"/>
            <a:ext cx="400103" cy="400103"/>
          </a:xfrm>
          <a:prstGeom prst="rect">
            <a:avLst/>
          </a:prstGeom>
        </p:spPr>
      </p:pic>
      <p:sp>
        <p:nvSpPr>
          <p:cNvPr id="36" name="CuadroTexto 35">
            <a:extLst>
              <a:ext uri="{FF2B5EF4-FFF2-40B4-BE49-F238E27FC236}">
                <a16:creationId xmlns:a16="http://schemas.microsoft.com/office/drawing/2014/main" id="{EA59B72E-368B-0459-A2F1-A42F80F9FAD4}"/>
              </a:ext>
            </a:extLst>
          </p:cNvPr>
          <p:cNvSpPr txBox="1"/>
          <p:nvPr userDrawn="1"/>
        </p:nvSpPr>
        <p:spPr>
          <a:xfrm>
            <a:off x="7671784" y="6315354"/>
            <a:ext cx="1856872" cy="369332"/>
          </a:xfrm>
          <a:prstGeom prst="rect">
            <a:avLst/>
          </a:prstGeom>
          <a:noFill/>
        </p:spPr>
        <p:txBody>
          <a:bodyPr wrap="square" rtlCol="0">
            <a:spAutoFit/>
          </a:bodyPr>
          <a:lstStyle/>
          <a:p>
            <a:r>
              <a:rPr lang="es-MX" b="1" dirty="0">
                <a:solidFill>
                  <a:schemeClr val="bg1"/>
                </a:solidFill>
              </a:rPr>
              <a:t>@iasddistritotula</a:t>
            </a:r>
          </a:p>
        </p:txBody>
      </p:sp>
      <p:pic>
        <p:nvPicPr>
          <p:cNvPr id="37" name="Imagen 36">
            <a:extLst>
              <a:ext uri="{FF2B5EF4-FFF2-40B4-BE49-F238E27FC236}">
                <a16:creationId xmlns:a16="http://schemas.microsoft.com/office/drawing/2014/main" id="{EA3D70A9-BCD2-5CB2-57BF-72C5701A5D38}"/>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5178114" y="6308010"/>
            <a:ext cx="420518" cy="420518"/>
          </a:xfrm>
          <a:prstGeom prst="rect">
            <a:avLst/>
          </a:prstGeom>
        </p:spPr>
      </p:pic>
    </p:spTree>
    <p:extLst>
      <p:ext uri="{BB962C8B-B14F-4D97-AF65-F5344CB8AC3E}">
        <p14:creationId xmlns:p14="http://schemas.microsoft.com/office/powerpoint/2010/main" val="26255025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Comparación">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0BE04881-6D87-A1AD-36A9-346929F6D1B6}"/>
              </a:ext>
            </a:extLst>
          </p:cNvPr>
          <p:cNvPicPr>
            <a:picLocks noChangeAspect="1"/>
          </p:cNvPicPr>
          <p:nvPr userDrawn="1"/>
        </p:nvPicPr>
        <p:blipFill>
          <a:blip r:embed="rId2">
            <a:alphaModFix amt="25000"/>
            <a:extLst>
              <a:ext uri="{28A0092B-C50C-407E-A947-70E740481C1C}">
                <a14:useLocalDpi xmlns:a14="http://schemas.microsoft.com/office/drawing/2010/main" val="0"/>
              </a:ext>
            </a:extLst>
          </a:blip>
          <a:stretch>
            <a:fillRect/>
          </a:stretch>
        </p:blipFill>
        <p:spPr>
          <a:xfrm>
            <a:off x="0" y="-8878"/>
            <a:ext cx="10384170" cy="6866877"/>
          </a:xfrm>
          <a:prstGeom prst="rect">
            <a:avLst/>
          </a:prstGeom>
          <a:ln>
            <a:solidFill>
              <a:srgbClr val="3A241B"/>
            </a:solidFill>
          </a:ln>
        </p:spPr>
      </p:pic>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3A241B"/>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Jueves</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gradFill flip="none" rotWithShape="1">
            <a:gsLst>
              <a:gs pos="16000">
                <a:srgbClr val="442A1E"/>
              </a:gs>
              <a:gs pos="35000">
                <a:srgbClr val="3A241B"/>
              </a:gs>
              <a:gs pos="63000">
                <a:srgbClr val="2E1D12"/>
              </a:gs>
              <a:gs pos="96000">
                <a:srgbClr val="0E0807"/>
              </a:gs>
            </a:gsLst>
            <a:lin ang="10800000" scaled="1"/>
            <a:tileRect/>
          </a:gradFill>
          <a:ln>
            <a:solidFill>
              <a:srgbClr val="3A24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solidFill>
              <a:srgbClr val="3A241B"/>
            </a:solidFill>
          </a:ln>
        </p:spPr>
      </p:pic>
    </p:spTree>
    <p:extLst>
      <p:ext uri="{BB962C8B-B14F-4D97-AF65-F5344CB8AC3E}">
        <p14:creationId xmlns:p14="http://schemas.microsoft.com/office/powerpoint/2010/main" val="11026194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Comparación">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0BE04881-6D87-A1AD-36A9-346929F6D1B6}"/>
              </a:ext>
            </a:extLst>
          </p:cNvPr>
          <p:cNvPicPr>
            <a:picLocks noChangeAspect="1"/>
          </p:cNvPicPr>
          <p:nvPr userDrawn="1"/>
        </p:nvPicPr>
        <p:blipFill>
          <a:blip r:embed="rId2">
            <a:alphaModFix amt="25000"/>
            <a:extLst>
              <a:ext uri="{28A0092B-C50C-407E-A947-70E740481C1C}">
                <a14:useLocalDpi xmlns:a14="http://schemas.microsoft.com/office/drawing/2010/main" val="0"/>
              </a:ext>
            </a:extLst>
          </a:blip>
          <a:stretch>
            <a:fillRect/>
          </a:stretch>
        </p:blipFill>
        <p:spPr>
          <a:xfrm>
            <a:off x="0" y="-8878"/>
            <a:ext cx="10384170" cy="6866877"/>
          </a:xfrm>
          <a:prstGeom prst="rect">
            <a:avLst/>
          </a:prstGeom>
          <a:ln>
            <a:solidFill>
              <a:srgbClr val="3A241B"/>
            </a:solidFill>
          </a:ln>
        </p:spPr>
      </p:pic>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879EC7"/>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Viernes</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gradFill flip="none" rotWithShape="1">
            <a:gsLst>
              <a:gs pos="16000">
                <a:srgbClr val="442A1E"/>
              </a:gs>
              <a:gs pos="35000">
                <a:srgbClr val="3A241B"/>
              </a:gs>
              <a:gs pos="63000">
                <a:srgbClr val="2E1D12"/>
              </a:gs>
              <a:gs pos="96000">
                <a:srgbClr val="0E0807"/>
              </a:gs>
            </a:gsLst>
            <a:lin ang="10800000" scaled="1"/>
            <a:tileRect/>
          </a:gradFill>
          <a:ln>
            <a:solidFill>
              <a:srgbClr val="3A24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solidFill>
              <a:srgbClr val="3A241B"/>
            </a:solidFill>
          </a:ln>
        </p:spPr>
      </p:pic>
    </p:spTree>
    <p:extLst>
      <p:ext uri="{BB962C8B-B14F-4D97-AF65-F5344CB8AC3E}">
        <p14:creationId xmlns:p14="http://schemas.microsoft.com/office/powerpoint/2010/main" val="18071219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Dos objetos">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1DFA29B7-38EA-E555-CC11-E6D1303D2B25}"/>
              </a:ext>
            </a:extLst>
          </p:cNvPr>
          <p:cNvPicPr>
            <a:picLocks noChangeAspect="1"/>
          </p:cNvPicPr>
          <p:nvPr userDrawn="1"/>
        </p:nvPicPr>
        <p:blipFill>
          <a:blip r:embed="rId2">
            <a:alphaModFix amt="25000"/>
            <a:extLst>
              <a:ext uri="{28A0092B-C50C-407E-A947-70E740481C1C}">
                <a14:useLocalDpi xmlns:a14="http://schemas.microsoft.com/office/drawing/2010/main" val="0"/>
              </a:ext>
            </a:extLst>
          </a:blip>
          <a:stretch>
            <a:fillRect/>
          </a:stretch>
        </p:blipFill>
        <p:spPr>
          <a:xfrm>
            <a:off x="0" y="-8878"/>
            <a:ext cx="10384170" cy="6866877"/>
          </a:xfrm>
          <a:prstGeom prst="rect">
            <a:avLst/>
          </a:prstGeom>
          <a:ln>
            <a:solidFill>
              <a:srgbClr val="3A241B"/>
            </a:solidFill>
          </a:ln>
        </p:spPr>
      </p:pic>
      <p:sp>
        <p:nvSpPr>
          <p:cNvPr id="2" name="Título 1">
            <a:extLst>
              <a:ext uri="{FF2B5EF4-FFF2-40B4-BE49-F238E27FC236}">
                <a16:creationId xmlns:a16="http://schemas.microsoft.com/office/drawing/2014/main" id="{06379E34-0212-3FEC-6B75-0357DA6B652A}"/>
              </a:ext>
            </a:extLst>
          </p:cNvPr>
          <p:cNvSpPr>
            <a:spLocks noGrp="1"/>
          </p:cNvSpPr>
          <p:nvPr>
            <p:ph type="title" hasCustomPrompt="1"/>
          </p:nvPr>
        </p:nvSpPr>
        <p:spPr>
          <a:xfrm>
            <a:off x="838200" y="365125"/>
            <a:ext cx="9565894" cy="772559"/>
          </a:xfrm>
          <a:solidFill>
            <a:srgbClr val="3A241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a:defRPr>
                <a:solidFill>
                  <a:schemeClr val="bg1"/>
                </a:solidFill>
                <a:latin typeface="Bahnschrift" panose="020B0502040204020203" pitchFamily="34" charset="0"/>
              </a:defRPr>
            </a:lvl1pPr>
          </a:lstStyle>
          <a:p>
            <a:r>
              <a:rPr lang="es-MX" dirty="0"/>
              <a:t>Para Estudiar y Meditar</a:t>
            </a:r>
          </a:p>
        </p:txBody>
      </p:sp>
      <p:sp>
        <p:nvSpPr>
          <p:cNvPr id="3" name="Marcador de contenido 2">
            <a:extLst>
              <a:ext uri="{FF2B5EF4-FFF2-40B4-BE49-F238E27FC236}">
                <a16:creationId xmlns:a16="http://schemas.microsoft.com/office/drawing/2014/main" id="{4D61D150-340D-959A-651D-A720EE27CBB9}"/>
              </a:ext>
            </a:extLst>
          </p:cNvPr>
          <p:cNvSpPr>
            <a:spLocks noGrp="1"/>
          </p:cNvSpPr>
          <p:nvPr>
            <p:ph sz="half" idx="1"/>
          </p:nvPr>
        </p:nvSpPr>
        <p:spPr>
          <a:xfrm>
            <a:off x="838199" y="1414130"/>
            <a:ext cx="10515599" cy="5078745"/>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pic>
        <p:nvPicPr>
          <p:cNvPr id="6" name="Imagen 5">
            <a:extLst>
              <a:ext uri="{FF2B5EF4-FFF2-40B4-BE49-F238E27FC236}">
                <a16:creationId xmlns:a16="http://schemas.microsoft.com/office/drawing/2014/main" id="{F9288BD1-DBCF-8781-5786-D71C1B081F9D}"/>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4922058"/>
            <a:ext cx="1732152" cy="1570817"/>
          </a:xfrm>
          <a:prstGeom prst="rect">
            <a:avLst/>
          </a:prstGeom>
          <a:ln>
            <a:solidFill>
              <a:srgbClr val="3A241B"/>
            </a:solidFill>
          </a:ln>
        </p:spPr>
      </p:pic>
      <p:sp>
        <p:nvSpPr>
          <p:cNvPr id="7" name="Rectángulo 6">
            <a:extLst>
              <a:ext uri="{FF2B5EF4-FFF2-40B4-BE49-F238E27FC236}">
                <a16:creationId xmlns:a16="http://schemas.microsoft.com/office/drawing/2014/main" id="{C0C321DA-194A-2191-393B-B1FCD04688DA}"/>
              </a:ext>
            </a:extLst>
          </p:cNvPr>
          <p:cNvSpPr/>
          <p:nvPr userDrawn="1"/>
        </p:nvSpPr>
        <p:spPr>
          <a:xfrm>
            <a:off x="10384170" y="-8877"/>
            <a:ext cx="1816380" cy="6866878"/>
          </a:xfrm>
          <a:prstGeom prst="rect">
            <a:avLst/>
          </a:prstGeom>
          <a:gradFill flip="none" rotWithShape="1">
            <a:gsLst>
              <a:gs pos="16000">
                <a:srgbClr val="442A1E"/>
              </a:gs>
              <a:gs pos="35000">
                <a:srgbClr val="3A241B"/>
              </a:gs>
              <a:gs pos="63000">
                <a:srgbClr val="2E1D12"/>
              </a:gs>
              <a:gs pos="96000">
                <a:srgbClr val="0E0807"/>
              </a:gs>
            </a:gsLst>
            <a:lin ang="10800000" scaled="1"/>
            <a:tileRect/>
          </a:gradFill>
          <a:ln>
            <a:solidFill>
              <a:srgbClr val="3A24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9" name="Imagen 8">
            <a:extLst>
              <a:ext uri="{FF2B5EF4-FFF2-40B4-BE49-F238E27FC236}">
                <a16:creationId xmlns:a16="http://schemas.microsoft.com/office/drawing/2014/main" id="{2C93EF5D-790E-166E-63A2-DAE11B35B910}"/>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20000" y="5089027"/>
            <a:ext cx="1772000" cy="1586410"/>
          </a:xfrm>
          <a:prstGeom prst="rect">
            <a:avLst/>
          </a:prstGeom>
          <a:ln>
            <a:solidFill>
              <a:srgbClr val="3A241B"/>
            </a:solidFill>
          </a:ln>
        </p:spPr>
      </p:pic>
    </p:spTree>
    <p:extLst>
      <p:ext uri="{BB962C8B-B14F-4D97-AF65-F5344CB8AC3E}">
        <p14:creationId xmlns:p14="http://schemas.microsoft.com/office/powerpoint/2010/main" val="1606802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pic>
        <p:nvPicPr>
          <p:cNvPr id="13" name="Imagen 12">
            <a:extLst>
              <a:ext uri="{FF2B5EF4-FFF2-40B4-BE49-F238E27FC236}">
                <a16:creationId xmlns:a16="http://schemas.microsoft.com/office/drawing/2014/main" id="{1E4992F5-2369-E1F6-0014-361A193A661A}"/>
              </a:ext>
            </a:extLst>
          </p:cNvPr>
          <p:cNvPicPr>
            <a:picLocks noChangeAspect="1"/>
          </p:cNvPicPr>
          <p:nvPr userDrawn="1"/>
        </p:nvPicPr>
        <p:blipFill>
          <a:blip r:embed="rId2">
            <a:alphaModFix amt="25000"/>
            <a:extLst>
              <a:ext uri="{28A0092B-C50C-407E-A947-70E740481C1C}">
                <a14:useLocalDpi xmlns:a14="http://schemas.microsoft.com/office/drawing/2010/main" val="0"/>
              </a:ext>
            </a:extLst>
          </a:blip>
          <a:stretch>
            <a:fillRect/>
          </a:stretch>
        </p:blipFill>
        <p:spPr>
          <a:xfrm>
            <a:off x="0" y="-8878"/>
            <a:ext cx="10404094" cy="6866877"/>
          </a:xfrm>
          <a:prstGeom prst="rect">
            <a:avLst/>
          </a:prstGeom>
          <a:ln>
            <a:solidFill>
              <a:srgbClr val="3A241B"/>
            </a:solidFill>
          </a:ln>
        </p:spPr>
      </p:pic>
      <p:sp>
        <p:nvSpPr>
          <p:cNvPr id="2" name="Título 1">
            <a:extLst>
              <a:ext uri="{FF2B5EF4-FFF2-40B4-BE49-F238E27FC236}">
                <a16:creationId xmlns:a16="http://schemas.microsoft.com/office/drawing/2014/main" id="{370F384F-5FAA-793F-9ADF-9FE239747309}"/>
              </a:ext>
            </a:extLst>
          </p:cNvPr>
          <p:cNvSpPr>
            <a:spLocks noGrp="1"/>
          </p:cNvSpPr>
          <p:nvPr>
            <p:ph type="title" hasCustomPrompt="1"/>
          </p:nvPr>
        </p:nvSpPr>
        <p:spPr>
          <a:xfrm>
            <a:off x="838200" y="566530"/>
            <a:ext cx="5572539" cy="765313"/>
          </a:xfrm>
          <a:solidFill>
            <a:srgbClr val="3A241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lvl1pPr algn="ctr">
              <a:defRPr sz="4000">
                <a:solidFill>
                  <a:schemeClr val="bg1"/>
                </a:solidFill>
                <a:latin typeface="Bahnschrift" panose="020B0502040204020203" pitchFamily="34" charset="0"/>
              </a:defRPr>
            </a:lvl1pPr>
          </a:lstStyle>
          <a:p>
            <a:r>
              <a:rPr lang="es-MX" dirty="0"/>
              <a:t>Para Memorizar</a:t>
            </a:r>
          </a:p>
        </p:txBody>
      </p:sp>
      <p:sp>
        <p:nvSpPr>
          <p:cNvPr id="3" name="Marcador de contenido 2">
            <a:extLst>
              <a:ext uri="{FF2B5EF4-FFF2-40B4-BE49-F238E27FC236}">
                <a16:creationId xmlns:a16="http://schemas.microsoft.com/office/drawing/2014/main" id="{AD6416DA-D468-1E38-B8F8-86B122923A03}"/>
              </a:ext>
            </a:extLst>
          </p:cNvPr>
          <p:cNvSpPr>
            <a:spLocks noGrp="1"/>
          </p:cNvSpPr>
          <p:nvPr>
            <p:ph idx="1"/>
          </p:nvPr>
        </p:nvSpPr>
        <p:spPr>
          <a:xfrm>
            <a:off x="838200" y="1825625"/>
            <a:ext cx="5572539" cy="4351338"/>
          </a:xfrm>
        </p:spPr>
        <p:txBody>
          <a:bodyPr/>
          <a:lstStyle>
            <a:lvl1pPr>
              <a:defRPr>
                <a:latin typeface="Bahnschrift" panose="020B0502040204020203" pitchFamily="34" charset="0"/>
              </a:defRPr>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7" name="Marcador de contenido 2">
            <a:extLst>
              <a:ext uri="{FF2B5EF4-FFF2-40B4-BE49-F238E27FC236}">
                <a16:creationId xmlns:a16="http://schemas.microsoft.com/office/drawing/2014/main" id="{2FAE65AD-60A2-16A5-BB19-1AABB073C632}"/>
              </a:ext>
            </a:extLst>
          </p:cNvPr>
          <p:cNvSpPr>
            <a:spLocks noGrp="1"/>
          </p:cNvSpPr>
          <p:nvPr>
            <p:ph idx="13"/>
          </p:nvPr>
        </p:nvSpPr>
        <p:spPr>
          <a:xfrm>
            <a:off x="6667131" y="1825625"/>
            <a:ext cx="3708489" cy="4351338"/>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grpSp>
        <p:nvGrpSpPr>
          <p:cNvPr id="9" name="Grupo 8">
            <a:extLst>
              <a:ext uri="{FF2B5EF4-FFF2-40B4-BE49-F238E27FC236}">
                <a16:creationId xmlns:a16="http://schemas.microsoft.com/office/drawing/2014/main" id="{D43830FA-C523-5FB8-0FBB-D670112D2D8E}"/>
              </a:ext>
            </a:extLst>
          </p:cNvPr>
          <p:cNvGrpSpPr/>
          <p:nvPr userDrawn="1"/>
        </p:nvGrpSpPr>
        <p:grpSpPr>
          <a:xfrm>
            <a:off x="10384170" y="-8878"/>
            <a:ext cx="1816380" cy="6935045"/>
            <a:chOff x="10384170" y="0"/>
            <a:chExt cx="1816380" cy="6935045"/>
          </a:xfrm>
        </p:grpSpPr>
        <p:sp>
          <p:nvSpPr>
            <p:cNvPr id="10" name="Rectángulo 9">
              <a:extLst>
                <a:ext uri="{FF2B5EF4-FFF2-40B4-BE49-F238E27FC236}">
                  <a16:creationId xmlns:a16="http://schemas.microsoft.com/office/drawing/2014/main" id="{D36033FD-B565-98F8-BCEE-B26286452E36}"/>
                </a:ext>
              </a:extLst>
            </p:cNvPr>
            <p:cNvSpPr/>
            <p:nvPr userDrawn="1"/>
          </p:nvSpPr>
          <p:spPr>
            <a:xfrm>
              <a:off x="10384170" y="0"/>
              <a:ext cx="1816380" cy="6935045"/>
            </a:xfrm>
            <a:prstGeom prst="rect">
              <a:avLst/>
            </a:prstGeom>
            <a:gradFill flip="none" rotWithShape="1">
              <a:gsLst>
                <a:gs pos="16000">
                  <a:srgbClr val="442A1E"/>
                </a:gs>
                <a:gs pos="35000">
                  <a:srgbClr val="3A241B"/>
                </a:gs>
                <a:gs pos="63000">
                  <a:srgbClr val="2E1D12"/>
                </a:gs>
                <a:gs pos="96000">
                  <a:srgbClr val="0E0807"/>
                </a:gs>
              </a:gsLst>
              <a:lin ang="10800000" scaled="1"/>
              <a:tileRect/>
            </a:gradFill>
            <a:ln>
              <a:solidFill>
                <a:srgbClr val="3A24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C2C0C666-FC4E-35A8-58B7-9A30BC7F44E7}"/>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267740"/>
              <a:ext cx="1787906" cy="1586410"/>
            </a:xfrm>
            <a:prstGeom prst="rect">
              <a:avLst/>
            </a:prstGeom>
            <a:ln>
              <a:solidFill>
                <a:srgbClr val="3A241B"/>
              </a:solidFill>
            </a:ln>
          </p:spPr>
        </p:pic>
      </p:grpSp>
    </p:spTree>
    <p:extLst>
      <p:ext uri="{BB962C8B-B14F-4D97-AF65-F5344CB8AC3E}">
        <p14:creationId xmlns:p14="http://schemas.microsoft.com/office/powerpoint/2010/main" val="325049355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1DFA29B7-38EA-E555-CC11-E6D1303D2B25}"/>
              </a:ext>
            </a:extLst>
          </p:cNvPr>
          <p:cNvPicPr>
            <a:picLocks noChangeAspect="1"/>
          </p:cNvPicPr>
          <p:nvPr userDrawn="1"/>
        </p:nvPicPr>
        <p:blipFill>
          <a:blip r:embed="rId2">
            <a:alphaModFix amt="25000"/>
            <a:extLst>
              <a:ext uri="{28A0092B-C50C-407E-A947-70E740481C1C}">
                <a14:useLocalDpi xmlns:a14="http://schemas.microsoft.com/office/drawing/2010/main" val="0"/>
              </a:ext>
            </a:extLst>
          </a:blip>
          <a:stretch>
            <a:fillRect/>
          </a:stretch>
        </p:blipFill>
        <p:spPr>
          <a:xfrm>
            <a:off x="0" y="-8878"/>
            <a:ext cx="10404094" cy="6866877"/>
          </a:xfrm>
          <a:prstGeom prst="rect">
            <a:avLst/>
          </a:prstGeom>
          <a:ln>
            <a:solidFill>
              <a:srgbClr val="3A241B"/>
            </a:solidFill>
          </a:ln>
        </p:spPr>
      </p:pic>
      <p:sp>
        <p:nvSpPr>
          <p:cNvPr id="2" name="Título 1">
            <a:extLst>
              <a:ext uri="{FF2B5EF4-FFF2-40B4-BE49-F238E27FC236}">
                <a16:creationId xmlns:a16="http://schemas.microsoft.com/office/drawing/2014/main" id="{06379E34-0212-3FEC-6B75-0357DA6B652A}"/>
              </a:ext>
            </a:extLst>
          </p:cNvPr>
          <p:cNvSpPr>
            <a:spLocks noGrp="1"/>
          </p:cNvSpPr>
          <p:nvPr>
            <p:ph type="title" hasCustomPrompt="1"/>
          </p:nvPr>
        </p:nvSpPr>
        <p:spPr>
          <a:xfrm>
            <a:off x="838200" y="365125"/>
            <a:ext cx="9565894" cy="772559"/>
          </a:xfrm>
          <a:solidFill>
            <a:srgbClr val="3A241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a:defRPr>
                <a:solidFill>
                  <a:schemeClr val="bg1"/>
                </a:solidFill>
                <a:latin typeface="Bahnschrift" panose="020B0502040204020203" pitchFamily="34" charset="0"/>
              </a:defRPr>
            </a:lvl1pPr>
          </a:lstStyle>
          <a:p>
            <a:r>
              <a:rPr lang="es-MX" dirty="0"/>
              <a:t>Enfoque del Estudio</a:t>
            </a:r>
          </a:p>
        </p:txBody>
      </p:sp>
      <p:sp>
        <p:nvSpPr>
          <p:cNvPr id="3" name="Marcador de contenido 2">
            <a:extLst>
              <a:ext uri="{FF2B5EF4-FFF2-40B4-BE49-F238E27FC236}">
                <a16:creationId xmlns:a16="http://schemas.microsoft.com/office/drawing/2014/main" id="{4D61D150-340D-959A-651D-A720EE27CBB9}"/>
              </a:ext>
            </a:extLst>
          </p:cNvPr>
          <p:cNvSpPr>
            <a:spLocks noGrp="1"/>
          </p:cNvSpPr>
          <p:nvPr>
            <p:ph sz="half" idx="1"/>
          </p:nvPr>
        </p:nvSpPr>
        <p:spPr>
          <a:xfrm>
            <a:off x="838199" y="1414130"/>
            <a:ext cx="10515599" cy="5078745"/>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FA1AA0D3-0C31-E39A-40B3-CD257BD0EEF0}"/>
              </a:ext>
            </a:extLst>
          </p:cNvPr>
          <p:cNvSpPr/>
          <p:nvPr userDrawn="1"/>
        </p:nvSpPr>
        <p:spPr>
          <a:xfrm>
            <a:off x="10384170" y="-8877"/>
            <a:ext cx="1816380" cy="6866878"/>
          </a:xfrm>
          <a:prstGeom prst="rect">
            <a:avLst/>
          </a:prstGeom>
          <a:gradFill flip="none" rotWithShape="1">
            <a:gsLst>
              <a:gs pos="16000">
                <a:srgbClr val="442A1E"/>
              </a:gs>
              <a:gs pos="35000">
                <a:srgbClr val="3A241B"/>
              </a:gs>
              <a:gs pos="63000">
                <a:srgbClr val="2E1D12"/>
              </a:gs>
              <a:gs pos="96000">
                <a:srgbClr val="0E0807"/>
              </a:gs>
            </a:gsLst>
            <a:lin ang="10800000" scaled="1"/>
            <a:tileRect/>
          </a:gradFill>
          <a:ln>
            <a:solidFill>
              <a:srgbClr val="3A24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FE981D50-2213-A4FE-11F7-6AC77B7C3416}"/>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solidFill>
              <a:srgbClr val="3A241B"/>
            </a:solidFill>
          </a:ln>
        </p:spPr>
      </p:pic>
    </p:spTree>
    <p:extLst>
      <p:ext uri="{BB962C8B-B14F-4D97-AF65-F5344CB8AC3E}">
        <p14:creationId xmlns:p14="http://schemas.microsoft.com/office/powerpoint/2010/main" val="29438785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Dos objetos">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1DFA29B7-38EA-E555-CC11-E6D1303D2B25}"/>
              </a:ext>
            </a:extLst>
          </p:cNvPr>
          <p:cNvPicPr>
            <a:picLocks noChangeAspect="1"/>
          </p:cNvPicPr>
          <p:nvPr userDrawn="1"/>
        </p:nvPicPr>
        <p:blipFill>
          <a:blip r:embed="rId2">
            <a:alphaModFix amt="25000"/>
            <a:extLst>
              <a:ext uri="{28A0092B-C50C-407E-A947-70E740481C1C}">
                <a14:useLocalDpi xmlns:a14="http://schemas.microsoft.com/office/drawing/2010/main" val="0"/>
              </a:ext>
            </a:extLst>
          </a:blip>
          <a:stretch>
            <a:fillRect/>
          </a:stretch>
        </p:blipFill>
        <p:spPr>
          <a:xfrm>
            <a:off x="0" y="-8878"/>
            <a:ext cx="10384170" cy="6866877"/>
          </a:xfrm>
          <a:prstGeom prst="rect">
            <a:avLst/>
          </a:prstGeom>
          <a:ln>
            <a:solidFill>
              <a:srgbClr val="3A241B"/>
            </a:solidFill>
          </a:ln>
        </p:spPr>
      </p:pic>
      <p:sp>
        <p:nvSpPr>
          <p:cNvPr id="2" name="Título 1">
            <a:extLst>
              <a:ext uri="{FF2B5EF4-FFF2-40B4-BE49-F238E27FC236}">
                <a16:creationId xmlns:a16="http://schemas.microsoft.com/office/drawing/2014/main" id="{06379E34-0212-3FEC-6B75-0357DA6B652A}"/>
              </a:ext>
            </a:extLst>
          </p:cNvPr>
          <p:cNvSpPr>
            <a:spLocks noGrp="1"/>
          </p:cNvSpPr>
          <p:nvPr>
            <p:ph type="title" hasCustomPrompt="1"/>
          </p:nvPr>
        </p:nvSpPr>
        <p:spPr>
          <a:xfrm>
            <a:off x="838200" y="365125"/>
            <a:ext cx="9565894" cy="772559"/>
          </a:xfrm>
          <a:solidFill>
            <a:srgbClr val="3A241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a:defRPr>
                <a:solidFill>
                  <a:schemeClr val="bg1"/>
                </a:solidFill>
                <a:latin typeface="Bahnschrift" panose="020B0502040204020203" pitchFamily="34" charset="0"/>
              </a:defRPr>
            </a:lvl1pPr>
          </a:lstStyle>
          <a:p>
            <a:r>
              <a:rPr lang="es-MX" dirty="0"/>
              <a:t>Enfoque del Estudio</a:t>
            </a:r>
          </a:p>
        </p:txBody>
      </p:sp>
      <p:sp>
        <p:nvSpPr>
          <p:cNvPr id="3" name="Marcador de contenido 2">
            <a:extLst>
              <a:ext uri="{FF2B5EF4-FFF2-40B4-BE49-F238E27FC236}">
                <a16:creationId xmlns:a16="http://schemas.microsoft.com/office/drawing/2014/main" id="{4D61D150-340D-959A-651D-A720EE27CBB9}"/>
              </a:ext>
            </a:extLst>
          </p:cNvPr>
          <p:cNvSpPr>
            <a:spLocks noGrp="1"/>
          </p:cNvSpPr>
          <p:nvPr>
            <p:ph sz="half" idx="1"/>
          </p:nvPr>
        </p:nvSpPr>
        <p:spPr>
          <a:xfrm>
            <a:off x="838199" y="1414130"/>
            <a:ext cx="10515599" cy="5078745"/>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6" name="Imagen 5">
            <a:extLst>
              <a:ext uri="{FF2B5EF4-FFF2-40B4-BE49-F238E27FC236}">
                <a16:creationId xmlns:a16="http://schemas.microsoft.com/office/drawing/2014/main" id="{F9288BD1-DBCF-8781-5786-D71C1B081F9D}"/>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4922058"/>
            <a:ext cx="1732152" cy="1570817"/>
          </a:xfrm>
          <a:prstGeom prst="rect">
            <a:avLst/>
          </a:prstGeom>
          <a:ln>
            <a:solidFill>
              <a:srgbClr val="3A241B"/>
            </a:solidFill>
          </a:ln>
        </p:spPr>
      </p:pic>
      <p:sp>
        <p:nvSpPr>
          <p:cNvPr id="7" name="Rectángulo 6">
            <a:extLst>
              <a:ext uri="{FF2B5EF4-FFF2-40B4-BE49-F238E27FC236}">
                <a16:creationId xmlns:a16="http://schemas.microsoft.com/office/drawing/2014/main" id="{C0C321DA-194A-2191-393B-B1FCD04688DA}"/>
              </a:ext>
            </a:extLst>
          </p:cNvPr>
          <p:cNvSpPr/>
          <p:nvPr userDrawn="1"/>
        </p:nvSpPr>
        <p:spPr>
          <a:xfrm>
            <a:off x="10384170" y="-8877"/>
            <a:ext cx="1816380" cy="6866878"/>
          </a:xfrm>
          <a:prstGeom prst="rect">
            <a:avLst/>
          </a:prstGeom>
          <a:gradFill flip="none" rotWithShape="1">
            <a:gsLst>
              <a:gs pos="16000">
                <a:srgbClr val="442A1E"/>
              </a:gs>
              <a:gs pos="35000">
                <a:srgbClr val="3A241B"/>
              </a:gs>
              <a:gs pos="63000">
                <a:srgbClr val="2E1D12"/>
              </a:gs>
              <a:gs pos="96000">
                <a:srgbClr val="0E0807"/>
              </a:gs>
            </a:gsLst>
            <a:lin ang="10800000" scaled="1"/>
            <a:tileRect/>
          </a:gradFill>
          <a:ln>
            <a:solidFill>
              <a:srgbClr val="3A24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9" name="Imagen 8">
            <a:extLst>
              <a:ext uri="{FF2B5EF4-FFF2-40B4-BE49-F238E27FC236}">
                <a16:creationId xmlns:a16="http://schemas.microsoft.com/office/drawing/2014/main" id="{2C93EF5D-790E-166E-63A2-DAE11B35B910}"/>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20000" y="5089027"/>
            <a:ext cx="1772000" cy="1586410"/>
          </a:xfrm>
          <a:prstGeom prst="rect">
            <a:avLst/>
          </a:prstGeom>
          <a:ln>
            <a:solidFill>
              <a:srgbClr val="3A241B"/>
            </a:solidFill>
          </a:ln>
        </p:spPr>
      </p:pic>
    </p:spTree>
    <p:extLst>
      <p:ext uri="{BB962C8B-B14F-4D97-AF65-F5344CB8AC3E}">
        <p14:creationId xmlns:p14="http://schemas.microsoft.com/office/powerpoint/2010/main" val="16011192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0BE04881-6D87-A1AD-36A9-346929F6D1B6}"/>
              </a:ext>
            </a:extLst>
          </p:cNvPr>
          <p:cNvPicPr>
            <a:picLocks noChangeAspect="1"/>
          </p:cNvPicPr>
          <p:nvPr userDrawn="1"/>
        </p:nvPicPr>
        <p:blipFill>
          <a:blip r:embed="rId2">
            <a:alphaModFix amt="25000"/>
            <a:extLst>
              <a:ext uri="{28A0092B-C50C-407E-A947-70E740481C1C}">
                <a14:useLocalDpi xmlns:a14="http://schemas.microsoft.com/office/drawing/2010/main" val="0"/>
              </a:ext>
            </a:extLst>
          </a:blip>
          <a:stretch>
            <a:fillRect/>
          </a:stretch>
        </p:blipFill>
        <p:spPr>
          <a:xfrm>
            <a:off x="0" y="-8878"/>
            <a:ext cx="10384170" cy="6866877"/>
          </a:xfrm>
          <a:prstGeom prst="rect">
            <a:avLst/>
          </a:prstGeom>
          <a:ln>
            <a:solidFill>
              <a:srgbClr val="3A241B"/>
            </a:solidFill>
          </a:ln>
        </p:spPr>
      </p:pic>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8" y="244549"/>
            <a:ext cx="2668956" cy="595422"/>
          </a:xfrm>
          <a:solidFill>
            <a:srgbClr val="FFFF0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Sábado</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gradFill flip="none" rotWithShape="1">
            <a:gsLst>
              <a:gs pos="16000">
                <a:srgbClr val="442A1E"/>
              </a:gs>
              <a:gs pos="35000">
                <a:srgbClr val="3A241B"/>
              </a:gs>
              <a:gs pos="63000">
                <a:srgbClr val="2E1D12"/>
              </a:gs>
              <a:gs pos="96000">
                <a:srgbClr val="0E0807"/>
              </a:gs>
            </a:gsLst>
            <a:lin ang="10800000" scaled="1"/>
            <a:tileRect/>
          </a:gradFill>
          <a:ln>
            <a:solidFill>
              <a:srgbClr val="3A24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solidFill>
              <a:srgbClr val="3A241B"/>
            </a:solidFill>
          </a:ln>
        </p:spPr>
      </p:pic>
    </p:spTree>
    <p:extLst>
      <p:ext uri="{BB962C8B-B14F-4D97-AF65-F5344CB8AC3E}">
        <p14:creationId xmlns:p14="http://schemas.microsoft.com/office/powerpoint/2010/main" val="36477178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mparación">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0BE04881-6D87-A1AD-36A9-346929F6D1B6}"/>
              </a:ext>
            </a:extLst>
          </p:cNvPr>
          <p:cNvPicPr>
            <a:picLocks noChangeAspect="1"/>
          </p:cNvPicPr>
          <p:nvPr userDrawn="1"/>
        </p:nvPicPr>
        <p:blipFill>
          <a:blip r:embed="rId2">
            <a:alphaModFix amt="25000"/>
            <a:extLst>
              <a:ext uri="{28A0092B-C50C-407E-A947-70E740481C1C}">
                <a14:useLocalDpi xmlns:a14="http://schemas.microsoft.com/office/drawing/2010/main" val="0"/>
              </a:ext>
            </a:extLst>
          </a:blip>
          <a:stretch>
            <a:fillRect/>
          </a:stretch>
        </p:blipFill>
        <p:spPr>
          <a:xfrm>
            <a:off x="0" y="-8878"/>
            <a:ext cx="10384170" cy="6866877"/>
          </a:xfrm>
          <a:prstGeom prst="rect">
            <a:avLst/>
          </a:prstGeom>
          <a:ln>
            <a:solidFill>
              <a:srgbClr val="3A241B"/>
            </a:solidFill>
          </a:ln>
        </p:spPr>
      </p:pic>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58325" cy="659218"/>
          </a:xfrm>
          <a:solidFill>
            <a:srgbClr val="0070C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Domingo</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gradFill flip="none" rotWithShape="1">
            <a:gsLst>
              <a:gs pos="16000">
                <a:srgbClr val="442A1E"/>
              </a:gs>
              <a:gs pos="35000">
                <a:srgbClr val="3A241B"/>
              </a:gs>
              <a:gs pos="63000">
                <a:srgbClr val="2E1D12"/>
              </a:gs>
              <a:gs pos="96000">
                <a:srgbClr val="0E0807"/>
              </a:gs>
            </a:gsLst>
            <a:lin ang="10800000" scaled="1"/>
            <a:tileRect/>
          </a:gradFill>
          <a:ln>
            <a:solidFill>
              <a:srgbClr val="3A24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solidFill>
              <a:srgbClr val="3A241B"/>
            </a:solidFill>
          </a:ln>
        </p:spPr>
      </p:pic>
    </p:spTree>
    <p:extLst>
      <p:ext uri="{BB962C8B-B14F-4D97-AF65-F5344CB8AC3E}">
        <p14:creationId xmlns:p14="http://schemas.microsoft.com/office/powerpoint/2010/main" val="17715755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Comparación">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0BE04881-6D87-A1AD-36A9-346929F6D1B6}"/>
              </a:ext>
            </a:extLst>
          </p:cNvPr>
          <p:cNvPicPr>
            <a:picLocks noChangeAspect="1"/>
          </p:cNvPicPr>
          <p:nvPr userDrawn="1"/>
        </p:nvPicPr>
        <p:blipFill>
          <a:blip r:embed="rId2">
            <a:alphaModFix amt="25000"/>
            <a:extLst>
              <a:ext uri="{28A0092B-C50C-407E-A947-70E740481C1C}">
                <a14:useLocalDpi xmlns:a14="http://schemas.microsoft.com/office/drawing/2010/main" val="0"/>
              </a:ext>
            </a:extLst>
          </a:blip>
          <a:stretch>
            <a:fillRect/>
          </a:stretch>
        </p:blipFill>
        <p:spPr>
          <a:xfrm>
            <a:off x="0" y="-8878"/>
            <a:ext cx="10384170" cy="6866877"/>
          </a:xfrm>
          <a:prstGeom prst="rect">
            <a:avLst/>
          </a:prstGeom>
          <a:ln>
            <a:solidFill>
              <a:srgbClr val="3A241B"/>
            </a:solidFill>
          </a:ln>
        </p:spPr>
      </p:pic>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chemeClr val="accent2">
              <a:lumMod val="75000"/>
            </a:schemeClr>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Lunes</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gradFill flip="none" rotWithShape="1">
            <a:gsLst>
              <a:gs pos="16000">
                <a:srgbClr val="442A1E"/>
              </a:gs>
              <a:gs pos="35000">
                <a:srgbClr val="3A241B"/>
              </a:gs>
              <a:gs pos="63000">
                <a:srgbClr val="2E1D12"/>
              </a:gs>
              <a:gs pos="96000">
                <a:srgbClr val="0E0807"/>
              </a:gs>
            </a:gsLst>
            <a:lin ang="10800000" scaled="1"/>
            <a:tileRect/>
          </a:gradFill>
          <a:ln>
            <a:solidFill>
              <a:srgbClr val="3A24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solidFill>
              <a:srgbClr val="3A241B"/>
            </a:solidFill>
          </a:ln>
        </p:spPr>
      </p:pic>
    </p:spTree>
    <p:extLst>
      <p:ext uri="{BB962C8B-B14F-4D97-AF65-F5344CB8AC3E}">
        <p14:creationId xmlns:p14="http://schemas.microsoft.com/office/powerpoint/2010/main" val="32731930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Comparación">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0BE04881-6D87-A1AD-36A9-346929F6D1B6}"/>
              </a:ext>
            </a:extLst>
          </p:cNvPr>
          <p:cNvPicPr>
            <a:picLocks noChangeAspect="1"/>
          </p:cNvPicPr>
          <p:nvPr userDrawn="1"/>
        </p:nvPicPr>
        <p:blipFill>
          <a:blip r:embed="rId2">
            <a:alphaModFix amt="25000"/>
            <a:extLst>
              <a:ext uri="{28A0092B-C50C-407E-A947-70E740481C1C}">
                <a14:useLocalDpi xmlns:a14="http://schemas.microsoft.com/office/drawing/2010/main" val="0"/>
              </a:ext>
            </a:extLst>
          </a:blip>
          <a:stretch>
            <a:fillRect/>
          </a:stretch>
        </p:blipFill>
        <p:spPr>
          <a:xfrm>
            <a:off x="0" y="-8878"/>
            <a:ext cx="10384170" cy="6866877"/>
          </a:xfrm>
          <a:prstGeom prst="rect">
            <a:avLst/>
          </a:prstGeom>
          <a:ln>
            <a:solidFill>
              <a:srgbClr val="3A241B"/>
            </a:solidFill>
          </a:ln>
        </p:spPr>
      </p:pic>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chemeClr val="accent6">
              <a:lumMod val="75000"/>
            </a:schemeClr>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Martes</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gradFill flip="none" rotWithShape="1">
            <a:gsLst>
              <a:gs pos="16000">
                <a:srgbClr val="442A1E"/>
              </a:gs>
              <a:gs pos="35000">
                <a:srgbClr val="3A241B"/>
              </a:gs>
              <a:gs pos="63000">
                <a:srgbClr val="2E1D12"/>
              </a:gs>
              <a:gs pos="96000">
                <a:srgbClr val="0E0807"/>
              </a:gs>
            </a:gsLst>
            <a:lin ang="10800000" scaled="1"/>
            <a:tileRect/>
          </a:gradFill>
          <a:ln>
            <a:solidFill>
              <a:srgbClr val="3A24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solidFill>
              <a:srgbClr val="3A241B"/>
            </a:solidFill>
          </a:ln>
        </p:spPr>
      </p:pic>
    </p:spTree>
    <p:extLst>
      <p:ext uri="{BB962C8B-B14F-4D97-AF65-F5344CB8AC3E}">
        <p14:creationId xmlns:p14="http://schemas.microsoft.com/office/powerpoint/2010/main" val="38123254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Comparación">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0BE04881-6D87-A1AD-36A9-346929F6D1B6}"/>
              </a:ext>
            </a:extLst>
          </p:cNvPr>
          <p:cNvPicPr>
            <a:picLocks noChangeAspect="1"/>
          </p:cNvPicPr>
          <p:nvPr userDrawn="1"/>
        </p:nvPicPr>
        <p:blipFill>
          <a:blip r:embed="rId2">
            <a:alphaModFix amt="25000"/>
            <a:extLst>
              <a:ext uri="{28A0092B-C50C-407E-A947-70E740481C1C}">
                <a14:useLocalDpi xmlns:a14="http://schemas.microsoft.com/office/drawing/2010/main" val="0"/>
              </a:ext>
            </a:extLst>
          </a:blip>
          <a:stretch>
            <a:fillRect/>
          </a:stretch>
        </p:blipFill>
        <p:spPr>
          <a:xfrm>
            <a:off x="0" y="-8878"/>
            <a:ext cx="10384170" cy="6866877"/>
          </a:xfrm>
          <a:prstGeom prst="rect">
            <a:avLst/>
          </a:prstGeom>
          <a:ln>
            <a:solidFill>
              <a:srgbClr val="3A241B"/>
            </a:solidFill>
          </a:ln>
        </p:spPr>
      </p:pic>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7030A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Miércoles</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gradFill flip="none" rotWithShape="1">
            <a:gsLst>
              <a:gs pos="16000">
                <a:srgbClr val="442A1E"/>
              </a:gs>
              <a:gs pos="35000">
                <a:srgbClr val="3A241B"/>
              </a:gs>
              <a:gs pos="63000">
                <a:srgbClr val="2E1D12"/>
              </a:gs>
              <a:gs pos="96000">
                <a:srgbClr val="0E0807"/>
              </a:gs>
            </a:gsLst>
            <a:lin ang="10800000" scaled="1"/>
            <a:tileRect/>
          </a:gradFill>
          <a:ln>
            <a:solidFill>
              <a:srgbClr val="3A24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solidFill>
              <a:srgbClr val="3A241B"/>
            </a:solidFill>
          </a:ln>
        </p:spPr>
      </p:pic>
    </p:spTree>
    <p:extLst>
      <p:ext uri="{BB962C8B-B14F-4D97-AF65-F5344CB8AC3E}">
        <p14:creationId xmlns:p14="http://schemas.microsoft.com/office/powerpoint/2010/main" val="29118094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BC164EA-CD03-CDE3-4C70-D65E5324CA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p>
        </p:txBody>
      </p:sp>
      <p:sp>
        <p:nvSpPr>
          <p:cNvPr id="3" name="Marcador de texto 2">
            <a:extLst>
              <a:ext uri="{FF2B5EF4-FFF2-40B4-BE49-F238E27FC236}">
                <a16:creationId xmlns:a16="http://schemas.microsoft.com/office/drawing/2014/main" id="{8402620B-FC92-FE96-84D6-7AD4549730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4" name="Marcador de fecha 3">
            <a:extLst>
              <a:ext uri="{FF2B5EF4-FFF2-40B4-BE49-F238E27FC236}">
                <a16:creationId xmlns:a16="http://schemas.microsoft.com/office/drawing/2014/main" id="{663A4EC4-8259-128D-5D4B-B1A5577ED1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46F4E8-F38C-42C9-9C2C-1B30C3AC1985}" type="datetimeFigureOut">
              <a:rPr lang="es-MX" smtClean="0"/>
              <a:t>22/08/2023</a:t>
            </a:fld>
            <a:endParaRPr lang="es-MX"/>
          </a:p>
        </p:txBody>
      </p:sp>
      <p:sp>
        <p:nvSpPr>
          <p:cNvPr id="5" name="Marcador de pie de página 4">
            <a:extLst>
              <a:ext uri="{FF2B5EF4-FFF2-40B4-BE49-F238E27FC236}">
                <a16:creationId xmlns:a16="http://schemas.microsoft.com/office/drawing/2014/main" id="{5D21FC23-2A34-1A69-6A1A-801839853D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C286D127-1499-4104-59F8-5083101614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136436-985C-49E4-94E8-B6E0A34F10FA}" type="slidenum">
              <a:rPr lang="es-MX" smtClean="0"/>
              <a:t>‹Nº›</a:t>
            </a:fld>
            <a:endParaRPr lang="es-MX"/>
          </a:p>
        </p:txBody>
      </p:sp>
    </p:spTree>
    <p:extLst>
      <p:ext uri="{BB962C8B-B14F-4D97-AF65-F5344CB8AC3E}">
        <p14:creationId xmlns:p14="http://schemas.microsoft.com/office/powerpoint/2010/main" val="30844987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60" r:id="rId4"/>
    <p:sldLayoutId id="2147483653" r:id="rId5"/>
    <p:sldLayoutId id="2147483661" r:id="rId6"/>
    <p:sldLayoutId id="2147483662" r:id="rId7"/>
    <p:sldLayoutId id="2147483663" r:id="rId8"/>
    <p:sldLayoutId id="2147483664" r:id="rId9"/>
    <p:sldLayoutId id="2147483665" r:id="rId10"/>
    <p:sldLayoutId id="2147483667" r:id="rId11"/>
    <p:sldLayoutId id="214748366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ahnschrift"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ahnschrift" panose="020B050204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ahnschrift"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8A489CF-DD4B-EBA3-99DE-57716F641950}"/>
              </a:ext>
            </a:extLst>
          </p:cNvPr>
          <p:cNvSpPr>
            <a:spLocks noGrp="1"/>
          </p:cNvSpPr>
          <p:nvPr>
            <p:ph type="ctrTitle"/>
          </p:nvPr>
        </p:nvSpPr>
        <p:spPr/>
        <p:txBody>
          <a:bodyPr>
            <a:normAutofit/>
          </a:bodyPr>
          <a:lstStyle/>
          <a:p>
            <a:r>
              <a:rPr lang="es-MX" dirty="0"/>
              <a:t>EFESIOS</a:t>
            </a:r>
          </a:p>
        </p:txBody>
      </p:sp>
    </p:spTree>
    <p:extLst>
      <p:ext uri="{BB962C8B-B14F-4D97-AF65-F5344CB8AC3E}">
        <p14:creationId xmlns:p14="http://schemas.microsoft.com/office/powerpoint/2010/main" val="18266565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18A06159-10CE-6092-3C21-C54D76BF8895}"/>
              </a:ext>
            </a:extLst>
          </p:cNvPr>
          <p:cNvSpPr>
            <a:spLocks noGrp="1"/>
          </p:cNvSpPr>
          <p:nvPr>
            <p:ph type="title"/>
          </p:nvPr>
        </p:nvSpPr>
        <p:spPr/>
        <p:txBody>
          <a:bodyPr/>
          <a:lstStyle/>
          <a:p>
            <a:r>
              <a:rPr lang="es-MX" dirty="0"/>
              <a:t>PARA ESTUDIAR Y MEDITAR</a:t>
            </a:r>
          </a:p>
        </p:txBody>
      </p:sp>
      <p:sp>
        <p:nvSpPr>
          <p:cNvPr id="7" name="Marcador de contenido 6">
            <a:extLst>
              <a:ext uri="{FF2B5EF4-FFF2-40B4-BE49-F238E27FC236}">
                <a16:creationId xmlns:a16="http://schemas.microsoft.com/office/drawing/2014/main" id="{B5030CE1-1F6F-F1D9-6767-9BD33F1D3CBA}"/>
              </a:ext>
            </a:extLst>
          </p:cNvPr>
          <p:cNvSpPr>
            <a:spLocks noGrp="1"/>
          </p:cNvSpPr>
          <p:nvPr>
            <p:ph sz="half" idx="1"/>
          </p:nvPr>
        </p:nvSpPr>
        <p:spPr>
          <a:xfrm>
            <a:off x="838200" y="1461247"/>
            <a:ext cx="9489142" cy="5271247"/>
          </a:xfrm>
        </p:spPr>
        <p:txBody>
          <a:bodyPr wrap="square">
            <a:normAutofit fontScale="92500" lnSpcReduction="10000"/>
          </a:bodyPr>
          <a:lstStyle/>
          <a:p>
            <a:pPr marL="0" indent="0" algn="just">
              <a:buNone/>
            </a:pPr>
            <a:r>
              <a:rPr lang="es-MX" sz="2000" dirty="0"/>
              <a:t>Como adventistas, hemos incluido el estilo de vida en nuestra lista de declaraciones doctrinales. Siguiendo a Pablo, el estilo de vida no es un aspecto marginal del cristianismo para nosotros, sino más bien la parte central del cristianismo, es decir, vivir la vida cristiana. Los adventistas articulan especialmente la enseñanza bíblica sobre el cristianismo como una forma de vida en dos creencias fundamentales: 19 ("La Ley de Dios") y 22 ("Comportamiento cristiano"). Además, el hecho de que, en Cristo, consideramos nuestro estilo de vida transformado como esencial para la experiencia cristiana también se refleja en nuestra disciplina eclesiástica y también en nuestros repetidos llamados a un avivamiento y reforma.</a:t>
            </a:r>
          </a:p>
          <a:p>
            <a:pPr marL="0" indent="0" algn="just">
              <a:buNone/>
            </a:pPr>
            <a:r>
              <a:rPr lang="es-MX" sz="2000" dirty="0"/>
              <a:t>En estos últimos días, a medida que se acerca el clímax del Gran Conflicto, tenemos el privilegio de unirnos a creyentes de todas las épocas en la búsqueda de la devoción pura al Jesús exaltado, el testimonio eficaz acerca de él y el discernimiento espiritual que proviene de él; todo ello, motivado por la adoración transformadora de los últimos tiempos a nuestro Salvador resucitado, exaltado y que está pronto a volver.</a:t>
            </a:r>
          </a:p>
          <a:p>
            <a:pPr marL="0" indent="0" algn="just">
              <a:buNone/>
            </a:pPr>
            <a:r>
              <a:rPr lang="es-MX" sz="2000" dirty="0"/>
              <a:t>En el estudio de esta semana estudiamos tres temas principales: </a:t>
            </a:r>
            <a:r>
              <a:rPr lang="es-MX" sz="2000" b="1" dirty="0"/>
              <a:t>1) La sabiduría cristiana está arraigada en la revelación de Dios o la luz de Cristo; 2) La sabiduría cristiana es un estilo de vida, un caminar de vida transformado por el Espíritu Santo, siguiendo el </a:t>
            </a:r>
            <a:r>
              <a:rPr lang="es-MX" sz="2000" b="1" dirty="0" err="1"/>
              <a:t>patron</a:t>
            </a:r>
            <a:r>
              <a:rPr lang="es-MX" sz="2000" b="1" dirty="0"/>
              <a:t> que dejo Cristo; y, 3) La sabiduría cristina tiene que ver con la salvación y la </a:t>
            </a:r>
            <a:r>
              <a:rPr lang="es-MX" sz="2000" b="1" dirty="0" err="1"/>
              <a:t>doración</a:t>
            </a:r>
            <a:r>
              <a:rPr lang="es-MX" sz="2000" b="1" dirty="0"/>
              <a:t>.</a:t>
            </a:r>
          </a:p>
        </p:txBody>
      </p:sp>
    </p:spTree>
    <p:extLst>
      <p:ext uri="{BB962C8B-B14F-4D97-AF65-F5344CB8AC3E}">
        <p14:creationId xmlns:p14="http://schemas.microsoft.com/office/powerpoint/2010/main" val="3188503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F0E561-E43A-8C44-DE02-CDA39EEF3812}"/>
              </a:ext>
            </a:extLst>
          </p:cNvPr>
          <p:cNvSpPr>
            <a:spLocks noGrp="1"/>
          </p:cNvSpPr>
          <p:nvPr>
            <p:ph type="title"/>
          </p:nvPr>
        </p:nvSpPr>
        <p:spPr/>
        <p:txBody>
          <a:bodyPr/>
          <a:lstStyle/>
          <a:p>
            <a:r>
              <a:rPr lang="es-MX" dirty="0"/>
              <a:t>Para Memorizar</a:t>
            </a:r>
          </a:p>
        </p:txBody>
      </p:sp>
      <p:sp>
        <p:nvSpPr>
          <p:cNvPr id="3" name="Marcador de contenido 2">
            <a:extLst>
              <a:ext uri="{FF2B5EF4-FFF2-40B4-BE49-F238E27FC236}">
                <a16:creationId xmlns:a16="http://schemas.microsoft.com/office/drawing/2014/main" id="{C2F9310F-5E6B-ADE2-0E1B-4CA306CAAB1D}"/>
              </a:ext>
            </a:extLst>
          </p:cNvPr>
          <p:cNvSpPr>
            <a:spLocks noGrp="1"/>
          </p:cNvSpPr>
          <p:nvPr>
            <p:ph idx="1"/>
          </p:nvPr>
        </p:nvSpPr>
        <p:spPr/>
        <p:txBody>
          <a:bodyPr>
            <a:normAutofit fontScale="92500" lnSpcReduction="20000"/>
          </a:bodyPr>
          <a:lstStyle/>
          <a:p>
            <a:pPr marL="0" indent="0" algn="ctr">
              <a:buNone/>
            </a:pPr>
            <a:r>
              <a:rPr lang="es-MX" sz="4000" b="1" dirty="0"/>
              <a:t>“Miren con cuidado cómo andan, no como necios, sino como sabios. Aprovechen bien el tiempo, porque los días son malos. Por tanto, no sean insensatos, sino entendidos de cuál es la voluntad del Señor”</a:t>
            </a:r>
          </a:p>
          <a:p>
            <a:pPr marL="0" indent="0" algn="ctr">
              <a:buNone/>
            </a:pPr>
            <a:r>
              <a:rPr lang="es-MX" sz="4000" b="1" dirty="0"/>
              <a:t>(Efe. 5:15-17).</a:t>
            </a:r>
          </a:p>
        </p:txBody>
      </p:sp>
      <p:pic>
        <p:nvPicPr>
          <p:cNvPr id="6" name="Marcador de contenido 5">
            <a:extLst>
              <a:ext uri="{FF2B5EF4-FFF2-40B4-BE49-F238E27FC236}">
                <a16:creationId xmlns:a16="http://schemas.microsoft.com/office/drawing/2014/main" id="{523D38A8-C5D2-F8BE-D413-3DF2753BCBE4}"/>
              </a:ext>
            </a:extLst>
          </p:cNvPr>
          <p:cNvPicPr>
            <a:picLocks noGrp="1" noChangeAspect="1"/>
          </p:cNvPicPr>
          <p:nvPr>
            <p:ph idx="13"/>
          </p:nvPr>
        </p:nvPicPr>
        <p:blipFill>
          <a:blip r:embed="rId2">
            <a:extLst>
              <a:ext uri="{28A0092B-C50C-407E-A947-70E740481C1C}">
                <a14:useLocalDpi xmlns:a14="http://schemas.microsoft.com/office/drawing/2010/main" val="0"/>
              </a:ext>
            </a:extLst>
          </a:blip>
          <a:srcRect l="986" r="986"/>
          <a:stretch/>
        </p:blipFill>
        <p:spPr>
          <a:xfrm flipH="1">
            <a:off x="6338045" y="2411506"/>
            <a:ext cx="3926541" cy="2250141"/>
          </a:xfrm>
          <a:ln w="76200">
            <a:solidFill>
              <a:srgbClr val="FFC000"/>
            </a:solidFill>
          </a:ln>
        </p:spPr>
      </p:pic>
    </p:spTree>
    <p:extLst>
      <p:ext uri="{BB962C8B-B14F-4D97-AF65-F5344CB8AC3E}">
        <p14:creationId xmlns:p14="http://schemas.microsoft.com/office/powerpoint/2010/main" val="31253639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35E0DBFC-8D99-0EC1-8869-D2AE3223C0AA}"/>
              </a:ext>
            </a:extLst>
          </p:cNvPr>
          <p:cNvSpPr>
            <a:spLocks noGrp="1"/>
          </p:cNvSpPr>
          <p:nvPr>
            <p:ph type="title"/>
          </p:nvPr>
        </p:nvSpPr>
        <p:spPr>
          <a:xfrm>
            <a:off x="811305" y="365125"/>
            <a:ext cx="9565894" cy="772559"/>
          </a:xfrm>
        </p:spPr>
        <p:txBody>
          <a:bodyPr/>
          <a:lstStyle/>
          <a:p>
            <a:r>
              <a:rPr lang="es-MX" dirty="0"/>
              <a:t>Enfoque del Estudio</a:t>
            </a:r>
          </a:p>
        </p:txBody>
      </p:sp>
      <p:sp>
        <p:nvSpPr>
          <p:cNvPr id="6" name="Marcador de contenido 5">
            <a:extLst>
              <a:ext uri="{FF2B5EF4-FFF2-40B4-BE49-F238E27FC236}">
                <a16:creationId xmlns:a16="http://schemas.microsoft.com/office/drawing/2014/main" id="{3BF1AEB9-94DB-8515-B032-A5A29DBFA153}"/>
              </a:ext>
            </a:extLst>
          </p:cNvPr>
          <p:cNvSpPr>
            <a:spLocks noGrp="1"/>
          </p:cNvSpPr>
          <p:nvPr>
            <p:ph sz="half" idx="1"/>
          </p:nvPr>
        </p:nvSpPr>
        <p:spPr>
          <a:xfrm>
            <a:off x="838201" y="1443319"/>
            <a:ext cx="6822439" cy="5094381"/>
          </a:xfrm>
        </p:spPr>
        <p:txBody>
          <a:bodyPr>
            <a:normAutofit fontScale="92500" lnSpcReduction="20000"/>
          </a:bodyPr>
          <a:lstStyle/>
          <a:p>
            <a:pPr marL="0" indent="0" algn="just">
              <a:buNone/>
            </a:pPr>
            <a:r>
              <a:rPr lang="es-MX" dirty="0"/>
              <a:t>Para el estudio de esta semana leamos los siguientes textos nos darán el enfoque del estudio: </a:t>
            </a:r>
            <a:r>
              <a:rPr lang="es-MX" b="1" i="1" dirty="0"/>
              <a:t>Efesios 5:1–20, 1 Corintios 5:1–12, Apocalipsis 16:1–16, Colosenses 4:5, Proverbios 20:1, Prov. 23:29–35, Hechos 16:25.</a:t>
            </a:r>
          </a:p>
          <a:p>
            <a:pPr marL="0" indent="0" algn="just">
              <a:buNone/>
            </a:pPr>
            <a:r>
              <a:rPr lang="es-MX" dirty="0"/>
              <a:t>En efesios 5:1-20, Pablo usa el término “andar” em el sentido de “vivir” o “comportarse” En pasaje contrasta una manera cristiana de “andar” (vivir) con el estilo de los no creyentes en tres aspectos. 1) amor vs pasión, vv. 1-7; 2) luz contra tinieblas vv. 8-14; y 3) sabiduría vs </a:t>
            </a:r>
            <a:r>
              <a:rPr lang="es-MX" dirty="0" err="1"/>
              <a:t>necesada</a:t>
            </a:r>
            <a:r>
              <a:rPr lang="es-MX" dirty="0"/>
              <a:t>, vv. 15-21). Puede que un lector se sienta tentado a desanimarse, pensando que nunca podrá llegar a ser tan puro y sabio como lo requiere el pasaje. En vez de abordarlo como una intimidante lista de requisitos, debiera orar con espíritu de acción de gracias, como recomienda Pablo </a:t>
            </a:r>
            <a:r>
              <a:rPr lang="es-MX" dirty="0" err="1"/>
              <a:t>gardeciendo</a:t>
            </a:r>
            <a:r>
              <a:rPr lang="es-MX" dirty="0"/>
              <a:t> que Dios esta obrando en nosotros para traer pureza y sabiduría a nuestra vida.</a:t>
            </a:r>
          </a:p>
          <a:p>
            <a:pPr marL="0" indent="0" algn="just">
              <a:buNone/>
            </a:pPr>
            <a:r>
              <a:rPr lang="es-MX" dirty="0"/>
              <a:t>La diferencia entre la sabiduría de este mundo y la sabiduría de Dios consiste en comprender quién es el objeto de la adoración de uno: uno mismo o Dios. ¿En quién se centra uno: en sí mismo o en Dios? ¿De quién está uno lleno: de sí mismo o de Dios?.</a:t>
            </a:r>
          </a:p>
          <a:p>
            <a:pPr marL="0" indent="0" algn="just">
              <a:buNone/>
            </a:pPr>
            <a:r>
              <a:rPr lang="es-MX" dirty="0"/>
              <a:t>En el estudio de esta semana estudiaremos tres temas principales: </a:t>
            </a:r>
            <a:r>
              <a:rPr lang="es-MX" b="1" dirty="0"/>
              <a:t>1) La sabiduría cristiana está arraigada en la revelación de Dios o la luz de Cristo; 2) La sabiduría cristiana es un estilo de vida, un caminar de vida transformado por el Espíritu Santo, siguiendo el </a:t>
            </a:r>
            <a:r>
              <a:rPr lang="es-MX" b="1" dirty="0" err="1"/>
              <a:t>patron</a:t>
            </a:r>
            <a:r>
              <a:rPr lang="es-MX" b="1" dirty="0"/>
              <a:t> que dejo Cristo; y, 3) La sabiduría cristina tiene que ver con la salvación y la </a:t>
            </a:r>
            <a:r>
              <a:rPr lang="es-MX" b="1" dirty="0" err="1"/>
              <a:t>doración</a:t>
            </a:r>
            <a:r>
              <a:rPr lang="es-MX" b="1" dirty="0"/>
              <a:t>.</a:t>
            </a:r>
          </a:p>
        </p:txBody>
      </p:sp>
      <p:pic>
        <p:nvPicPr>
          <p:cNvPr id="2" name="Marcador de contenido 5">
            <a:extLst>
              <a:ext uri="{FF2B5EF4-FFF2-40B4-BE49-F238E27FC236}">
                <a16:creationId xmlns:a16="http://schemas.microsoft.com/office/drawing/2014/main" id="{C0256F1E-C1A7-C17E-A60C-BD978780EEFF}"/>
              </a:ext>
            </a:extLst>
          </p:cNvPr>
          <p:cNvPicPr>
            <a:picLocks noChangeAspect="1"/>
          </p:cNvPicPr>
          <p:nvPr/>
        </p:nvPicPr>
        <p:blipFill>
          <a:blip r:embed="rId2">
            <a:extLst>
              <a:ext uri="{28A0092B-C50C-407E-A947-70E740481C1C}">
                <a14:useLocalDpi xmlns:a14="http://schemas.microsoft.com/office/drawing/2010/main" val="0"/>
              </a:ext>
            </a:extLst>
          </a:blip>
          <a:srcRect l="3215" r="3215"/>
          <a:stretch/>
        </p:blipFill>
        <p:spPr>
          <a:xfrm>
            <a:off x="7766967" y="3140202"/>
            <a:ext cx="2488657" cy="1700613"/>
          </a:xfrm>
          <a:prstGeom prst="rect">
            <a:avLst/>
          </a:prstGeom>
          <a:ln w="76200">
            <a:solidFill>
              <a:srgbClr val="FFC000"/>
            </a:solidFill>
          </a:ln>
        </p:spPr>
      </p:pic>
    </p:spTree>
    <p:extLst>
      <p:ext uri="{BB962C8B-B14F-4D97-AF65-F5344CB8AC3E}">
        <p14:creationId xmlns:p14="http://schemas.microsoft.com/office/powerpoint/2010/main" val="1864839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 calcmode="lin" valueType="num">
                                      <p:cBhvr additive="base">
                                        <p:cTn id="2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6">
                                            <p:txEl>
                                              <p:pRg st="3" end="3"/>
                                            </p:txEl>
                                          </p:spTgt>
                                        </p:tgtEl>
                                        <p:attrNameLst>
                                          <p:attrName>style.visibility</p:attrName>
                                        </p:attrNameLst>
                                      </p:cBhvr>
                                      <p:to>
                                        <p:strVal val="visible"/>
                                      </p:to>
                                    </p:set>
                                    <p:anim calcmode="lin" valueType="num">
                                      <p:cBhvr additive="base">
                                        <p:cTn id="2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F6846C2E-701F-1595-BE8D-667CEEF896BD}"/>
              </a:ext>
            </a:extLst>
          </p:cNvPr>
          <p:cNvSpPr>
            <a:spLocks noGrp="1"/>
          </p:cNvSpPr>
          <p:nvPr>
            <p:ph type="title"/>
          </p:nvPr>
        </p:nvSpPr>
        <p:spPr>
          <a:xfrm>
            <a:off x="619760" y="251739"/>
            <a:ext cx="2668956" cy="595422"/>
          </a:xfrm>
          <a:scene3d>
            <a:camera prst="perspectiveBelow"/>
            <a:lightRig rig="balanced" dir="t">
              <a:rot lat="0" lon="0" rev="8700000"/>
            </a:lightRig>
          </a:scene3d>
          <a:sp3d>
            <a:bevelT w="190500" h="38100"/>
            <a:bevelB prst="relaxedInset"/>
          </a:sp3d>
        </p:spPr>
        <p:txBody>
          <a:bodyPr>
            <a:noAutofit/>
          </a:bodyPr>
          <a:lstStyle/>
          <a:p>
            <a:pPr algn="ctr"/>
            <a:r>
              <a:rPr lang="es-MX" sz="4000" dirty="0">
                <a:solidFill>
                  <a:schemeClr val="bg1">
                    <a:alpha val="98000"/>
                  </a:schemeClr>
                </a:solidFill>
              </a:rPr>
              <a:t>Sábado</a:t>
            </a:r>
          </a:p>
        </p:txBody>
      </p:sp>
      <p:sp>
        <p:nvSpPr>
          <p:cNvPr id="7" name="Marcador de contenido 6">
            <a:extLst>
              <a:ext uri="{FF2B5EF4-FFF2-40B4-BE49-F238E27FC236}">
                <a16:creationId xmlns:a16="http://schemas.microsoft.com/office/drawing/2014/main" id="{8E7BAD8D-BC5A-CFA0-D665-5255A396E347}"/>
              </a:ext>
            </a:extLst>
          </p:cNvPr>
          <p:cNvSpPr>
            <a:spLocks noGrp="1"/>
          </p:cNvSpPr>
          <p:nvPr>
            <p:ph sz="half" idx="2"/>
          </p:nvPr>
        </p:nvSpPr>
        <p:spPr>
          <a:xfrm>
            <a:off x="619761" y="1004047"/>
            <a:ext cx="7030719" cy="5790480"/>
          </a:xfrm>
        </p:spPr>
        <p:txBody>
          <a:bodyPr wrap="square">
            <a:normAutofit fontScale="92500" lnSpcReduction="20000"/>
          </a:bodyPr>
          <a:lstStyle/>
          <a:p>
            <a:pPr marL="0" indent="0" algn="just">
              <a:buNone/>
              <a:tabLst>
                <a:tab pos="627063" algn="l"/>
              </a:tabLst>
            </a:pPr>
            <a:r>
              <a:rPr lang="es-MX" dirty="0"/>
              <a:t>	primera vista, Efesios 5:1 al 20 puede parecer una retahíla 	aleatoria y rápida de mandatos dirigidos a los creyentes, “un 	bombardeo contra la indecencia sexual y las insinuaciones. 	Para entender el pasaje, debemos comprender la perspectiva y 	el tono de Pablo. La sección apunta al pleno establecimiento del “reino de Cristo y de Dios” (vers. 5), precedido por “la ira de Dios sobre los desobedientes” (vers. 6). Cuando Pablo describe, en Efesios 5:15 y 16, cómo deben vivir los creyentes mientras esperan el regreso de Cristo, toma prestada una palabra del mercado: </a:t>
            </a:r>
            <a:r>
              <a:rPr lang="es-MX" dirty="0" err="1"/>
              <a:t>exagorazō</a:t>
            </a:r>
            <a:r>
              <a:rPr lang="es-MX" dirty="0"/>
              <a:t> (se puede leer el término para mercado, </a:t>
            </a:r>
            <a:r>
              <a:rPr lang="es-MX" i="1" dirty="0" err="1"/>
              <a:t>agora</a:t>
            </a:r>
            <a:r>
              <a:rPr lang="es-MX" dirty="0"/>
              <a:t>, en medio de la palabra).</a:t>
            </a:r>
          </a:p>
          <a:p>
            <a:pPr marL="0" indent="0" algn="just">
              <a:buNone/>
              <a:tabLst>
                <a:tab pos="1168400" algn="l"/>
              </a:tabLst>
            </a:pPr>
            <a:r>
              <a:rPr lang="es-MX" dirty="0"/>
              <a:t>El verbo evoca el momento de la compra frenética cuando la mercancía se ofrece a precios muy rebajados. Significa “aprovechar las gangas”, y Pablo lo utiliza para instarnos a aprovechar al máximo las oportunidades que se nos presentan mientras esperamos el regreso de Cristo. “La esperanza cristiana no es una ilusión. La esperanza cristiana es un salto hacia adelante con esperanza. Pasamos a la acción. Vivimos en movimiento”(Jay Y. Kim, “Hope </a:t>
            </a:r>
            <a:r>
              <a:rPr lang="es-MX" dirty="0" err="1"/>
              <a:t>an</a:t>
            </a:r>
            <a:r>
              <a:rPr lang="es-MX" dirty="0"/>
              <a:t> </a:t>
            </a:r>
            <a:r>
              <a:rPr lang="es-MX" dirty="0" err="1"/>
              <a:t>Expectant</a:t>
            </a:r>
            <a:r>
              <a:rPr lang="es-MX" dirty="0"/>
              <a:t> </a:t>
            </a:r>
            <a:r>
              <a:rPr lang="es-MX" dirty="0" err="1"/>
              <a:t>Leap</a:t>
            </a:r>
            <a:r>
              <a:rPr lang="es-MX" dirty="0"/>
              <a:t>”. </a:t>
            </a:r>
            <a:r>
              <a:rPr lang="es-MX" dirty="0" err="1"/>
              <a:t>Cristianity</a:t>
            </a:r>
            <a:r>
              <a:rPr lang="es-MX" dirty="0"/>
              <a:t> </a:t>
            </a:r>
            <a:r>
              <a:rPr lang="es-MX" dirty="0" err="1"/>
              <a:t>Today</a:t>
            </a:r>
            <a:r>
              <a:rPr lang="es-MX" dirty="0"/>
              <a:t> (noviembre de 2020), p. 63). La perspectiva de Pablo es la del final de los tiempos. Brinda consejos para los últimos días. </a:t>
            </a:r>
          </a:p>
          <a:p>
            <a:pPr marL="0" indent="0" algn="just">
              <a:buNone/>
              <a:tabLst>
                <a:tab pos="1168400" algn="l"/>
              </a:tabLst>
            </a:pPr>
            <a:r>
              <a:rPr lang="es-MX" b="1" dirty="0"/>
              <a:t>“Cristo había anticipado que se levantarían engañadores, por cuya influencia la maldad se multiplicaría y la caridad de muchos se enfriaría. Mateo 24:12. Advirtió a sus discípulos que la iglesia estaría en mayor peligro por este mal que por las persecuciones de sus enemigos. Una y otra vez Pablo previno a los creyentes contra esos falsos maestros. De este peligro, más que de cualquier otro, deberían prevenirse; pues, al recibir falsos maestros, abrirían la puerta a errores por los cuales el enemigo podría empañar las percepciones espirituales y hacer tambalear la confianza de los nuevos conversos al evangelio”. </a:t>
            </a:r>
            <a:r>
              <a:rPr lang="es-MX" i="1" dirty="0"/>
              <a:t>(Los hechos de los apóstoles, pp. 377, 378).</a:t>
            </a:r>
          </a:p>
        </p:txBody>
      </p:sp>
      <p:pic>
        <p:nvPicPr>
          <p:cNvPr id="4" name="Marcador de contenido 3">
            <a:extLst>
              <a:ext uri="{FF2B5EF4-FFF2-40B4-BE49-F238E27FC236}">
                <a16:creationId xmlns:a16="http://schemas.microsoft.com/office/drawing/2014/main" id="{F0F068D2-3F73-5AC0-DE26-5FD4B822987D}"/>
              </a:ext>
            </a:extLst>
          </p:cNvPr>
          <p:cNvPicPr>
            <a:picLocks noGrp="1" noChangeAspect="1"/>
          </p:cNvPicPr>
          <p:nvPr>
            <p:ph sz="quarter" idx="4"/>
          </p:nvPr>
        </p:nvPicPr>
        <p:blipFill>
          <a:blip r:embed="rId2">
            <a:extLst>
              <a:ext uri="{28A0092B-C50C-407E-A947-70E740481C1C}">
                <a14:useLocalDpi xmlns:a14="http://schemas.microsoft.com/office/drawing/2010/main" val="0"/>
              </a:ext>
            </a:extLst>
          </a:blip>
          <a:srcRect/>
          <a:stretch/>
        </p:blipFill>
        <p:spPr>
          <a:xfrm>
            <a:off x="7719396" y="3003716"/>
            <a:ext cx="2570925" cy="1791142"/>
          </a:xfrm>
          <a:ln w="76200">
            <a:solidFill>
              <a:srgbClr val="FFFF00"/>
            </a:solidFill>
          </a:ln>
        </p:spPr>
      </p:pic>
      <p:sp>
        <p:nvSpPr>
          <p:cNvPr id="2" name="Rectángulo 1">
            <a:extLst>
              <a:ext uri="{FF2B5EF4-FFF2-40B4-BE49-F238E27FC236}">
                <a16:creationId xmlns:a16="http://schemas.microsoft.com/office/drawing/2014/main" id="{D0A09385-F934-B49B-498E-D0BC730CE53F}"/>
              </a:ext>
            </a:extLst>
          </p:cNvPr>
          <p:cNvSpPr/>
          <p:nvPr/>
        </p:nvSpPr>
        <p:spPr>
          <a:xfrm>
            <a:off x="550845" y="820266"/>
            <a:ext cx="802640" cy="1325169"/>
          </a:xfrm>
          <a:prstGeom prst="rect">
            <a:avLst/>
          </a:prstGeom>
          <a:noFill/>
        </p:spPr>
        <p:txBody>
          <a:bodyPr wrap="square" lIns="91440" tIns="45720" rIns="91440" bIns="45720">
            <a:normAutofit lnSpcReduction="10000"/>
            <a:scene3d>
              <a:camera prst="orthographicFront"/>
              <a:lightRig rig="soft" dir="t">
                <a:rot lat="0" lon="0" rev="15600000"/>
              </a:lightRig>
            </a:scene3d>
            <a:sp3d extrusionH="57150" prstMaterial="softEdge">
              <a:bevelT w="25400" h="38100"/>
            </a:sp3d>
          </a:bodyPr>
          <a:lstStyle/>
          <a:p>
            <a:pPr algn="just"/>
            <a:r>
              <a:rPr lang="es-MX" sz="8800" b="1" cap="none" spc="0" dirty="0">
                <a:ln/>
                <a:solidFill>
                  <a:srgbClr val="442A1E"/>
                </a:solidFill>
                <a:effectLst/>
              </a:rPr>
              <a:t>A</a:t>
            </a:r>
          </a:p>
        </p:txBody>
      </p:sp>
    </p:spTree>
    <p:extLst>
      <p:ext uri="{BB962C8B-B14F-4D97-AF65-F5344CB8AC3E}">
        <p14:creationId xmlns:p14="http://schemas.microsoft.com/office/powerpoint/2010/main" val="4179762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anim calcmode="lin" valueType="num">
                                      <p:cBhvr additive="base">
                                        <p:cTn id="21"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anim calcmode="lin" valueType="num">
                                      <p:cBhvr additive="base">
                                        <p:cTn id="2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BA847B68-02D3-9617-6027-73DD024F831A}"/>
              </a:ext>
            </a:extLst>
          </p:cNvPr>
          <p:cNvSpPr>
            <a:spLocks noGrp="1"/>
          </p:cNvSpPr>
          <p:nvPr>
            <p:ph type="title"/>
          </p:nvPr>
        </p:nvSpPr>
        <p:spPr>
          <a:xfrm>
            <a:off x="467360" y="221388"/>
            <a:ext cx="2658325" cy="659218"/>
          </a:xfrm>
          <a:ln w="22225" cap="rnd">
            <a:noFill/>
          </a:ln>
          <a:scene3d>
            <a:camera prst="obliqueTopRight"/>
            <a:lightRig rig="balanced" dir="t"/>
          </a:scene3d>
          <a:sp3d>
            <a:bevelT w="190500" h="38100"/>
          </a:sp3d>
        </p:spPr>
        <p:txBody>
          <a:bodyPr>
            <a:normAutofit fontScale="90000"/>
            <a:sp3d extrusionH="88900" prstMaterial="powder">
              <a:bevelT h="127000"/>
              <a:bevelB w="38100" h="38100" prst="slope"/>
            </a:sp3d>
          </a:bodyPr>
          <a:lstStyle/>
          <a:p>
            <a:pPr algn="ctr"/>
            <a:r>
              <a:rPr lang="es-MX" dirty="0">
                <a:solidFill>
                  <a:schemeClr val="bg1">
                    <a:alpha val="98000"/>
                  </a:schemeClr>
                </a:solidFill>
              </a:rPr>
              <a:t>Domingo</a:t>
            </a:r>
          </a:p>
        </p:txBody>
      </p:sp>
      <p:sp>
        <p:nvSpPr>
          <p:cNvPr id="7" name="Marcador de texto 6">
            <a:extLst>
              <a:ext uri="{FF2B5EF4-FFF2-40B4-BE49-F238E27FC236}">
                <a16:creationId xmlns:a16="http://schemas.microsoft.com/office/drawing/2014/main" id="{137ADC77-31BD-B002-002A-8AEBDC9C546D}"/>
              </a:ext>
            </a:extLst>
          </p:cNvPr>
          <p:cNvSpPr>
            <a:spLocks noGrp="1"/>
          </p:cNvSpPr>
          <p:nvPr>
            <p:ph type="body" idx="1"/>
          </p:nvPr>
        </p:nvSpPr>
        <p:spPr>
          <a:xfrm>
            <a:off x="467361" y="902726"/>
            <a:ext cx="9424801" cy="1003908"/>
          </a:xfrm>
        </p:spPr>
        <p:txBody>
          <a:bodyPr anchor="t" anchorCtr="0">
            <a:normAutofit fontScale="92500" lnSpcReduction="20000"/>
          </a:bodyPr>
          <a:lstStyle/>
          <a:p>
            <a:pPr>
              <a:lnSpc>
                <a:spcPct val="100000"/>
              </a:lnSpc>
            </a:pPr>
            <a:r>
              <a:rPr lang="es-MX" dirty="0"/>
              <a:t>“Sed, pues, imitadores de Dios como hijos amados. Y andad en amor, como también Cristo nos amó, y se entregó a sí mismo por nosotros, ofrenda y sacrificio a Dios en olor fragante.” (Efesios 5: 1-2)</a:t>
            </a:r>
          </a:p>
          <a:p>
            <a:pPr>
              <a:lnSpc>
                <a:spcPct val="100000"/>
              </a:lnSpc>
            </a:pPr>
            <a:r>
              <a:rPr lang="es-MX" dirty="0"/>
              <a:t>¿En qué sentido quiere Pablo que los creyentes sean “imitadores de Dios”? Ver Efesios 5:1 y 2.</a:t>
            </a:r>
          </a:p>
        </p:txBody>
      </p:sp>
      <p:sp>
        <p:nvSpPr>
          <p:cNvPr id="8" name="Marcador de contenido 7">
            <a:extLst>
              <a:ext uri="{FF2B5EF4-FFF2-40B4-BE49-F238E27FC236}">
                <a16:creationId xmlns:a16="http://schemas.microsoft.com/office/drawing/2014/main" id="{A1B76ABE-4F5A-3818-9448-543E7AE0ED38}"/>
              </a:ext>
            </a:extLst>
          </p:cNvPr>
          <p:cNvSpPr>
            <a:spLocks noGrp="1"/>
          </p:cNvSpPr>
          <p:nvPr>
            <p:ph sz="half" idx="2"/>
          </p:nvPr>
        </p:nvSpPr>
        <p:spPr>
          <a:xfrm>
            <a:off x="467360" y="1717040"/>
            <a:ext cx="7274560" cy="5140959"/>
          </a:xfrm>
        </p:spPr>
        <p:txBody>
          <a:bodyPr>
            <a:normAutofit fontScale="85000" lnSpcReduction="10000"/>
          </a:bodyPr>
          <a:lstStyle/>
          <a:p>
            <a:pPr marL="0" indent="0" algn="just">
              <a:lnSpc>
                <a:spcPct val="110000"/>
              </a:lnSpc>
              <a:spcBef>
                <a:spcPts val="300"/>
              </a:spcBef>
              <a:buNone/>
            </a:pPr>
            <a:r>
              <a:rPr lang="es-MX" sz="1600" b="1" dirty="0"/>
              <a:t>R. </a:t>
            </a:r>
            <a:r>
              <a:rPr lang="es-MX" sz="1600" b="1" dirty="0">
                <a:solidFill>
                  <a:srgbClr val="0070C0"/>
                </a:solidFill>
              </a:rPr>
              <a:t>Necesitamos reproducir el carácter de Cristo en nuestra vida, hacer obras en amor con esto estoy imitando a Dios en su carácter. Haciendo esto podremos ser esa ofrenda de olor fragante, como lo fue Cristo Jesús</a:t>
            </a:r>
            <a:endParaRPr lang="es-MX" sz="1600" b="1" dirty="0">
              <a:solidFill>
                <a:srgbClr val="FF0000"/>
              </a:solidFill>
            </a:endParaRPr>
          </a:p>
          <a:p>
            <a:pPr marL="0" indent="0" algn="just">
              <a:lnSpc>
                <a:spcPct val="100000"/>
              </a:lnSpc>
              <a:spcBef>
                <a:spcPts val="300"/>
              </a:spcBef>
              <a:buNone/>
            </a:pPr>
            <a:r>
              <a:rPr lang="es-MX" dirty="0"/>
              <a:t>La norma de conducta cristiana es la más alta, pues debemos imitar a Dios, </a:t>
            </a:r>
            <a:r>
              <a:rPr lang="es-MX" dirty="0" err="1"/>
              <a:t>refejando</a:t>
            </a:r>
            <a:r>
              <a:rPr lang="es-MX" dirty="0"/>
              <a:t> el amor de Cristo por nosotros. Necesitamos reproducir el carácter de Cristo en nuestra vida, como sucede esto </a:t>
            </a:r>
            <a:r>
              <a:rPr lang="es-MX" i="1" dirty="0"/>
              <a:t>“poniendo los ojos en Jesús” </a:t>
            </a:r>
            <a:r>
              <a:rPr lang="es-MX" dirty="0"/>
              <a:t>(ver </a:t>
            </a:r>
            <a:r>
              <a:rPr lang="es-MX" dirty="0" err="1"/>
              <a:t>Heb</a:t>
            </a:r>
            <a:r>
              <a:rPr lang="es-MX" dirty="0"/>
              <a:t>. 12:2), debemos poner los ojos en lo espiritual no en lo carnal. Esto nos llevará a las obras del amor, que será una respuesta a lo que Cristo hizo por ti y por mí al morir en la cruz, siendo esa ofrenda y sacrificio de olor fragante para Dios. Y por último nuestra conducta al valorar lo que Jesús ha hecho nos debe llevar a un alejamiento de las conductas inmorales y a realizar acciones de gracias.</a:t>
            </a:r>
          </a:p>
          <a:p>
            <a:pPr marL="0" indent="0" algn="just">
              <a:lnSpc>
                <a:spcPct val="110000"/>
              </a:lnSpc>
              <a:spcBef>
                <a:spcPts val="300"/>
              </a:spcBef>
              <a:buNone/>
            </a:pPr>
            <a:r>
              <a:rPr lang="es-MX" b="1" dirty="0"/>
              <a:t>“…Los cristianos han de ser como Cristo. Deben tener el mismo espíritu, ejercer su misma influencia, y poseer la misma excelencia moral que él poseyó. Los idólatra y corrompidos de corazón tienen que arrepentirse y volver a Dios. Los que son orgullosos y que se justifican a sí mismos tienen que subyugar el yo y arrepentirse con corazón manso y humilde. Los que se inclinan hacia la mundanalidad tendrán que desprender los tentáculos de su corazón de la basura del mundo a la cual están prendidos y entrelazarse con Dios; han de convertirse en personas de pensamiento espiritual. Los deshonestos y prevaricadores tienen que hacerse justos y rectos...</a:t>
            </a:r>
            <a:r>
              <a:rPr lang="es-MX" sz="1600" b="1" dirty="0"/>
              <a:t>” </a:t>
            </a:r>
            <a:r>
              <a:rPr lang="es-MX" sz="1600" i="1" dirty="0"/>
              <a:t>(Testimonios para la iglesia, t. 5, pp. 230, 231).</a:t>
            </a:r>
          </a:p>
          <a:p>
            <a:pPr marL="0" indent="0" algn="just">
              <a:lnSpc>
                <a:spcPct val="110000"/>
              </a:lnSpc>
              <a:spcBef>
                <a:spcPts val="300"/>
              </a:spcBef>
              <a:buNone/>
            </a:pPr>
            <a:r>
              <a:rPr lang="es-MX" sz="1600" b="1" dirty="0"/>
              <a:t>Reflexionemos:</a:t>
            </a:r>
            <a:r>
              <a:rPr lang="es-MX" sz="1600" b="1" dirty="0">
                <a:solidFill>
                  <a:srgbClr val="C00000"/>
                </a:solidFill>
              </a:rPr>
              <a:t> ¿En qué medida las palabras de Pablo acerca de la conducta sexual se aplican a tu cultura, según donde vivas?</a:t>
            </a:r>
          </a:p>
        </p:txBody>
      </p:sp>
      <p:pic>
        <p:nvPicPr>
          <p:cNvPr id="5" name="Marcador de contenido 4">
            <a:extLst>
              <a:ext uri="{FF2B5EF4-FFF2-40B4-BE49-F238E27FC236}">
                <a16:creationId xmlns:a16="http://schemas.microsoft.com/office/drawing/2014/main" id="{947E732B-944D-4884-5F35-F05F9DA0E6D1}"/>
              </a:ext>
            </a:extLst>
          </p:cNvPr>
          <p:cNvPicPr>
            <a:picLocks noGrp="1" noChangeAspect="1"/>
          </p:cNvPicPr>
          <p:nvPr>
            <p:ph sz="quarter" idx="4"/>
          </p:nvPr>
        </p:nvPicPr>
        <p:blipFill>
          <a:blip r:embed="rId2">
            <a:extLst>
              <a:ext uri="{28A0092B-C50C-407E-A947-70E740481C1C}">
                <a14:useLocalDpi xmlns:a14="http://schemas.microsoft.com/office/drawing/2010/main" val="0"/>
              </a:ext>
            </a:extLst>
          </a:blip>
          <a:srcRect/>
          <a:stretch/>
        </p:blipFill>
        <p:spPr>
          <a:xfrm>
            <a:off x="7841840" y="2418080"/>
            <a:ext cx="2473007" cy="3434080"/>
          </a:xfrm>
          <a:ln w="57150">
            <a:solidFill>
              <a:srgbClr val="0970BC"/>
            </a:solidFill>
          </a:ln>
        </p:spPr>
      </p:pic>
      <p:sp>
        <p:nvSpPr>
          <p:cNvPr id="3" name="CuadroTexto 2">
            <a:extLst>
              <a:ext uri="{FF2B5EF4-FFF2-40B4-BE49-F238E27FC236}">
                <a16:creationId xmlns:a16="http://schemas.microsoft.com/office/drawing/2014/main" id="{9C843493-6D59-555A-AF77-0A60D65147F1}"/>
              </a:ext>
            </a:extLst>
          </p:cNvPr>
          <p:cNvSpPr txBox="1"/>
          <p:nvPr/>
        </p:nvSpPr>
        <p:spPr>
          <a:xfrm>
            <a:off x="3267244" y="218958"/>
            <a:ext cx="6624918" cy="658800"/>
          </a:xfrm>
          <a:prstGeom prst="rect">
            <a:avLst/>
          </a:prstGeom>
          <a:solidFill>
            <a:srgbClr val="036EB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400" dirty="0">
                <a:solidFill>
                  <a:schemeClr val="bg1">
                    <a:lumMod val="95000"/>
                  </a:schemeClr>
                </a:solidFill>
                <a:latin typeface="Amasis MT Pro Black" panose="02040A04050005020304" pitchFamily="18" charset="0"/>
              </a:rPr>
              <a:t>“SINO ACCIONES DE GRACIAS”</a:t>
            </a:r>
          </a:p>
        </p:txBody>
      </p:sp>
    </p:spTree>
    <p:extLst>
      <p:ext uri="{BB962C8B-B14F-4D97-AF65-F5344CB8AC3E}">
        <p14:creationId xmlns:p14="http://schemas.microsoft.com/office/powerpoint/2010/main" val="594522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 calcmode="lin" valueType="num">
                                      <p:cBhvr additive="base">
                                        <p:cTn id="25"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ulo 13">
            <a:extLst>
              <a:ext uri="{FF2B5EF4-FFF2-40B4-BE49-F238E27FC236}">
                <a16:creationId xmlns:a16="http://schemas.microsoft.com/office/drawing/2014/main" id="{444F1356-8449-E24A-109E-EBC13E04F5F3}"/>
              </a:ext>
            </a:extLst>
          </p:cNvPr>
          <p:cNvSpPr>
            <a:spLocks noGrp="1"/>
          </p:cNvSpPr>
          <p:nvPr>
            <p:ph type="title"/>
          </p:nvPr>
        </p:nvSpPr>
        <p:spPr>
          <a:xfrm>
            <a:off x="463867" y="180753"/>
            <a:ext cx="2653200" cy="659218"/>
          </a:xfrm>
          <a:scene3d>
            <a:camera prst="perspectiveLeft"/>
            <a:lightRig rig="brightRoom" dir="t"/>
          </a:scene3d>
          <a:sp3d>
            <a:bevelT w="190500" h="38100"/>
          </a:sp3d>
        </p:spPr>
        <p:txBody>
          <a:bodyPr>
            <a:noAutofit/>
            <a:sp3d extrusionH="88900" prstMaterial="dkEdge">
              <a:bevelB w="38100" h="38100"/>
            </a:sp3d>
          </a:bodyPr>
          <a:lstStyle/>
          <a:p>
            <a:pPr algn="ctr"/>
            <a:r>
              <a:rPr lang="es-MX" dirty="0">
                <a:ln cap="rnd">
                  <a:solidFill>
                    <a:srgbClr val="3A241B"/>
                  </a:solidFill>
                </a:ln>
                <a:solidFill>
                  <a:schemeClr val="bg1">
                    <a:alpha val="98000"/>
                  </a:schemeClr>
                </a:solidFill>
              </a:rPr>
              <a:t>Lunes</a:t>
            </a:r>
          </a:p>
        </p:txBody>
      </p:sp>
      <p:sp>
        <p:nvSpPr>
          <p:cNvPr id="15" name="Marcador de texto 14">
            <a:extLst>
              <a:ext uri="{FF2B5EF4-FFF2-40B4-BE49-F238E27FC236}">
                <a16:creationId xmlns:a16="http://schemas.microsoft.com/office/drawing/2014/main" id="{273AE9CE-BF4C-446E-C3D7-36DFCFE1EE19}"/>
              </a:ext>
            </a:extLst>
          </p:cNvPr>
          <p:cNvSpPr>
            <a:spLocks noGrp="1"/>
          </p:cNvSpPr>
          <p:nvPr>
            <p:ph type="body" idx="1"/>
          </p:nvPr>
        </p:nvSpPr>
        <p:spPr>
          <a:xfrm>
            <a:off x="463867" y="861237"/>
            <a:ext cx="9447697" cy="1191681"/>
          </a:xfrm>
        </p:spPr>
        <p:txBody>
          <a:bodyPr anchor="t" anchorCtr="0">
            <a:normAutofit fontScale="85000" lnSpcReduction="20000"/>
          </a:bodyPr>
          <a:lstStyle/>
          <a:p>
            <a:pPr>
              <a:lnSpc>
                <a:spcPct val="110000"/>
              </a:lnSpc>
            </a:pPr>
            <a:r>
              <a:rPr lang="es-MX" dirty="0"/>
              <a:t>“No seáis, pues, partícipes con ellos. Porque en otro tiempo erais tinieblas, mas ahora sois luz en el Señor; andad como hijos de luz…Y no participéis en las obras infructuosas de las tinieblas, sino más bien reprendedlas;” (Efesios 5: 7,8 y 11)</a:t>
            </a:r>
          </a:p>
          <a:p>
            <a:pPr>
              <a:lnSpc>
                <a:spcPct val="110000"/>
              </a:lnSpc>
            </a:pPr>
            <a:r>
              <a:rPr lang="es-MX" dirty="0"/>
              <a:t>¿Por qué Pablo exhorta a los creyentes a no convertirse en “cómplices”, “compañeros” o “partícipes” con los pecadores? (Efe. 5:7–10).</a:t>
            </a:r>
          </a:p>
        </p:txBody>
      </p:sp>
      <p:sp>
        <p:nvSpPr>
          <p:cNvPr id="16" name="Marcador de contenido 15">
            <a:extLst>
              <a:ext uri="{FF2B5EF4-FFF2-40B4-BE49-F238E27FC236}">
                <a16:creationId xmlns:a16="http://schemas.microsoft.com/office/drawing/2014/main" id="{45767219-B16D-A207-C6B6-4C961D37CDAA}"/>
              </a:ext>
            </a:extLst>
          </p:cNvPr>
          <p:cNvSpPr>
            <a:spLocks noGrp="1"/>
          </p:cNvSpPr>
          <p:nvPr>
            <p:ph sz="half" idx="2"/>
          </p:nvPr>
        </p:nvSpPr>
        <p:spPr>
          <a:xfrm>
            <a:off x="463867" y="1912820"/>
            <a:ext cx="7298373" cy="4846568"/>
          </a:xfrm>
        </p:spPr>
        <p:txBody>
          <a:bodyPr>
            <a:normAutofit fontScale="77500" lnSpcReduction="20000"/>
          </a:bodyPr>
          <a:lstStyle/>
          <a:p>
            <a:pPr marL="0" indent="0" algn="just">
              <a:lnSpc>
                <a:spcPct val="110000"/>
              </a:lnSpc>
              <a:spcBef>
                <a:spcPts val="300"/>
              </a:spcBef>
              <a:buNone/>
            </a:pPr>
            <a:r>
              <a:rPr lang="es-MX" sz="1800" b="1" dirty="0"/>
              <a:t>R. </a:t>
            </a:r>
            <a:r>
              <a:rPr lang="es-MX" b="1" dirty="0">
                <a:solidFill>
                  <a:schemeClr val="accent1">
                    <a:lumMod val="75000"/>
                  </a:schemeClr>
                </a:solidFill>
              </a:rPr>
              <a:t>Por qué un hijo de Luz no puede andar en las tinieblas, ya que se debe buscar lo que agrada a Dios, no se puede ser débil ante los </a:t>
            </a:r>
            <a:r>
              <a:rPr lang="es-MX" b="1" dirty="0" err="1">
                <a:solidFill>
                  <a:schemeClr val="accent1">
                    <a:lumMod val="75000"/>
                  </a:schemeClr>
                </a:solidFill>
              </a:rPr>
              <a:t>envates</a:t>
            </a:r>
            <a:r>
              <a:rPr lang="es-MX" b="1" dirty="0">
                <a:solidFill>
                  <a:schemeClr val="accent1">
                    <a:lumMod val="75000"/>
                  </a:schemeClr>
                </a:solidFill>
              </a:rPr>
              <a:t> del pecado, se debe mantener fe en Cristo como fortaleza.</a:t>
            </a:r>
          </a:p>
          <a:p>
            <a:pPr marL="0" indent="0" algn="just">
              <a:lnSpc>
                <a:spcPct val="110000"/>
              </a:lnSpc>
              <a:spcBef>
                <a:spcPts val="300"/>
              </a:spcBef>
              <a:buNone/>
            </a:pPr>
            <a:r>
              <a:rPr lang="es-MX" sz="2000" dirty="0"/>
              <a:t>En otro consejo crucial para el campo de batalla, Pablo llama a los creyentes a dar testimonio de su fe en los días oscuros, un tiempo marcado por “las obras infructuosas de las tinieblas”. Declarando que los creyentes son “luz en el Señor”, les encomienda andar “como hijos de la luz”, viviendo conforme a lo que ellos saben que “agrada al Señor”. Además de evitar las “obras de las tinieblas” y los actos demasiado vergonzosos para ser mencionados, los creyentes deben “denunciar” estos hechos. No prevé una confrontación dura y pública con sus vecinos paganos. En lugar de eso, considera que emplearán una estrategia para mostrar la bondad de Dios a los incrédulos, exhibiendo la alternativa de un estilo de vida justo y que honra a Dios, para que todos lo vean.</a:t>
            </a:r>
            <a:endParaRPr lang="es-MX" sz="1800" dirty="0"/>
          </a:p>
          <a:p>
            <a:pPr marL="0" indent="0" algn="just">
              <a:lnSpc>
                <a:spcPct val="110000"/>
              </a:lnSpc>
              <a:spcBef>
                <a:spcPts val="300"/>
              </a:spcBef>
              <a:buNone/>
            </a:pPr>
            <a:r>
              <a:rPr lang="es-MX" sz="1900" b="1" dirty="0"/>
              <a:t>“Andar en la luz significa ser decidido, pensar, ejercer fuerza de voluntad, en un ferviente intento de representar a Cristo en la dulzura de su carácter. Significa apartar toda lobreguez. No debéis descansar satisfechos diciendo solamente: «Soy un hijo de Dios». ¿Estáis contemplando a Jesús, y al contemplarlo, os estáis transformando a su semejanza? Caminar en la luz significa avanzar en el desarrollo de los dones espirituales…” </a:t>
            </a:r>
            <a:r>
              <a:rPr lang="es-MX" i="1" dirty="0"/>
              <a:t>(Hijos e hijas de Dios, p. 202).</a:t>
            </a:r>
          </a:p>
          <a:p>
            <a:pPr marL="0" indent="0" algn="just">
              <a:lnSpc>
                <a:spcPct val="110000"/>
              </a:lnSpc>
              <a:spcBef>
                <a:spcPts val="300"/>
              </a:spcBef>
              <a:buNone/>
            </a:pPr>
            <a:r>
              <a:rPr lang="es-MX" sz="1900" b="1" dirty="0"/>
              <a:t>Reflexionemos:</a:t>
            </a:r>
            <a:r>
              <a:rPr lang="es-MX" sz="1900" b="1" dirty="0">
                <a:solidFill>
                  <a:srgbClr val="C00000"/>
                </a:solidFill>
              </a:rPr>
              <a:t> ¿Cuáles son algunas de las “palabras vanas” de las que debemos cuidarnos en nuestros días</a:t>
            </a:r>
            <a:endParaRPr lang="es-MX" sz="1900" dirty="0"/>
          </a:p>
        </p:txBody>
      </p:sp>
      <p:pic>
        <p:nvPicPr>
          <p:cNvPr id="5" name="Marcador de contenido 4">
            <a:extLst>
              <a:ext uri="{FF2B5EF4-FFF2-40B4-BE49-F238E27FC236}">
                <a16:creationId xmlns:a16="http://schemas.microsoft.com/office/drawing/2014/main" id="{CD716F69-78A8-C0CD-90E1-5E678A611B45}"/>
              </a:ext>
            </a:extLst>
          </p:cNvPr>
          <p:cNvPicPr>
            <a:picLocks noGrp="1" noChangeAspect="1"/>
          </p:cNvPicPr>
          <p:nvPr>
            <p:ph sz="quarter" idx="4"/>
          </p:nvPr>
        </p:nvPicPr>
        <p:blipFill>
          <a:blip r:embed="rId2">
            <a:extLst>
              <a:ext uri="{28A0092B-C50C-407E-A947-70E740481C1C}">
                <a14:useLocalDpi xmlns:a14="http://schemas.microsoft.com/office/drawing/2010/main" val="0"/>
              </a:ext>
            </a:extLst>
          </a:blip>
          <a:srcRect/>
          <a:stretch/>
        </p:blipFill>
        <p:spPr>
          <a:xfrm>
            <a:off x="7859713" y="2386711"/>
            <a:ext cx="2432367" cy="3643503"/>
          </a:xfrm>
          <a:ln w="76200">
            <a:solidFill>
              <a:srgbClr val="BB5610"/>
            </a:solidFill>
          </a:ln>
        </p:spPr>
      </p:pic>
      <p:sp>
        <p:nvSpPr>
          <p:cNvPr id="3" name="CuadroTexto 2">
            <a:extLst>
              <a:ext uri="{FF2B5EF4-FFF2-40B4-BE49-F238E27FC236}">
                <a16:creationId xmlns:a16="http://schemas.microsoft.com/office/drawing/2014/main" id="{59155F0B-0975-150E-86E7-E6B9F5FBE7C0}"/>
              </a:ext>
            </a:extLst>
          </p:cNvPr>
          <p:cNvSpPr txBox="1"/>
          <p:nvPr/>
        </p:nvSpPr>
        <p:spPr>
          <a:xfrm>
            <a:off x="3287564" y="181171"/>
            <a:ext cx="6624000" cy="658800"/>
          </a:xfrm>
          <a:prstGeom prst="rect">
            <a:avLst/>
          </a:prstGeom>
          <a:solidFill>
            <a:srgbClr val="BB561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800" dirty="0">
                <a:solidFill>
                  <a:schemeClr val="bg1">
                    <a:lumMod val="95000"/>
                  </a:schemeClr>
                </a:solidFill>
                <a:latin typeface="Amasis MT Pro Black" panose="02040A04050005020304" pitchFamily="18" charset="0"/>
              </a:rPr>
              <a:t>ANDAR COMO HIJOS DE LA LUZ</a:t>
            </a:r>
          </a:p>
        </p:txBody>
      </p:sp>
    </p:spTree>
    <p:extLst>
      <p:ext uri="{BB962C8B-B14F-4D97-AF65-F5344CB8AC3E}">
        <p14:creationId xmlns:p14="http://schemas.microsoft.com/office/powerpoint/2010/main" val="862707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 calcmode="lin" valueType="num">
                                      <p:cBhvr additive="base">
                                        <p:cTn id="7"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xEl>
                                              <p:pRg st="1" end="1"/>
                                            </p:txEl>
                                          </p:spTgt>
                                        </p:tgtEl>
                                        <p:attrNameLst>
                                          <p:attrName>style.visibility</p:attrName>
                                        </p:attrNameLst>
                                      </p:cBhvr>
                                      <p:to>
                                        <p:strVal val="visible"/>
                                      </p:to>
                                    </p:set>
                                    <p:anim calcmode="lin" valueType="num">
                                      <p:cBhvr additive="base">
                                        <p:cTn id="13" dur="500" fill="hold"/>
                                        <p:tgtEl>
                                          <p:spTgt spid="1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xEl>
                                              <p:pRg st="2" end="2"/>
                                            </p:txEl>
                                          </p:spTgt>
                                        </p:tgtEl>
                                        <p:attrNameLst>
                                          <p:attrName>style.visibility</p:attrName>
                                        </p:attrNameLst>
                                      </p:cBhvr>
                                      <p:to>
                                        <p:strVal val="visible"/>
                                      </p:to>
                                    </p:set>
                                    <p:anim calcmode="lin" valueType="num">
                                      <p:cBhvr additive="base">
                                        <p:cTn id="19"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
                                            <p:txEl>
                                              <p:pRg st="3" end="3"/>
                                            </p:txEl>
                                          </p:spTgt>
                                        </p:tgtEl>
                                        <p:attrNameLst>
                                          <p:attrName>style.visibility</p:attrName>
                                        </p:attrNameLst>
                                      </p:cBhvr>
                                      <p:to>
                                        <p:strVal val="visible"/>
                                      </p:to>
                                    </p:set>
                                    <p:anim calcmode="lin" valueType="num">
                                      <p:cBhvr additive="base">
                                        <p:cTn id="25" dur="500" fill="hold"/>
                                        <p:tgtEl>
                                          <p:spTgt spid="1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C18ABD32-E38F-BEF9-7EEC-AD41419AC794}"/>
              </a:ext>
            </a:extLst>
          </p:cNvPr>
          <p:cNvSpPr>
            <a:spLocks noGrp="1"/>
          </p:cNvSpPr>
          <p:nvPr>
            <p:ph type="title"/>
          </p:nvPr>
        </p:nvSpPr>
        <p:spPr>
          <a:xfrm>
            <a:off x="445327" y="180753"/>
            <a:ext cx="2653200" cy="659218"/>
          </a:xfrm>
        </p:spPr>
        <p:txBody>
          <a:bodyPr>
            <a:normAutofit fontScale="90000"/>
          </a:bodyPr>
          <a:lstStyle/>
          <a:p>
            <a:pPr algn="ctr"/>
            <a:r>
              <a:rPr lang="es-MX" dirty="0">
                <a:ln cap="rnd">
                  <a:solidFill>
                    <a:srgbClr val="3A241B"/>
                  </a:solidFill>
                </a:ln>
                <a:solidFill>
                  <a:schemeClr val="bg1">
                    <a:alpha val="98000"/>
                  </a:schemeClr>
                </a:solidFill>
                <a:effectLst>
                  <a:innerShdw blurRad="63500" dir="18900000">
                    <a:prstClr val="black">
                      <a:alpha val="50000"/>
                    </a:prstClr>
                  </a:innerShdw>
                </a:effectLst>
              </a:rPr>
              <a:t>Martes</a:t>
            </a:r>
            <a:endParaRPr lang="es-MX" dirty="0">
              <a:effectLst>
                <a:innerShdw blurRad="63500" dir="18900000">
                  <a:prstClr val="black">
                    <a:alpha val="50000"/>
                  </a:prstClr>
                </a:innerShdw>
              </a:effectLst>
            </a:endParaRPr>
          </a:p>
        </p:txBody>
      </p:sp>
      <p:sp>
        <p:nvSpPr>
          <p:cNvPr id="7" name="Marcador de texto 6">
            <a:extLst>
              <a:ext uri="{FF2B5EF4-FFF2-40B4-BE49-F238E27FC236}">
                <a16:creationId xmlns:a16="http://schemas.microsoft.com/office/drawing/2014/main" id="{9A8B48DA-4413-26BF-EC99-862B3BCCCCA7}"/>
              </a:ext>
            </a:extLst>
          </p:cNvPr>
          <p:cNvSpPr>
            <a:spLocks noGrp="1"/>
          </p:cNvSpPr>
          <p:nvPr>
            <p:ph type="body" idx="1"/>
          </p:nvPr>
        </p:nvSpPr>
        <p:spPr>
          <a:xfrm>
            <a:off x="445326" y="861239"/>
            <a:ext cx="9457275" cy="1030314"/>
          </a:xfrm>
        </p:spPr>
        <p:txBody>
          <a:bodyPr anchor="t">
            <a:normAutofit fontScale="85000" lnSpcReduction="20000"/>
          </a:bodyPr>
          <a:lstStyle/>
          <a:p>
            <a:pPr>
              <a:lnSpc>
                <a:spcPct val="100000"/>
              </a:lnSpc>
            </a:pPr>
            <a:r>
              <a:rPr lang="es-MX" dirty="0"/>
              <a:t>“Mas todas las cosas, cuando son puestas en evidencia por la luz, son hechas manifiestas; porque la luz es lo que manifiesta todo. Por lo cual dice: Despiértate, tú que duermes, Y levántate de los muertos, Y te alumbrará Cristo.,” (Efesios 5: 13-14)</a:t>
            </a:r>
          </a:p>
          <a:p>
            <a:pPr>
              <a:lnSpc>
                <a:spcPct val="100000"/>
              </a:lnSpc>
            </a:pPr>
            <a:r>
              <a:rPr lang="es-MX" dirty="0"/>
              <a:t>Lee Efesios 5:11 al 14. ¿Qué poderosa advertencia da Pablo aquí, y cómo se aplica esto a nuestra situación actual?</a:t>
            </a:r>
          </a:p>
        </p:txBody>
      </p:sp>
      <p:sp>
        <p:nvSpPr>
          <p:cNvPr id="8" name="Marcador de contenido 7">
            <a:extLst>
              <a:ext uri="{FF2B5EF4-FFF2-40B4-BE49-F238E27FC236}">
                <a16:creationId xmlns:a16="http://schemas.microsoft.com/office/drawing/2014/main" id="{11F57159-DA92-C69A-F804-BE0279520E05}"/>
              </a:ext>
            </a:extLst>
          </p:cNvPr>
          <p:cNvSpPr>
            <a:spLocks noGrp="1"/>
          </p:cNvSpPr>
          <p:nvPr>
            <p:ph sz="half" idx="2"/>
          </p:nvPr>
        </p:nvSpPr>
        <p:spPr>
          <a:xfrm>
            <a:off x="445327" y="1792943"/>
            <a:ext cx="7414216" cy="4972317"/>
          </a:xfrm>
        </p:spPr>
        <p:txBody>
          <a:bodyPr>
            <a:normAutofit fontScale="92500" lnSpcReduction="10000"/>
          </a:bodyPr>
          <a:lstStyle/>
          <a:p>
            <a:pPr marL="0" indent="0" algn="just">
              <a:spcBef>
                <a:spcPts val="300"/>
              </a:spcBef>
              <a:buNone/>
            </a:pPr>
            <a:r>
              <a:rPr lang="es-MX" b="1" dirty="0"/>
              <a:t>R.</a:t>
            </a:r>
            <a:r>
              <a:rPr lang="es-MX" dirty="0"/>
              <a:t> </a:t>
            </a:r>
            <a:r>
              <a:rPr lang="es-MX" b="1" dirty="0">
                <a:solidFill>
                  <a:srgbClr val="0970BC"/>
                </a:solidFill>
              </a:rPr>
              <a:t>Pablo nos invita a despertar de ese letargo espiritual por el cual la iglesia actual está pasando, somos permisivos, condescendientes ante el pecado, bienvenido el pecador, pero no el pecado.</a:t>
            </a:r>
          </a:p>
          <a:p>
            <a:pPr marL="0" indent="0" algn="just">
              <a:spcBef>
                <a:spcPts val="300"/>
              </a:spcBef>
              <a:buNone/>
            </a:pPr>
            <a:r>
              <a:rPr lang="es-MX" dirty="0"/>
              <a:t>Pablo concluye su llamado al testimonio cristiano en días oscuros citando un dicho o himno: “Despierta, tú que duermes, levántate de los muertos, y te alumbrará Cristo” (vers. 14). Pablo, en este dicho, ¿se dirige al incrédulo, invitándolo a responder positivamente al testimonio del cristiano? ¿O se dirige al creyente que se resiste a mostrar la luz del evangelio? Probablemente sea esto último, ya que Pablo se basa en Isaías 60:1 al 3, que está dirigido al pueblo de Dios. Si es así, la afirmación brinda una promesa alentadora: cuando intentes dar testimonio de Cristo en tiempos difíciles, Cristo mismo te inspirará y te animará. La luz que compartas será luz refractada, originada en la luz de Cristo que brilla en tu vida.</a:t>
            </a:r>
          </a:p>
          <a:p>
            <a:pPr marL="0" indent="0" algn="just">
              <a:spcBef>
                <a:spcPts val="300"/>
              </a:spcBef>
              <a:buNone/>
            </a:pPr>
            <a:r>
              <a:rPr lang="es-MX" b="1" dirty="0"/>
              <a:t>“Las partidas de placer bajas y comunes, las reuniones para comer y beber, los cantos y la música de instrumentos, son inspirados por un espíritu de abajo. Son una ofrenda a Satanás… Porque en estas complacencias la mente se embota como al beber licor. Se abre la puerta para las compañías vulgares. Los pensamientos, sueltos por un canal vil, no tardan en pervertir todas las facultades del ser… Todas estas cosas tienen su efecto sobre el carácter” </a:t>
            </a:r>
            <a:r>
              <a:rPr lang="es-MX" i="1" dirty="0"/>
              <a:t>(Consejos para los maestros, p. 353).</a:t>
            </a:r>
          </a:p>
          <a:p>
            <a:pPr marL="0" indent="0" algn="just">
              <a:spcBef>
                <a:spcPts val="300"/>
              </a:spcBef>
              <a:buNone/>
            </a:pPr>
            <a:r>
              <a:rPr lang="es-MX" b="1" dirty="0"/>
              <a:t>Reflexionemos:</a:t>
            </a:r>
            <a:r>
              <a:rPr lang="es-MX" dirty="0"/>
              <a:t> </a:t>
            </a:r>
            <a:r>
              <a:rPr lang="es-MX" b="1" dirty="0">
                <a:solidFill>
                  <a:srgbClr val="C00000"/>
                </a:solidFill>
              </a:rPr>
              <a:t>¿Cómo vives el estilo de vida que puede exponer las obras de las tinieblas tal como son?.</a:t>
            </a:r>
          </a:p>
        </p:txBody>
      </p:sp>
      <p:pic>
        <p:nvPicPr>
          <p:cNvPr id="4" name="Marcador de contenido 3">
            <a:extLst>
              <a:ext uri="{FF2B5EF4-FFF2-40B4-BE49-F238E27FC236}">
                <a16:creationId xmlns:a16="http://schemas.microsoft.com/office/drawing/2014/main" id="{DBE59BA5-EEA5-EE83-7785-20B8EA9BCAE4}"/>
              </a:ext>
            </a:extLst>
          </p:cNvPr>
          <p:cNvPicPr>
            <a:picLocks noGrp="1" noChangeAspect="1"/>
          </p:cNvPicPr>
          <p:nvPr>
            <p:ph sz="quarter" idx="4"/>
          </p:nvPr>
        </p:nvPicPr>
        <p:blipFill>
          <a:blip r:embed="rId2">
            <a:extLst>
              <a:ext uri="{28A0092B-C50C-407E-A947-70E740481C1C}">
                <a14:useLocalDpi xmlns:a14="http://schemas.microsoft.com/office/drawing/2010/main" val="0"/>
              </a:ext>
            </a:extLst>
          </a:blip>
          <a:srcRect/>
          <a:stretch/>
        </p:blipFill>
        <p:spPr>
          <a:xfrm>
            <a:off x="7933764" y="2716305"/>
            <a:ext cx="2377440" cy="3137647"/>
          </a:xfrm>
          <a:ln w="76200">
            <a:solidFill>
              <a:srgbClr val="5A863C"/>
            </a:solidFill>
          </a:ln>
        </p:spPr>
      </p:pic>
      <p:sp>
        <p:nvSpPr>
          <p:cNvPr id="2" name="CuadroTexto 1">
            <a:extLst>
              <a:ext uri="{FF2B5EF4-FFF2-40B4-BE49-F238E27FC236}">
                <a16:creationId xmlns:a16="http://schemas.microsoft.com/office/drawing/2014/main" id="{08C685AE-E21C-8DBF-EB5E-2BDEB9589609}"/>
              </a:ext>
            </a:extLst>
          </p:cNvPr>
          <p:cNvSpPr txBox="1"/>
          <p:nvPr/>
        </p:nvSpPr>
        <p:spPr>
          <a:xfrm>
            <a:off x="3278601" y="177260"/>
            <a:ext cx="6624000" cy="658800"/>
          </a:xfrm>
          <a:prstGeom prst="rect">
            <a:avLst/>
          </a:prstGeom>
          <a:solidFill>
            <a:srgbClr val="59873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spAutoFit/>
          </a:bodyPr>
          <a:lstStyle/>
          <a:p>
            <a:r>
              <a:rPr lang="es-MX" sz="2000" dirty="0">
                <a:solidFill>
                  <a:schemeClr val="bg1">
                    <a:lumMod val="95000"/>
                  </a:schemeClr>
                </a:solidFill>
                <a:latin typeface="Amasis MT Pro Black" panose="02040A04050005020304" pitchFamily="18" charset="0"/>
              </a:rPr>
              <a:t>“DESPIERTA, TÚ QUE DUERMES”</a:t>
            </a:r>
          </a:p>
        </p:txBody>
      </p:sp>
    </p:spTree>
    <p:extLst>
      <p:ext uri="{BB962C8B-B14F-4D97-AF65-F5344CB8AC3E}">
        <p14:creationId xmlns:p14="http://schemas.microsoft.com/office/powerpoint/2010/main" val="3296400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 calcmode="lin" valueType="num">
                                      <p:cBhvr additive="base">
                                        <p:cTn id="25"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C44BABAF-3E12-091E-23E3-49715F1FCCEE}"/>
              </a:ext>
            </a:extLst>
          </p:cNvPr>
          <p:cNvSpPr>
            <a:spLocks noGrp="1"/>
          </p:cNvSpPr>
          <p:nvPr>
            <p:ph type="title"/>
          </p:nvPr>
        </p:nvSpPr>
        <p:spPr>
          <a:xfrm>
            <a:off x="463867" y="180753"/>
            <a:ext cx="2653200" cy="659218"/>
          </a:xfrm>
        </p:spPr>
        <p:txBody>
          <a:bodyPr>
            <a:normAutofit fontScale="90000"/>
          </a:bodyPr>
          <a:lstStyle/>
          <a:p>
            <a:pPr algn="ctr"/>
            <a:r>
              <a:rPr lang="es-MX" dirty="0">
                <a:ln cap="rnd">
                  <a:solidFill>
                    <a:srgbClr val="3A241B"/>
                  </a:solidFill>
                </a:ln>
                <a:solidFill>
                  <a:schemeClr val="bg1">
                    <a:alpha val="98000"/>
                  </a:schemeClr>
                </a:solidFill>
              </a:rPr>
              <a:t>Miércoles</a:t>
            </a:r>
            <a:endParaRPr lang="es-MX" dirty="0"/>
          </a:p>
        </p:txBody>
      </p:sp>
      <p:sp>
        <p:nvSpPr>
          <p:cNvPr id="7" name="Marcador de texto 6">
            <a:extLst>
              <a:ext uri="{FF2B5EF4-FFF2-40B4-BE49-F238E27FC236}">
                <a16:creationId xmlns:a16="http://schemas.microsoft.com/office/drawing/2014/main" id="{2172DD00-5189-0878-FCDF-F371852DFE27}"/>
              </a:ext>
            </a:extLst>
          </p:cNvPr>
          <p:cNvSpPr>
            <a:spLocks noGrp="1"/>
          </p:cNvSpPr>
          <p:nvPr>
            <p:ph type="body" idx="1"/>
          </p:nvPr>
        </p:nvSpPr>
        <p:spPr>
          <a:xfrm>
            <a:off x="463868" y="861237"/>
            <a:ext cx="9457200" cy="972271"/>
          </a:xfrm>
        </p:spPr>
        <p:txBody>
          <a:bodyPr anchor="t">
            <a:normAutofit fontScale="92500" lnSpcReduction="20000"/>
          </a:bodyPr>
          <a:lstStyle/>
          <a:p>
            <a:pPr>
              <a:lnSpc>
                <a:spcPct val="110000"/>
              </a:lnSpc>
            </a:pPr>
            <a:r>
              <a:rPr lang="es-MX" sz="1700" dirty="0"/>
              <a:t>“Mirad, pues, con diligencia cómo andéis, no como necios sino como sabios, aprovechando bien el tiempo, porque los días son malos.” (Efesios 5: 15-16)</a:t>
            </a:r>
          </a:p>
          <a:p>
            <a:pPr>
              <a:lnSpc>
                <a:spcPct val="110000"/>
              </a:lnSpc>
            </a:pPr>
            <a:r>
              <a:rPr lang="es-MX" sz="1700" dirty="0"/>
              <a:t>¿Cuál es la diferencia de andar no como necios sino como “sabios”? Además, ¿qué significa “aprovechen bien el tiempo”?</a:t>
            </a:r>
          </a:p>
        </p:txBody>
      </p:sp>
      <p:sp>
        <p:nvSpPr>
          <p:cNvPr id="8" name="Marcador de contenido 7">
            <a:extLst>
              <a:ext uri="{FF2B5EF4-FFF2-40B4-BE49-F238E27FC236}">
                <a16:creationId xmlns:a16="http://schemas.microsoft.com/office/drawing/2014/main" id="{03EC53B5-80BB-CA2F-28F5-414F3D5F8530}"/>
              </a:ext>
            </a:extLst>
          </p:cNvPr>
          <p:cNvSpPr>
            <a:spLocks noGrp="1"/>
          </p:cNvSpPr>
          <p:nvPr>
            <p:ph sz="half" idx="2"/>
          </p:nvPr>
        </p:nvSpPr>
        <p:spPr>
          <a:xfrm>
            <a:off x="463867" y="1739154"/>
            <a:ext cx="7395675" cy="5074026"/>
          </a:xfrm>
        </p:spPr>
        <p:txBody>
          <a:bodyPr>
            <a:normAutofit fontScale="92500" lnSpcReduction="10000"/>
          </a:bodyPr>
          <a:lstStyle/>
          <a:p>
            <a:pPr marL="0" indent="0" algn="just">
              <a:spcBef>
                <a:spcPts val="600"/>
              </a:spcBef>
              <a:buNone/>
            </a:pPr>
            <a:r>
              <a:rPr lang="es-MX" b="1" dirty="0"/>
              <a:t>R.</a:t>
            </a:r>
            <a:r>
              <a:rPr lang="es-MX" dirty="0"/>
              <a:t> </a:t>
            </a:r>
            <a:r>
              <a:rPr lang="es-MX" b="1" dirty="0">
                <a:solidFill>
                  <a:srgbClr val="0970BC"/>
                </a:solidFill>
              </a:rPr>
              <a:t>La diferencia </a:t>
            </a:r>
            <a:r>
              <a:rPr lang="es-MX" b="1" dirty="0" err="1">
                <a:solidFill>
                  <a:srgbClr val="0970BC"/>
                </a:solidFill>
              </a:rPr>
              <a:t>consite</a:t>
            </a:r>
            <a:r>
              <a:rPr lang="es-MX" b="1" dirty="0">
                <a:solidFill>
                  <a:srgbClr val="0970BC"/>
                </a:solidFill>
              </a:rPr>
              <a:t> en caminar agarrados de la mano de Jesús, el necio anda su propio camino, el sabio camina el camino que Cristo le muestra. Debemos aprovechar el tiempo que tenemos como una ganga, una oportunidad única, ya que nuestro tiempo es corto.</a:t>
            </a:r>
          </a:p>
          <a:p>
            <a:pPr marL="0" indent="0" algn="just">
              <a:spcBef>
                <a:spcPts val="600"/>
              </a:spcBef>
              <a:buNone/>
              <a:defRPr/>
            </a:pPr>
            <a:r>
              <a:rPr lang="es-MX" sz="1700" dirty="0">
                <a:solidFill>
                  <a:prstClr val="black"/>
                </a:solidFill>
              </a:rPr>
              <a:t>Los creyentes han de evitar necedades y embriaguez. Han de andar con diligencia, poniendo mucho cuidado en entender cuál es la voluntad del Señor y en cantar alabanzas al Señor. Los creyentes que aguardan el regreso de Cristo deben ser </a:t>
            </a:r>
            <a:r>
              <a:rPr lang="es-MX" sz="1700" dirty="0" err="1">
                <a:solidFill>
                  <a:prstClr val="black"/>
                </a:solidFill>
              </a:rPr>
              <a:t>enérgeticos</a:t>
            </a:r>
            <a:r>
              <a:rPr lang="es-MX" sz="1700" dirty="0">
                <a:solidFill>
                  <a:prstClr val="black"/>
                </a:solidFill>
              </a:rPr>
              <a:t> y cuidadosos en el uso del tiempo restante, como los compradores de ocasión, que están a la pesca de “gangas” cuando un vendedor ofrece descuentos muy grandes por un breve tiempo. Debemos aprovechar el tiempo diligentemente antes de que Cristo venga. Aunque no podemos comprar la salvación, la imagen es válida: tomar sin demora lo que se nos ofrece en Cristo.</a:t>
            </a:r>
          </a:p>
          <a:p>
            <a:pPr marL="0" lvl="0" indent="0" algn="just">
              <a:spcBef>
                <a:spcPts val="600"/>
              </a:spcBef>
              <a:buNone/>
              <a:defRPr/>
            </a:pPr>
            <a:r>
              <a:rPr lang="es-MX" sz="1700" dirty="0">
                <a:solidFill>
                  <a:prstClr val="black"/>
                </a:solidFill>
              </a:rPr>
              <a:t> </a:t>
            </a:r>
            <a:r>
              <a:rPr lang="es-MX" sz="1700" b="1" dirty="0"/>
              <a:t>“Antes que los hombres puedan ser verdaderamente sabios, deben comprender que dependen de Dios, y deben estar henchidos de su sabiduría. Dios es la fuente tanto del poder intelectual como del espiritual. Los mayores hombres, que han llegado a lo que el mundo considera como admirables alturas de la ciencia, no pueden compararse con el amado Juan o el apóstol Pablo. La más alta norma de virilidad se alcanza cuando se combina el poder intelectual con el espiritual. A los que hacen esto, Dios los aceptará como colaboradores consigo” </a:t>
            </a:r>
            <a:r>
              <a:rPr lang="es-MX" sz="1700" i="1" dirty="0"/>
              <a:t>(Consejos para los maestros, pp. 64, 65).</a:t>
            </a:r>
          </a:p>
          <a:p>
            <a:pPr marL="0" lvl="0" indent="0" algn="just">
              <a:spcBef>
                <a:spcPts val="600"/>
              </a:spcBef>
              <a:buNone/>
              <a:defRPr/>
            </a:pPr>
            <a:r>
              <a:rPr kumimoji="0" lang="es-MX" sz="17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Reflexionemos:</a:t>
            </a:r>
            <a:r>
              <a:rPr kumimoji="0" lang="es-MX" sz="17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lang="es-MX" sz="1700" b="1" dirty="0">
                <a:solidFill>
                  <a:srgbClr val="C00000"/>
                </a:solidFill>
              </a:rPr>
              <a:t>Como estas utilizando el tiempo que Dios nos da antes de la venida de Cristo, eres diligente o negligente, aprovechemos ese tiempo sabiamente.</a:t>
            </a:r>
            <a:endParaRPr lang="es-MX" sz="1700" i="1" dirty="0"/>
          </a:p>
        </p:txBody>
      </p:sp>
      <p:pic>
        <p:nvPicPr>
          <p:cNvPr id="4" name="Marcador de contenido 3">
            <a:extLst>
              <a:ext uri="{FF2B5EF4-FFF2-40B4-BE49-F238E27FC236}">
                <a16:creationId xmlns:a16="http://schemas.microsoft.com/office/drawing/2014/main" id="{D211D89B-89A9-635C-C047-A68CD26A189F}"/>
              </a:ext>
            </a:extLst>
          </p:cNvPr>
          <p:cNvPicPr>
            <a:picLocks noGrp="1" noChangeAspect="1"/>
          </p:cNvPicPr>
          <p:nvPr>
            <p:ph sz="quarter" idx="4"/>
          </p:nvPr>
        </p:nvPicPr>
        <p:blipFill>
          <a:blip r:embed="rId2">
            <a:extLst>
              <a:ext uri="{28A0092B-C50C-407E-A947-70E740481C1C}">
                <a14:useLocalDpi xmlns:a14="http://schemas.microsoft.com/office/drawing/2010/main" val="0"/>
              </a:ext>
            </a:extLst>
          </a:blip>
          <a:srcRect/>
          <a:stretch/>
        </p:blipFill>
        <p:spPr>
          <a:xfrm>
            <a:off x="7940224" y="2492188"/>
            <a:ext cx="2322342" cy="3281083"/>
          </a:xfrm>
          <a:ln w="76200">
            <a:solidFill>
              <a:srgbClr val="6F359A"/>
            </a:solidFill>
          </a:ln>
        </p:spPr>
      </p:pic>
      <p:sp>
        <p:nvSpPr>
          <p:cNvPr id="2" name="CuadroTexto 1">
            <a:extLst>
              <a:ext uri="{FF2B5EF4-FFF2-40B4-BE49-F238E27FC236}">
                <a16:creationId xmlns:a16="http://schemas.microsoft.com/office/drawing/2014/main" id="{93D4AD41-BBA2-6A4A-28FE-57EE21BC4ED8}"/>
              </a:ext>
            </a:extLst>
          </p:cNvPr>
          <p:cNvSpPr txBox="1"/>
          <p:nvPr/>
        </p:nvSpPr>
        <p:spPr>
          <a:xfrm>
            <a:off x="3278601" y="187113"/>
            <a:ext cx="6624000" cy="658800"/>
          </a:xfrm>
          <a:prstGeom prst="rect">
            <a:avLst/>
          </a:prstGeom>
          <a:solidFill>
            <a:srgbClr val="6E319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800" dirty="0">
                <a:solidFill>
                  <a:schemeClr val="bg1">
                    <a:lumMod val="95000"/>
                  </a:schemeClr>
                </a:solidFill>
                <a:latin typeface="Amasis MT Pro Black" panose="02040A04050005020304" pitchFamily="18" charset="0"/>
              </a:rPr>
              <a:t>CÓMO CONSEGUIR GANGAS</a:t>
            </a:r>
          </a:p>
        </p:txBody>
      </p:sp>
    </p:spTree>
    <p:extLst>
      <p:ext uri="{BB962C8B-B14F-4D97-AF65-F5344CB8AC3E}">
        <p14:creationId xmlns:p14="http://schemas.microsoft.com/office/powerpoint/2010/main" val="1687244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 calcmode="lin" valueType="num">
                                      <p:cBhvr additive="base">
                                        <p:cTn id="25"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14F3F05D-9893-5D6C-49AF-47EB31D1F4D2}"/>
              </a:ext>
            </a:extLst>
          </p:cNvPr>
          <p:cNvSpPr>
            <a:spLocks noGrp="1"/>
          </p:cNvSpPr>
          <p:nvPr>
            <p:ph type="title"/>
          </p:nvPr>
        </p:nvSpPr>
        <p:spPr>
          <a:xfrm>
            <a:off x="454296" y="180753"/>
            <a:ext cx="2647692" cy="659218"/>
          </a:xfrm>
        </p:spPr>
        <p:txBody>
          <a:bodyPr>
            <a:normAutofit fontScale="90000"/>
          </a:bodyPr>
          <a:lstStyle/>
          <a:p>
            <a:pPr algn="ctr"/>
            <a:r>
              <a:rPr lang="es-MX" dirty="0">
                <a:ln cap="rnd">
                  <a:solidFill>
                    <a:srgbClr val="3A241B"/>
                  </a:solidFill>
                </a:ln>
                <a:solidFill>
                  <a:schemeClr val="bg1">
                    <a:alpha val="98000"/>
                  </a:schemeClr>
                </a:solidFill>
              </a:rPr>
              <a:t>Jueves</a:t>
            </a:r>
            <a:endParaRPr lang="es-MX" dirty="0"/>
          </a:p>
        </p:txBody>
      </p:sp>
      <p:sp>
        <p:nvSpPr>
          <p:cNvPr id="7" name="Marcador de texto 6">
            <a:extLst>
              <a:ext uri="{FF2B5EF4-FFF2-40B4-BE49-F238E27FC236}">
                <a16:creationId xmlns:a16="http://schemas.microsoft.com/office/drawing/2014/main" id="{561AB1F5-B354-8C1B-B95F-2B1DF3FECEFE}"/>
              </a:ext>
            </a:extLst>
          </p:cNvPr>
          <p:cNvSpPr>
            <a:spLocks noGrp="1"/>
          </p:cNvSpPr>
          <p:nvPr>
            <p:ph type="body" idx="1"/>
          </p:nvPr>
        </p:nvSpPr>
        <p:spPr>
          <a:xfrm>
            <a:off x="453682" y="861238"/>
            <a:ext cx="9448920" cy="1150442"/>
          </a:xfrm>
        </p:spPr>
        <p:txBody>
          <a:bodyPr anchor="t">
            <a:normAutofit fontScale="92500" lnSpcReduction="20000"/>
          </a:bodyPr>
          <a:lstStyle/>
          <a:p>
            <a:pPr>
              <a:lnSpc>
                <a:spcPct val="100000"/>
              </a:lnSpc>
            </a:pPr>
            <a:r>
              <a:rPr lang="es-MX" dirty="0"/>
              <a:t>“No os embriaguéis con vino, en lo cual hay disolución; antes bien sed llenos del Espíritu,</a:t>
            </a:r>
          </a:p>
          <a:p>
            <a:pPr>
              <a:lnSpc>
                <a:spcPct val="100000"/>
              </a:lnSpc>
            </a:pPr>
            <a:r>
              <a:rPr lang="es-MX" dirty="0"/>
              <a:t>19hablando entre vosotros con salmos, con himnos y cánticos espirituales, cantando y alabando al Señor en vuestros corazones;” (Efesios 5: 18-19)</a:t>
            </a:r>
          </a:p>
          <a:p>
            <a:pPr>
              <a:lnSpc>
                <a:spcPct val="100000"/>
              </a:lnSpc>
            </a:pPr>
            <a:r>
              <a:rPr lang="es-MX" dirty="0"/>
              <a:t>En Efesios 5:18 al 20, Pablo imagina a los cristianos reunidos para adorar. ¿Cómo los describe en ese acto de adoración?</a:t>
            </a:r>
          </a:p>
        </p:txBody>
      </p:sp>
      <p:sp>
        <p:nvSpPr>
          <p:cNvPr id="8" name="Marcador de contenido 7">
            <a:extLst>
              <a:ext uri="{FF2B5EF4-FFF2-40B4-BE49-F238E27FC236}">
                <a16:creationId xmlns:a16="http://schemas.microsoft.com/office/drawing/2014/main" id="{E4DAE60B-E6BE-5D43-22D6-333BB2BAE90B}"/>
              </a:ext>
            </a:extLst>
          </p:cNvPr>
          <p:cNvSpPr>
            <a:spLocks noGrp="1"/>
          </p:cNvSpPr>
          <p:nvPr>
            <p:ph sz="half" idx="2"/>
          </p:nvPr>
        </p:nvSpPr>
        <p:spPr>
          <a:xfrm>
            <a:off x="453682" y="1909482"/>
            <a:ext cx="7405861" cy="4767766"/>
          </a:xfrm>
        </p:spPr>
        <p:txBody>
          <a:bodyPr vert="horz" lIns="91440" tIns="45720" rIns="91440" bIns="45720" rtlCol="0">
            <a:normAutofit fontScale="85000" lnSpcReduction="20000"/>
          </a:bodyPr>
          <a:lstStyle/>
          <a:p>
            <a:pPr marL="0" indent="0" algn="just">
              <a:spcBef>
                <a:spcPts val="600"/>
              </a:spcBef>
              <a:buNone/>
            </a:pPr>
            <a:r>
              <a:rPr lang="es-MX" b="1" dirty="0"/>
              <a:t>R. </a:t>
            </a:r>
            <a:r>
              <a:rPr lang="es-MX" sz="1900" b="1" dirty="0">
                <a:solidFill>
                  <a:srgbClr val="0970BC"/>
                </a:solidFill>
              </a:rPr>
              <a:t>Llenos del Espíritu, alabando con salmos, con himnos y canticos espirituales al Señor, pero desde nuestros corazones, agradeciendo y dando gracias por todo a Dios en el nombre de Jesús.</a:t>
            </a:r>
          </a:p>
          <a:p>
            <a:pPr marL="0" indent="0" algn="just">
              <a:spcBef>
                <a:spcPts val="600"/>
              </a:spcBef>
              <a:buNone/>
            </a:pPr>
            <a:r>
              <a:rPr lang="es-MX" dirty="0"/>
              <a:t>Pablo concluye las instrucciones para el campo de batalla de Efesios 5:1 al 20 con un llamado similar a la adoración esencial (vers. 18-20), invitando a los creyentes a atender a dos importantes directrices de nuestro Comandante en Jefe: (1) No vivir la vida en una niebla inducida por el alcohol (la breve excitación que produce el alcohol). En su lugar, debemos practicar una adoración decidida e inspirada por el Espíritu. Pablo nos presenta un modelo de culto cristiano atractivo y desafiante, que promete satisfacer los anhelos más profundos del corazón humano y competir con éxito contra las prácticas y las atracciones de nuestro tiempo.</a:t>
            </a:r>
          </a:p>
          <a:p>
            <a:pPr marL="0" indent="0" algn="just">
              <a:spcBef>
                <a:spcPts val="600"/>
              </a:spcBef>
              <a:buNone/>
            </a:pPr>
            <a:r>
              <a:rPr lang="es-MX" b="1" dirty="0"/>
              <a:t>“Dios es glorificado con cantos de alabanza que proceden de un corazón puro, lleno de amor y devoción a él. Cuando los creyentes consagrados se reúnen, su conversación no debe versar sobre las imperfecciones de la gente, ni tener sabor a murmuraciones o quejas; la caridad, o amor, que es el vínculo de la perfección, los rodeará. El amor a Dios y los semejantes fluye naturalmente en las palabras de afecto, simpatía y estima por sus hermanos. La paz de Dios impera en sus corazones; sus palabras no son vanas, vacías ni frívolas, sino que tienden al consuelo y la edificación mutuos… La gratitud que los llena y la paz de Dios que impera en ellos, los induce a entonar en sus corazones alabanzas al Señor, y hablar de la deuda de amor y agradecimiento que tienen con su amado Salvador, quien los amó tanto que murió para que pudieran vivir. Nadie en cuyo interior more el Salvador lo deshonrará ante otras personas interpretando música instrumental que aparte la mente de Dios y el cielo para fijarla en cosas livianas e insubstanciales” </a:t>
            </a:r>
            <a:r>
              <a:rPr lang="es-MX" i="1" dirty="0"/>
              <a:t>(Testimonios para la iglesia, t. 1, p. 446).</a:t>
            </a:r>
          </a:p>
          <a:p>
            <a:pPr marL="0" indent="0" algn="just">
              <a:spcBef>
                <a:spcPts val="600"/>
              </a:spcBef>
              <a:buNone/>
            </a:pPr>
            <a:r>
              <a:rPr lang="es-MX" b="1" dirty="0"/>
              <a:t>Reflexionemos: </a:t>
            </a:r>
            <a:r>
              <a:rPr lang="es-MX" b="1" dirty="0">
                <a:solidFill>
                  <a:srgbClr val="C00000"/>
                </a:solidFill>
              </a:rPr>
              <a:t>¿Cómo puedes usar la música para mejorar tu experiencia de adoración?</a:t>
            </a:r>
          </a:p>
        </p:txBody>
      </p:sp>
      <p:pic>
        <p:nvPicPr>
          <p:cNvPr id="4" name="Marcador de contenido 3">
            <a:extLst>
              <a:ext uri="{FF2B5EF4-FFF2-40B4-BE49-F238E27FC236}">
                <a16:creationId xmlns:a16="http://schemas.microsoft.com/office/drawing/2014/main" id="{08C6205C-739E-D34D-0205-B6C562BE7140}"/>
              </a:ext>
            </a:extLst>
          </p:cNvPr>
          <p:cNvPicPr>
            <a:picLocks noGrp="1" noChangeAspect="1"/>
          </p:cNvPicPr>
          <p:nvPr>
            <p:ph sz="quarter" idx="4"/>
          </p:nvPr>
        </p:nvPicPr>
        <p:blipFill>
          <a:blip r:embed="rId2">
            <a:extLst>
              <a:ext uri="{28A0092B-C50C-407E-A947-70E740481C1C}">
                <a14:useLocalDpi xmlns:a14="http://schemas.microsoft.com/office/drawing/2010/main" val="0"/>
              </a:ext>
            </a:extLst>
          </a:blip>
          <a:srcRect l="553" r="553"/>
          <a:stretch/>
        </p:blipFill>
        <p:spPr>
          <a:xfrm>
            <a:off x="8086165" y="2662519"/>
            <a:ext cx="2124635" cy="3003176"/>
          </a:xfrm>
          <a:ln w="76200">
            <a:solidFill>
              <a:srgbClr val="37241A"/>
            </a:solidFill>
          </a:ln>
        </p:spPr>
      </p:pic>
      <p:sp>
        <p:nvSpPr>
          <p:cNvPr id="2" name="CuadroTexto 1">
            <a:extLst>
              <a:ext uri="{FF2B5EF4-FFF2-40B4-BE49-F238E27FC236}">
                <a16:creationId xmlns:a16="http://schemas.microsoft.com/office/drawing/2014/main" id="{ED5AB885-7FC0-5E71-F3CE-EEAFDF120305}"/>
              </a:ext>
            </a:extLst>
          </p:cNvPr>
          <p:cNvSpPr txBox="1"/>
          <p:nvPr/>
        </p:nvSpPr>
        <p:spPr>
          <a:xfrm>
            <a:off x="3278601" y="187113"/>
            <a:ext cx="6624000" cy="658800"/>
          </a:xfrm>
          <a:prstGeom prst="rect">
            <a:avLst/>
          </a:prstGeom>
          <a:solidFill>
            <a:srgbClr val="36221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800" dirty="0">
                <a:solidFill>
                  <a:schemeClr val="bg1">
                    <a:lumMod val="95000"/>
                  </a:schemeClr>
                </a:solidFill>
                <a:latin typeface="Amasis MT Pro Black" panose="02040A04050005020304" pitchFamily="18" charset="0"/>
              </a:rPr>
              <a:t>ADORACIÓN LLENA DEL ESPÍRITU</a:t>
            </a:r>
          </a:p>
        </p:txBody>
      </p:sp>
    </p:spTree>
    <p:extLst>
      <p:ext uri="{BB962C8B-B14F-4D97-AF65-F5344CB8AC3E}">
        <p14:creationId xmlns:p14="http://schemas.microsoft.com/office/powerpoint/2010/main" val="3014199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 calcmode="lin" valueType="num">
                                      <p:cBhvr additive="base">
                                        <p:cTn id="25"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cciones" id="{33A9EC13-759B-4F92-AB56-6B8B56B226EE}" vid="{05531679-3202-4267-98F4-8A937D0844D2}"/>
    </a:ext>
  </a:extLst>
</a:theme>
</file>

<file path=docProps/app.xml><?xml version="1.0" encoding="utf-8"?>
<Properties xmlns="http://schemas.openxmlformats.org/officeDocument/2006/extended-properties" xmlns:vt="http://schemas.openxmlformats.org/officeDocument/2006/docPropsVTypes">
  <Template/>
  <TotalTime>9200</TotalTime>
  <Words>3065</Words>
  <Application>Microsoft Office PowerPoint</Application>
  <PresentationFormat>Panorámica</PresentationFormat>
  <Paragraphs>59</Paragraphs>
  <Slides>10</Slides>
  <Notes>0</Notes>
  <HiddenSlides>0</HiddenSlides>
  <MMClips>0</MMClips>
  <ScaleCrop>false</ScaleCrop>
  <HeadingPairs>
    <vt:vector size="6" baseType="variant">
      <vt:variant>
        <vt:lpstr>Fuentes usadas</vt:lpstr>
      </vt:variant>
      <vt:variant>
        <vt:i4>12</vt:i4>
      </vt:variant>
      <vt:variant>
        <vt:lpstr>Tema</vt:lpstr>
      </vt:variant>
      <vt:variant>
        <vt:i4>1</vt:i4>
      </vt:variant>
      <vt:variant>
        <vt:lpstr>Títulos de diapositiva</vt:lpstr>
      </vt:variant>
      <vt:variant>
        <vt:i4>10</vt:i4>
      </vt:variant>
    </vt:vector>
  </HeadingPairs>
  <TitlesOfParts>
    <vt:vector size="23" baseType="lpstr">
      <vt:lpstr>Amasis MT Pro Black</vt:lpstr>
      <vt:lpstr>Amasis MT Pro Medium</vt:lpstr>
      <vt:lpstr>Arial</vt:lpstr>
      <vt:lpstr>Avenir Next LT Pro</vt:lpstr>
      <vt:lpstr>Bahnschrift</vt:lpstr>
      <vt:lpstr>Bernard MT Condensed</vt:lpstr>
      <vt:lpstr>Calibri</vt:lpstr>
      <vt:lpstr>Calibri Light</vt:lpstr>
      <vt:lpstr>Gisha</vt:lpstr>
      <vt:lpstr>Headliner No. 45</vt:lpstr>
      <vt:lpstr>Impact</vt:lpstr>
      <vt:lpstr>Lato</vt:lpstr>
      <vt:lpstr>Tema de Office</vt:lpstr>
      <vt:lpstr>EFESIOS</vt:lpstr>
      <vt:lpstr>Para Memorizar</vt:lpstr>
      <vt:lpstr>Enfoque del Estudio</vt:lpstr>
      <vt:lpstr>Sábado</vt:lpstr>
      <vt:lpstr>Domingo</vt:lpstr>
      <vt:lpstr>Lunes</vt:lpstr>
      <vt:lpstr>Martes</vt:lpstr>
      <vt:lpstr>Miércoles</vt:lpstr>
      <vt:lpstr>Jueves</vt:lpstr>
      <vt:lpstr>PARA ESTUDIAR Y MEDITAR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JORGE CRUZ</dc:creator>
  <cp:lastModifiedBy>JORGE CRUZ</cp:lastModifiedBy>
  <cp:revision>217</cp:revision>
  <dcterms:created xsi:type="dcterms:W3CDTF">2023-06-19T00:44:38Z</dcterms:created>
  <dcterms:modified xsi:type="dcterms:W3CDTF">2023-08-23T04:05:36Z</dcterms:modified>
</cp:coreProperties>
</file>