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41A"/>
    <a:srgbClr val="362218"/>
    <a:srgbClr val="6F359A"/>
    <a:srgbClr val="6E319C"/>
    <a:srgbClr val="5A863C"/>
    <a:srgbClr val="0970BC"/>
    <a:srgbClr val="59873A"/>
    <a:srgbClr val="507C32"/>
    <a:srgbClr val="BB5610"/>
    <a:srgbClr val="BF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p:cViewPr varScale="1">
        <p:scale>
          <a:sx n="75" d="100"/>
          <a:sy n="75" d="100"/>
        </p:scale>
        <p:origin x="77" y="28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824E2B8-C2AE-5D4D-BA47-99EDFE320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2633" y="1034473"/>
            <a:ext cx="8142062" cy="5860800"/>
          </a:xfrm>
          <a:prstGeom prst="rect">
            <a:avLst/>
          </a:prstGeom>
        </p:spPr>
      </p:pic>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0386391" cy="1043353"/>
          </a:xfrm>
        </p:spPr>
        <p:txBody>
          <a:bodyPr anchor="b"/>
          <a:lstStyle>
            <a:lvl1pPr algn="ctr">
              <a:defRPr sz="6000">
                <a:latin typeface="Headliner No. 45" panose="02000000000000000000" pitchFamily="2" charset="0"/>
              </a:defRPr>
            </a:lvl1pPr>
          </a:lstStyle>
          <a:p>
            <a:r>
              <a:rPr lang="es-MX" dirty="0"/>
              <a:t>TITULO</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5C341C"/>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JULIO-SEPTIEMBRE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48880"/>
            <a:ext cx="2279576" cy="873606"/>
          </a:xfrm>
          <a:prstGeom prst="rect">
            <a:avLst/>
          </a:prstGeom>
          <a:noFill/>
        </p:spPr>
        <p:txBody>
          <a:bodyPr wrap="square" rtlCol="0">
            <a:normAutofit fontScale="92500"/>
          </a:bodyPr>
          <a:lstStyle/>
          <a:p>
            <a:pPr algn="ctr"/>
            <a:r>
              <a:rPr lang="es-MX" sz="2400" b="1" kern="1200"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CÓMO NOS RESCATA DIOS</a:t>
            </a:r>
            <a:endParaRPr lang="es-MX" sz="24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04</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22 de Julio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065034"/>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81698"/>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86390" y="-38523"/>
            <a:ext cx="1816380" cy="6935045"/>
            <a:chOff x="10384170" y="0"/>
            <a:chExt cx="1816380" cy="6935045"/>
          </a:xfrm>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a:t>
            </a:r>
            <a:r>
              <a:rPr lang="es-MX" b="1" dirty="0" err="1">
                <a:solidFill>
                  <a:srgbClr val="FFFEFF"/>
                </a:solidFill>
              </a:rPr>
              <a:t>EL_Llano</a:t>
            </a:r>
            <a:endParaRPr lang="es-MX" b="1" dirty="0">
              <a:solidFill>
                <a:srgbClr val="FFFEFF"/>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1026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8071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E4992F5-2369-E1F6-0014-361A193A661A}"/>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7" name="Marcador de contenido 2">
            <a:extLst>
              <a:ext uri="{FF2B5EF4-FFF2-40B4-BE49-F238E27FC236}">
                <a16:creationId xmlns:a16="http://schemas.microsoft.com/office/drawing/2014/main" id="{2FAE65AD-60A2-16A5-BB19-1AABB073C632}"/>
              </a:ext>
            </a:extLst>
          </p:cNvPr>
          <p:cNvSpPr>
            <a:spLocks noGrp="1"/>
          </p:cNvSpPr>
          <p:nvPr>
            <p:ph idx="13"/>
          </p:nvPr>
        </p:nvSpPr>
        <p:spPr>
          <a:xfrm>
            <a:off x="6667131" y="1825625"/>
            <a:ext cx="3708489" cy="4351338"/>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8"/>
            <a:ext cx="1816380" cy="6935045"/>
            <a:chOff x="10384170" y="0"/>
            <a:chExt cx="1816380" cy="6935045"/>
          </a:xfrm>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ln>
              <a:solidFill>
                <a:srgbClr val="3A241B"/>
              </a:solid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4387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111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64771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77157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81232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1180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18/07/2023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62" r:id="rId7"/>
    <p:sldLayoutId id="2147483663" r:id="rId8"/>
    <p:sldLayoutId id="2147483664" r:id="rId9"/>
    <p:sldLayoutId id="2147483665" r:id="rId10"/>
    <p:sldLayoutId id="2147483667"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EFESIOS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838200" y="1530674"/>
            <a:ext cx="9489142" cy="5042846"/>
          </a:xfrm>
        </p:spPr>
        <p:txBody>
          <a:bodyPr wrap="square">
            <a:normAutofit/>
          </a:bodyPr>
          <a:lstStyle/>
          <a:p>
            <a:pPr marL="0" indent="0" algn="just">
              <a:buNone/>
            </a:pPr>
            <a:r>
              <a:rPr lang="es-MX" sz="2000" dirty="0"/>
              <a:t>Pero Dios es tan rico en misericordia y nos amó tanto que, a pesar de que estábamos muertos por causa de nuestros pecados, nos dio vida cuando levantó a Cristo de los muertos. (¡Es solo por la gracia de Dios que ustedes han sido salvados!) Pues nos levantó de los muertos junto con Cristo y nos sentó con él en los lugares celestiales, porque estamos unidos a Cristo Jesús.</a:t>
            </a:r>
          </a:p>
          <a:p>
            <a:pPr marL="0" indent="0" algn="just">
              <a:buNone/>
            </a:pPr>
            <a:r>
              <a:rPr lang="es-MX" sz="2000" dirty="0"/>
              <a:t>En Efesios 2:3, Pablo describe a los pecadores como “hijos de ira”, lo que significa que, si permanecen en esa condición, recibirán la ira o la condenación de Dios dirigida contra el pecado (Rom. 1:18). Reflexiona sobre la manera de explicar la ira de Dios a las personas sobre los siguientes grupos “sus hijos”, “sus vecinos” y “sus colegas seculares y ateos”.</a:t>
            </a:r>
          </a:p>
          <a:p>
            <a:pPr marL="0" indent="0" algn="just">
              <a:buNone/>
            </a:pPr>
            <a:r>
              <a:rPr lang="es-MX" sz="2000" dirty="0"/>
              <a:t>En el estudio de esta semana destacamos tres temas que se encuentran en Efesios 2:1 al 10 y describen el proceso dinámico de la salvación personal y contestamos las siguientes preguntas: </a:t>
            </a:r>
            <a:r>
              <a:rPr lang="es-MX" sz="2000" b="1" dirty="0"/>
              <a:t>1) ¿Qué significa estar muertos en pecado? ¿Cuál es la naturaleza de la vida pecaminosa?. 2) ¿Qué significa resucitar con Cristo a una nueva vida en él?, 3) ¿Qué significa ser salvo por gracia mediante la fe?</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92500" lnSpcReduction="10000"/>
          </a:bodyPr>
          <a:lstStyle/>
          <a:p>
            <a:pPr marL="0" indent="0" algn="ctr">
              <a:buNone/>
            </a:pPr>
            <a:r>
              <a:rPr lang="es-MX" sz="4000" b="1" dirty="0"/>
              <a:t>Pero Dios, que es rico en misericordia, por su gran amor con que nos amó, aun cuando estábamos muertos en pecados nos dio vida junto con Cristo. Por gracia ustedes han sido salvados”</a:t>
            </a:r>
          </a:p>
          <a:p>
            <a:pPr marL="0" indent="0" algn="ctr">
              <a:buNone/>
            </a:pPr>
            <a:r>
              <a:rPr lang="es-MX" sz="4000" b="1" dirty="0"/>
              <a:t>(Efe. 2:4, 5).</a:t>
            </a:r>
          </a:p>
        </p:txBody>
      </p:sp>
      <p:pic>
        <p:nvPicPr>
          <p:cNvPr id="6" name="Marcador de contenido 5">
            <a:extLst>
              <a:ext uri="{FF2B5EF4-FFF2-40B4-BE49-F238E27FC236}">
                <a16:creationId xmlns:a16="http://schemas.microsoft.com/office/drawing/2014/main" id="{523D38A8-C5D2-F8BE-D413-3DF2753BCBE4}"/>
              </a:ext>
            </a:extLst>
          </p:cNvPr>
          <p:cNvPicPr>
            <a:picLocks noGrp="1" noChangeAspect="1"/>
          </p:cNvPicPr>
          <p:nvPr>
            <p:ph idx="13"/>
          </p:nvPr>
        </p:nvPicPr>
        <p:blipFill>
          <a:blip r:embed="rId2">
            <a:extLst>
              <a:ext uri="{28A0092B-C50C-407E-A947-70E740481C1C}">
                <a14:useLocalDpi xmlns:a14="http://schemas.microsoft.com/office/drawing/2010/main" val="0"/>
              </a:ext>
            </a:extLst>
          </a:blip>
          <a:srcRect/>
          <a:stretch/>
        </p:blipFill>
        <p:spPr>
          <a:xfrm>
            <a:off x="6863777" y="2308412"/>
            <a:ext cx="3261872" cy="2241176"/>
          </a:xfrm>
          <a:ln w="76200">
            <a:solidFill>
              <a:srgbClr val="FFC000"/>
            </a:solidFill>
          </a:ln>
        </p:spPr>
      </p:pic>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414130"/>
            <a:ext cx="6822439" cy="5281310"/>
          </a:xfrm>
        </p:spPr>
        <p:txBody>
          <a:bodyPr>
            <a:normAutofit fontScale="92500" lnSpcReduction="20000"/>
          </a:bodyPr>
          <a:lstStyle/>
          <a:p>
            <a:pPr marL="0" indent="0" algn="just">
              <a:buNone/>
            </a:pPr>
            <a:r>
              <a:rPr lang="es-MX" dirty="0"/>
              <a:t>Mientras que Pablo, en Efesios 1, hace hincapié en el plan general de salvación de Dios en Cristo a nivel universal, en el capítulo 2 el apóstol explica con más detalle la forma en que Dios interviene en nuestra salvación a nivel individual. Cuando los seres humanos abandonaron el Jardín del Edén, entraron en una condición que Pablo llama “muertos en sus delitos y pecados” (Efe. 2:1). En esta condición, la humanidad está muerta en sus pecados en el sentido de estar controlada por fuerzas internas (tendencias pecaminosas) y por fuerzas externas (el diablo y el mundo). Los seres humanos en esta condición no pueden esperar tener una vida con Dios, porque son “hijos de ira” (Efe. 2:3). La única esperanza para nosotros es resucitar, ascender y ser exaltados con Cristo (Efe. 2:6, 7). </a:t>
            </a:r>
          </a:p>
          <a:p>
            <a:pPr marL="0" indent="0" algn="just">
              <a:buNone/>
            </a:pPr>
            <a:r>
              <a:rPr lang="es-MX" dirty="0"/>
              <a:t>Si bien nuestra salvación es puramente obra de Dios, Dios no nos salva en contra de nuestra voluntad. Los que se salven no ascenderán al Cielo ni serán exaltados a los lugares celestiales por un acto divino de predestinación. La salvación de Dios se concreta en nosotros cuando ejercemos fe, es decir, cuando aceptamos y recibimos la salvación de Dios, al permitir que el poder de Dios nos resucite, exalte nuestra vida y nos capacite para vivir en Cristo Jesús.</a:t>
            </a:r>
          </a:p>
          <a:p>
            <a:pPr marL="0" indent="0" algn="just">
              <a:buNone/>
            </a:pPr>
            <a:r>
              <a:rPr lang="es-MX" dirty="0"/>
              <a:t>En el estudio de esta semana destacaremos tres temas que se encuentran en Efesios 2:1 al 10 y describen el proceso dinámico de la salvación personal y contestaremos las siguientes preguntas: </a:t>
            </a:r>
            <a:r>
              <a:rPr lang="es-MX" b="1" dirty="0"/>
              <a:t>1) ¿Qué significa estar muertos en pecado? ¿Cuál es la naturaleza de la vida pecaminosa?. 2) ¿Qué significa resucitar con Cristo a una nueva vida en él?, 3) ¿Qué significa ser salvo por gracia mediante la fe?</a:t>
            </a:r>
          </a:p>
        </p:txBody>
      </p:sp>
      <p:pic>
        <p:nvPicPr>
          <p:cNvPr id="2" name="Marcador de contenido 5">
            <a:extLst>
              <a:ext uri="{FF2B5EF4-FFF2-40B4-BE49-F238E27FC236}">
                <a16:creationId xmlns:a16="http://schemas.microsoft.com/office/drawing/2014/main" id="{C0256F1E-C1A7-C17E-A60C-BD978780EE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91120" y="2905761"/>
            <a:ext cx="2587367" cy="1780668"/>
          </a:xfrm>
          <a:prstGeom prst="rect">
            <a:avLst/>
          </a:prstGeom>
          <a:ln w="76200">
            <a:solidFill>
              <a:srgbClr val="FFC000"/>
            </a:solidFill>
          </a:ln>
        </p:spPr>
      </p:pic>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6846C2E-701F-1595-BE8D-667CEEF896BD}"/>
              </a:ext>
            </a:extLst>
          </p:cNvPr>
          <p:cNvSpPr>
            <a:spLocks noGrp="1"/>
          </p:cNvSpPr>
          <p:nvPr>
            <p:ph type="title"/>
          </p:nvPr>
        </p:nvSpPr>
        <p:spPr>
          <a:xfrm>
            <a:off x="619760" y="251739"/>
            <a:ext cx="2668956" cy="595422"/>
          </a:xfrm>
          <a:scene3d>
            <a:camera prst="perspectiveBelow"/>
            <a:lightRig rig="balanced" dir="t">
              <a:rot lat="0" lon="0" rev="8700000"/>
            </a:lightRig>
          </a:scene3d>
          <a:sp3d>
            <a:bevelT w="190500" h="38100"/>
            <a:bevelB prst="relaxedInset"/>
          </a:sp3d>
        </p:spPr>
        <p:txBody>
          <a:bodyPr>
            <a:noAutofit/>
          </a:bodyPr>
          <a:lstStyle/>
          <a:p>
            <a:pPr algn="ctr"/>
            <a:r>
              <a:rPr lang="es-MX" sz="4000" dirty="0">
                <a:solidFill>
                  <a:schemeClr val="bg1">
                    <a:alpha val="98000"/>
                  </a:schemeClr>
                </a:solidFill>
              </a:rPr>
              <a:t>Sábado</a:t>
            </a:r>
          </a:p>
        </p:txBody>
      </p:sp>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995680"/>
            <a:ext cx="7030719" cy="5671542"/>
          </a:xfrm>
        </p:spPr>
        <p:txBody>
          <a:bodyPr wrap="square">
            <a:normAutofit fontScale="92500" lnSpcReduction="10000"/>
          </a:bodyPr>
          <a:lstStyle/>
          <a:p>
            <a:pPr marL="0" indent="0" algn="just">
              <a:buNone/>
              <a:tabLst>
                <a:tab pos="806450" algn="l"/>
              </a:tabLst>
            </a:pPr>
            <a:r>
              <a:rPr lang="es-MX" dirty="0"/>
              <a:t>	</a:t>
            </a:r>
            <a:r>
              <a:rPr lang="es-MX" dirty="0" err="1"/>
              <a:t>ablo</a:t>
            </a:r>
            <a:r>
              <a:rPr lang="es-MX" dirty="0"/>
              <a:t> esquematiza las vidas de sus lectores (Efesios) bajo un  	“antes” y  un “después”. Antes estaban muertos en…delitos y 	pecados (v.1) y eran hijos de ira (v.3). Tras el rescate de parte 	de Dios (vers. 4-10), los creyentes están tan identificados con Cristo que Pablo los ve como participantes de los grandes acontecimientos de la vida de Jesús: su muerte, su resurrección, su ascensión, y su entronización.</a:t>
            </a:r>
          </a:p>
          <a:p>
            <a:pPr marL="0" indent="0" algn="just">
              <a:buNone/>
              <a:tabLst>
                <a:tab pos="1168400" algn="l"/>
              </a:tabLst>
            </a:pPr>
            <a:r>
              <a:rPr lang="es-MX" dirty="0"/>
              <a:t>El gran desafío y privilegio de la vida Cristian es apropiarnos de esta identidad alternativa que nos ofrece la gracias de Dios mediante Cristo. Junto con Romanos 3: 21-26, este pasaje constituye la enunciación más completa de Pablo sobre el plan de Salvación, con los siguientes elementos: 1) Los seres humanos por sí mismos estamos “muertos” en pecados. 2) Dios nos resucita en Cristo. 3) Mediante Cristo tenemos un lugar y una posición en el cielo. 4) Somos salvos por el don gratuito de la gracia de Dios, por lo cual no recibimos lo que merecemos la (muerte) y en cambio lo que merecemos (la gracia) que no nos cuesta nada. 5) Por cierto la obtenemos por las obras de Cristo. No por nuestros esfuerzos.</a:t>
            </a:r>
          </a:p>
          <a:p>
            <a:pPr marL="0" indent="0" algn="just">
              <a:buNone/>
              <a:tabLst>
                <a:tab pos="1168400" algn="l"/>
              </a:tabLst>
            </a:pPr>
            <a:r>
              <a:rPr lang="es-MX" b="1" dirty="0"/>
              <a:t>Oh, ¿cuándo nos daremos cuenta del verdadero valor de la obra e intercesión de nuestro Salvador? ¿Cuándo descansaremos con plena confianza en él, para vivir una vida noble, pura y dedicada? ¡A qué alturas puede llegar la imaginación santificada e inspirada por las virtudes de Cristo! Podemos percibir las glorias del futuro mundo eterno. Podemos vivir como viendo al Invisible. Caminemos por fe, no por vista… </a:t>
            </a:r>
            <a:r>
              <a:rPr lang="es-MX" i="1" dirty="0"/>
              <a:t>(Reflejemos a Jesús, p. 310). </a:t>
            </a:r>
          </a:p>
        </p:txBody>
      </p:sp>
      <p:pic>
        <p:nvPicPr>
          <p:cNvPr id="4" name="Marcador de contenido 3">
            <a:extLst>
              <a:ext uri="{FF2B5EF4-FFF2-40B4-BE49-F238E27FC236}">
                <a16:creationId xmlns:a16="http://schemas.microsoft.com/office/drawing/2014/main" id="{F0F068D2-3F73-5AC0-DE26-5FD4B822987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755255" y="2299033"/>
            <a:ext cx="2490442" cy="3064836"/>
          </a:xfrm>
          <a:ln w="76200">
            <a:solidFill>
              <a:srgbClr val="FFFF00"/>
            </a:solidFill>
          </a:ln>
        </p:spPr>
      </p:pic>
      <p:sp>
        <p:nvSpPr>
          <p:cNvPr id="2" name="Rectángulo 1">
            <a:extLst>
              <a:ext uri="{FF2B5EF4-FFF2-40B4-BE49-F238E27FC236}">
                <a16:creationId xmlns:a16="http://schemas.microsoft.com/office/drawing/2014/main" id="{D0A09385-F934-B49B-498E-D0BC730CE53F}"/>
              </a:ext>
            </a:extLst>
          </p:cNvPr>
          <p:cNvSpPr/>
          <p:nvPr/>
        </p:nvSpPr>
        <p:spPr>
          <a:xfrm>
            <a:off x="599440" y="732330"/>
            <a:ext cx="802640" cy="1440000"/>
          </a:xfrm>
          <a:prstGeom prst="rect">
            <a:avLst/>
          </a:prstGeom>
          <a:noFill/>
        </p:spPr>
        <p:txBody>
          <a:bodyPr wrap="square" lIns="91440" tIns="45720" rIns="91440" bIns="45720">
            <a:normAutofit/>
            <a:scene3d>
              <a:camera prst="orthographicFront"/>
              <a:lightRig rig="soft" dir="t">
                <a:rot lat="0" lon="0" rev="15600000"/>
              </a:lightRig>
            </a:scene3d>
            <a:sp3d extrusionH="57150" prstMaterial="softEdge">
              <a:bevelT w="25400" h="38100"/>
            </a:sp3d>
          </a:bodyPr>
          <a:lstStyle/>
          <a:p>
            <a:pPr algn="just"/>
            <a:r>
              <a:rPr lang="es-MX" sz="8800" b="1" cap="none" spc="0" dirty="0">
                <a:ln/>
                <a:solidFill>
                  <a:srgbClr val="442A1E"/>
                </a:solidFill>
                <a:effectLst/>
              </a:rPr>
              <a:t>P</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rmAutofit fontScale="90000"/>
            <a:sp3d extrusionH="88900" prstMaterial="powder">
              <a:bevelT h="127000"/>
              <a:bevelB w="38100" h="38100" prst="slope"/>
            </a:sp3d>
          </a:bodyPr>
          <a:lstStyle/>
          <a:p>
            <a:r>
              <a:rPr lang="es-MX" dirty="0">
                <a:solidFill>
                  <a:schemeClr val="bg1">
                    <a:alpha val="98000"/>
                  </a:schemeClr>
                </a:solidFill>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1" y="902726"/>
            <a:ext cx="9424801" cy="1105368"/>
          </a:xfrm>
        </p:spPr>
        <p:txBody>
          <a:bodyPr anchor="t" anchorCtr="0">
            <a:normAutofit fontScale="85000" lnSpcReduction="20000"/>
          </a:bodyPr>
          <a:lstStyle/>
          <a:p>
            <a:pPr>
              <a:lnSpc>
                <a:spcPct val="100000"/>
              </a:lnSpc>
            </a:pPr>
            <a:r>
              <a:rPr lang="es-MX" dirty="0"/>
              <a:t>Y él os dio vida a vosotros, cuando estabais muertos en vuestros delitos y pecados, en los cuales anduvisteis en otro tiempo, siguiendo la corriente de este mundo, conforme al príncipe de la potestad del aire, el espíritu que ahora opera en los hijos de desobediencia,” (Efesios 2: 1-2)</a:t>
            </a:r>
          </a:p>
          <a:p>
            <a:pPr>
              <a:lnSpc>
                <a:spcPct val="100000"/>
              </a:lnSpc>
            </a:pPr>
            <a:r>
              <a:rPr lang="es-MX" dirty="0"/>
              <a:t>Lee Efesios 2:1 al 10. ¿Cuál es la idea principal que Pablo nos da aquí sobre lo que Jesús ha hecho por nosotros?</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828800"/>
            <a:ext cx="7274560" cy="5029200"/>
          </a:xfrm>
        </p:spPr>
        <p:txBody>
          <a:bodyPr>
            <a:normAutofit fontScale="92500"/>
          </a:bodyPr>
          <a:lstStyle/>
          <a:p>
            <a:pPr marL="0" indent="0" algn="just">
              <a:lnSpc>
                <a:spcPts val="1920"/>
              </a:lnSpc>
              <a:spcBef>
                <a:spcPts val="600"/>
              </a:spcBef>
              <a:buNone/>
            </a:pPr>
            <a:r>
              <a:rPr lang="es-MX" sz="1600" b="1" dirty="0"/>
              <a:t>R. </a:t>
            </a:r>
            <a:r>
              <a:rPr lang="es-MX" sz="1600" b="1" dirty="0">
                <a:solidFill>
                  <a:srgbClr val="0070C0"/>
                </a:solidFill>
              </a:rPr>
              <a:t>De que estábamos muertos en pecados; y Dios nos dio vida junto con Cristo; y por último que por gracia somos salvos.</a:t>
            </a:r>
            <a:endParaRPr lang="es-MX" sz="1600" b="1" dirty="0">
              <a:solidFill>
                <a:srgbClr val="FF0000"/>
              </a:solidFill>
            </a:endParaRPr>
          </a:p>
          <a:p>
            <a:pPr marL="0" indent="0" algn="just">
              <a:lnSpc>
                <a:spcPts val="1920"/>
              </a:lnSpc>
              <a:spcBef>
                <a:spcPts val="600"/>
              </a:spcBef>
              <a:buNone/>
            </a:pPr>
            <a:r>
              <a:rPr lang="es-MX" sz="1600" dirty="0"/>
              <a:t>El apóstol Pablo en Efesios 2: 1- 10, relata los pasos individuales para alcanzar la salvación. También analiza como Satanás hace el intento de dominar la mente humana y la fuerza de Dios por dirigir nuestra mente para que no caigamos en pecado y caigamos en perdición. Pablo describe el estado pecaminoso de nuestro mundo (ver. 1-3), vivir la vida cristiana no es solo vencer un molesto habito o supera cualquier “delito o pecado” que nos amenaza en este momento. No solo luchamos con algunos pecados sino contra el pecado. </a:t>
            </a:r>
          </a:p>
          <a:p>
            <a:pPr marL="0" indent="0" algn="just">
              <a:lnSpc>
                <a:spcPts val="1920"/>
              </a:lnSpc>
              <a:spcBef>
                <a:spcPts val="600"/>
              </a:spcBef>
              <a:buNone/>
            </a:pPr>
            <a:r>
              <a:rPr lang="es-MX" sz="1600" b="1" dirty="0"/>
              <a:t>Por el sacrificio de Cristo se ha provisto para que los creyentes reciban todas las cosas que pertenecen a la vida y la piedad… En su humanidad, perfeccionada por una vida de constante resistencia al mal, el Salvador mostró que cooperando con la Divinidad los seres humanos pueden alcanzar la perfección de carácter en esta vida. Esa es la seguridad que nos da Dios de que nosotros también podemos obtener una victoria completa. </a:t>
            </a:r>
            <a:r>
              <a:rPr lang="es-MX" sz="1600" i="1" dirty="0"/>
              <a:t>(Los hechos de los apóstoles, p. 424).</a:t>
            </a:r>
          </a:p>
          <a:p>
            <a:pPr marL="0" indent="0" algn="just">
              <a:lnSpc>
                <a:spcPts val="1920"/>
              </a:lnSpc>
              <a:spcBef>
                <a:spcPts val="600"/>
              </a:spcBef>
              <a:buNone/>
            </a:pPr>
            <a:r>
              <a:rPr lang="es-MX" sz="1600" b="1" dirty="0"/>
              <a:t>Reflexionemos:</a:t>
            </a:r>
            <a:r>
              <a:rPr lang="es-MX" sz="1600" b="1" dirty="0">
                <a:solidFill>
                  <a:srgbClr val="C00000"/>
                </a:solidFill>
              </a:rPr>
              <a:t> ¿Qué nos enseñan estos versículos acerca de la realidad del Gran Conflicto? Al mismo tiempo, ¿cómo podemos obtener consuelo y esperanza sabiendo que Jesús ha sido victorioso y que podemos participar de su victoria ahora?</a:t>
            </a:r>
          </a:p>
        </p:txBody>
      </p:sp>
      <p:pic>
        <p:nvPicPr>
          <p:cNvPr id="5" name="Marcador de contenido 4">
            <a:extLst>
              <a:ext uri="{FF2B5EF4-FFF2-40B4-BE49-F238E27FC236}">
                <a16:creationId xmlns:a16="http://schemas.microsoft.com/office/drawing/2014/main" id="{947E732B-944D-4884-5F35-F05F9DA0E6D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41840" y="2418080"/>
            <a:ext cx="2473007" cy="3434080"/>
          </a:xfrm>
          <a:ln w="57150">
            <a:solidFill>
              <a:srgbClr val="0970BC"/>
            </a:solidFill>
          </a:ln>
        </p:spPr>
      </p:pic>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20000"/>
          </a:bodyPr>
          <a:lstStyle/>
          <a:p>
            <a:r>
              <a:rPr lang="es-MX" sz="2400" dirty="0">
                <a:solidFill>
                  <a:schemeClr val="bg1">
                    <a:lumMod val="95000"/>
                  </a:schemeClr>
                </a:solidFill>
                <a:latin typeface="Amasis MT Pro Black" panose="02040A04050005020304" pitchFamily="18" charset="0"/>
              </a:rPr>
              <a:t>EN OTRO TIEMPO MUERTOS Y ENGAÑADOS POR SATANÁS</a:t>
            </a: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scene3d>
            <a:camera prst="perspectiveLeft"/>
            <a:lightRig rig="brightRoom" dir="t"/>
          </a:scene3d>
          <a:sp3d>
            <a:bevelT w="190500" h="38100"/>
          </a:sp3d>
        </p:spPr>
        <p:txBody>
          <a:bodyPr>
            <a:noAutofit/>
            <a:sp3d extrusionH="88900" prstMaterial="dkEdge">
              <a:bevelB w="38100" h="38100"/>
            </a:sp3d>
          </a:bodyPr>
          <a:lstStyle/>
          <a:p>
            <a:r>
              <a:rPr lang="es-MX" dirty="0">
                <a:ln cap="rnd">
                  <a:solidFill>
                    <a:srgbClr val="3A241B"/>
                  </a:solidFill>
                </a:ln>
                <a:solidFill>
                  <a:schemeClr val="bg1">
                    <a:alpha val="98000"/>
                  </a:schemeClr>
                </a:solidFill>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61238"/>
            <a:ext cx="9447697" cy="1150441"/>
          </a:xfrm>
        </p:spPr>
        <p:txBody>
          <a:bodyPr anchor="t" anchorCtr="0">
            <a:normAutofit fontScale="85000" lnSpcReduction="20000"/>
          </a:bodyPr>
          <a:lstStyle/>
          <a:p>
            <a:pPr>
              <a:lnSpc>
                <a:spcPct val="110000"/>
              </a:lnSpc>
            </a:pPr>
            <a:r>
              <a:rPr lang="es-MX" dirty="0"/>
              <a:t>“entre los cuales también todos nosotros vivimos en otro tiempo en los deseos de nuestra carne, haciendo la voluntad de la carne y de los pensamientos, y éramos por naturaleza hijos de ira, lo mismo que los demás.,” (Efesios 2: 3)</a:t>
            </a:r>
          </a:p>
          <a:p>
            <a:pPr>
              <a:lnSpc>
                <a:spcPct val="110000"/>
              </a:lnSpc>
            </a:pPr>
            <a:r>
              <a:rPr lang="es-MX" dirty="0"/>
              <a:t>¿Qué quiere decir Pablo al afirmar que sus oyentes en otro tiempo eran “por naturaleza hijos de ira, igual que los demás”? (Efe. 2:3)? Comparar con Efesios 2:3 y 5:6.</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463867" y="1910080"/>
            <a:ext cx="7298373" cy="5019638"/>
          </a:xfrm>
        </p:spPr>
        <p:txBody>
          <a:bodyPr>
            <a:normAutofit fontScale="85000" lnSpcReduction="10000"/>
          </a:bodyPr>
          <a:lstStyle/>
          <a:p>
            <a:pPr marL="0" indent="0" algn="just">
              <a:buNone/>
            </a:pPr>
            <a:r>
              <a:rPr lang="es-MX" sz="1800" b="1" dirty="0"/>
              <a:t>R. </a:t>
            </a:r>
            <a:r>
              <a:rPr lang="es-MX" b="1" dirty="0">
                <a:solidFill>
                  <a:srgbClr val="0070C0"/>
                </a:solidFill>
              </a:rPr>
              <a:t>Qué estaban bajo el peligro o amenaza del juicio de Dios en el tiempo del fin, como lo están todos aquellos que siguen sus propios deseos.</a:t>
            </a:r>
          </a:p>
          <a:p>
            <a:pPr marL="0" indent="0" algn="just">
              <a:buNone/>
            </a:pPr>
            <a:r>
              <a:rPr lang="es-MX" dirty="0"/>
              <a:t>En otro tiempo, los creyentes eran “por naturaleza hijos de ira” (vers. 3). Es importante notar que, al realizar esta descripción, Pablo emplea un tiempo pasado. Esto no significa que la inclinación inherente hacia el mal ya no sea una realidad para los creyentes. Pablo dedica una parte considerable de su carta a advertir que los actos pecaminosos, arraigados en la naturaleza pecaminosa, continúan siendo una amenaza para los cristianos (ver especialmente Efesios 4:17 al 5:21). Lo que el apóstol quiere decir es que este “viejo yo” ya no tiene por qué dominar al creyente, quien, por el poder de Cristo, puede despojarse “del hombre viejo” y vestirse “del nuevo hombre, creado para ser semejante a Dios en justicia y en santidad de la verdad” (Efe. 4:22, 24).</a:t>
            </a:r>
            <a:endParaRPr lang="es-MX" sz="1800" dirty="0"/>
          </a:p>
          <a:p>
            <a:pPr marL="0" indent="0" algn="just">
              <a:buNone/>
            </a:pPr>
            <a:r>
              <a:rPr lang="es-MX" b="1" dirty="0"/>
              <a:t>“El Señor Jesús… está realizando transformaciones tan sorprendentes que Satanás… se detiene para mirarla como una fortaleza inexpugnable ante sus sofismas y engaños. Son para él un misterio incomprensible. Los ángeles de Dios… contemplan con asombro y gozo cómo hombres caídos, una vez hijos de la ira, están desarrollando por la enseñanza de Cristo, caracteres a la semejanza divina, para ser hijos e hijas de Dios… El don de su Espíritu Santo, rico, completo y abundante ha de ser para su iglesia como un muro de fuego que la circunde, contra el cual no prevalezcan las potencias del infierno” </a:t>
            </a:r>
            <a:r>
              <a:rPr lang="es-MX" i="1" dirty="0"/>
              <a:t>(En los lugares celestiales, p. 284).</a:t>
            </a:r>
          </a:p>
          <a:p>
            <a:pPr marL="0" indent="0" algn="just">
              <a:buNone/>
            </a:pPr>
            <a:r>
              <a:rPr lang="es-MX" b="1" dirty="0"/>
              <a:t>Reflexionemos</a:t>
            </a:r>
            <a:r>
              <a:rPr lang="es-MX" sz="1800" b="1" dirty="0"/>
              <a:t>:</a:t>
            </a:r>
            <a:r>
              <a:rPr lang="es-MX" sz="1800" b="1" dirty="0">
                <a:solidFill>
                  <a:srgbClr val="C00000"/>
                </a:solidFill>
              </a:rPr>
              <a:t> </a:t>
            </a:r>
            <a:r>
              <a:rPr lang="es-MX" b="1" dirty="0">
                <a:solidFill>
                  <a:srgbClr val="C00000"/>
                </a:solidFill>
              </a:rPr>
              <a:t> ¿Quién no ha advertido lo corrupta que es nuestra naturaleza, aun después de habernos entregado a Jesús? ¿Qué debería enseñarnos esto sobre la importancia de aferrarnos a él en cada momento de la vida?</a:t>
            </a:r>
            <a:endParaRPr lang="es-MX" dirty="0"/>
          </a:p>
        </p:txBody>
      </p:sp>
      <p:pic>
        <p:nvPicPr>
          <p:cNvPr id="5" name="Marcador de contenido 4">
            <a:extLst>
              <a:ext uri="{FF2B5EF4-FFF2-40B4-BE49-F238E27FC236}">
                <a16:creationId xmlns:a16="http://schemas.microsoft.com/office/drawing/2014/main" id="{CD716F69-78A8-C0CD-90E1-5E678A611B4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59713" y="2386711"/>
            <a:ext cx="2432367" cy="3643503"/>
          </a:xfrm>
          <a:ln w="76200">
            <a:solidFill>
              <a:srgbClr val="BB5610"/>
            </a:solidFill>
          </a:ln>
        </p:spPr>
      </p:pic>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EN OTRO TIEMPO ENGAÑADOS POR NUESTROS PROPIOS DESEOS</a:t>
            </a: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8ABD32-E38F-BEF9-7EEC-AD41419AC794}"/>
              </a:ext>
            </a:extLst>
          </p:cNvPr>
          <p:cNvSpPr>
            <a:spLocks noGrp="1"/>
          </p:cNvSpPr>
          <p:nvPr>
            <p:ph type="title"/>
          </p:nvPr>
        </p:nvSpPr>
        <p:spPr>
          <a:xfrm>
            <a:off x="445327" y="180753"/>
            <a:ext cx="2653200" cy="659218"/>
          </a:xfrm>
        </p:spPr>
        <p:txBody>
          <a:bodyPr>
            <a:normAutofit fontScale="90000"/>
          </a:bodyPr>
          <a:lstStyle/>
          <a:p>
            <a:r>
              <a:rPr lang="es-MX" dirty="0">
                <a:ln cap="rnd">
                  <a:solidFill>
                    <a:srgbClr val="3A241B"/>
                  </a:solidFill>
                </a:ln>
                <a:solidFill>
                  <a:schemeClr val="bg1">
                    <a:alpha val="98000"/>
                  </a:schemeClr>
                </a:solidFill>
                <a:effectLst>
                  <a:innerShdw blurRad="63500" dir="18900000">
                    <a:prstClr val="black">
                      <a:alpha val="50000"/>
                    </a:prstClr>
                  </a:innerShdw>
                </a:effectLst>
              </a:rPr>
              <a:t>Martes</a:t>
            </a:r>
            <a:endParaRPr lang="es-MX" dirty="0">
              <a:effectLst>
                <a:innerShdw blurRad="63500" dir="18900000">
                  <a:prstClr val="black">
                    <a:alpha val="50000"/>
                  </a:prstClr>
                </a:innerShdw>
              </a:effectLst>
            </a:endParaRPr>
          </a:p>
        </p:txBody>
      </p:sp>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61238"/>
            <a:ext cx="9457275" cy="1080437"/>
          </a:xfrm>
        </p:spPr>
        <p:txBody>
          <a:bodyPr anchor="t">
            <a:normAutofit lnSpcReduction="10000"/>
          </a:bodyPr>
          <a:lstStyle/>
          <a:p>
            <a:pPr>
              <a:lnSpc>
                <a:spcPct val="100000"/>
              </a:lnSpc>
            </a:pPr>
            <a:r>
              <a:rPr lang="es-MX" dirty="0"/>
              <a:t>“y juntamente con él nos resucitó, y asimismo nos hizo sentar en los lugares celestiales con Cristo Jesús,” (Efesios 2: 6)</a:t>
            </a:r>
          </a:p>
          <a:p>
            <a:pPr>
              <a:lnSpc>
                <a:spcPct val="100000"/>
              </a:lnSpc>
            </a:pPr>
            <a:r>
              <a:rPr lang="es-MX" dirty="0"/>
              <a:t>¿En qué sentido participan los creyentes de la resurrección, la ascensión y la exaltación de Cristo? ¿Cuándo se produce esto? Efesios 2:6, 7.</a:t>
            </a:r>
          </a:p>
          <a:p>
            <a:pPr>
              <a:lnSpc>
                <a:spcPct val="100000"/>
              </a:lnSpc>
            </a:pPr>
            <a:endParaRPr lang="es-MX" dirty="0"/>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936384"/>
            <a:ext cx="7414216" cy="4921616"/>
          </a:xfrm>
        </p:spPr>
        <p:txBody>
          <a:bodyPr>
            <a:normAutofit fontScale="85000" lnSpcReduction="10000"/>
          </a:bodyPr>
          <a:lstStyle/>
          <a:p>
            <a:pPr marL="0" indent="0" algn="just">
              <a:spcBef>
                <a:spcPts val="300"/>
              </a:spcBef>
              <a:buNone/>
            </a:pPr>
            <a:r>
              <a:rPr lang="es-MX" b="1" dirty="0"/>
              <a:t>R.</a:t>
            </a:r>
            <a:r>
              <a:rPr lang="es-MX" dirty="0"/>
              <a:t> </a:t>
            </a:r>
            <a:r>
              <a:rPr lang="es-MX" b="1" dirty="0">
                <a:solidFill>
                  <a:srgbClr val="0970BC"/>
                </a:solidFill>
              </a:rPr>
              <a:t>El creyente participa, cuando por medio del bautismo muere al viejo hombre, resucita una nueva vida, permaneciendo en sus principios, que nos da acceso a la vida eterna para gobernar con Cristo en el cielo.</a:t>
            </a:r>
          </a:p>
          <a:p>
            <a:pPr marL="0" indent="0" algn="just">
              <a:spcBef>
                <a:spcPts val="300"/>
              </a:spcBef>
              <a:buNone/>
            </a:pPr>
            <a:r>
              <a:rPr lang="es-MX" dirty="0"/>
              <a:t>Para entender y aplicar este pasaje, debemos recordar la relación del Jesús resucitado, ascendido y exaltado con “los poderes”. Los oyentes de Pablo – y toda la humanidad– servían en otro tiempo a “a los principados y potestades de los cielos” (Efe. 3:10), adorando y reverenciando a diversos poderes astrales, y poseyendo únicamente un modelo de vida destructivo (“muertos en sus delitos y pecados” [Efe. 2:1]). Asombrosamente, el poder divino de Dios ejercido en la resurrección de Cristo y su exaltación al dominio ilimitado y la autoridad absoluta ilustran el poder disponible para los creyentes. ¡Ese poder es la fuente de la resurrección, la ascensión y la exaltación de los creyentes!</a:t>
            </a:r>
          </a:p>
          <a:p>
            <a:pPr marL="0" indent="0" algn="just">
              <a:spcBef>
                <a:spcPts val="300"/>
              </a:spcBef>
              <a:buNone/>
            </a:pPr>
            <a:r>
              <a:rPr lang="es-MX" b="1" dirty="0"/>
              <a:t>“¿Por qué se permitió que el gran conflicto se prolongara por tantos siglos? ¿Por qué no se suprimió la existencia de Satanás al comienzo mismo de su rebelión? Para que el universo se convenciera de la justicia de Dios en su trato con el mal; para que el pecado recibiese condenación eterna. En el plan de salvación hay alturas y profundidades que la eternidad misma nunca podrá agotar, maravillas que los ángeles desearían escrutar. De todos los seres creados, solo los redimidos han conocido por experiencia el conflicto real con el pecado; han trabajado con Cristo y, cosa que ni los ángeles podrían hacer, han participado de sus sufrimientos. ¿No tendrán acaso algún testimonio acerca de la ciencia de la redención, algo que sea de valor para los seres no caídos?” </a:t>
            </a:r>
            <a:r>
              <a:rPr lang="es-MX" i="1" dirty="0"/>
              <a:t>(La educación, p. 308).</a:t>
            </a:r>
          </a:p>
          <a:p>
            <a:pPr marL="0" indent="0" algn="just">
              <a:spcBef>
                <a:spcPts val="300"/>
              </a:spcBef>
              <a:buNone/>
            </a:pPr>
            <a:r>
              <a:rPr lang="es-MX" b="1" dirty="0"/>
              <a:t>Reflexionemos:</a:t>
            </a:r>
            <a:r>
              <a:rPr lang="es-MX" dirty="0"/>
              <a:t> </a:t>
            </a:r>
            <a:r>
              <a:rPr lang="es-MX" b="1" dirty="0">
                <a:solidFill>
                  <a:srgbClr val="C00000"/>
                </a:solidFill>
              </a:rPr>
              <a:t>Porque no nos ha dado Dios espíritu de timidez, sino de poder, de amor y de dominio propio” (2 Tim. 1:7). ¿Cómo nos ayudan los versículos que vimos hoy a entender lo que Pablo escribe aquí?</a:t>
            </a:r>
          </a:p>
        </p:txBody>
      </p:sp>
      <p:pic>
        <p:nvPicPr>
          <p:cNvPr id="4" name="Marcador de contenido 3">
            <a:extLst>
              <a:ext uri="{FF2B5EF4-FFF2-40B4-BE49-F238E27FC236}">
                <a16:creationId xmlns:a16="http://schemas.microsoft.com/office/drawing/2014/main" id="{DBE59BA5-EEA5-EE83-7785-20B8EA9BCAE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33764" y="2716305"/>
            <a:ext cx="2377440" cy="3137647"/>
          </a:xfrm>
          <a:ln w="76200">
            <a:solidFill>
              <a:srgbClr val="5A863C"/>
            </a:solidFill>
          </a:ln>
        </p:spPr>
      </p:pic>
      <p:sp>
        <p:nvSpPr>
          <p:cNvPr id="2" name="CuadroTexto 1">
            <a:extLst>
              <a:ext uri="{FF2B5EF4-FFF2-40B4-BE49-F238E27FC236}">
                <a16:creationId xmlns:a16="http://schemas.microsoft.com/office/drawing/2014/main" id="{08C685AE-E21C-8DBF-EB5E-2BDEB9589609}"/>
              </a:ext>
            </a:extLst>
          </p:cNvPr>
          <p:cNvSpPr txBox="1"/>
          <p:nvPr/>
        </p:nvSpPr>
        <p:spPr>
          <a:xfrm>
            <a:off x="3278601" y="161919"/>
            <a:ext cx="6624000" cy="707886"/>
          </a:xfrm>
          <a:prstGeom prst="rect">
            <a:avLst/>
          </a:prstGeom>
          <a:solidFill>
            <a:srgbClr val="5987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s-MX" sz="2000" dirty="0">
                <a:solidFill>
                  <a:schemeClr val="bg1">
                    <a:lumMod val="95000"/>
                  </a:schemeClr>
                </a:solidFill>
                <a:latin typeface="Amasis MT Pro Black" panose="02040A04050005020304" pitchFamily="18" charset="0"/>
              </a:rPr>
              <a:t>AHORA RESUCITADOS, ASCENDIDOS Y EXALTADOS CON CRISTO</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44BABAF-3E12-091E-23E3-49715F1FCCEE}"/>
              </a:ext>
            </a:extLst>
          </p:cNvPr>
          <p:cNvSpPr>
            <a:spLocks noGrp="1"/>
          </p:cNvSpPr>
          <p:nvPr>
            <p:ph type="title"/>
          </p:nvPr>
        </p:nvSpPr>
        <p:spPr>
          <a:xfrm>
            <a:off x="463867" y="180753"/>
            <a:ext cx="2653200" cy="659218"/>
          </a:xfrm>
        </p:spPr>
        <p:txBody>
          <a:bodyPr>
            <a:normAutofit fontScale="90000"/>
          </a:bodyPr>
          <a:lstStyle/>
          <a:p>
            <a:r>
              <a:rPr lang="es-MX" dirty="0">
                <a:ln cap="rnd">
                  <a:solidFill>
                    <a:srgbClr val="3A241B"/>
                  </a:solidFill>
                </a:ln>
                <a:solidFill>
                  <a:schemeClr val="bg1">
                    <a:alpha val="98000"/>
                  </a:schemeClr>
                </a:solidFill>
              </a:rPr>
              <a:t>Miércoles</a:t>
            </a:r>
            <a:endParaRPr lang="es-MX" dirty="0"/>
          </a:p>
        </p:txBody>
      </p:sp>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8"/>
            <a:ext cx="9457200" cy="931703"/>
          </a:xfrm>
        </p:spPr>
        <p:txBody>
          <a:bodyPr anchor="t">
            <a:normAutofit fontScale="85000" lnSpcReduction="10000"/>
          </a:bodyPr>
          <a:lstStyle/>
          <a:p>
            <a:pPr>
              <a:lnSpc>
                <a:spcPct val="100000"/>
              </a:lnSpc>
            </a:pPr>
            <a:r>
              <a:rPr lang="es-MX" dirty="0"/>
              <a:t>“para mostrar en los siglos venideros las abundantes riquezas de su gracia en su bondad para con nosotros en Cristo Jesús.” (Efesios 2: 7)</a:t>
            </a:r>
          </a:p>
          <a:p>
            <a:pPr>
              <a:lnSpc>
                <a:spcPct val="100000"/>
              </a:lnSpc>
            </a:pPr>
            <a:r>
              <a:rPr lang="es-MX" dirty="0"/>
              <a:t>Compara el plan de salvación de Dios en Efesios 1:3 y 4 con los resultados eternos de ese plan descrito en Efesios 2:7. ¿Cuáles son los elementos esenciales y las metas del “plan de salvación” de Dios?</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703294"/>
            <a:ext cx="7395675" cy="4973953"/>
          </a:xfrm>
        </p:spPr>
        <p:txBody>
          <a:bodyPr>
            <a:normAutofit lnSpcReduction="10000"/>
          </a:bodyPr>
          <a:lstStyle/>
          <a:p>
            <a:pPr marL="0" indent="0" algn="just">
              <a:spcBef>
                <a:spcPts val="600"/>
              </a:spcBef>
              <a:buNone/>
            </a:pPr>
            <a:r>
              <a:rPr lang="es-MX" b="1" dirty="0"/>
              <a:t>R.</a:t>
            </a:r>
            <a:r>
              <a:rPr lang="es-MX" dirty="0"/>
              <a:t> </a:t>
            </a:r>
            <a:r>
              <a:rPr lang="es-MX" b="1" dirty="0">
                <a:solidFill>
                  <a:srgbClr val="0970BC"/>
                </a:solidFill>
              </a:rPr>
              <a:t>La gracia, ya que nos escogió desde antes de la fundación del mundo, para que fuéramos santos y sin mancha. Para mostrar en los siglos venideros la abundante gracia y su bondad para con nosotros”.</a:t>
            </a:r>
          </a:p>
          <a:p>
            <a:pPr marL="0" indent="0" algn="just">
              <a:spcBef>
                <a:spcPts val="600"/>
              </a:spcBef>
              <a:buNone/>
              <a:defRPr/>
            </a:pPr>
            <a:r>
              <a:rPr lang="es-MX" sz="1700" dirty="0">
                <a:solidFill>
                  <a:prstClr val="black"/>
                </a:solidFill>
              </a:rPr>
              <a:t>Por el misericordioso designio de Dios, estás tan unido al Señor Jesucristo que su historia es también tu historia. No somos meros espectadores de estos acontecimientos que cambian el cosmos y la realidad. Los creyentes están tan personal e íntimamente involucrados que Pablo puede decir que hemos sido corresucitados, coascendidos y coexaltados con el Mesías, Jesucristo (Efe. 2:4-6). Por tanto, se abre ante nosotros todo un nuevo abanico de posibilidades. Tenemos derecho a pasar de una existencia dominada por el demonio a una vida recreada por Dios.</a:t>
            </a:r>
          </a:p>
          <a:p>
            <a:pPr marL="0" lvl="0" indent="0" algn="just">
              <a:spcBef>
                <a:spcPts val="600"/>
              </a:spcBef>
              <a:buNone/>
              <a:defRPr/>
            </a:pPr>
            <a:r>
              <a:rPr lang="es-MX" sz="1700" dirty="0">
                <a:solidFill>
                  <a:prstClr val="black"/>
                </a:solidFill>
              </a:rPr>
              <a:t> </a:t>
            </a:r>
            <a:r>
              <a:rPr lang="es-MX" sz="1700" b="1" dirty="0"/>
              <a:t>“La gracia es un atributo de Dios puesto al servicio de los seres humanos indignos. Nosotros no la buscamos, sino que fue enviada en busca nuestra. Dios se complace en concedernos su gracia, no porque seamos dignos de ella, sino porque somos rematadamente indignos. Lo único que nos da derecho a ella es nuestra gran necesidad…” </a:t>
            </a:r>
            <a:r>
              <a:rPr lang="es-MX" sz="1700" i="1" dirty="0"/>
              <a:t>(El ministerio de curación, p. 119). </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Debemos tener siempre en nuestra mente el Plan -vida moldeada por Cristo, determinada por Cristo, creada por Cristo y llena de Cristo–, hecho posible por la misericordia y la gracia de Dios.</a:t>
            </a:r>
            <a:endParaRPr lang="es-MX" sz="1700" i="1" dirty="0"/>
          </a:p>
        </p:txBody>
      </p:sp>
      <p:pic>
        <p:nvPicPr>
          <p:cNvPr id="4" name="Marcador de contenido 3">
            <a:extLst>
              <a:ext uri="{FF2B5EF4-FFF2-40B4-BE49-F238E27FC236}">
                <a16:creationId xmlns:a16="http://schemas.microsoft.com/office/drawing/2014/main" id="{D211D89B-89A9-635C-C047-A68CD26A189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40224" y="2752165"/>
            <a:ext cx="2322342" cy="2922494"/>
          </a:xfrm>
          <a:ln w="76200">
            <a:solidFill>
              <a:srgbClr val="6F359A"/>
            </a:solidFill>
          </a:ln>
        </p:spPr>
      </p:pic>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19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AHORA BENDECIDOS PARA SIEMPRE POR LA GRACIA</a:t>
            </a:r>
          </a:p>
        </p:txBody>
      </p:sp>
    </p:spTree>
    <p:extLst>
      <p:ext uri="{BB962C8B-B14F-4D97-AF65-F5344CB8AC3E}">
        <p14:creationId xmlns:p14="http://schemas.microsoft.com/office/powerpoint/2010/main" val="16872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4F3F05D-9893-5D6C-49AF-47EB31D1F4D2}"/>
              </a:ext>
            </a:extLst>
          </p:cNvPr>
          <p:cNvSpPr>
            <a:spLocks noGrp="1"/>
          </p:cNvSpPr>
          <p:nvPr>
            <p:ph type="title"/>
          </p:nvPr>
        </p:nvSpPr>
        <p:spPr>
          <a:xfrm>
            <a:off x="454296" y="180753"/>
            <a:ext cx="2647692" cy="659218"/>
          </a:xfrm>
        </p:spPr>
        <p:txBody>
          <a:bodyPr>
            <a:normAutofit fontScale="90000"/>
          </a:bodyPr>
          <a:lstStyle/>
          <a:p>
            <a:r>
              <a:rPr lang="es-MX" dirty="0">
                <a:ln cap="rnd">
                  <a:solidFill>
                    <a:srgbClr val="3A241B"/>
                  </a:solidFill>
                </a:ln>
                <a:solidFill>
                  <a:schemeClr val="bg1">
                    <a:alpha val="98000"/>
                  </a:schemeClr>
                </a:solidFill>
              </a:rPr>
              <a:t>Jueves</a:t>
            </a:r>
            <a:endParaRPr lang="es-MX" dirty="0"/>
          </a:p>
        </p:txBody>
      </p:sp>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1" y="861238"/>
            <a:ext cx="9930489" cy="1150442"/>
          </a:xfrm>
        </p:spPr>
        <p:txBody>
          <a:bodyPr anchor="t">
            <a:normAutofit lnSpcReduction="10000"/>
          </a:bodyPr>
          <a:lstStyle/>
          <a:p>
            <a:pPr>
              <a:lnSpc>
                <a:spcPct val="100000"/>
              </a:lnSpc>
            </a:pPr>
            <a:r>
              <a:rPr lang="es-MX" dirty="0"/>
              <a:t>“Porque por gracia sois salvos por medio de la fe; y esto no de vosotros, pues es don de Dios;</a:t>
            </a:r>
          </a:p>
          <a:p>
            <a:pPr>
              <a:lnSpc>
                <a:spcPct val="100000"/>
              </a:lnSpc>
            </a:pPr>
            <a:r>
              <a:rPr lang="es-MX" dirty="0"/>
              <a:t>no por obras, para que nadie se gloríe.” (Efesios 2: 8-9)</a:t>
            </a:r>
          </a:p>
          <a:p>
            <a:pPr>
              <a:lnSpc>
                <a:spcPct val="100000"/>
              </a:lnSpc>
            </a:pPr>
            <a:r>
              <a:rPr lang="es-MX" dirty="0"/>
              <a:t>Vuelve a leer Efesios 2:1 al 10, concentrándote en la conclusión de Pablo en los versículos 8 al 10. ¿Qué aspectos destaca al concluir el pasaje?</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1" y="1930400"/>
            <a:ext cx="7405861" cy="4927600"/>
          </a:xfrm>
        </p:spPr>
        <p:txBody>
          <a:bodyPr vert="horz" lIns="91440" tIns="45720" rIns="91440" bIns="45720" rtlCol="0">
            <a:normAutofit fontScale="92500" lnSpcReduction="10000"/>
          </a:bodyPr>
          <a:lstStyle/>
          <a:p>
            <a:pPr marL="0" indent="0" algn="just">
              <a:spcBef>
                <a:spcPts val="600"/>
              </a:spcBef>
              <a:buNone/>
            </a:pPr>
            <a:r>
              <a:rPr lang="es-MX" b="1" dirty="0"/>
              <a:t>R. </a:t>
            </a:r>
            <a:r>
              <a:rPr lang="es-MX" sz="1900" b="1" dirty="0">
                <a:solidFill>
                  <a:srgbClr val="0970BC"/>
                </a:solidFill>
              </a:rPr>
              <a:t>Pablo retoma el tema de la salvación de los creyentes es una obra divina, no humana. Que no se origina en nosotros sin en el don de Dios. Y si permanecemos en la gracia de Dios, somos prueba viviente.</a:t>
            </a:r>
          </a:p>
          <a:p>
            <a:pPr marL="0" indent="0" algn="just">
              <a:spcBef>
                <a:spcPts val="600"/>
              </a:spcBef>
              <a:buNone/>
            </a:pPr>
            <a:r>
              <a:rPr lang="es-MX" dirty="0"/>
              <a:t>“Tenemos derecho a pasar de una existencia dominada por el demonio a una vida recreada por Dios (vers. 7, cf. vers. 8-10). “Los que están unidos a Cristo no tienen necesidad de rendir pleitesía a esas fuerzas sobre las que él ha reivindicado su preeminencia”. Pablo reconocerá (en la última mitad de la carta, especialmente en Efesios 6:10 al 20) que no se trata de una transición sencilla para nosotros. El dominio de los poderes de las tinieblas y su correspondiente modelo negativo de vida tienen un auténtico poder de persistencia.</a:t>
            </a:r>
          </a:p>
          <a:p>
            <a:pPr marL="0" indent="0" algn="just">
              <a:spcBef>
                <a:spcPts val="600"/>
              </a:spcBef>
              <a:buNone/>
            </a:pPr>
            <a:r>
              <a:rPr lang="es-MX" b="1" dirty="0"/>
              <a:t>“La pureza, la santidad de la vida de Jesús tal como se la presenta en la Palabra de Dios, poseen un mayor poder para reformar y transformar el carácter que todos los esfuerzos realizados para ilustrar los pecados y crímenes de los hombres con sus seguros resultados. Una mirada resuelta al Salvador levantado sobre la cruz, hará más para purificar la mente y el corazón de toda impureza, de lo que podrán lograr todas las explicaciones científicas expuestas por la lengua más hábil” </a:t>
            </a:r>
            <a:r>
              <a:rPr lang="es-MX" i="1" dirty="0"/>
              <a:t>(Exaltad a Jesús, p. 291).</a:t>
            </a:r>
          </a:p>
          <a:p>
            <a:pPr marL="0" indent="0" algn="just">
              <a:spcBef>
                <a:spcPts val="600"/>
              </a:spcBef>
              <a:buNone/>
            </a:pPr>
            <a:r>
              <a:rPr lang="es-MX" b="1" dirty="0"/>
              <a:t>Reflexionemos: </a:t>
            </a:r>
            <a:r>
              <a:rPr lang="es-MX" b="1" dirty="0">
                <a:solidFill>
                  <a:srgbClr val="C00000"/>
                </a:solidFill>
              </a:rPr>
              <a:t>¿Por qué es tan importante que entendamos que nuestra salvación proviene de Dios y no se basa en nuestro propio valor o esfuerzo?</a:t>
            </a:r>
          </a:p>
        </p:txBody>
      </p:sp>
      <p:pic>
        <p:nvPicPr>
          <p:cNvPr id="4" name="Marcador de contenido 3">
            <a:extLst>
              <a:ext uri="{FF2B5EF4-FFF2-40B4-BE49-F238E27FC236}">
                <a16:creationId xmlns:a16="http://schemas.microsoft.com/office/drawing/2014/main" id="{08C6205C-739E-D34D-0205-B6C562BE714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35041" y="2522060"/>
            <a:ext cx="2373630" cy="3391059"/>
          </a:xfrm>
          <a:ln w="76200">
            <a:solidFill>
              <a:srgbClr val="37241A"/>
            </a:solidFill>
          </a:ln>
        </p:spPr>
      </p:pic>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TITULO</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docProps/app.xml><?xml version="1.0" encoding="utf-8"?>
<Properties xmlns="http://schemas.openxmlformats.org/officeDocument/2006/extended-properties" xmlns:vt="http://schemas.openxmlformats.org/officeDocument/2006/docPropsVTypes">
  <Template/>
  <TotalTime>5630</TotalTime>
  <Words>2869</Words>
  <Application>Microsoft Office PowerPoint</Application>
  <PresentationFormat>Panorámica</PresentationFormat>
  <Paragraphs>58</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Amasis MT Pro Medium</vt:lpstr>
      <vt:lpstr>Arial</vt:lpstr>
      <vt:lpstr>Avenir Next LT Pro</vt:lpstr>
      <vt:lpstr>Bahnschrift</vt:lpstr>
      <vt:lpstr>Bernard MT Condensed</vt:lpstr>
      <vt:lpstr>Calibri</vt:lpstr>
      <vt:lpstr>Calibri Light</vt:lpstr>
      <vt:lpstr>Gisha</vt:lpstr>
      <vt:lpstr>Headliner No. 45</vt:lpstr>
      <vt:lpstr>Impact</vt:lpstr>
      <vt:lpstr>Lato</vt:lpstr>
      <vt:lpstr>Tema de Office</vt:lpstr>
      <vt:lpstr>EFESIOS</vt:lpstr>
      <vt:lpstr>Para Memorizar</vt:lpstr>
      <vt:lpstr>Enfoque del Estudio</vt:lpstr>
      <vt:lpstr>Sábado</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109</cp:revision>
  <dcterms:created xsi:type="dcterms:W3CDTF">2023-06-19T00:44:38Z</dcterms:created>
  <dcterms:modified xsi:type="dcterms:W3CDTF">2023-07-18T23:00:23Z</dcterms:modified>
</cp:coreProperties>
</file>