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241A"/>
    <a:srgbClr val="362218"/>
    <a:srgbClr val="6F359A"/>
    <a:srgbClr val="6E319C"/>
    <a:srgbClr val="5A863C"/>
    <a:srgbClr val="0970BC"/>
    <a:srgbClr val="59873A"/>
    <a:srgbClr val="507C32"/>
    <a:srgbClr val="BB5610"/>
    <a:srgbClr val="BF5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60"/>
  </p:normalViewPr>
  <p:slideViewPr>
    <p:cSldViewPr snapToGrid="0">
      <p:cViewPr varScale="1">
        <p:scale>
          <a:sx n="79" d="100"/>
          <a:sy n="79" d="100"/>
        </p:scale>
        <p:origin x="96"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824E2B8-C2AE-5D4D-BA47-99EDFE320E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2633" y="1034473"/>
            <a:ext cx="8142062" cy="5860800"/>
          </a:xfrm>
          <a:prstGeom prst="rect">
            <a:avLst/>
          </a:prstGeom>
        </p:spPr>
      </p:pic>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0386391" cy="1043353"/>
          </a:xfrm>
        </p:spPr>
        <p:txBody>
          <a:bodyPr anchor="b"/>
          <a:lstStyle>
            <a:lvl1pPr algn="ctr">
              <a:defRPr sz="6000">
                <a:latin typeface="Headliner No. 45" panose="02000000000000000000" pitchFamily="2" charset="0"/>
              </a:defRPr>
            </a:lvl1pPr>
          </a:lstStyle>
          <a:p>
            <a:r>
              <a:rPr lang="es-MX" dirty="0"/>
              <a:t>TITULO</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5C341C"/>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JULIO-SEPTIEMBRE 2023</a:t>
            </a:r>
          </a:p>
        </p:txBody>
      </p:sp>
      <p:sp>
        <p:nvSpPr>
          <p:cNvPr id="22" name="CuadroTexto 21">
            <a:extLst>
              <a:ext uri="{FF2B5EF4-FFF2-40B4-BE49-F238E27FC236}">
                <a16:creationId xmlns:a16="http://schemas.microsoft.com/office/drawing/2014/main" id="{4D4946DB-1295-E0A0-98C0-FD3E07F96757}"/>
              </a:ext>
            </a:extLst>
          </p:cNvPr>
          <p:cNvSpPr txBox="1"/>
          <p:nvPr userDrawn="1"/>
        </p:nvSpPr>
        <p:spPr>
          <a:xfrm>
            <a:off x="0" y="2348880"/>
            <a:ext cx="2331660" cy="989818"/>
          </a:xfrm>
          <a:prstGeom prst="rect">
            <a:avLst/>
          </a:prstGeom>
          <a:noFill/>
        </p:spPr>
        <p:txBody>
          <a:bodyPr wrap="square" rtlCol="0">
            <a:normAutofit fontScale="55000" lnSpcReduction="20000"/>
          </a:bodyPr>
          <a:lstStyle/>
          <a:p>
            <a:pPr algn="ctr"/>
            <a:r>
              <a:rPr lang="es-MX" sz="4400" b="1" kern="1200"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PABLO Y LOS EFESIOS</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01</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 de Julio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065034"/>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81698"/>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86390" y="-38523"/>
            <a:ext cx="1816380" cy="6935045"/>
            <a:chOff x="10384170" y="0"/>
            <a:chExt cx="1816380" cy="6935045"/>
          </a:xfrm>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a:t>
            </a:r>
            <a:r>
              <a:rPr lang="es-MX" b="1" dirty="0" err="1">
                <a:solidFill>
                  <a:srgbClr val="FFFEFF"/>
                </a:solidFill>
              </a:rPr>
              <a:t>EL_Llano</a:t>
            </a:r>
            <a:endParaRPr lang="es-MX" b="1" dirty="0">
              <a:solidFill>
                <a:srgbClr val="FFFEFF"/>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Tree>
    <p:extLst>
      <p:ext uri="{BB962C8B-B14F-4D97-AF65-F5344CB8AC3E}">
        <p14:creationId xmlns:p14="http://schemas.microsoft.com/office/powerpoint/2010/main" val="26255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10261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8071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1E4992F5-2369-E1F6-0014-361A193A661A}"/>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7" name="Marcador de contenido 2">
            <a:extLst>
              <a:ext uri="{FF2B5EF4-FFF2-40B4-BE49-F238E27FC236}">
                <a16:creationId xmlns:a16="http://schemas.microsoft.com/office/drawing/2014/main" id="{2FAE65AD-60A2-16A5-BB19-1AABB073C632}"/>
              </a:ext>
            </a:extLst>
          </p:cNvPr>
          <p:cNvSpPr>
            <a:spLocks noGrp="1"/>
          </p:cNvSpPr>
          <p:nvPr>
            <p:ph idx="13"/>
          </p:nvPr>
        </p:nvSpPr>
        <p:spPr>
          <a:xfrm>
            <a:off x="6667131" y="1825625"/>
            <a:ext cx="3708489" cy="4351338"/>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8"/>
            <a:ext cx="1816380" cy="6935045"/>
            <a:chOff x="10384170" y="0"/>
            <a:chExt cx="1816380" cy="6935045"/>
          </a:xfrm>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ln>
              <a:solidFill>
                <a:srgbClr val="3A241B"/>
              </a:solidFill>
            </a:ln>
          </p:spPr>
        </p:pic>
      </p:grpSp>
    </p:spTree>
    <p:extLst>
      <p:ext uri="{BB962C8B-B14F-4D97-AF65-F5344CB8AC3E}">
        <p14:creationId xmlns:p14="http://schemas.microsoft.com/office/powerpoint/2010/main" val="3250493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4387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111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64771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77157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81232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1180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27/06/2023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61" r:id="rId6"/>
    <p:sldLayoutId id="2147483662" r:id="rId7"/>
    <p:sldLayoutId id="2147483663" r:id="rId8"/>
    <p:sldLayoutId id="2147483664" r:id="rId9"/>
    <p:sldLayoutId id="2147483665" r:id="rId10"/>
    <p:sldLayoutId id="2147483667"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EFESIOS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838200" y="1414130"/>
            <a:ext cx="9489142" cy="5078745"/>
          </a:xfrm>
        </p:spPr>
        <p:txBody>
          <a:bodyPr wrap="square">
            <a:normAutofit lnSpcReduction="10000"/>
          </a:bodyPr>
          <a:lstStyle/>
          <a:p>
            <a:pPr marL="0" indent="0" algn="just">
              <a:buNone/>
            </a:pPr>
            <a:r>
              <a:rPr lang="es-MX" dirty="0"/>
              <a:t>Salvación, misión y educación. El libro de los Hechos asocia el origen de la iglesia en </a:t>
            </a:r>
            <a:r>
              <a:rPr lang="es-MX" dirty="0" err="1"/>
              <a:t>Efeso</a:t>
            </a:r>
            <a:r>
              <a:rPr lang="es-MX" dirty="0"/>
              <a:t>, con la educación, que se describe como “razonar” y “persuadir”. Al principio, Pablo razonó, habló y persuadió a los judíos en sus sinagogas, que no solo eran lugares de culto sino también espacios de educación pública (</a:t>
            </a:r>
            <a:r>
              <a:rPr lang="es-MX" dirty="0" err="1"/>
              <a:t>Hech</a:t>
            </a:r>
            <a:r>
              <a:rPr lang="es-MX" dirty="0"/>
              <a:t>. 18: 19; 19:8). Más adelante, Pablo se mudó a una escuela local, la escuela de Tirano, y siguió “discutiendo” o “persuadiendo” tanto a judíos como a griegos del camino de la salvación (</a:t>
            </a:r>
            <a:r>
              <a:rPr lang="es-MX" dirty="0" err="1"/>
              <a:t>Hech</a:t>
            </a:r>
            <a:r>
              <a:rPr lang="es-MX" dirty="0"/>
              <a:t>. 19:9; 10).</a:t>
            </a:r>
          </a:p>
          <a:p>
            <a:pPr marL="0" indent="0" algn="just">
              <a:buNone/>
            </a:pPr>
            <a:r>
              <a:rPr lang="es-MX" dirty="0"/>
              <a:t>La epístola a los Efesios muestra un maravilloso equilibrio entre la razón, las emociones, los sentimientos, las contemplaciones teológicas y la vida práctica. El </a:t>
            </a:r>
            <a:r>
              <a:rPr lang="es-MX" dirty="0" err="1"/>
              <a:t>desafio</a:t>
            </a:r>
            <a:r>
              <a:rPr lang="es-MX" dirty="0"/>
              <a:t> hoy para ti y para mí es que identifiquemos dos formas en que podamos contribuir a transformar nuestra iglesia en un ministerio que aborde estos aspectos de la vida humana en nuestra comunidad. </a:t>
            </a:r>
          </a:p>
          <a:p>
            <a:pPr marL="0" indent="0" algn="just">
              <a:buNone/>
            </a:pPr>
            <a:r>
              <a:rPr lang="es-MX" dirty="0"/>
              <a:t>En el estudio de esta semana hablamos sobre: </a:t>
            </a:r>
            <a:r>
              <a:rPr lang="es-MX" b="1" dirty="0"/>
              <a:t>1) Sobre el autor de la Epístola a los Efesios; 2) La gente de Efesios, los destinatarios de la Epístola; y, 3) La temática principal del mensaje de Pablo a la Iglesia en Éfeso.</a:t>
            </a:r>
          </a:p>
          <a:p>
            <a:pPr marL="0" indent="0" algn="just">
              <a:buNone/>
            </a:pPr>
            <a:r>
              <a:rPr lang="es-MX" b="1" dirty="0"/>
              <a:t>“Estos mensajes [las cartas de Pablo], escritos, no con poder humano, sino con el de Dios, contienen lecciones que deben ser estudiadas por todos, lecciones que será provechoso repetir frecuentemente. En ellas encontramos delineada la piedad práctica, se formulan principios que deben ser seguidos en cada iglesia y se define el camino que lleva a la vida eterna”</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lstStyle/>
          <a:p>
            <a:pPr marL="0" indent="0" algn="ctr">
              <a:buNone/>
            </a:pPr>
            <a:r>
              <a:rPr lang="es-MX" b="1" dirty="0"/>
              <a:t>“Dándonos a conocer el misterio de su voluntad, según su beneplácito, el cual se había propuesto en sí mismo, de reunir todas las cosas en Cristo, en la dispensación del cumplimiento de los tiempos, así las que están en los cielos, como las que están en la tierra”.</a:t>
            </a:r>
          </a:p>
          <a:p>
            <a:pPr marL="0" indent="0" algn="ctr">
              <a:buNone/>
            </a:pPr>
            <a:r>
              <a:rPr lang="es-MX" b="1" dirty="0"/>
              <a:t>(Efesios 1: 9-10)</a:t>
            </a:r>
          </a:p>
        </p:txBody>
      </p:sp>
      <p:pic>
        <p:nvPicPr>
          <p:cNvPr id="6" name="Marcador de contenido 5">
            <a:extLst>
              <a:ext uri="{FF2B5EF4-FFF2-40B4-BE49-F238E27FC236}">
                <a16:creationId xmlns:a16="http://schemas.microsoft.com/office/drawing/2014/main" id="{523D38A8-C5D2-F8BE-D413-3DF2753BCBE4}"/>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6863777" y="1825625"/>
            <a:ext cx="3261872" cy="4351338"/>
          </a:xfrm>
          <a:ln w="76200">
            <a:solidFill>
              <a:srgbClr val="FFC000"/>
            </a:solidFill>
          </a:ln>
        </p:spPr>
      </p:pic>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0" y="1414130"/>
            <a:ext cx="7373471" cy="5078745"/>
          </a:xfrm>
        </p:spPr>
        <p:txBody>
          <a:bodyPr>
            <a:normAutofit lnSpcReduction="10000"/>
          </a:bodyPr>
          <a:lstStyle/>
          <a:p>
            <a:pPr marL="0" indent="0" algn="just">
              <a:buNone/>
            </a:pPr>
            <a:r>
              <a:rPr lang="es-MX" dirty="0"/>
              <a:t>La primera lección de este trimestre esboza el </a:t>
            </a:r>
            <a:r>
              <a:rPr lang="es-MX" b="1" dirty="0"/>
              <a:t>trasfondo del estudio de toda la Epístola a los Efesios </a:t>
            </a:r>
            <a:r>
              <a:rPr lang="es-MX" dirty="0"/>
              <a:t>y se enfoca en varios temas importantes. En primer lugar, conocimos el </a:t>
            </a:r>
            <a:r>
              <a:rPr lang="es-MX" b="1" dirty="0"/>
              <a:t>propósito de Pablo al escribir la Epístola a los Efesios</a:t>
            </a:r>
            <a:r>
              <a:rPr lang="es-MX" dirty="0"/>
              <a:t>: ayudar a los efesios a </a:t>
            </a:r>
            <a:r>
              <a:rPr lang="es-MX" b="1" dirty="0"/>
              <a:t>recordar su identidad y su papel en el Reino de Dios y sus planes</a:t>
            </a:r>
            <a:r>
              <a:rPr lang="es-MX" dirty="0"/>
              <a:t>. En segundo lugar, llegamos a </a:t>
            </a:r>
            <a:r>
              <a:rPr lang="es-MX" b="1" dirty="0"/>
              <a:t>conocer mejor a los efesios</a:t>
            </a:r>
            <a:r>
              <a:rPr lang="es-MX" dirty="0"/>
              <a:t>. Hicimos una visita virtual a Éfeso y caminamos por sus calles </a:t>
            </a:r>
            <a:r>
              <a:rPr lang="es-MX" b="1" dirty="0"/>
              <a:t>escuchamos a la gente de la ciudad hablar de su interés por la magia y lo sobrenatural</a:t>
            </a:r>
            <a:r>
              <a:rPr lang="es-MX" dirty="0"/>
              <a:t>. Vemos cientos de barcos atracados en el puerto y visitamos el impresionante templo de Artemisa. También, observamos gente de todas las clases y edades corriendo para sumarse al motín en el anfiteatro. Tercero, estudiamos </a:t>
            </a:r>
            <a:r>
              <a:rPr lang="es-MX" b="1" dirty="0"/>
              <a:t>la estructura literaria de la epístola</a:t>
            </a:r>
            <a:r>
              <a:rPr lang="es-MX" dirty="0"/>
              <a:t> formándonos una vista panorámica del flujo de pensamiento del apóstol y sus temas principales. Y, por último, descubrimos que </a:t>
            </a:r>
            <a:r>
              <a:rPr lang="es-MX" b="1" dirty="0"/>
              <a:t>la temática general de Pablo es la epístola es triple</a:t>
            </a:r>
            <a:r>
              <a:rPr lang="es-MX" dirty="0"/>
              <a:t>: </a:t>
            </a:r>
            <a:r>
              <a:rPr lang="es-MX" b="1" dirty="0"/>
              <a:t>Jesucristo, su amor por la iglesia y su obra, por medio de la iglesia, para la salvación de la iglesia</a:t>
            </a:r>
            <a:r>
              <a:rPr lang="es-MX" dirty="0"/>
              <a:t>.</a:t>
            </a:r>
          </a:p>
          <a:p>
            <a:pPr marL="0" indent="0" algn="just">
              <a:buNone/>
            </a:pPr>
            <a:r>
              <a:rPr lang="es-MX" dirty="0"/>
              <a:t>En el estudio de esta semana hablaremos sobre: </a:t>
            </a:r>
            <a:r>
              <a:rPr lang="es-MX" b="1" dirty="0"/>
              <a:t>1) Sobre el autor de la Epístola a los Efesios; 2) La gente de Efesios, los destinatarios de la Epístola; y, 3) La temática principal del mensaje de Pablo a la Iglesia en Éfeso.</a:t>
            </a:r>
          </a:p>
        </p:txBody>
      </p:sp>
      <p:pic>
        <p:nvPicPr>
          <p:cNvPr id="2" name="Marcador de contenido 5">
            <a:extLst>
              <a:ext uri="{FF2B5EF4-FFF2-40B4-BE49-F238E27FC236}">
                <a16:creationId xmlns:a16="http://schemas.microsoft.com/office/drawing/2014/main" id="{C0256F1E-C1A7-C17E-A60C-BD978780EEF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74424" y="3265512"/>
            <a:ext cx="2012594" cy="1207556"/>
          </a:xfrm>
          <a:prstGeom prst="rect">
            <a:avLst/>
          </a:prstGeom>
          <a:ln w="76200">
            <a:solidFill>
              <a:srgbClr val="FFC000"/>
            </a:solidFill>
          </a:ln>
        </p:spPr>
      </p:pic>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6846C2E-701F-1595-BE8D-667CEEF896BD}"/>
              </a:ext>
            </a:extLst>
          </p:cNvPr>
          <p:cNvSpPr>
            <a:spLocks noGrp="1"/>
          </p:cNvSpPr>
          <p:nvPr>
            <p:ph type="title"/>
          </p:nvPr>
        </p:nvSpPr>
        <p:spPr>
          <a:xfrm>
            <a:off x="619760" y="251739"/>
            <a:ext cx="2668956" cy="595422"/>
          </a:xfrm>
          <a:scene3d>
            <a:camera prst="perspectiveBelow"/>
            <a:lightRig rig="balanced" dir="t">
              <a:rot lat="0" lon="0" rev="8700000"/>
            </a:lightRig>
          </a:scene3d>
          <a:sp3d>
            <a:bevelT w="190500" h="38100"/>
            <a:bevelB prst="relaxedInset"/>
          </a:sp3d>
        </p:spPr>
        <p:txBody>
          <a:bodyPr>
            <a:normAutofit fontScale="90000"/>
          </a:bodyPr>
          <a:lstStyle/>
          <a:p>
            <a:pPr algn="ctr"/>
            <a:r>
              <a:rPr lang="es-MX" dirty="0"/>
              <a:t>Sábado</a:t>
            </a:r>
          </a:p>
        </p:txBody>
      </p:sp>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0" y="952069"/>
            <a:ext cx="7143675" cy="5753531"/>
          </a:xfrm>
        </p:spPr>
        <p:txBody>
          <a:bodyPr>
            <a:normAutofit fontScale="92500" lnSpcReduction="10000"/>
          </a:bodyPr>
          <a:lstStyle/>
          <a:p>
            <a:pPr marL="0" indent="0" algn="just">
              <a:buNone/>
              <a:tabLst>
                <a:tab pos="1076325" algn="l"/>
              </a:tabLst>
            </a:pPr>
            <a:r>
              <a:rPr lang="es-MX" dirty="0"/>
              <a:t>	</a:t>
            </a:r>
            <a:r>
              <a:rPr lang="es-MX" dirty="0" err="1"/>
              <a:t>ómo</a:t>
            </a:r>
            <a:r>
              <a:rPr lang="es-MX" dirty="0"/>
              <a:t> reaccionó Pablo al recorrer por primera vez, las 	calles de Éfeso? Gracias al relato de Lucas sobre el 	ministerio de Pablo en Atenas (Hech.7 17: 16-34), podemos 	conocer la actitud del apóstol cuando entraba a una ciudad. Como muchos visitantes, </a:t>
            </a:r>
            <a:r>
              <a:rPr lang="es-MX" dirty="0" err="1"/>
              <a:t>recorrio</a:t>
            </a:r>
            <a:r>
              <a:rPr lang="es-MX" dirty="0"/>
              <a:t> las calles de la ciudad, inspeccionando sus edificios y examino su arte público (vers. 22, 23). Sin embargo, no es un turista típico, con guía de viaje y cámara. Lo mueven convicciones profundas, un propósito misionero que arde en su corazón.</a:t>
            </a:r>
          </a:p>
          <a:p>
            <a:pPr marL="0" indent="0" algn="just">
              <a:buNone/>
              <a:tabLst>
                <a:tab pos="1168400" algn="l"/>
              </a:tabLst>
            </a:pPr>
            <a:r>
              <a:rPr lang="es-MX" dirty="0"/>
              <a:t>Cuando Pablo entra en Éfeso, la ciudad a la que escribe la Epístola encuentra templos y santuarios en cada esquina y en cada manzana.  Son testigos mudos de la fe idólatra y sincrética de la de los habitantes de Éfeso, que adoran a todas las divinidades de la A </a:t>
            </a:r>
            <a:r>
              <a:rPr lang="es-MX" dirty="0" err="1"/>
              <a:t>a</a:t>
            </a:r>
            <a:r>
              <a:rPr lang="es-MX" dirty="0"/>
              <a:t> la Z: Afrodita, Apolo, Asclepio, Atenea, Augusto (el emperador romano adorado como un dios), los </a:t>
            </a:r>
            <a:r>
              <a:rPr lang="es-MX" dirty="0" err="1"/>
              <a:t>Cabinos</a:t>
            </a:r>
            <a:r>
              <a:rPr lang="es-MX" dirty="0"/>
              <a:t>, Concordia, Cibeles, Deméter, Dionisio, Eros, […] Pan, Peón, Plutón. Poseidón, Roma, Serapis, </a:t>
            </a:r>
            <a:r>
              <a:rPr lang="es-MX" dirty="0" err="1"/>
              <a:t>Theos</a:t>
            </a:r>
            <a:r>
              <a:rPr lang="es-MX" dirty="0"/>
              <a:t> </a:t>
            </a:r>
            <a:r>
              <a:rPr lang="es-MX" dirty="0" err="1"/>
              <a:t>Hypsistos</a:t>
            </a:r>
            <a:r>
              <a:rPr lang="es-MX" dirty="0"/>
              <a:t>, </a:t>
            </a:r>
            <a:r>
              <a:rPr lang="es-MX" dirty="0" err="1"/>
              <a:t>Tyche</a:t>
            </a:r>
            <a:r>
              <a:rPr lang="es-MX" dirty="0"/>
              <a:t> Satería y </a:t>
            </a:r>
            <a:r>
              <a:rPr lang="es-MX" dirty="0" err="1"/>
              <a:t>Seuz</a:t>
            </a:r>
            <a:r>
              <a:rPr lang="es-MX" dirty="0"/>
              <a:t>.</a:t>
            </a:r>
          </a:p>
          <a:p>
            <a:pPr marL="0" indent="0" algn="just">
              <a:buNone/>
              <a:tabLst>
                <a:tab pos="1168400" algn="l"/>
              </a:tabLst>
            </a:pPr>
            <a:r>
              <a:rPr lang="es-MX" b="1" dirty="0"/>
              <a:t>Dios muestra a su pueblo todos los favores que ha prodigado a su Hijo al aceptar la gran expiación. Los que con amor han unido su empeño con Cristo, son aceptos en el Amado. Sufrieron con Cristo en su más profunda humillación, y la glorificación de él es de gran interés para ellos, porque son aceptos en él. Dios los ama como ama a su Hijo. Cristo, Emanuel, esta entre Dios y el creyente revelando la gloria de Dios a sus elegidos y cubriendo sus defectos y transgresiones con las vestiduras de su propia justicia inmaculada</a:t>
            </a:r>
            <a:r>
              <a:rPr lang="es-MX" dirty="0"/>
              <a:t> </a:t>
            </a:r>
            <a:r>
              <a:rPr lang="es-MX" i="1" dirty="0"/>
              <a:t>(Comentario bíblico adventista t.6, p. 1115)</a:t>
            </a:r>
          </a:p>
        </p:txBody>
      </p:sp>
      <p:pic>
        <p:nvPicPr>
          <p:cNvPr id="4" name="Marcador de contenido 3">
            <a:extLst>
              <a:ext uri="{FF2B5EF4-FFF2-40B4-BE49-F238E27FC236}">
                <a16:creationId xmlns:a16="http://schemas.microsoft.com/office/drawing/2014/main" id="{F0F068D2-3F73-5AC0-DE26-5FD4B822987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26375" y="2153757"/>
            <a:ext cx="2490442" cy="3064836"/>
          </a:xfrm>
          <a:ln w="76200">
            <a:solidFill>
              <a:srgbClr val="FFFF00"/>
            </a:solidFill>
          </a:ln>
        </p:spPr>
      </p:pic>
      <p:sp>
        <p:nvSpPr>
          <p:cNvPr id="2" name="Rectángulo 1">
            <a:extLst>
              <a:ext uri="{FF2B5EF4-FFF2-40B4-BE49-F238E27FC236}">
                <a16:creationId xmlns:a16="http://schemas.microsoft.com/office/drawing/2014/main" id="{D0A09385-F934-B49B-498E-D0BC730CE53F}"/>
              </a:ext>
            </a:extLst>
          </p:cNvPr>
          <p:cNvSpPr/>
          <p:nvPr/>
        </p:nvSpPr>
        <p:spPr>
          <a:xfrm>
            <a:off x="503227" y="549450"/>
            <a:ext cx="1386533"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MX" sz="8800" b="1" cap="none" spc="0" dirty="0">
                <a:ln/>
                <a:solidFill>
                  <a:srgbClr val="442A1E"/>
                </a:solidFill>
                <a:effectLst/>
              </a:rPr>
              <a:t>¿C</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p:spPr>
        <p:txBody>
          <a:bodyPr>
            <a:normAutofit fontScale="90000"/>
          </a:bodyPr>
          <a:lstStyle/>
          <a:p>
            <a:r>
              <a:rPr lang="es-MX" dirty="0"/>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1" y="902726"/>
            <a:ext cx="9424801" cy="1168358"/>
          </a:xfrm>
        </p:spPr>
        <p:txBody>
          <a:bodyPr anchor="t" anchorCtr="0">
            <a:normAutofit lnSpcReduction="10000"/>
          </a:bodyPr>
          <a:lstStyle/>
          <a:p>
            <a:pPr>
              <a:lnSpc>
                <a:spcPct val="100000"/>
              </a:lnSpc>
            </a:pPr>
            <a:r>
              <a:rPr lang="es-MX" dirty="0"/>
              <a:t>Y llegó a Éfeso, y los dejó allí; y entrando en la sinagoga, discutía con los judíos, (Hechos 18: 19-21)</a:t>
            </a:r>
          </a:p>
          <a:p>
            <a:pPr>
              <a:lnSpc>
                <a:spcPct val="100000"/>
              </a:lnSpc>
            </a:pPr>
            <a:r>
              <a:rPr lang="es-MX" dirty="0"/>
              <a:t>¿Qué hace Pablo en su primera visita a Éfeso, al final de su segundo viaje misionero? (</a:t>
            </a:r>
            <a:r>
              <a:rPr lang="es-MX" dirty="0" err="1"/>
              <a:t>Hech</a:t>
            </a:r>
            <a:r>
              <a:rPr lang="es-MX" dirty="0"/>
              <a:t>. 18:18–21).</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899920"/>
            <a:ext cx="7344000" cy="4856480"/>
          </a:xfrm>
        </p:spPr>
        <p:txBody>
          <a:bodyPr>
            <a:normAutofit lnSpcReduction="10000"/>
          </a:bodyPr>
          <a:lstStyle/>
          <a:p>
            <a:pPr marL="0" indent="0" algn="just">
              <a:buNone/>
            </a:pPr>
            <a:r>
              <a:rPr lang="es-MX" sz="1600" b="1" dirty="0"/>
              <a:t>R. </a:t>
            </a:r>
            <a:r>
              <a:rPr lang="es-MX" sz="1600" b="1" dirty="0">
                <a:solidFill>
                  <a:srgbClr val="0070C0"/>
                </a:solidFill>
              </a:rPr>
              <a:t>Entra a la Sinagoga, para discutir la Palabra de Dios con los judíos, en otras palabras, Pablo se queda para evangelizar a los judíos de Éfeso</a:t>
            </a:r>
            <a:r>
              <a:rPr lang="es-MX" sz="1600" b="1" dirty="0">
                <a:solidFill>
                  <a:srgbClr val="FF0000"/>
                </a:solidFill>
              </a:rPr>
              <a:t>.</a:t>
            </a:r>
          </a:p>
          <a:p>
            <a:pPr marL="0" indent="0" algn="just">
              <a:buNone/>
            </a:pPr>
            <a:r>
              <a:rPr lang="es-MX" sz="1600" dirty="0"/>
              <a:t>Al recorrer la ciudad, durante su primera y breve visita, Pablo pudo comprobar que los efesios reservaban un lugar especial de honor para la diosa Artemisa. “Diana de los efesios” (</a:t>
            </a:r>
            <a:r>
              <a:rPr lang="es-MX" sz="1600" dirty="0" err="1"/>
              <a:t>Hech</a:t>
            </a:r>
            <a:r>
              <a:rPr lang="es-MX" sz="1600" dirty="0"/>
              <a:t>. 19:28; una versión modificada de la antigua diosa griega Artemisa y de la romana Diana) dominaba la política, la cultura y la economía de Éfeso, y la ciudad era el centro de su difundido culto. Su templo, el Artemision se encontraba afuera de la ciudad, era el templo más grande de la Antigüedad, ahí era venerada en rituales de culto complejos, como “reina del cosmos”, “diosa celestial”, “señora” y “salvadora” que controlaba el cielo, la tierra, el inframundo y los espíritus que los habitaban.</a:t>
            </a:r>
          </a:p>
          <a:p>
            <a:pPr marL="0" indent="0" algn="just">
              <a:buNone/>
            </a:pPr>
            <a:r>
              <a:rPr lang="es-MX" sz="1600" b="1" dirty="0"/>
              <a:t>Podemos ejercer una influencia, una influencia poderosa en el mundo... Debemos tener por único blanco la gloria de Dios. Debemos trabajar con toda la inteligencia que Dios nos ha dado, colocándonos donde fluye la luz, para que la gracia de Dios pueda derramarse sobre nosotros para amoldarnos y conformarnos a la semejanza divina. El cielo está esperando otorgarles sus más ricas bendiciones a aquellos que quieran consagrarse para </a:t>
            </a:r>
            <a:r>
              <a:rPr lang="es-MX" sz="1600" b="1" dirty="0" err="1"/>
              <a:t>haeer</a:t>
            </a:r>
            <a:r>
              <a:rPr lang="es-MX" sz="1600" b="1" dirty="0"/>
              <a:t> la obra de Dios en estos últimos </a:t>
            </a:r>
            <a:r>
              <a:rPr lang="es-MX" sz="1600" b="1" dirty="0" err="1"/>
              <a:t>dias</a:t>
            </a:r>
            <a:r>
              <a:rPr lang="es-MX" sz="1600" b="1" dirty="0"/>
              <a:t> de la historia del mundo </a:t>
            </a:r>
            <a:r>
              <a:rPr lang="es-MX" sz="1600" i="1" dirty="0"/>
              <a:t>(La maravillosa gracia de Dios, p. 272)</a:t>
            </a:r>
          </a:p>
          <a:p>
            <a:pPr marL="0" indent="0" algn="just">
              <a:buNone/>
            </a:pPr>
            <a:r>
              <a:rPr lang="es-MX" sz="1600" b="1" dirty="0"/>
              <a:t>Reflexionemos:</a:t>
            </a:r>
            <a:r>
              <a:rPr lang="es-MX" sz="1600" b="1" dirty="0">
                <a:solidFill>
                  <a:srgbClr val="C00000"/>
                </a:solidFill>
              </a:rPr>
              <a:t> </a:t>
            </a:r>
            <a:r>
              <a:rPr lang="es-MX" sz="1600" b="1" i="1" dirty="0">
                <a:solidFill>
                  <a:srgbClr val="C00000"/>
                </a:solidFill>
              </a:rPr>
              <a:t>¿Qué implicó el hecho de que quemaran sus propios libros, incluso a un costo económico tan grande para ellos? ¿Qué nos dice eso acerca de asumir un compromiso total con el Señor?</a:t>
            </a:r>
          </a:p>
        </p:txBody>
      </p:sp>
      <p:pic>
        <p:nvPicPr>
          <p:cNvPr id="5" name="Marcador de contenido 4">
            <a:extLst>
              <a:ext uri="{FF2B5EF4-FFF2-40B4-BE49-F238E27FC236}">
                <a16:creationId xmlns:a16="http://schemas.microsoft.com/office/drawing/2014/main" id="{947E732B-944D-4884-5F35-F05F9DA0E6D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11360" y="3579209"/>
            <a:ext cx="2473007" cy="1497901"/>
          </a:xfrm>
          <a:ln w="57150">
            <a:solidFill>
              <a:srgbClr val="0970BC"/>
            </a:solidFill>
          </a:ln>
        </p:spPr>
      </p:pic>
      <p:sp>
        <p:nvSpPr>
          <p:cNvPr id="3" name="CuadroTexto 2">
            <a:extLst>
              <a:ext uri="{FF2B5EF4-FFF2-40B4-BE49-F238E27FC236}">
                <a16:creationId xmlns:a16="http://schemas.microsoft.com/office/drawing/2014/main" id="{9C843493-6D59-555A-AF77-0A60D65147F1}"/>
              </a:ext>
            </a:extLst>
          </p:cNvPr>
          <p:cNvSpPr txBox="1"/>
          <p:nvPr/>
        </p:nvSpPr>
        <p:spPr>
          <a:xfrm>
            <a:off x="3267244" y="210090"/>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r>
              <a:rPr lang="es-MX" sz="2800" dirty="0">
                <a:solidFill>
                  <a:schemeClr val="bg1">
                    <a:lumMod val="95000"/>
                  </a:schemeClr>
                </a:solidFill>
                <a:latin typeface="Amasis MT Pro Black" panose="02040A04050005020304" pitchFamily="18" charset="0"/>
              </a:rPr>
              <a:t>PABLO, EVANGELISTA EN ÉFESO</a:t>
            </a: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p:spPr>
        <p:txBody>
          <a:bodyPr>
            <a:normAutofit fontScale="90000"/>
          </a:bodyPr>
          <a:lstStyle/>
          <a:p>
            <a:r>
              <a:rPr lang="es-MX" dirty="0"/>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61239"/>
            <a:ext cx="9447697" cy="865962"/>
          </a:xfrm>
        </p:spPr>
        <p:txBody>
          <a:bodyPr anchor="t" anchorCtr="0">
            <a:normAutofit fontScale="85000" lnSpcReduction="10000"/>
          </a:bodyPr>
          <a:lstStyle/>
          <a:p>
            <a:pPr>
              <a:lnSpc>
                <a:spcPct val="110000"/>
              </a:lnSpc>
            </a:pPr>
            <a:r>
              <a:rPr lang="es-MX" dirty="0"/>
              <a:t>“Asimismo muchos de los que habían practicado la magia trajeron los libros y los quemaron delante de todos; y hecha la cuenta de su precio, hallaron que era cincuenta mil piezas de plata” (Hechos 19:19)</a:t>
            </a:r>
          </a:p>
          <a:p>
            <a:pPr>
              <a:lnSpc>
                <a:spcPct val="110000"/>
              </a:lnSpc>
            </a:pPr>
            <a:r>
              <a:rPr lang="es-MX" dirty="0"/>
              <a:t>Lee Hechos 19:21 a 20:1. ¿Qué lecciones podemos extraer de esta historia?</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463867" y="1748470"/>
            <a:ext cx="7298373" cy="4928778"/>
          </a:xfrm>
        </p:spPr>
        <p:txBody>
          <a:bodyPr>
            <a:normAutofit fontScale="85000" lnSpcReduction="10000"/>
          </a:bodyPr>
          <a:lstStyle/>
          <a:p>
            <a:pPr marL="0" indent="0" algn="just">
              <a:buNone/>
            </a:pPr>
            <a:r>
              <a:rPr lang="es-MX" sz="1800" b="1" dirty="0"/>
              <a:t>R. </a:t>
            </a:r>
            <a:r>
              <a:rPr lang="es-MX" sz="1800" b="1" dirty="0">
                <a:solidFill>
                  <a:srgbClr val="0070C0"/>
                </a:solidFill>
              </a:rPr>
              <a:t>La Palabra de Dios siempre levantara ámpulas, especialmente a aquellos que, por medio de engaños de doctrinas de hombres, obtienen ganancias. Pero no debemos </a:t>
            </a:r>
            <a:r>
              <a:rPr lang="es-MX" b="1" dirty="0">
                <a:solidFill>
                  <a:srgbClr val="0070C0"/>
                </a:solidFill>
              </a:rPr>
              <a:t>d</a:t>
            </a:r>
            <a:r>
              <a:rPr lang="es-MX" sz="1800" b="1" dirty="0">
                <a:solidFill>
                  <a:srgbClr val="0070C0"/>
                </a:solidFill>
              </a:rPr>
              <a:t>ejar de predicar el evangelio.</a:t>
            </a:r>
            <a:endParaRPr lang="es-MX" sz="1800" b="1" dirty="0">
              <a:solidFill>
                <a:srgbClr val="FF0000"/>
              </a:solidFill>
            </a:endParaRPr>
          </a:p>
          <a:p>
            <a:pPr marL="0" indent="0" algn="just">
              <a:buNone/>
            </a:pPr>
            <a:r>
              <a:rPr lang="es-MX" sz="1800" dirty="0"/>
              <a:t>Sin duda alguna el testimonio de Pablo fue tan eficaz, que impacto la economía que estaba centrada en el Templo de Artemisa. Un templo cuya arquitectura era tan majestosa que era considera una de las Siete Maravillas del Mundo Antiguo. Pablo con su retórica contra la idolatría, está afectando el apoyo financiero del templo (</a:t>
            </a:r>
            <a:r>
              <a:rPr lang="es-MX" sz="1800" dirty="0" err="1"/>
              <a:t>Hec</a:t>
            </a:r>
            <a:r>
              <a:rPr lang="es-MX" sz="1800" dirty="0"/>
              <a:t>. 19:27). Un de los afectados fue Demetrio, platero que, hacia templecillos de Diana, y daba mucha ganancia a los artífices; se reunieron con el fin de causar disturbios y detener el trabajo de evangelización que se estaba llevando a cabo en Éfeso, todo con el fin de que sus </a:t>
            </a:r>
            <a:r>
              <a:rPr lang="es-MX" sz="1800" dirty="0" err="1"/>
              <a:t>ganacias</a:t>
            </a:r>
            <a:r>
              <a:rPr lang="es-MX" sz="1800" dirty="0"/>
              <a:t> no se vieran menguadas.</a:t>
            </a:r>
          </a:p>
          <a:p>
            <a:pPr marL="0" indent="0" algn="just">
              <a:buNone/>
            </a:pPr>
            <a:r>
              <a:rPr lang="es-MX" sz="1800" b="1" dirty="0"/>
              <a:t>Pablo, además de trabajar en público iba de casa en casa predicando el arrepentimiento para con Dios y la fe en nuestro Señor Jesucristo. Se encontraba con los hombres en sus hogares, y les rogaba con lágrimas declarándoles todo el consejo de Dios. Jesús entró en contacto personal con los hombres. No se mantuvo apartado de los que necesitaban su ayuda... Hemos de acercamos a los que necesitan nuestro ministerio Hemos de abrir la Biblia a su comprensión, presentar las demandas de la ley de Dios, leer las promesas a los que vacilan, instar a los que demoran, despertar a los descuidados, fortalecer a los </a:t>
            </a:r>
            <a:r>
              <a:rPr lang="es-MX" sz="1800" b="1" dirty="0" err="1"/>
              <a:t>debiles</a:t>
            </a:r>
            <a:r>
              <a:rPr lang="es-MX" sz="1800" b="1" dirty="0"/>
              <a:t>. </a:t>
            </a:r>
            <a:r>
              <a:rPr lang="es-MX" i="1" dirty="0"/>
              <a:t>(</a:t>
            </a:r>
            <a:r>
              <a:rPr lang="es-MX" sz="1800" i="1" dirty="0"/>
              <a:t>Reflejemos a </a:t>
            </a:r>
            <a:r>
              <a:rPr lang="es-MX" sz="1800" i="1" dirty="0" err="1"/>
              <a:t>Jesus</a:t>
            </a:r>
            <a:r>
              <a:rPr lang="es-MX" sz="1800" i="1" dirty="0"/>
              <a:t>, p. 237)</a:t>
            </a:r>
          </a:p>
          <a:p>
            <a:pPr marL="0" indent="0" algn="just">
              <a:buNone/>
            </a:pPr>
            <a:r>
              <a:rPr lang="es-MX" sz="1800" b="1" dirty="0"/>
              <a:t>Reflexionemos:</a:t>
            </a:r>
            <a:r>
              <a:rPr lang="es-MX" sz="1800" b="1" dirty="0">
                <a:solidFill>
                  <a:srgbClr val="C00000"/>
                </a:solidFill>
              </a:rPr>
              <a:t> “Por tanto, velen, acordándose de que por tres años, de noche y de día, no cesé de amonestar con lágrimas a cada uno” (</a:t>
            </a:r>
            <a:r>
              <a:rPr lang="es-MX" sz="1800" b="1" dirty="0" err="1">
                <a:solidFill>
                  <a:srgbClr val="C00000"/>
                </a:solidFill>
              </a:rPr>
              <a:t>Hech</a:t>
            </a:r>
            <a:r>
              <a:rPr lang="es-MX" sz="1800" b="1" dirty="0">
                <a:solidFill>
                  <a:srgbClr val="C00000"/>
                </a:solidFill>
              </a:rPr>
              <a:t>. 20:31). ¿Sobre qué crees que Pablo advertiría a nuestra iglesia hoy, y por qué?</a:t>
            </a:r>
          </a:p>
          <a:p>
            <a:pPr marL="0" indent="0" algn="just">
              <a:buNone/>
            </a:pPr>
            <a:endParaRPr lang="es-MX" dirty="0"/>
          </a:p>
        </p:txBody>
      </p:sp>
      <p:pic>
        <p:nvPicPr>
          <p:cNvPr id="5" name="Marcador de contenido 4">
            <a:extLst>
              <a:ext uri="{FF2B5EF4-FFF2-40B4-BE49-F238E27FC236}">
                <a16:creationId xmlns:a16="http://schemas.microsoft.com/office/drawing/2014/main" id="{CD716F69-78A8-C0CD-90E1-5E678A611B4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59713" y="2386711"/>
            <a:ext cx="2432367" cy="3643503"/>
          </a:xfrm>
          <a:ln w="76200">
            <a:solidFill>
              <a:srgbClr val="BB5610"/>
            </a:solidFill>
          </a:ln>
        </p:spPr>
      </p:pic>
      <p:sp>
        <p:nvSpPr>
          <p:cNvPr id="3" name="CuadroTexto 2">
            <a:extLst>
              <a:ext uri="{FF2B5EF4-FFF2-40B4-BE49-F238E27FC236}">
                <a16:creationId xmlns:a16="http://schemas.microsoft.com/office/drawing/2014/main" id="{59155F0B-0975-150E-86E7-E6B9F5FBE7C0}"/>
              </a:ext>
            </a:extLst>
          </p:cNvPr>
          <p:cNvSpPr txBox="1"/>
          <p:nvPr/>
        </p:nvSpPr>
        <p:spPr>
          <a:xfrm>
            <a:off x="3287564" y="196770"/>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r>
              <a:rPr lang="es-MX" sz="2800" dirty="0">
                <a:solidFill>
                  <a:schemeClr val="bg1">
                    <a:lumMod val="95000"/>
                  </a:schemeClr>
                </a:solidFill>
                <a:latin typeface="Amasis MT Pro Black" panose="02040A04050005020304" pitchFamily="18" charset="0"/>
              </a:rPr>
              <a:t>UN MOTÍN EN EL ANFITEATRO</a:t>
            </a: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18ABD32-E38F-BEF9-7EEC-AD41419AC794}"/>
              </a:ext>
            </a:extLst>
          </p:cNvPr>
          <p:cNvSpPr>
            <a:spLocks noGrp="1"/>
          </p:cNvSpPr>
          <p:nvPr>
            <p:ph type="title"/>
          </p:nvPr>
        </p:nvSpPr>
        <p:spPr>
          <a:xfrm>
            <a:off x="445327" y="180753"/>
            <a:ext cx="2653200" cy="659218"/>
          </a:xfrm>
        </p:spPr>
        <p:txBody>
          <a:bodyPr>
            <a:normAutofit fontScale="90000"/>
          </a:bodyPr>
          <a:lstStyle/>
          <a:p>
            <a:endParaRPr lang="es-MX"/>
          </a:p>
        </p:txBody>
      </p:sp>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61238"/>
            <a:ext cx="9457275" cy="1020725"/>
          </a:xfrm>
        </p:spPr>
        <p:txBody>
          <a:bodyPr anchor="t">
            <a:normAutofit fontScale="92500" lnSpcReduction="20000"/>
          </a:bodyPr>
          <a:lstStyle/>
          <a:p>
            <a:pPr>
              <a:lnSpc>
                <a:spcPct val="100000"/>
              </a:lnSpc>
            </a:pPr>
            <a:r>
              <a:rPr lang="es-MX" dirty="0"/>
              <a:t>Pablo, apóstol de Jesucristo por la voluntad de Dios, a los santos y fieles en Cristo Jesús que están en Éfeso: Gracia y paz a vosotros, de Dios nuestro Padre y del Señor Jesucristo. (Efesios 1: 1-2)</a:t>
            </a:r>
          </a:p>
          <a:p>
            <a:pPr>
              <a:lnSpc>
                <a:spcPct val="100000"/>
              </a:lnSpc>
            </a:pPr>
            <a:r>
              <a:rPr lang="es-MX" dirty="0"/>
              <a:t>¿Qué temas resuenan a través de la carta como un todo?</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903229"/>
            <a:ext cx="7414216" cy="4774017"/>
          </a:xfrm>
        </p:spPr>
        <p:txBody>
          <a:bodyPr>
            <a:normAutofit fontScale="92500" lnSpcReduction="20000"/>
          </a:bodyPr>
          <a:lstStyle/>
          <a:p>
            <a:pPr marL="0" indent="0" algn="just">
              <a:buNone/>
            </a:pPr>
            <a:r>
              <a:rPr lang="es-MX" b="1" dirty="0"/>
              <a:t>R.</a:t>
            </a:r>
            <a:r>
              <a:rPr lang="es-MX" dirty="0"/>
              <a:t> </a:t>
            </a:r>
            <a:r>
              <a:rPr lang="es-MX" b="1" dirty="0">
                <a:solidFill>
                  <a:srgbClr val="0970BC"/>
                </a:solidFill>
              </a:rPr>
              <a:t>Primero en </a:t>
            </a:r>
            <a:r>
              <a:rPr lang="es-MX" b="1" dirty="0" err="1">
                <a:solidFill>
                  <a:srgbClr val="0970BC"/>
                </a:solidFill>
              </a:rPr>
              <a:t>Efeso</a:t>
            </a:r>
            <a:r>
              <a:rPr lang="es-MX" b="1" dirty="0">
                <a:solidFill>
                  <a:srgbClr val="0970BC"/>
                </a:solidFill>
              </a:rPr>
              <a:t> existían Sinagogas (Templos) y se practicaba el judaísmo, los judíos no creían en Cristo, por eso uno de los temas importantes era testificar de Cristo. Pero los cristianos conversos, se reunían en casas, y esas casas se llama la iglesia. En la carta se fortalece la fe.</a:t>
            </a:r>
          </a:p>
          <a:p>
            <a:pPr marL="0" indent="0" algn="just">
              <a:buNone/>
            </a:pPr>
            <a:r>
              <a:rPr lang="es-MX" dirty="0"/>
              <a:t>La carta a los Efesios fue escrita por Pablo desde la cárcel en Roma, para los creyentes de esa ciudad. La carta trata temas generales, pero contiene pocos detalles locales. Esto sugiere que Pablo la escribió para ser leída en los diversos hogares-iglesias que habían surgido en el área metropolitana de Éfeso, y en la red de congregaciones establecidas en la región.</a:t>
            </a:r>
          </a:p>
          <a:p>
            <a:pPr marL="0" indent="0" algn="just">
              <a:buNone/>
            </a:pPr>
            <a:r>
              <a:rPr lang="es-MX" b="1" dirty="0"/>
              <a:t>“Cuando leemos acerca de la vida de hombres que han sido eminentes por su piedad, a menudo consideramos su experiencia y sus conquistas como muy fuera de nuestro alcance. Pero éste no es el caso. Cristo murió por todos; y se nos asegura en su Palabra que él está más dispuesto a dar su Espíritu Santo a los que se lo piden que los padres terrenales a dar buenas dádivas a sus hijos. Los profetas y apóstoles no perfeccionaron caracteres cristianos por milagro. Ellos utilizaron los medios que Dios había colocado a su alcance; y todos los que desean aplicar el mismo esfuerzo obtendrán los mismos resultados”</a:t>
            </a:r>
            <a:r>
              <a:rPr lang="es-MX" dirty="0"/>
              <a:t>. </a:t>
            </a:r>
            <a:r>
              <a:rPr lang="es-MX" i="1" dirty="0"/>
              <a:t>(La edificación del carácter, p. 83).</a:t>
            </a:r>
          </a:p>
          <a:p>
            <a:pPr marL="0" indent="0" algn="just">
              <a:buNone/>
            </a:pPr>
            <a:r>
              <a:rPr lang="es-MX" b="1" dirty="0"/>
              <a:t>Reflexionemos:</a:t>
            </a:r>
            <a:r>
              <a:rPr lang="es-MX" dirty="0"/>
              <a:t> </a:t>
            </a:r>
            <a:r>
              <a:rPr lang="es-MX" b="1" dirty="0">
                <a:solidFill>
                  <a:srgbClr val="C00000"/>
                </a:solidFill>
              </a:rPr>
              <a:t>¿Qué tema clave se plantea en esta carta? ¿Qué te dice esto? ¿Qué puntos específicos te afectan personalmente?</a:t>
            </a:r>
          </a:p>
        </p:txBody>
      </p:sp>
      <p:pic>
        <p:nvPicPr>
          <p:cNvPr id="4" name="Marcador de contenido 3">
            <a:extLst>
              <a:ext uri="{FF2B5EF4-FFF2-40B4-BE49-F238E27FC236}">
                <a16:creationId xmlns:a16="http://schemas.microsoft.com/office/drawing/2014/main" id="{DBE59BA5-EEA5-EE83-7785-20B8EA9BCAE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859543" y="2676684"/>
            <a:ext cx="2442697" cy="2497138"/>
          </a:xfrm>
          <a:ln w="76200">
            <a:solidFill>
              <a:srgbClr val="5A863C"/>
            </a:solidFill>
          </a:ln>
        </p:spPr>
      </p:pic>
      <p:sp>
        <p:nvSpPr>
          <p:cNvPr id="2" name="CuadroTexto 1">
            <a:extLst>
              <a:ext uri="{FF2B5EF4-FFF2-40B4-BE49-F238E27FC236}">
                <a16:creationId xmlns:a16="http://schemas.microsoft.com/office/drawing/2014/main" id="{08C685AE-E21C-8DBF-EB5E-2BDEB9589609}"/>
              </a:ext>
            </a:extLst>
          </p:cNvPr>
          <p:cNvSpPr txBox="1"/>
          <p:nvPr/>
        </p:nvSpPr>
        <p:spPr>
          <a:xfrm>
            <a:off x="3278601" y="169827"/>
            <a:ext cx="6624000" cy="658800"/>
          </a:xfrm>
          <a:prstGeom prst="rect">
            <a:avLst/>
          </a:prstGeom>
          <a:solidFill>
            <a:srgbClr val="5987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r>
              <a:rPr lang="es-MX" sz="2400" dirty="0">
                <a:solidFill>
                  <a:schemeClr val="bg1">
                    <a:lumMod val="95000"/>
                  </a:schemeClr>
                </a:solidFill>
                <a:latin typeface="Amasis MT Pro Black" panose="02040A04050005020304" pitchFamily="18" charset="0"/>
              </a:rPr>
              <a:t>ESCUCHAR LA CARTA A LOS EFESIOS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44BABAF-3E12-091E-23E3-49715F1FCCEE}"/>
              </a:ext>
            </a:extLst>
          </p:cNvPr>
          <p:cNvSpPr>
            <a:spLocks noGrp="1"/>
          </p:cNvSpPr>
          <p:nvPr>
            <p:ph type="title"/>
          </p:nvPr>
        </p:nvSpPr>
        <p:spPr>
          <a:xfrm>
            <a:off x="463867" y="180753"/>
            <a:ext cx="2653200" cy="659218"/>
          </a:xfrm>
        </p:spPr>
        <p:txBody>
          <a:bodyPr>
            <a:normAutofit fontScale="90000"/>
          </a:bodyPr>
          <a:lstStyle/>
          <a:p>
            <a:endParaRPr lang="es-MX" dirty="0"/>
          </a:p>
        </p:txBody>
      </p:sp>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8"/>
            <a:ext cx="9457200" cy="1020725"/>
          </a:xfrm>
        </p:spPr>
        <p:txBody>
          <a:bodyPr anchor="t">
            <a:normAutofit fontScale="85000" lnSpcReduction="10000"/>
          </a:bodyPr>
          <a:lstStyle/>
          <a:p>
            <a:pPr>
              <a:lnSpc>
                <a:spcPct val="100000"/>
              </a:lnSpc>
            </a:pPr>
            <a:r>
              <a:rPr lang="es-MX" dirty="0"/>
              <a:t>“Pablo, apóstol de Jesucristo por la voluntad de Dios, a los santos y fieles en Cristo Jesús que están en Éfeso” (Efesios 1:1)</a:t>
            </a:r>
          </a:p>
          <a:p>
            <a:pPr>
              <a:lnSpc>
                <a:spcPct val="120000"/>
              </a:lnSpc>
            </a:pPr>
            <a:r>
              <a:rPr lang="es-MX" dirty="0"/>
              <a:t>¿Cómo comienza y termina Pablo su carta a los creyentes de Éfeso? ¿Qué aprendemos acerca de sus deseos más profundos para ellos? Ver Efesios 1:1 y 2; y 6:21 al 24.</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881963"/>
            <a:ext cx="7395675" cy="4795284"/>
          </a:xfrm>
        </p:spPr>
        <p:txBody>
          <a:bodyPr>
            <a:normAutofit lnSpcReduction="10000"/>
          </a:bodyPr>
          <a:lstStyle/>
          <a:p>
            <a:pPr marL="0" indent="0" algn="just">
              <a:buNone/>
            </a:pPr>
            <a:r>
              <a:rPr lang="es-MX" b="1" dirty="0"/>
              <a:t>R.</a:t>
            </a:r>
            <a:r>
              <a:rPr lang="es-MX" dirty="0"/>
              <a:t> </a:t>
            </a:r>
            <a:r>
              <a:rPr lang="es-MX" b="1" dirty="0">
                <a:solidFill>
                  <a:srgbClr val="0970BC"/>
                </a:solidFill>
              </a:rPr>
              <a:t>Pablo se identifica como el autor, y la dirige a los santos y fieles de </a:t>
            </a:r>
            <a:r>
              <a:rPr lang="es-MX" b="1" dirty="0" err="1">
                <a:solidFill>
                  <a:srgbClr val="0970BC"/>
                </a:solidFill>
              </a:rPr>
              <a:t>de</a:t>
            </a:r>
            <a:r>
              <a:rPr lang="es-MX" b="1" dirty="0">
                <a:solidFill>
                  <a:srgbClr val="0970BC"/>
                </a:solidFill>
              </a:rPr>
              <a:t> Jesucristo que están en </a:t>
            </a:r>
            <a:r>
              <a:rPr lang="es-MX" b="1" dirty="0" err="1">
                <a:solidFill>
                  <a:srgbClr val="0970BC"/>
                </a:solidFill>
              </a:rPr>
              <a:t>Efeso</a:t>
            </a:r>
            <a:r>
              <a:rPr lang="es-MX" b="1" dirty="0">
                <a:solidFill>
                  <a:srgbClr val="0970BC"/>
                </a:solidFill>
              </a:rPr>
              <a:t>, concluye diciendo que la gracia sea con todos los que aman a nuestro Señor Jesucristo.</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Al comienzo de la carta, Pablo se identifica como el autor (Efe. 1:1). Hacia la mitad de la carta, Pablo nuevamente se identifica por nombre y se etiqueta como “prisionero de Cristo Jesús por amor a ustedes los gentiles” (Efe. 3:1), lo que introduce una reflexión personal sobre su trabajo como apóstol (Efe. 3:1–13). Hacia el final de la carta, nuevamente se refiere a su encarcelamiento (Efe. 6:20) y concluye con palabras personales (Efe. 6:21, 22).</a:t>
            </a:r>
          </a:p>
          <a:p>
            <a:pPr marL="0" indent="0" algn="just">
              <a:buNone/>
            </a:pPr>
            <a:r>
              <a:rPr lang="es-MX" sz="1700" b="1" dirty="0"/>
              <a:t>“El mundo necesita evidencias de sincero cristianismo. El profeso cristianismo puede verse por doquiera; pero cuando el poder de la gracia de Dios se vea en nuestras iglesias, los miembros realizarán las obras de Cristo. Rasgos de carácter naturales y hereditarios serán transformados. La morada interna de su Espíritu los habilitará a revelar la semejanza de Cristo, y en proporción con la pureza de su piedad, será el éxito de su obra” </a:t>
            </a:r>
            <a:r>
              <a:rPr lang="es-MX" sz="1700" i="1" dirty="0"/>
              <a:t>(La maravillosa gracia de Dios, p. 263).</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es-MX" sz="1700" b="1" i="0" u="none" strike="noStrike" kern="1200" cap="none" spc="0" normalizeH="0" baseline="0" noProof="0" dirty="0">
                <a:ln>
                  <a:noFill/>
                </a:ln>
                <a:solidFill>
                  <a:srgbClr val="C00000"/>
                </a:solidFill>
                <a:effectLst/>
                <a:uLnTx/>
                <a:uFillTx/>
                <a:latin typeface="Bahnschrift" panose="020B0502040204020203" pitchFamily="34" charset="0"/>
                <a:ea typeface="+mn-ea"/>
                <a:cs typeface="+mn-cs"/>
              </a:rPr>
              <a:t>Necesitamos entender el contexto de la carta de Pablo a los </a:t>
            </a:r>
            <a:r>
              <a:rPr kumimoji="0" lang="es-MX" sz="1700" b="1" i="0" u="none" strike="noStrike" kern="1200" cap="none" spc="0" normalizeH="0" baseline="0" noProof="0" dirty="0" err="1">
                <a:ln>
                  <a:noFill/>
                </a:ln>
                <a:solidFill>
                  <a:srgbClr val="C00000"/>
                </a:solidFill>
                <a:effectLst/>
                <a:uLnTx/>
                <a:uFillTx/>
                <a:latin typeface="Bahnschrift" panose="020B0502040204020203" pitchFamily="34" charset="0"/>
                <a:ea typeface="+mn-ea"/>
                <a:cs typeface="+mn-cs"/>
              </a:rPr>
              <a:t>Efsios</a:t>
            </a:r>
            <a:r>
              <a:rPr kumimoji="0" lang="es-MX" sz="1700" b="1" i="0" u="none" strike="noStrike" kern="1200" cap="none" spc="0" normalizeH="0" baseline="0" noProof="0" dirty="0">
                <a:ln>
                  <a:noFill/>
                </a:ln>
                <a:solidFill>
                  <a:srgbClr val="C00000"/>
                </a:solidFill>
                <a:effectLst/>
                <a:uLnTx/>
                <a:uFillTx/>
                <a:latin typeface="Bahnschrift" panose="020B0502040204020203" pitchFamily="34" charset="0"/>
                <a:ea typeface="+mn-ea"/>
                <a:cs typeface="+mn-cs"/>
              </a:rPr>
              <a:t>, y el mensaje que les </a:t>
            </a:r>
            <a:r>
              <a:rPr kumimoji="0" lang="es-MX" sz="1700" b="1" i="0" u="none" strike="noStrike" kern="1200" cap="none" spc="0" normalizeH="0" baseline="0" noProof="0" dirty="0" err="1">
                <a:ln>
                  <a:noFill/>
                </a:ln>
                <a:solidFill>
                  <a:srgbClr val="C00000"/>
                </a:solidFill>
                <a:effectLst/>
                <a:uLnTx/>
                <a:uFillTx/>
                <a:latin typeface="Bahnschrift" panose="020B0502040204020203" pitchFamily="34" charset="0"/>
                <a:ea typeface="+mn-ea"/>
                <a:cs typeface="+mn-cs"/>
              </a:rPr>
              <a:t>envia</a:t>
            </a:r>
            <a:r>
              <a:rPr kumimoji="0" lang="es-MX" sz="1700" b="1" i="0" u="none" strike="noStrike" kern="1200" cap="none" spc="0" normalizeH="0" baseline="0" noProof="0" dirty="0">
                <a:ln>
                  <a:noFill/>
                </a:ln>
                <a:solidFill>
                  <a:srgbClr val="C00000"/>
                </a:solidFill>
                <a:effectLst/>
                <a:uLnTx/>
                <a:uFillTx/>
                <a:latin typeface="Bahnschrift" panose="020B0502040204020203" pitchFamily="34" charset="0"/>
                <a:ea typeface="+mn-ea"/>
                <a:cs typeface="+mn-cs"/>
              </a:rPr>
              <a:t> que es netamente </a:t>
            </a:r>
            <a:r>
              <a:rPr kumimoji="0" lang="es-MX" sz="1700" b="1" i="0" u="none" strike="noStrike" kern="1200" cap="none" spc="0" normalizeH="0" baseline="0" noProof="0" dirty="0" err="1">
                <a:ln>
                  <a:noFill/>
                </a:ln>
                <a:solidFill>
                  <a:srgbClr val="C00000"/>
                </a:solidFill>
                <a:effectLst/>
                <a:uLnTx/>
                <a:uFillTx/>
                <a:latin typeface="Bahnschrift" panose="020B0502040204020203" pitchFamily="34" charset="0"/>
                <a:ea typeface="+mn-ea"/>
                <a:cs typeface="+mn-cs"/>
              </a:rPr>
              <a:t>Cristocentrico</a:t>
            </a:r>
            <a:r>
              <a:rPr kumimoji="0" lang="es-MX" sz="1700" b="1" i="0" u="none" strike="noStrike" kern="1200" cap="none" spc="0" normalizeH="0" baseline="0" noProof="0" dirty="0">
                <a:ln>
                  <a:noFill/>
                </a:ln>
                <a:solidFill>
                  <a:srgbClr val="C00000"/>
                </a:solidFill>
                <a:effectLst/>
                <a:uLnTx/>
                <a:uFillTx/>
                <a:latin typeface="Bahnschrift" panose="020B0502040204020203" pitchFamily="34" charset="0"/>
                <a:ea typeface="+mn-ea"/>
                <a:cs typeface="+mn-cs"/>
              </a:rPr>
              <a:t>.</a:t>
            </a:r>
          </a:p>
          <a:p>
            <a:pPr marL="0" indent="0" algn="just">
              <a:buNone/>
            </a:pPr>
            <a:endParaRPr lang="es-MX" sz="1700" i="1" dirty="0"/>
          </a:p>
        </p:txBody>
      </p:sp>
      <p:pic>
        <p:nvPicPr>
          <p:cNvPr id="4" name="Marcador de contenido 3">
            <a:extLst>
              <a:ext uri="{FF2B5EF4-FFF2-40B4-BE49-F238E27FC236}">
                <a16:creationId xmlns:a16="http://schemas.microsoft.com/office/drawing/2014/main" id="{D211D89B-89A9-635C-C047-A68CD26A189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859542" y="2616518"/>
            <a:ext cx="2442698" cy="2495550"/>
          </a:xfrm>
          <a:ln w="76200">
            <a:solidFill>
              <a:srgbClr val="6F359A"/>
            </a:solidFill>
          </a:ln>
        </p:spPr>
      </p:pic>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19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EFESIOS EN SU TIEMPO</a:t>
            </a:r>
          </a:p>
        </p:txBody>
      </p:sp>
    </p:spTree>
    <p:extLst>
      <p:ext uri="{BB962C8B-B14F-4D97-AF65-F5344CB8AC3E}">
        <p14:creationId xmlns:p14="http://schemas.microsoft.com/office/powerpoint/2010/main" val="16872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4F3F05D-9893-5D6C-49AF-47EB31D1F4D2}"/>
              </a:ext>
            </a:extLst>
          </p:cNvPr>
          <p:cNvSpPr>
            <a:spLocks noGrp="1"/>
          </p:cNvSpPr>
          <p:nvPr>
            <p:ph type="title"/>
          </p:nvPr>
        </p:nvSpPr>
        <p:spPr>
          <a:xfrm>
            <a:off x="454296" y="180753"/>
            <a:ext cx="2647692" cy="659218"/>
          </a:xfrm>
        </p:spPr>
        <p:txBody>
          <a:bodyPr>
            <a:normAutofit fontScale="90000"/>
          </a:bodyPr>
          <a:lstStyle/>
          <a:p>
            <a:endParaRPr lang="es-MX"/>
          </a:p>
        </p:txBody>
      </p:sp>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1" y="861238"/>
            <a:ext cx="9930489" cy="1020725"/>
          </a:xfrm>
        </p:spPr>
        <p:txBody>
          <a:bodyPr anchor="t">
            <a:normAutofit/>
          </a:bodyPr>
          <a:lstStyle/>
          <a:p>
            <a:pPr>
              <a:lnSpc>
                <a:spcPct val="100000"/>
              </a:lnSpc>
            </a:pPr>
            <a:r>
              <a:rPr lang="es-MX" dirty="0"/>
              <a:t>“aun estando nosotros muertos en pecados, nos dio vida juntamente con Cristo (por gracia sois salvos)” (Efesios 2:5)</a:t>
            </a:r>
          </a:p>
          <a:p>
            <a:pPr>
              <a:lnSpc>
                <a:spcPct val="100000"/>
              </a:lnSpc>
            </a:pPr>
            <a:r>
              <a:rPr lang="es-MX" dirty="0"/>
              <a:t>¿Cómo anuncia Pablo el tema de su carta? Efe. 1:9, 10.</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1" y="1903229"/>
            <a:ext cx="7405861" cy="4767657"/>
          </a:xfrm>
        </p:spPr>
        <p:txBody>
          <a:bodyPr>
            <a:normAutofit fontScale="92500" lnSpcReduction="20000"/>
          </a:bodyPr>
          <a:lstStyle/>
          <a:p>
            <a:pPr marL="0" indent="0" algn="just">
              <a:buNone/>
            </a:pPr>
            <a:r>
              <a:rPr kumimoji="0" lang="es-MX" sz="1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a:t>
            </a:r>
            <a:r>
              <a:rPr kumimoji="0" lang="es-MX"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es-MX" sz="18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rPr>
              <a:t>Proclama la unidad que Dios tiene en mente que es cristocéntrica, toda la </a:t>
            </a:r>
            <a:r>
              <a:rPr kumimoji="0" lang="es-MX" sz="1800" b="1" i="0" u="none" strike="noStrike" kern="1200" cap="none" spc="0" normalizeH="0" baseline="0" noProof="0" dirty="0" err="1">
                <a:ln>
                  <a:noFill/>
                </a:ln>
                <a:solidFill>
                  <a:srgbClr val="0970BC"/>
                </a:solidFill>
                <a:effectLst/>
                <a:uLnTx/>
                <a:uFillTx/>
                <a:latin typeface="Bahnschrift" panose="020B0502040204020203" pitchFamily="34" charset="0"/>
                <a:ea typeface="+mn-ea"/>
                <a:cs typeface="+mn-cs"/>
              </a:rPr>
              <a:t>epistola</a:t>
            </a:r>
            <a:r>
              <a:rPr kumimoji="0" lang="es-MX" sz="18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rPr>
              <a:t> esta bañada en Cristo, y celebra la unidad de los judíos con los gentiles. Pablo busca reavivar el compromiso </a:t>
            </a:r>
            <a:r>
              <a:rPr kumimoji="0" lang="es-MX" sz="1800" b="1" i="0" u="none" strike="noStrike" kern="1200" cap="none" spc="0" normalizeH="0" baseline="0" noProof="0" dirty="0" err="1">
                <a:ln>
                  <a:noFill/>
                </a:ln>
                <a:solidFill>
                  <a:srgbClr val="0970BC"/>
                </a:solidFill>
                <a:effectLst/>
                <a:uLnTx/>
                <a:uFillTx/>
                <a:latin typeface="Bahnschrift" panose="020B0502040204020203" pitchFamily="34" charset="0"/>
                <a:ea typeface="+mn-ea"/>
                <a:cs typeface="+mn-cs"/>
              </a:rPr>
              <a:t>espitual</a:t>
            </a:r>
            <a:r>
              <a:rPr kumimoji="0" lang="es-MX" sz="18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rPr>
              <a:t> de los creyentes.</a:t>
            </a:r>
          </a:p>
          <a:p>
            <a:pPr marL="0" indent="0" algn="just">
              <a:buNone/>
            </a:pPr>
            <a:r>
              <a:rPr lang="es-MX" dirty="0"/>
              <a:t>Los antecedentes de la Epístola a los Efesios –los relatos que repasamos en el capítulo 19 de Hechos- son una precuela de la propia carta. No solo nos introduce en la historia, sino también en la infraestructura teológica de la carta. Sus grandes temas –que Jesús, exaltado sobre todo poder y nombre, creo la iglesia para exhibir su poder reconciliador y unificador- aparece en el capítulo 19 de Hechos en forma de convincente relato. Vemos cómo la economía y la política de una ciudad grande y sofisticada se ven sacudidas por la historia de Jesús. Vemos la manera en que la vida de las personas es transformada.</a:t>
            </a:r>
          </a:p>
          <a:p>
            <a:pPr marL="0" indent="0" algn="just">
              <a:buNone/>
            </a:pPr>
            <a:r>
              <a:rPr lang="es-MX" b="1" dirty="0"/>
              <a:t>Al concedernos su Palabra, Dios nos puso en posesión de toda verdad esencial para nuestra salvación. Millares han sacado agua de estas fuentes de vida, y sin embargo la provisión no ha disminuido. Millares han puesto al Señor delante de sí, y contemplándolo han sido transformados a su misma imagen. Su espíritu arde dentro de ellos mientras hablan de su carácter, contando lo que Cristo es para ellos y lo que ellos son para Cristo…</a:t>
            </a:r>
            <a:r>
              <a:rPr lang="es-MX" i="1" dirty="0"/>
              <a:t>(Consejos para los maestros, pp. 22, 23).</a:t>
            </a:r>
          </a:p>
          <a:p>
            <a:pPr marL="0" indent="0" algn="just">
              <a:buNone/>
            </a:pPr>
            <a:r>
              <a:rPr lang="es-MX" b="1" dirty="0"/>
              <a:t>Reflexionemos: </a:t>
            </a:r>
            <a:r>
              <a:rPr lang="es-MX" i="1" dirty="0">
                <a:solidFill>
                  <a:srgbClr val="C00000"/>
                </a:solidFill>
              </a:rPr>
              <a:t>Que señala el camino para el cumplimiento de su plan de unir todas las cosas en Jesús (Efe. 1:9, 10). ¿Cómo podemos trabajar en armonía con el gran plan de Dios?</a:t>
            </a:r>
          </a:p>
        </p:txBody>
      </p:sp>
      <p:pic>
        <p:nvPicPr>
          <p:cNvPr id="4" name="Marcador de contenido 3">
            <a:extLst>
              <a:ext uri="{FF2B5EF4-FFF2-40B4-BE49-F238E27FC236}">
                <a16:creationId xmlns:a16="http://schemas.microsoft.com/office/drawing/2014/main" id="{08C6205C-739E-D34D-0205-B6C562BE714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878763" y="2257901"/>
            <a:ext cx="2439987" cy="2948624"/>
          </a:xfrm>
          <a:ln w="76200">
            <a:solidFill>
              <a:srgbClr val="37241A"/>
            </a:solidFill>
          </a:ln>
        </p:spPr>
      </p:pic>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EFESIOS: UNA CARTA COLMADA DE CRISTO</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docProps/app.xml><?xml version="1.0" encoding="utf-8"?>
<Properties xmlns="http://schemas.openxmlformats.org/officeDocument/2006/extended-properties" xmlns:vt="http://schemas.openxmlformats.org/officeDocument/2006/docPropsVTypes">
  <Template/>
  <TotalTime>2141</TotalTime>
  <Words>2739</Words>
  <Application>Microsoft Office PowerPoint</Application>
  <PresentationFormat>Panorámica</PresentationFormat>
  <Paragraphs>54</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Amasis MT Pro Medium</vt:lpstr>
      <vt:lpstr>Arial</vt:lpstr>
      <vt:lpstr>Avenir Next LT Pro</vt:lpstr>
      <vt:lpstr>Bahnschrift</vt:lpstr>
      <vt:lpstr>Bernard MT Condensed</vt:lpstr>
      <vt:lpstr>Calibri</vt:lpstr>
      <vt:lpstr>Calibri Light</vt:lpstr>
      <vt:lpstr>Gisha</vt:lpstr>
      <vt:lpstr>Headliner No. 45</vt:lpstr>
      <vt:lpstr>Impact</vt:lpstr>
      <vt:lpstr>Lato</vt:lpstr>
      <vt:lpstr>Tema de Office</vt:lpstr>
      <vt:lpstr>EFESIOS</vt:lpstr>
      <vt:lpstr>Para Memorizar</vt:lpstr>
      <vt:lpstr>Enfoque del Estudio</vt:lpstr>
      <vt:lpstr>Sábado</vt:lpstr>
      <vt:lpstr>Domingo</vt:lpstr>
      <vt:lpstr>Lunes</vt:lpstr>
      <vt:lpstr>Presentación de PowerPoint</vt:lpstr>
      <vt:lpstr>Presentación de PowerPoint</vt:lpstr>
      <vt:lpstr>Presentación de PowerPoint</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37</cp:revision>
  <dcterms:created xsi:type="dcterms:W3CDTF">2023-06-19T00:44:38Z</dcterms:created>
  <dcterms:modified xsi:type="dcterms:W3CDTF">2023-06-28T03:46:54Z</dcterms:modified>
</cp:coreProperties>
</file>