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1"/>
  </p:sldMasterIdLst>
  <p:notesMasterIdLst>
    <p:notesMasterId r:id="rId12"/>
  </p:notesMasterIdLst>
  <p:handoutMasterIdLst>
    <p:handoutMasterId r:id="rId13"/>
  </p:handoutMasterIdLst>
  <p:sldIdLst>
    <p:sldId id="256" r:id="rId2"/>
    <p:sldId id="266"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RGE CRUZ" initials="JC" lastIdx="2" clrIdx="0">
    <p:extLst>
      <p:ext uri="{19B8F6BF-5375-455C-9EA6-DF929625EA0E}">
        <p15:presenceInfo xmlns:p15="http://schemas.microsoft.com/office/powerpoint/2012/main" userId="cf9ca4c8ef569ed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3117"/>
    <a:srgbClr val="000000"/>
    <a:srgbClr val="41351D"/>
    <a:srgbClr val="FEC387"/>
    <a:srgbClr val="7A2491"/>
    <a:srgbClr val="7B2991"/>
    <a:srgbClr val="6A1407"/>
    <a:srgbClr val="FFA800"/>
    <a:srgbClr val="3C6276"/>
    <a:srgbClr val="FF551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1139" autoAdjust="0"/>
  </p:normalViewPr>
  <p:slideViewPr>
    <p:cSldViewPr showGuides="1">
      <p:cViewPr varScale="1">
        <p:scale>
          <a:sx n="77" d="100"/>
          <a:sy n="77" d="100"/>
        </p:scale>
        <p:origin x="744" y="58"/>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66" d="100"/>
          <a:sy n="66" d="100"/>
        </p:scale>
        <p:origin x="306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55F1A038-C882-4A29-92BF-44A4D109F78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a:extLst>
              <a:ext uri="{FF2B5EF4-FFF2-40B4-BE49-F238E27FC236}">
                <a16:creationId xmlns:a16="http://schemas.microsoft.com/office/drawing/2014/main" id="{655EFADA-9D39-4E05-9E93-70F7BDE398E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150B08-7AA2-4F53-A7FF-462A0E570016}" type="datetimeFigureOut">
              <a:rPr lang="es-MX" smtClean="0"/>
              <a:t>31/08/2022</a:t>
            </a:fld>
            <a:endParaRPr lang="es-MX"/>
          </a:p>
        </p:txBody>
      </p:sp>
      <p:sp>
        <p:nvSpPr>
          <p:cNvPr id="4" name="Marcador de pie de página 3">
            <a:extLst>
              <a:ext uri="{FF2B5EF4-FFF2-40B4-BE49-F238E27FC236}">
                <a16:creationId xmlns:a16="http://schemas.microsoft.com/office/drawing/2014/main" id="{DB491E8D-6494-4C91-98A3-6B6D3A1D620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5" name="Marcador de número de diapositiva 4">
            <a:extLst>
              <a:ext uri="{FF2B5EF4-FFF2-40B4-BE49-F238E27FC236}">
                <a16:creationId xmlns:a16="http://schemas.microsoft.com/office/drawing/2014/main" id="{2BF41129-DE05-4165-BEFB-27C01AACBC8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EE3689-A360-4BF5-B180-B19E22989DCD}" type="slidenum">
              <a:rPr lang="es-MX" smtClean="0"/>
              <a:t>‹Nº›</a:t>
            </a:fld>
            <a:endParaRPr lang="es-MX"/>
          </a:p>
        </p:txBody>
      </p:sp>
    </p:spTree>
    <p:extLst>
      <p:ext uri="{BB962C8B-B14F-4D97-AF65-F5344CB8AC3E}">
        <p14:creationId xmlns:p14="http://schemas.microsoft.com/office/powerpoint/2010/main" val="6388006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83291F-A549-4BEA-ADC8-4D7EA4332E19}" type="datetimeFigureOut">
              <a:rPr lang="es-MX" smtClean="0"/>
              <a:t>31/08/2022</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3D4040-2FF7-4002-8F2E-1B7805CB9EA6}" type="slidenum">
              <a:rPr lang="es-MX" smtClean="0"/>
              <a:t>‹Nº›</a:t>
            </a:fld>
            <a:endParaRPr lang="es-MX"/>
          </a:p>
        </p:txBody>
      </p:sp>
    </p:spTree>
    <p:extLst>
      <p:ext uri="{BB962C8B-B14F-4D97-AF65-F5344CB8AC3E}">
        <p14:creationId xmlns:p14="http://schemas.microsoft.com/office/powerpoint/2010/main" val="2798021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1</a:t>
            </a:fld>
            <a:endParaRPr lang="es-MX"/>
          </a:p>
        </p:txBody>
      </p:sp>
    </p:spTree>
    <p:extLst>
      <p:ext uri="{BB962C8B-B14F-4D97-AF65-F5344CB8AC3E}">
        <p14:creationId xmlns:p14="http://schemas.microsoft.com/office/powerpoint/2010/main" val="3200946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2</a:t>
            </a:fld>
            <a:endParaRPr lang="es-MX"/>
          </a:p>
        </p:txBody>
      </p:sp>
    </p:spTree>
    <p:extLst>
      <p:ext uri="{BB962C8B-B14F-4D97-AF65-F5344CB8AC3E}">
        <p14:creationId xmlns:p14="http://schemas.microsoft.com/office/powerpoint/2010/main" val="2529678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3</a:t>
            </a:fld>
            <a:endParaRPr lang="es-MX"/>
          </a:p>
        </p:txBody>
      </p:sp>
    </p:spTree>
    <p:extLst>
      <p:ext uri="{BB962C8B-B14F-4D97-AF65-F5344CB8AC3E}">
        <p14:creationId xmlns:p14="http://schemas.microsoft.com/office/powerpoint/2010/main" val="1657507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sz="800" i="1" baseline="0" dirty="0">
              <a:latin typeface="Avenir Next LT Pro" panose="020B0504020202020204" pitchFamily="34" charset="0"/>
            </a:endParaRPr>
          </a:p>
        </p:txBody>
      </p:sp>
      <p:sp>
        <p:nvSpPr>
          <p:cNvPr id="4" name="Marcador de número de diapositiva 3"/>
          <p:cNvSpPr>
            <a:spLocks noGrp="1"/>
          </p:cNvSpPr>
          <p:nvPr>
            <p:ph type="sldNum" sz="quarter" idx="5"/>
          </p:nvPr>
        </p:nvSpPr>
        <p:spPr/>
        <p:txBody>
          <a:bodyPr/>
          <a:lstStyle/>
          <a:p>
            <a:fld id="{E43D4040-2FF7-4002-8F2E-1B7805CB9EA6}" type="slidenum">
              <a:rPr lang="es-MX" smtClean="0"/>
              <a:t>4</a:t>
            </a:fld>
            <a:endParaRPr lang="es-MX"/>
          </a:p>
        </p:txBody>
      </p:sp>
    </p:spTree>
    <p:extLst>
      <p:ext uri="{BB962C8B-B14F-4D97-AF65-F5344CB8AC3E}">
        <p14:creationId xmlns:p14="http://schemas.microsoft.com/office/powerpoint/2010/main" val="82022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5</a:t>
            </a:fld>
            <a:endParaRPr lang="es-MX"/>
          </a:p>
        </p:txBody>
      </p:sp>
    </p:spTree>
    <p:extLst>
      <p:ext uri="{BB962C8B-B14F-4D97-AF65-F5344CB8AC3E}">
        <p14:creationId xmlns:p14="http://schemas.microsoft.com/office/powerpoint/2010/main" val="3063393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800" i="1" baseline="30000" dirty="0">
                <a:latin typeface="Abadi" panose="020B0604020104020204" pitchFamily="34" charset="0"/>
              </a:rPr>
              <a:t>1</a:t>
            </a:r>
            <a:r>
              <a:rPr lang="es-MX" sz="800" i="1" baseline="0" dirty="0">
                <a:latin typeface="Abadi" panose="020B0604020104020204" pitchFamily="34" charset="0"/>
              </a:rPr>
              <a:t>Elena G. de White. La educación (Doral, Florida: IADPA, 2013). P, 139.</a:t>
            </a:r>
            <a:endParaRPr lang="es-MX" sz="800" i="1" baseline="30000" dirty="0">
              <a:latin typeface="Abadi" panose="020B0604020104020204" pitchFamily="34" charset="0"/>
            </a:endParaRPr>
          </a:p>
        </p:txBody>
      </p:sp>
      <p:sp>
        <p:nvSpPr>
          <p:cNvPr id="4" name="Marcador de número de diapositiva 3"/>
          <p:cNvSpPr>
            <a:spLocks noGrp="1"/>
          </p:cNvSpPr>
          <p:nvPr>
            <p:ph type="sldNum" sz="quarter" idx="5"/>
          </p:nvPr>
        </p:nvSpPr>
        <p:spPr/>
        <p:txBody>
          <a:bodyPr/>
          <a:lstStyle/>
          <a:p>
            <a:fld id="{E43D4040-2FF7-4002-8F2E-1B7805CB9EA6}" type="slidenum">
              <a:rPr lang="es-MX" smtClean="0"/>
              <a:t>6</a:t>
            </a:fld>
            <a:endParaRPr lang="es-MX"/>
          </a:p>
        </p:txBody>
      </p:sp>
    </p:spTree>
    <p:extLst>
      <p:ext uri="{BB962C8B-B14F-4D97-AF65-F5344CB8AC3E}">
        <p14:creationId xmlns:p14="http://schemas.microsoft.com/office/powerpoint/2010/main" val="682493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lvl="0" indent="0">
              <a:buFont typeface="Arial" panose="020B0604020202020204" pitchFamily="34" charset="0"/>
              <a:buNone/>
            </a:pPr>
            <a:endParaRPr lang="es-MX" baseline="30000"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7</a:t>
            </a:fld>
            <a:endParaRPr lang="es-MX"/>
          </a:p>
        </p:txBody>
      </p:sp>
    </p:spTree>
    <p:extLst>
      <p:ext uri="{BB962C8B-B14F-4D97-AF65-F5344CB8AC3E}">
        <p14:creationId xmlns:p14="http://schemas.microsoft.com/office/powerpoint/2010/main" val="3155717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8</a:t>
            </a:fld>
            <a:endParaRPr lang="es-MX"/>
          </a:p>
        </p:txBody>
      </p:sp>
    </p:spTree>
    <p:extLst>
      <p:ext uri="{BB962C8B-B14F-4D97-AF65-F5344CB8AC3E}">
        <p14:creationId xmlns:p14="http://schemas.microsoft.com/office/powerpoint/2010/main" val="1613190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baseline="30000" dirty="0"/>
              <a:t>.</a:t>
            </a:r>
          </a:p>
        </p:txBody>
      </p:sp>
      <p:sp>
        <p:nvSpPr>
          <p:cNvPr id="4" name="Marcador de número de diapositiva 3"/>
          <p:cNvSpPr>
            <a:spLocks noGrp="1"/>
          </p:cNvSpPr>
          <p:nvPr>
            <p:ph type="sldNum" sz="quarter" idx="5"/>
          </p:nvPr>
        </p:nvSpPr>
        <p:spPr/>
        <p:txBody>
          <a:bodyPr/>
          <a:lstStyle/>
          <a:p>
            <a:fld id="{E43D4040-2FF7-4002-8F2E-1B7805CB9EA6}" type="slidenum">
              <a:rPr lang="es-MX" smtClean="0"/>
              <a:t>10</a:t>
            </a:fld>
            <a:endParaRPr lang="es-MX"/>
          </a:p>
        </p:txBody>
      </p:sp>
    </p:spTree>
    <p:extLst>
      <p:ext uri="{BB962C8B-B14F-4D97-AF65-F5344CB8AC3E}">
        <p14:creationId xmlns:p14="http://schemas.microsoft.com/office/powerpoint/2010/main" val="3572408770"/>
      </p:ext>
    </p:extLst>
  </p:cSld>
  <p:clrMapOvr>
    <a:masterClrMapping/>
  </p:clrMapOvr>
</p:notes>
</file>

<file path=ppt/slideLayouts/_rels/slideLayout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pic>
        <p:nvPicPr>
          <p:cNvPr id="24" name="Imagen 23">
            <a:extLst>
              <a:ext uri="{FF2B5EF4-FFF2-40B4-BE49-F238E27FC236}">
                <a16:creationId xmlns:a16="http://schemas.microsoft.com/office/drawing/2014/main" id="{07363191-81C2-490B-8B56-818EC03A4FD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631504" y="1038133"/>
            <a:ext cx="8694677" cy="5819868"/>
          </a:xfrm>
          <a:prstGeom prst="rect">
            <a:avLst/>
          </a:prstGeom>
          <a:blipFill>
            <a:blip r:embed="rId2">
              <a:alphaModFix amt="18000"/>
            </a:blip>
            <a:stretch>
              <a:fillRect/>
            </a:stretch>
          </a:blipFill>
        </p:spPr>
      </p:pic>
      <p:sp>
        <p:nvSpPr>
          <p:cNvPr id="9" name="Rectángulo 8">
            <a:extLst>
              <a:ext uri="{FF2B5EF4-FFF2-40B4-BE49-F238E27FC236}">
                <a16:creationId xmlns:a16="http://schemas.microsoft.com/office/drawing/2014/main" id="{26E9E0B9-8769-4180-8CFA-E0F011E0026C}"/>
              </a:ext>
            </a:extLst>
          </p:cNvPr>
          <p:cNvSpPr/>
          <p:nvPr userDrawn="1"/>
        </p:nvSpPr>
        <p:spPr>
          <a:xfrm>
            <a:off x="-13204" y="1038135"/>
            <a:ext cx="2282818" cy="5819866"/>
          </a:xfrm>
          <a:prstGeom prst="rect">
            <a:avLst/>
          </a:prstGeom>
          <a:solidFill>
            <a:srgbClr val="41351D"/>
          </a:solidFill>
          <a:ln>
            <a:solidFill>
              <a:srgbClr val="393117"/>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7" name="Rectángulo 6">
            <a:extLst>
              <a:ext uri="{FF2B5EF4-FFF2-40B4-BE49-F238E27FC236}">
                <a16:creationId xmlns:a16="http://schemas.microsoft.com/office/drawing/2014/main" id="{DE5D6099-A003-400A-A47B-D1C1756E01B7}"/>
              </a:ext>
            </a:extLst>
          </p:cNvPr>
          <p:cNvSpPr/>
          <p:nvPr userDrawn="1"/>
        </p:nvSpPr>
        <p:spPr>
          <a:xfrm>
            <a:off x="-13204" y="-5120"/>
            <a:ext cx="12205204" cy="1054961"/>
          </a:xfrm>
          <a:prstGeom prst="rect">
            <a:avLst/>
          </a:prstGeom>
          <a:solidFill>
            <a:srgbClr val="393117"/>
          </a:solidFill>
          <a:ln>
            <a:solidFill>
              <a:srgbClr val="393117"/>
            </a:solidFill>
          </a:ln>
          <a:effectLst>
            <a:outerShdw blurRad="44450" dist="27940" dir="5400000" algn="ctr">
              <a:srgbClr val="000000">
                <a:alpha val="32000"/>
              </a:srgbClr>
            </a:outerShdw>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a:bodyPr>
          <a:lstStyle/>
          <a:p>
            <a:pPr marL="0" indent="0" algn="ctr">
              <a:tabLst>
                <a:tab pos="4038600" algn="l"/>
              </a:tabLst>
            </a:pPr>
            <a:r>
              <a:rPr lang="es-MX" sz="3200" b="1" cap="none" spc="50" dirty="0">
                <a:ln w="0"/>
                <a:solidFill>
                  <a:schemeClr val="bg1"/>
                </a:solidFill>
                <a:effectLst/>
                <a:latin typeface="Adobe Garamond Pro Bold" panose="02020702060506020403" pitchFamily="18" charset="0"/>
              </a:rPr>
              <a:t>EN EL CRISOL CON CRISTO</a:t>
            </a:r>
          </a:p>
        </p:txBody>
      </p:sp>
      <p:sp>
        <p:nvSpPr>
          <p:cNvPr id="11" name="CuadroTexto 10">
            <a:extLst>
              <a:ext uri="{FF2B5EF4-FFF2-40B4-BE49-F238E27FC236}">
                <a16:creationId xmlns:a16="http://schemas.microsoft.com/office/drawing/2014/main" id="{F4361DCD-ED50-4D94-8817-3A83A6B29BD2}"/>
              </a:ext>
            </a:extLst>
          </p:cNvPr>
          <p:cNvSpPr txBox="1"/>
          <p:nvPr userDrawn="1"/>
        </p:nvSpPr>
        <p:spPr>
          <a:xfrm>
            <a:off x="0" y="1052736"/>
            <a:ext cx="2184400" cy="646331"/>
          </a:xfrm>
          <a:prstGeom prst="rect">
            <a:avLst/>
          </a:prstGeom>
          <a:noFill/>
        </p:spPr>
        <p:txBody>
          <a:bodyPr wrap="square" rtlCol="0">
            <a:spAutoFit/>
          </a:bodyPr>
          <a:lstStyle/>
          <a:p>
            <a:pPr algn="ctr"/>
            <a:r>
              <a:rPr lang="es-MX" sz="2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Escuela Sabática</a:t>
            </a:r>
          </a:p>
          <a:p>
            <a:pPr algn="ctr"/>
            <a:r>
              <a:rPr lang="es-MX" sz="1400" b="1" dirty="0">
                <a:ln w="6350">
                  <a:solidFill>
                    <a:schemeClr val="bg1"/>
                  </a:solidFill>
                </a:ln>
                <a:solidFill>
                  <a:schemeClr val="bg1"/>
                </a:solidFill>
                <a:effectLst/>
                <a:latin typeface="Dosis" panose="02010703020202060003" pitchFamily="2" charset="0"/>
                <a:cs typeface="Arial" panose="020B0604020202020204" pitchFamily="34" charset="0"/>
              </a:rPr>
              <a:t>Guía de Estudio de la Biblia</a:t>
            </a:r>
          </a:p>
        </p:txBody>
      </p:sp>
      <p:sp>
        <p:nvSpPr>
          <p:cNvPr id="12" name="CuadroTexto 11">
            <a:extLst>
              <a:ext uri="{FF2B5EF4-FFF2-40B4-BE49-F238E27FC236}">
                <a16:creationId xmlns:a16="http://schemas.microsoft.com/office/drawing/2014/main" id="{A3189337-61CE-4DEA-8C1F-773BAC50A0D5}"/>
              </a:ext>
            </a:extLst>
          </p:cNvPr>
          <p:cNvSpPr txBox="1"/>
          <p:nvPr userDrawn="1"/>
        </p:nvSpPr>
        <p:spPr>
          <a:xfrm>
            <a:off x="19925" y="4365103"/>
            <a:ext cx="2184400" cy="893983"/>
          </a:xfrm>
          <a:prstGeom prst="rect">
            <a:avLst/>
          </a:prstGeom>
          <a:noFill/>
        </p:spPr>
        <p:txBody>
          <a:bodyPr wrap="square" rtlCol="0">
            <a:noAutofit/>
          </a:bodyPr>
          <a:lstStyle/>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Resumen en </a:t>
            </a:r>
          </a:p>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PowerPoint</a:t>
            </a:r>
          </a:p>
        </p:txBody>
      </p:sp>
      <p:sp>
        <p:nvSpPr>
          <p:cNvPr id="19" name="CuadroTexto 18">
            <a:extLst>
              <a:ext uri="{FF2B5EF4-FFF2-40B4-BE49-F238E27FC236}">
                <a16:creationId xmlns:a16="http://schemas.microsoft.com/office/drawing/2014/main" id="{69904FDC-50E3-481E-A586-FBADC4B8E387}"/>
              </a:ext>
            </a:extLst>
          </p:cNvPr>
          <p:cNvSpPr txBox="1"/>
          <p:nvPr userDrawn="1"/>
        </p:nvSpPr>
        <p:spPr>
          <a:xfrm>
            <a:off x="0" y="1700808"/>
            <a:ext cx="2279576" cy="697644"/>
          </a:xfrm>
          <a:prstGeom prst="rect">
            <a:avLst/>
          </a:prstGeom>
          <a:noFill/>
        </p:spPr>
        <p:txBody>
          <a:bodyPr wrap="square" rtlCol="0">
            <a:normAutofit fontScale="32500" lnSpcReduction="20000"/>
          </a:bodyPr>
          <a:lstStyle/>
          <a:p>
            <a:pPr algn="ctr"/>
            <a:r>
              <a:rPr lang="es-MX" sz="60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3</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TRIMESTRE</a:t>
            </a:r>
          </a:p>
          <a:p>
            <a:pPr algn="ctr"/>
            <a:endParaRPr lang="es-MX" sz="1400" b="1" dirty="0">
              <a:ln>
                <a:solidFill>
                  <a:schemeClr val="bg1"/>
                </a:solidFill>
              </a:ln>
              <a:solidFill>
                <a:schemeClr val="bg1"/>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JULIO – SEPTIEMBRE 2022</a:t>
            </a:r>
          </a:p>
        </p:txBody>
      </p:sp>
      <p:pic>
        <p:nvPicPr>
          <p:cNvPr id="13" name="Imagen 12">
            <a:extLst>
              <a:ext uri="{FF2B5EF4-FFF2-40B4-BE49-F238E27FC236}">
                <a16:creationId xmlns:a16="http://schemas.microsoft.com/office/drawing/2014/main" id="{745B0235-C6A5-4727-A030-92D2BE77CC8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23592" y="6309320"/>
            <a:ext cx="365125" cy="365125"/>
          </a:xfrm>
          <a:prstGeom prst="rect">
            <a:avLst/>
          </a:prstGeom>
        </p:spPr>
      </p:pic>
      <p:sp>
        <p:nvSpPr>
          <p:cNvPr id="14" name="CuadroTexto 13">
            <a:extLst>
              <a:ext uri="{FF2B5EF4-FFF2-40B4-BE49-F238E27FC236}">
                <a16:creationId xmlns:a16="http://schemas.microsoft.com/office/drawing/2014/main" id="{B5EAC9F4-BDEB-40F4-8BC5-4B34EAB5B0B8}"/>
              </a:ext>
            </a:extLst>
          </p:cNvPr>
          <p:cNvSpPr txBox="1"/>
          <p:nvPr userDrawn="1"/>
        </p:nvSpPr>
        <p:spPr>
          <a:xfrm>
            <a:off x="2745177" y="6340091"/>
            <a:ext cx="2432937" cy="369332"/>
          </a:xfrm>
          <a:prstGeom prst="rect">
            <a:avLst/>
          </a:prstGeom>
          <a:noFill/>
        </p:spPr>
        <p:txBody>
          <a:bodyPr wrap="square" rtlCol="0">
            <a:spAutoFit/>
          </a:bodyPr>
          <a:lstStyle/>
          <a:p>
            <a:r>
              <a:rPr lang="es-MX" b="1" dirty="0">
                <a:solidFill>
                  <a:schemeClr val="bg1"/>
                </a:solidFill>
              </a:rPr>
              <a:t>@IglesiaElLlanoTulaHgo</a:t>
            </a:r>
          </a:p>
        </p:txBody>
      </p:sp>
      <p:pic>
        <p:nvPicPr>
          <p:cNvPr id="22" name="Imagen 21">
            <a:extLst>
              <a:ext uri="{FF2B5EF4-FFF2-40B4-BE49-F238E27FC236}">
                <a16:creationId xmlns:a16="http://schemas.microsoft.com/office/drawing/2014/main" id="{DFB04A1B-25FE-4133-B651-07E8A369711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31904" y="6333603"/>
            <a:ext cx="369332" cy="369332"/>
          </a:xfrm>
          <a:prstGeom prst="rect">
            <a:avLst/>
          </a:prstGeom>
          <a:solidFill>
            <a:schemeClr val="bg1"/>
          </a:solidFill>
        </p:spPr>
      </p:pic>
      <p:sp>
        <p:nvSpPr>
          <p:cNvPr id="25" name="CuadroTexto 24">
            <a:extLst>
              <a:ext uri="{FF2B5EF4-FFF2-40B4-BE49-F238E27FC236}">
                <a16:creationId xmlns:a16="http://schemas.microsoft.com/office/drawing/2014/main" id="{EC97752F-23FE-4C36-812A-797F5C7235C0}"/>
              </a:ext>
            </a:extLst>
          </p:cNvPr>
          <p:cNvSpPr txBox="1"/>
          <p:nvPr userDrawn="1"/>
        </p:nvSpPr>
        <p:spPr>
          <a:xfrm>
            <a:off x="5555658" y="6333603"/>
            <a:ext cx="1856872" cy="369332"/>
          </a:xfrm>
          <a:prstGeom prst="rect">
            <a:avLst/>
          </a:prstGeom>
          <a:noFill/>
        </p:spPr>
        <p:txBody>
          <a:bodyPr wrap="square" rtlCol="0">
            <a:spAutoFit/>
          </a:bodyPr>
          <a:lstStyle/>
          <a:p>
            <a:r>
              <a:rPr lang="es-MX" b="1" dirty="0">
                <a:solidFill>
                  <a:schemeClr val="bg1"/>
                </a:solidFill>
              </a:rPr>
              <a:t>@</a:t>
            </a:r>
            <a:r>
              <a:rPr lang="es-MX" b="1" dirty="0" err="1">
                <a:solidFill>
                  <a:schemeClr val="bg1"/>
                </a:solidFill>
              </a:rPr>
              <a:t>IASD_EL_Llano</a:t>
            </a:r>
            <a:endParaRPr lang="es-MX" b="1" dirty="0">
              <a:solidFill>
                <a:schemeClr val="bg1"/>
              </a:solidFill>
            </a:endParaRPr>
          </a:p>
        </p:txBody>
      </p:sp>
      <p:sp>
        <p:nvSpPr>
          <p:cNvPr id="23" name="CuadroTexto 22">
            <a:extLst>
              <a:ext uri="{FF2B5EF4-FFF2-40B4-BE49-F238E27FC236}">
                <a16:creationId xmlns:a16="http://schemas.microsoft.com/office/drawing/2014/main" id="{AC89A8F2-C144-4793-911F-8663F2DF6594}"/>
              </a:ext>
            </a:extLst>
          </p:cNvPr>
          <p:cNvSpPr txBox="1"/>
          <p:nvPr userDrawn="1"/>
        </p:nvSpPr>
        <p:spPr>
          <a:xfrm>
            <a:off x="-24680" y="2348880"/>
            <a:ext cx="2331660" cy="958539"/>
          </a:xfrm>
          <a:prstGeom prst="rect">
            <a:avLst/>
          </a:prstGeom>
          <a:noFill/>
        </p:spPr>
        <p:txBody>
          <a:bodyPr wrap="square" rtlCol="0">
            <a:normAutofit fontScale="92500" lnSpcReduction="10000"/>
          </a:bodyPr>
          <a:lstStyle/>
          <a:p>
            <a:pPr algn="ctr"/>
            <a:r>
              <a:rPr lang="es-MX" sz="3200" b="1"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cs typeface="Arial" panose="020B0604020202020204" pitchFamily="34" charset="0"/>
              </a:rPr>
              <a:t>AGUARDAR EN EL CRISOL</a:t>
            </a:r>
            <a:endParaRPr lang="es-MX" sz="31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endParaRPr>
          </a:p>
        </p:txBody>
      </p:sp>
      <p:sp>
        <p:nvSpPr>
          <p:cNvPr id="26" name="CuadroTexto 25">
            <a:extLst>
              <a:ext uri="{FF2B5EF4-FFF2-40B4-BE49-F238E27FC236}">
                <a16:creationId xmlns:a16="http://schemas.microsoft.com/office/drawing/2014/main" id="{41C00063-55F5-4B92-A7B9-A0842FAD87FD}"/>
              </a:ext>
            </a:extLst>
          </p:cNvPr>
          <p:cNvSpPr txBox="1"/>
          <p:nvPr userDrawn="1"/>
        </p:nvSpPr>
        <p:spPr>
          <a:xfrm>
            <a:off x="23168" y="3214717"/>
            <a:ext cx="2184400" cy="523220"/>
          </a:xfrm>
          <a:prstGeom prst="rect">
            <a:avLst/>
          </a:prstGeom>
          <a:noFill/>
        </p:spPr>
        <p:txBody>
          <a:bodyPr wrap="square" rtlCol="0">
            <a:spAutoFit/>
          </a:bodyPr>
          <a:lstStyle/>
          <a:p>
            <a:pPr algn="ctr"/>
            <a:r>
              <a:rPr lang="es-MX" sz="2800" b="1" dirty="0">
                <a:ln>
                  <a:solidFill>
                    <a:schemeClr val="tx1"/>
                  </a:solidFill>
                </a:ln>
                <a:solidFill>
                  <a:schemeClr val="bg1"/>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7" name="CuadroTexto 26">
            <a:extLst>
              <a:ext uri="{FF2B5EF4-FFF2-40B4-BE49-F238E27FC236}">
                <a16:creationId xmlns:a16="http://schemas.microsoft.com/office/drawing/2014/main" id="{5A3A5932-79C2-4198-8769-C5918668CBF0}"/>
              </a:ext>
            </a:extLst>
          </p:cNvPr>
          <p:cNvSpPr txBox="1"/>
          <p:nvPr userDrawn="1"/>
        </p:nvSpPr>
        <p:spPr>
          <a:xfrm>
            <a:off x="22945" y="3388663"/>
            <a:ext cx="2243229" cy="1011413"/>
          </a:xfrm>
          <a:prstGeom prst="rect">
            <a:avLst/>
          </a:prstGeom>
          <a:noFill/>
        </p:spPr>
        <p:txBody>
          <a:bodyPr wrap="square" rtlCol="0">
            <a:spAutoFit/>
          </a:bodyPr>
          <a:lstStyle/>
          <a:p>
            <a:pPr algn="ctr"/>
            <a:r>
              <a:rPr lang="es-MX" sz="6000" b="1" dirty="0">
                <a:ln>
                  <a:solidFill>
                    <a:schemeClr val="tx1"/>
                  </a:solidFill>
                </a:ln>
                <a:solidFill>
                  <a:schemeClr val="bg1"/>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11</a:t>
            </a:r>
          </a:p>
        </p:txBody>
      </p:sp>
      <p:sp>
        <p:nvSpPr>
          <p:cNvPr id="8" name="CuadroTexto 7">
            <a:extLst>
              <a:ext uri="{FF2B5EF4-FFF2-40B4-BE49-F238E27FC236}">
                <a16:creationId xmlns:a16="http://schemas.microsoft.com/office/drawing/2014/main" id="{74E9DE97-4752-4F97-AD6C-85B6C1D2C4F1}"/>
              </a:ext>
            </a:extLst>
          </p:cNvPr>
          <p:cNvSpPr txBox="1"/>
          <p:nvPr userDrawn="1"/>
        </p:nvSpPr>
        <p:spPr>
          <a:xfrm>
            <a:off x="-96688" y="4216003"/>
            <a:ext cx="2441498" cy="365125"/>
          </a:xfrm>
          <a:prstGeom prst="rect">
            <a:avLst/>
          </a:prstGeom>
          <a:noFill/>
        </p:spPr>
        <p:txBody>
          <a:bodyPr wrap="square" rtlCol="0">
            <a:normAutofit fontScale="85000" lnSpcReduction="10000"/>
          </a:bodyPr>
          <a:lstStyle/>
          <a:p>
            <a:pPr algn="ctr"/>
            <a:r>
              <a:rPr lang="es-MX" sz="1400" b="1" baseline="0" dirty="0">
                <a:ln>
                  <a:solidFill>
                    <a:srgbClr val="1A0606">
                      <a:alpha val="62000"/>
                    </a:srgbClr>
                  </a:solidFill>
                </a:ln>
                <a:solidFill>
                  <a:schemeClr val="bg1"/>
                </a:solidFill>
                <a:effectLst>
                  <a:outerShdw blurRad="50800" dist="38100" dir="2700000" algn="tl" rotWithShape="0">
                    <a:prstClr val="black">
                      <a:alpha val="40000"/>
                    </a:prstClr>
                  </a:outerShdw>
                </a:effectLst>
              </a:rPr>
              <a:t>Para el 10 de Septiembre de 2022</a:t>
            </a:r>
          </a:p>
        </p:txBody>
      </p:sp>
      <p:grpSp>
        <p:nvGrpSpPr>
          <p:cNvPr id="57" name="Grupo 56">
            <a:extLst>
              <a:ext uri="{FF2B5EF4-FFF2-40B4-BE49-F238E27FC236}">
                <a16:creationId xmlns:a16="http://schemas.microsoft.com/office/drawing/2014/main" id="{3B8C415B-5957-40A3-A78D-55A1181639F1}"/>
              </a:ext>
            </a:extLst>
          </p:cNvPr>
          <p:cNvGrpSpPr/>
          <p:nvPr userDrawn="1"/>
        </p:nvGrpSpPr>
        <p:grpSpPr>
          <a:xfrm>
            <a:off x="95176" y="5065034"/>
            <a:ext cx="2184400" cy="1510832"/>
            <a:chOff x="23168" y="5065034"/>
            <a:chExt cx="2184400" cy="1510832"/>
          </a:xfrm>
        </p:grpSpPr>
        <p:sp>
          <p:nvSpPr>
            <p:cNvPr id="16" name="CuadroTexto 15">
              <a:extLst>
                <a:ext uri="{FF2B5EF4-FFF2-40B4-BE49-F238E27FC236}">
                  <a16:creationId xmlns:a16="http://schemas.microsoft.com/office/drawing/2014/main" id="{254547A9-7714-495C-AAB1-BFAF89F82828}"/>
                </a:ext>
              </a:extLst>
            </p:cNvPr>
            <p:cNvSpPr txBox="1"/>
            <p:nvPr userDrawn="1"/>
          </p:nvSpPr>
          <p:spPr>
            <a:xfrm>
              <a:off x="23168" y="6237312"/>
              <a:ext cx="2184400" cy="338554"/>
            </a:xfrm>
            <a:prstGeom prst="rect">
              <a:avLst/>
            </a:prstGeom>
            <a:noFill/>
          </p:spPr>
          <p:txBody>
            <a:bodyPr wrap="square" rtlCol="0">
              <a:spAutoFit/>
            </a:bodyPr>
            <a:lstStyle/>
            <a:p>
              <a:pPr algn="ctr"/>
              <a:r>
                <a:rPr lang="es-MX" sz="1600" dirty="0">
                  <a:solidFill>
                    <a:schemeClr val="bg1"/>
                  </a:solidFill>
                  <a:latin typeface="Avenir Next LT Pro"/>
                </a:rPr>
                <a:t>“El Llano”</a:t>
              </a:r>
            </a:p>
          </p:txBody>
        </p:sp>
        <p:pic>
          <p:nvPicPr>
            <p:cNvPr id="56" name="Imagen 55" descr="Imagen que contiene dibujo, camiseta&#10;&#10;Descripción generada automáticamente">
              <a:extLst>
                <a:ext uri="{FF2B5EF4-FFF2-40B4-BE49-F238E27FC236}">
                  <a16:creationId xmlns:a16="http://schemas.microsoft.com/office/drawing/2014/main" id="{822B866B-DB82-4A2F-985D-A64BAD45314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3180" y="5065034"/>
              <a:ext cx="2042379" cy="1316294"/>
            </a:xfrm>
            <a:prstGeom prst="rect">
              <a:avLst/>
            </a:prstGeom>
          </p:spPr>
        </p:pic>
      </p:grpSp>
      <p:sp>
        <p:nvSpPr>
          <p:cNvPr id="10" name="Rectángulo 9">
            <a:extLst>
              <a:ext uri="{FF2B5EF4-FFF2-40B4-BE49-F238E27FC236}">
                <a16:creationId xmlns:a16="http://schemas.microsoft.com/office/drawing/2014/main" id="{3C26FF54-4FA3-42CF-B99B-DF63E7852F07}"/>
              </a:ext>
            </a:extLst>
          </p:cNvPr>
          <p:cNvSpPr/>
          <p:nvPr userDrawn="1"/>
        </p:nvSpPr>
        <p:spPr>
          <a:xfrm>
            <a:off x="10326181" y="-1"/>
            <a:ext cx="1872365" cy="6858001"/>
          </a:xfrm>
          <a:prstGeom prst="rect">
            <a:avLst/>
          </a:prstGeom>
          <a:solidFill>
            <a:srgbClr val="FEC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6" name="Imagen 5">
            <a:extLst>
              <a:ext uri="{FF2B5EF4-FFF2-40B4-BE49-F238E27FC236}">
                <a16:creationId xmlns:a16="http://schemas.microsoft.com/office/drawing/2014/main" id="{11FF85D7-AC5C-4296-83B3-8A34AF732A0D}"/>
              </a:ext>
            </a:extLst>
          </p:cNvPr>
          <p:cNvPicPr>
            <a:picLocks noChangeAspect="1"/>
          </p:cNvPicPr>
          <p:nvPr userDrawn="1"/>
        </p:nvPicPr>
        <p:blipFill>
          <a:blip r:embed="rId6">
            <a:extLst>
              <a:ext uri="{28A0092B-C50C-407E-A947-70E740481C1C}">
                <a14:useLocalDpi xmlns:a14="http://schemas.microsoft.com/office/drawing/2010/main" val="0"/>
              </a:ext>
            </a:extLst>
          </a:blip>
          <a:srcRect t="6741" b="6741"/>
          <a:stretch/>
        </p:blipFill>
        <p:spPr>
          <a:xfrm rot="20368409">
            <a:off x="9871796" y="188234"/>
            <a:ext cx="1180829" cy="1532455"/>
          </a:xfrm>
          <a:prstGeom prst="rect">
            <a:avLst/>
          </a:prstGeom>
        </p:spPr>
      </p:pic>
      <p:pic>
        <p:nvPicPr>
          <p:cNvPr id="54" name="Imagen 53">
            <a:extLst>
              <a:ext uri="{FF2B5EF4-FFF2-40B4-BE49-F238E27FC236}">
                <a16:creationId xmlns:a16="http://schemas.microsoft.com/office/drawing/2014/main" id="{0885E048-ECB1-430D-9253-852772EA6BDB}"/>
              </a:ext>
            </a:extLst>
          </p:cNvPr>
          <p:cNvPicPr>
            <a:picLocks noChangeAspect="1"/>
          </p:cNvPicPr>
          <p:nvPr userDrawn="1"/>
        </p:nvPicPr>
        <p:blipFill>
          <a:blip r:embed="rId7">
            <a:extLst>
              <a:ext uri="{BEBA8EAE-BF5A-486C-A8C5-ECC9F3942E4B}">
                <a14:imgProps xmlns:a14="http://schemas.microsoft.com/office/drawing/2010/main">
                  <a14:imgLayer r:embed="rId8">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52129" y="5293128"/>
            <a:ext cx="1596770" cy="1561021"/>
          </a:xfrm>
          <a:prstGeom prst="rect">
            <a:avLst/>
          </a:prstGeom>
        </p:spPr>
      </p:pic>
      <p:pic>
        <p:nvPicPr>
          <p:cNvPr id="20" name="Imagen 19">
            <a:extLst>
              <a:ext uri="{FF2B5EF4-FFF2-40B4-BE49-F238E27FC236}">
                <a16:creationId xmlns:a16="http://schemas.microsoft.com/office/drawing/2014/main" id="{E6F61C72-F55C-49B4-9CD2-F3A5641FA7D6}"/>
              </a:ext>
            </a:extLst>
          </p:cNvPr>
          <p:cNvPicPr>
            <a:picLocks noChangeAspect="1"/>
          </p:cNvPicPr>
          <p:nvPr userDrawn="1"/>
        </p:nvPicPr>
        <p:blipFill>
          <a:blip r:embed="rId9">
            <a:extLst>
              <a:ext uri="{28A0092B-C50C-407E-A947-70E740481C1C}">
                <a14:useLocalDpi xmlns:a14="http://schemas.microsoft.com/office/drawing/2010/main" val="0"/>
              </a:ext>
            </a:extLst>
          </a:blip>
          <a:srcRect/>
          <a:stretch/>
        </p:blipFill>
        <p:spPr>
          <a:xfrm>
            <a:off x="2503829" y="1191052"/>
            <a:ext cx="2239475" cy="1207400"/>
          </a:xfrm>
          <a:prstGeom prst="rect">
            <a:avLst/>
          </a:prstGeom>
          <a:ln>
            <a:noFill/>
          </a:ln>
          <a:effectLst>
            <a:softEdge rad="112500"/>
          </a:effectLst>
        </p:spPr>
      </p:pic>
      <p:sp>
        <p:nvSpPr>
          <p:cNvPr id="32" name="CuadroTexto 31">
            <a:extLst>
              <a:ext uri="{FF2B5EF4-FFF2-40B4-BE49-F238E27FC236}">
                <a16:creationId xmlns:a16="http://schemas.microsoft.com/office/drawing/2014/main" id="{27CB90C2-2ABC-4D11-A713-81AB0DF603F7}"/>
              </a:ext>
            </a:extLst>
          </p:cNvPr>
          <p:cNvSpPr txBox="1"/>
          <p:nvPr userDrawn="1"/>
        </p:nvSpPr>
        <p:spPr>
          <a:xfrm>
            <a:off x="551384" y="1684014"/>
            <a:ext cx="416117" cy="395705"/>
          </a:xfrm>
          <a:prstGeom prst="rect">
            <a:avLst/>
          </a:prstGeom>
          <a:noFill/>
        </p:spPr>
        <p:txBody>
          <a:bodyPr wrap="square" rtlCol="0">
            <a:normAutofit/>
          </a:bodyPr>
          <a:lstStyle/>
          <a:p>
            <a:pPr algn="just"/>
            <a:r>
              <a:rPr lang="es-MX" sz="1600" b="1" kern="1200" dirty="0" err="1">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er</a:t>
            </a:r>
            <a:r>
              <a:rPr lang="es-MX" sz="1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a:t>
            </a:r>
          </a:p>
        </p:txBody>
      </p:sp>
      <p:pic>
        <p:nvPicPr>
          <p:cNvPr id="5" name="Imagen 4" descr="Icono&#10;&#10;Descripción generada automáticamente">
            <a:extLst>
              <a:ext uri="{FF2B5EF4-FFF2-40B4-BE49-F238E27FC236}">
                <a16:creationId xmlns:a16="http://schemas.microsoft.com/office/drawing/2014/main" id="{6B71861A-BCC3-8B66-3256-5BC274C912F0}"/>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367174" y="6309320"/>
            <a:ext cx="400103" cy="400103"/>
          </a:xfrm>
          <a:prstGeom prst="rect">
            <a:avLst/>
          </a:prstGeom>
        </p:spPr>
      </p:pic>
      <p:sp>
        <p:nvSpPr>
          <p:cNvPr id="29" name="CuadroTexto 28">
            <a:extLst>
              <a:ext uri="{FF2B5EF4-FFF2-40B4-BE49-F238E27FC236}">
                <a16:creationId xmlns:a16="http://schemas.microsoft.com/office/drawing/2014/main" id="{59789BE4-6DD8-D1E6-450A-4C9C59C3C6A1}"/>
              </a:ext>
            </a:extLst>
          </p:cNvPr>
          <p:cNvSpPr txBox="1"/>
          <p:nvPr userDrawn="1"/>
        </p:nvSpPr>
        <p:spPr>
          <a:xfrm>
            <a:off x="7671784" y="6315354"/>
            <a:ext cx="1856872" cy="369332"/>
          </a:xfrm>
          <a:prstGeom prst="rect">
            <a:avLst/>
          </a:prstGeom>
          <a:noFill/>
        </p:spPr>
        <p:txBody>
          <a:bodyPr wrap="square" rtlCol="0">
            <a:spAutoFit/>
          </a:bodyPr>
          <a:lstStyle/>
          <a:p>
            <a:r>
              <a:rPr lang="es-MX" b="1" dirty="0">
                <a:solidFill>
                  <a:schemeClr val="bg1"/>
                </a:solidFill>
              </a:rPr>
              <a:t>@iasddistritotula</a:t>
            </a:r>
          </a:p>
        </p:txBody>
      </p:sp>
    </p:spTree>
    <p:extLst>
      <p:ext uri="{BB962C8B-B14F-4D97-AF65-F5344CB8AC3E}">
        <p14:creationId xmlns:p14="http://schemas.microsoft.com/office/powerpoint/2010/main" val="20601133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Encabezado de sección">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id="{0F6A906D-97A9-4CDE-B7B4-821AF89773E8}"/>
              </a:ext>
            </a:extLst>
          </p:cNvPr>
          <p:cNvSpPr>
            <a:spLocks noGrp="1"/>
          </p:cNvSpPr>
          <p:nvPr>
            <p:ph type="body" sz="quarter" idx="10"/>
          </p:nvPr>
        </p:nvSpPr>
        <p:spPr>
          <a:xfrm>
            <a:off x="407368" y="1052736"/>
            <a:ext cx="11449272" cy="1274539"/>
          </a:xfrm>
        </p:spPr>
        <p:txBody>
          <a:bodyPr/>
          <a:lstStyle>
            <a:lvl1pPr>
              <a:defRPr>
                <a:latin typeface="Arial Rounded MT Bold" panose="020F0704030504030204" pitchFamily="34" charset="0"/>
              </a:defRPr>
            </a:lvl1pPr>
          </a:lstStyle>
          <a:p>
            <a:pPr lvl="0"/>
            <a:r>
              <a:rPr lang="es-ES"/>
              <a:t>Haga clic para modificar los estilos de texto del patrón</a:t>
            </a:r>
          </a:p>
        </p:txBody>
      </p:sp>
      <p:grpSp>
        <p:nvGrpSpPr>
          <p:cNvPr id="8" name="Grupo 7">
            <a:extLst>
              <a:ext uri="{FF2B5EF4-FFF2-40B4-BE49-F238E27FC236}">
                <a16:creationId xmlns:a16="http://schemas.microsoft.com/office/drawing/2014/main" id="{93082F60-C532-49DB-A67D-0A600D580FFE}"/>
              </a:ext>
            </a:extLst>
          </p:cNvPr>
          <p:cNvGrpSpPr/>
          <p:nvPr userDrawn="1"/>
        </p:nvGrpSpPr>
        <p:grpSpPr>
          <a:xfrm>
            <a:off x="407368" y="44624"/>
            <a:ext cx="11449272" cy="792088"/>
            <a:chOff x="407368" y="2924944"/>
            <a:chExt cx="11449272" cy="720080"/>
          </a:xfrm>
          <a:solidFill>
            <a:srgbClr val="7B2991"/>
          </a:solidFill>
        </p:grpSpPr>
        <p:sp>
          <p:nvSpPr>
            <p:cNvPr id="2" name="Rectángulo: esquinas redondeadas 1">
              <a:extLst>
                <a:ext uri="{FF2B5EF4-FFF2-40B4-BE49-F238E27FC236}">
                  <a16:creationId xmlns:a16="http://schemas.microsoft.com/office/drawing/2014/main" id="{65395420-A9FA-4043-A016-9CB89BA95122}"/>
                </a:ext>
              </a:extLst>
            </p:cNvPr>
            <p:cNvSpPr/>
            <p:nvPr userDrawn="1"/>
          </p:nvSpPr>
          <p:spPr>
            <a:xfrm>
              <a:off x="407368" y="2924944"/>
              <a:ext cx="11449272" cy="720080"/>
            </a:xfrm>
            <a:prstGeom prst="roundRect">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dirty="0">
                  <a:solidFill>
                    <a:schemeClr val="bg1"/>
                  </a:solidFill>
                  <a:latin typeface="Lucida Sans Unicode" panose="020B0602030504020204" pitchFamily="34" charset="0"/>
                  <a:cs typeface="Lucida Sans Unicode" panose="020B0602030504020204" pitchFamily="34" charset="0"/>
                </a:rPr>
                <a:t>PARA ESTUDIAR Y MEDITAR</a:t>
              </a:r>
            </a:p>
          </p:txBody>
        </p:sp>
        <p:pic>
          <p:nvPicPr>
            <p:cNvPr id="4" name="Imagen 3">
              <a:extLst>
                <a:ext uri="{FF2B5EF4-FFF2-40B4-BE49-F238E27FC236}">
                  <a16:creationId xmlns:a16="http://schemas.microsoft.com/office/drawing/2014/main" id="{1E6995D9-C209-4BEC-806E-16ADECA49E5E}"/>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50096" y1="22780" x2="50096" y2="22780"/>
                          <a14:foregroundMark x1="52987" y1="26641" x2="52987" y2="26641"/>
                          <a14:foregroundMark x1="53372" y1="34749" x2="53372" y2="34749"/>
                          <a14:foregroundMark x1="59538" y1="46911" x2="59538" y2="46911"/>
                          <a14:foregroundMark x1="62428" y1="51351" x2="62428" y2="51351"/>
                          <a14:foregroundMark x1="62813" y1="58880" x2="62813" y2="58880"/>
                          <a14:foregroundMark x1="71869" y1="74131" x2="71869" y2="74131"/>
                          <a14:foregroundMark x1="52023" y1="72008" x2="52023" y2="72008"/>
                        </a14:backgroundRemoval>
                      </a14:imgEffect>
                    </a14:imgLayer>
                  </a14:imgProps>
                </a:ext>
                <a:ext uri="{28A0092B-C50C-407E-A947-70E740481C1C}">
                  <a14:useLocalDpi xmlns:a14="http://schemas.microsoft.com/office/drawing/2010/main" val="0"/>
                </a:ext>
              </a:extLst>
            </a:blip>
            <a:stretch>
              <a:fillRect/>
            </a:stretch>
          </p:blipFill>
          <p:spPr>
            <a:xfrm>
              <a:off x="10992544" y="2924944"/>
              <a:ext cx="672278" cy="670983"/>
            </a:xfrm>
            <a:prstGeom prst="rect">
              <a:avLst/>
            </a:prstGeom>
            <a:grpFill/>
          </p:spPr>
        </p:pic>
      </p:grpSp>
    </p:spTree>
    <p:extLst>
      <p:ext uri="{BB962C8B-B14F-4D97-AF65-F5344CB8AC3E}">
        <p14:creationId xmlns:p14="http://schemas.microsoft.com/office/powerpoint/2010/main" val="114278164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974F86-18BE-4452-B8BD-FB7420D4B553}"/>
              </a:ext>
            </a:extLst>
          </p:cNvPr>
          <p:cNvSpPr>
            <a:spLocks noGrp="1"/>
          </p:cNvSpPr>
          <p:nvPr>
            <p:ph type="title" hasCustomPrompt="1"/>
          </p:nvPr>
        </p:nvSpPr>
        <p:spPr>
          <a:xfrm>
            <a:off x="263352" y="365126"/>
            <a:ext cx="6552728" cy="1206500"/>
          </a:xfrm>
          <a:solidFill>
            <a:schemeClr val="bg1"/>
          </a:solidFill>
        </p:spPr>
        <p:txBody>
          <a:bodyPr/>
          <a:lstStyle>
            <a:lvl1pPr marL="0" indent="0" algn="ctr" defTabSz="895350">
              <a:defRPr>
                <a:solidFill>
                  <a:schemeClr val="tx1"/>
                </a:solidFill>
                <a:latin typeface="Arial Rounded MT Bold" panose="020F0704030504030204" pitchFamily="34" charset="0"/>
              </a:defRPr>
            </a:lvl1pPr>
          </a:lstStyle>
          <a:p>
            <a:r>
              <a:rPr lang="es-ES" dirty="0">
                <a:solidFill>
                  <a:srgbClr val="FF0000"/>
                </a:solidFill>
              </a:rPr>
              <a:t>Para memorizar</a:t>
            </a:r>
            <a:endParaRPr lang="es-MX" dirty="0"/>
          </a:p>
        </p:txBody>
      </p:sp>
      <p:sp>
        <p:nvSpPr>
          <p:cNvPr id="10" name="Rectángulo 9">
            <a:extLst>
              <a:ext uri="{FF2B5EF4-FFF2-40B4-BE49-F238E27FC236}">
                <a16:creationId xmlns:a16="http://schemas.microsoft.com/office/drawing/2014/main" id="{B1ABF945-0BFA-4146-A229-6FA278D56EB4}"/>
              </a:ext>
            </a:extLst>
          </p:cNvPr>
          <p:cNvSpPr/>
          <p:nvPr userDrawn="1"/>
        </p:nvSpPr>
        <p:spPr>
          <a:xfrm>
            <a:off x="263352" y="1772816"/>
            <a:ext cx="6552728" cy="4968552"/>
          </a:xfrm>
          <a:prstGeom prst="rect">
            <a:avLst/>
          </a:prstGeom>
        </p:spPr>
        <p:txBody>
          <a:bodyPr wrap="square">
            <a:normAutofit/>
          </a:bodyPr>
          <a:lstStyle/>
          <a:p>
            <a:pPr algn="ctr"/>
            <a:r>
              <a:rPr lang="es-MX" sz="3600" b="1" i="0" dirty="0">
                <a:solidFill>
                  <a:srgbClr val="FE9F41"/>
                </a:solidFill>
                <a:effectLst/>
                <a:latin typeface="Lucida Grande"/>
              </a:rPr>
              <a:t> </a:t>
            </a:r>
            <a:r>
              <a:rPr lang="es-MX" sz="7100" b="1" kern="1200" dirty="0">
                <a:solidFill>
                  <a:schemeClr val="tx1"/>
                </a:solidFill>
                <a:latin typeface="Arial Rounded MT Bold" panose="020F0704030504030204" pitchFamily="34" charset="0"/>
                <a:ea typeface="+mj-ea"/>
                <a:cs typeface="+mj-cs"/>
              </a:rPr>
              <a:t>“Mas el fruto del Espíritu es [...] paciencia (</a:t>
            </a:r>
            <a:r>
              <a:rPr lang="es-MX" sz="7100" b="1" kern="1200" dirty="0" err="1">
                <a:solidFill>
                  <a:schemeClr val="tx1"/>
                </a:solidFill>
                <a:latin typeface="Arial Rounded MT Bold" panose="020F0704030504030204" pitchFamily="34" charset="0"/>
                <a:ea typeface="+mj-ea"/>
                <a:cs typeface="+mj-cs"/>
              </a:rPr>
              <a:t>Gál</a:t>
            </a:r>
            <a:r>
              <a:rPr lang="es-MX" sz="7100" b="1" kern="1200" dirty="0">
                <a:solidFill>
                  <a:schemeClr val="tx1"/>
                </a:solidFill>
                <a:latin typeface="Arial Rounded MT Bold" panose="020F0704030504030204" pitchFamily="34" charset="0"/>
                <a:ea typeface="+mj-ea"/>
                <a:cs typeface="+mj-cs"/>
              </a:rPr>
              <a:t>. 5:22).</a:t>
            </a:r>
          </a:p>
        </p:txBody>
      </p:sp>
      <p:sp>
        <p:nvSpPr>
          <p:cNvPr id="18" name="Rectángulo 17">
            <a:extLst>
              <a:ext uri="{FF2B5EF4-FFF2-40B4-BE49-F238E27FC236}">
                <a16:creationId xmlns:a16="http://schemas.microsoft.com/office/drawing/2014/main" id="{E333BF84-1192-4899-AA77-A68B74979C61}"/>
              </a:ext>
            </a:extLst>
          </p:cNvPr>
          <p:cNvSpPr/>
          <p:nvPr userDrawn="1"/>
        </p:nvSpPr>
        <p:spPr>
          <a:xfrm>
            <a:off x="10495632" y="1"/>
            <a:ext cx="1735793" cy="6865654"/>
          </a:xfrm>
          <a:prstGeom prst="rect">
            <a:avLst/>
          </a:prstGeom>
          <a:solidFill>
            <a:srgbClr val="FEC387"/>
          </a:solidFill>
          <a:ln>
            <a:solidFill>
              <a:srgbClr val="F2C4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9" name="Imagen 18">
            <a:extLst>
              <a:ext uri="{FF2B5EF4-FFF2-40B4-BE49-F238E27FC236}">
                <a16:creationId xmlns:a16="http://schemas.microsoft.com/office/drawing/2014/main" id="{5B0CA18A-9C54-4131-A5DA-FF26E3DDD82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00898" y="5290541"/>
            <a:ext cx="1691102" cy="1594843"/>
          </a:xfrm>
          <a:prstGeom prst="rect">
            <a:avLst/>
          </a:prstGeom>
        </p:spPr>
      </p:pic>
    </p:spTree>
    <p:extLst>
      <p:ext uri="{BB962C8B-B14F-4D97-AF65-F5344CB8AC3E}">
        <p14:creationId xmlns:p14="http://schemas.microsoft.com/office/powerpoint/2010/main" val="2479423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A0D82C-9B1D-481F-A2E7-393CCFE147F0}"/>
              </a:ext>
            </a:extLst>
          </p:cNvPr>
          <p:cNvSpPr>
            <a:spLocks noGrp="1"/>
          </p:cNvSpPr>
          <p:nvPr>
            <p:ph type="title" hasCustomPrompt="1"/>
          </p:nvPr>
        </p:nvSpPr>
        <p:spPr>
          <a:xfrm>
            <a:off x="479376" y="365125"/>
            <a:ext cx="9506272" cy="831627"/>
          </a:xfrm>
          <a:solidFill>
            <a:srgbClr val="41351D"/>
          </a:solidFill>
          <a:ln>
            <a:solidFill>
              <a:srgbClr val="31ADB5"/>
            </a:solidFill>
          </a:ln>
          <a:effectLst>
            <a:outerShdw blurRad="76200" dist="27940" dir="5400000" algn="ctr">
              <a:srgbClr val="31ADB5">
                <a:alpha val="32000"/>
              </a:srgbClr>
            </a:outerShdw>
          </a:effectLst>
          <a:scene3d>
            <a:camera prst="orthographicFront">
              <a:rot lat="0" lon="0" rev="0"/>
            </a:camera>
            <a:lightRig rig="balanced" dir="t">
              <a:rot lat="0" lon="0" rev="8700000"/>
            </a:lightRig>
          </a:scene3d>
          <a:sp3d contourW="12700">
            <a:bevelT w="190500" h="38100"/>
            <a:contourClr>
              <a:srgbClr val="31ADB5"/>
            </a:contourClr>
          </a:sp3d>
        </p:spPr>
        <p:txBody>
          <a:bodyPr>
            <a:normAutofit/>
          </a:bodyPr>
          <a:lstStyle>
            <a:lvl1pPr algn="ctr">
              <a:defRPr lang="es-MX" sz="4800" kern="1200" dirty="0">
                <a:ln>
                  <a:solidFill>
                    <a:schemeClr val="tx1"/>
                  </a:solidFill>
                </a:ln>
                <a:solidFill>
                  <a:schemeClr val="tx1"/>
                </a:solidFill>
                <a:effectLst>
                  <a:outerShdw blurRad="38100" dist="38100" dir="2700000" algn="tl">
                    <a:srgbClr val="000000">
                      <a:alpha val="43137"/>
                    </a:srgbClr>
                  </a:outerShdw>
                </a:effectLst>
                <a:latin typeface="Arial Rounded MT Bold" panose="020F0704030504030204" pitchFamily="34" charset="0"/>
                <a:ea typeface="+mj-ea"/>
                <a:cs typeface="+mj-cs"/>
              </a:defRPr>
            </a:lvl1pPr>
          </a:lstStyle>
          <a:p>
            <a:r>
              <a:rPr lang="es-MX" dirty="0"/>
              <a:t>Enfoque del estudio</a:t>
            </a:r>
          </a:p>
        </p:txBody>
      </p:sp>
      <p:sp>
        <p:nvSpPr>
          <p:cNvPr id="3" name="Rectángulo 2">
            <a:extLst>
              <a:ext uri="{FF2B5EF4-FFF2-40B4-BE49-F238E27FC236}">
                <a16:creationId xmlns:a16="http://schemas.microsoft.com/office/drawing/2014/main" id="{C688665C-6185-4BD2-9EA1-FD2D58DBAB1B}"/>
              </a:ext>
            </a:extLst>
          </p:cNvPr>
          <p:cNvSpPr/>
          <p:nvPr userDrawn="1"/>
        </p:nvSpPr>
        <p:spPr>
          <a:xfrm>
            <a:off x="10452089" y="0"/>
            <a:ext cx="1735793" cy="6865655"/>
          </a:xfrm>
          <a:prstGeom prst="rect">
            <a:avLst/>
          </a:prstGeom>
          <a:solidFill>
            <a:srgbClr val="FEC387"/>
          </a:solidFill>
          <a:ln>
            <a:solidFill>
              <a:srgbClr val="F2C4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 name="Imagen 3">
            <a:extLst>
              <a:ext uri="{FF2B5EF4-FFF2-40B4-BE49-F238E27FC236}">
                <a16:creationId xmlns:a16="http://schemas.microsoft.com/office/drawing/2014/main" id="{4683BC68-2AD2-47DF-9809-1E88825E78D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00898" y="5290541"/>
            <a:ext cx="1686984" cy="1594843"/>
          </a:xfrm>
          <a:prstGeom prst="rect">
            <a:avLst/>
          </a:prstGeom>
        </p:spPr>
      </p:pic>
    </p:spTree>
    <p:extLst>
      <p:ext uri="{BB962C8B-B14F-4D97-AF65-F5344CB8AC3E}">
        <p14:creationId xmlns:p14="http://schemas.microsoft.com/office/powerpoint/2010/main" val="2113206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0"/>
            <a:ext cx="11201400" cy="664119"/>
            <a:chOff x="733425" y="38100"/>
            <a:chExt cx="8401050" cy="447675"/>
          </a:xfrm>
          <a:gradFill flip="none" rotWithShape="1">
            <a:gsLst>
              <a:gs pos="0">
                <a:srgbClr val="FFC000"/>
              </a:gs>
              <a:gs pos="50000">
                <a:srgbClr val="FFC000"/>
              </a:gs>
              <a:gs pos="100000">
                <a:srgbClr val="FFC000"/>
              </a:gs>
            </a:gsLst>
            <a:lin ang="2700000" scaled="1"/>
            <a:tileRect/>
          </a:gra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88900"/>
                <a:bevelB w="38100" h="25400"/>
              </a:sp3d>
            </a:bodyPr>
            <a:lstStyle/>
            <a:p>
              <a:pPr algn="ctr"/>
              <a:endParaRPr lang="es-MX" sz="1800">
                <a:effectLst>
                  <a:outerShdw blurRad="50800" dir="5400000" algn="ctr" rotWithShape="0">
                    <a:schemeClr val="accent4">
                      <a:lumMod val="60000"/>
                      <a:lumOff val="40000"/>
                    </a:schemeClr>
                  </a:outerShdw>
                </a:effectLst>
              </a:endParaRPr>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88900"/>
                <a:bevelB w="38100" h="25400"/>
              </a:sp3d>
            </a:bodyPr>
            <a:lstStyle/>
            <a:p>
              <a:pPr algn="ctr"/>
              <a:endParaRPr lang="es-MX" sz="1800">
                <a:effectLst>
                  <a:outerShdw blurRad="50800" dir="5400000" algn="ctr" rotWithShape="0">
                    <a:schemeClr val="accent4">
                      <a:lumMod val="60000"/>
                      <a:lumOff val="40000"/>
                    </a:schemeClr>
                  </a:outerShdw>
                </a:effectLst>
              </a:endParaRPr>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16280" y="6523434"/>
            <a:ext cx="3563936" cy="361950"/>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11783" y="6767012"/>
            <a:ext cx="8628063" cy="11837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8" name="CuadroTexto 17">
            <a:extLst>
              <a:ext uri="{FF2B5EF4-FFF2-40B4-BE49-F238E27FC236}">
                <a16:creationId xmlns:a16="http://schemas.microsoft.com/office/drawing/2014/main" id="{1EC75721-423D-421B-A732-C9122905495E}"/>
              </a:ext>
            </a:extLst>
          </p:cNvPr>
          <p:cNvSpPr txBox="1"/>
          <p:nvPr userDrawn="1"/>
        </p:nvSpPr>
        <p:spPr>
          <a:xfrm>
            <a:off x="8616280" y="643335"/>
            <a:ext cx="3563936" cy="769441"/>
          </a:xfrm>
          <a:prstGeom prst="rect">
            <a:avLst/>
          </a:prstGeom>
          <a:noFill/>
          <a:ln>
            <a:noFill/>
          </a:ln>
        </p:spPr>
        <p:txBody>
          <a:bodyPr wrap="square" rtlCol="0">
            <a:spAutoFit/>
            <a:scene3d>
              <a:camera prst="obliqueTopRight"/>
              <a:lightRig rig="balanced" dir="t"/>
            </a:scene3d>
            <a:sp3d extrusionH="88900" prstMaterial="dkEdge">
              <a:bevelT w="0" h="127000"/>
              <a:bevelB w="38100" h="38100"/>
              <a:extrusionClr>
                <a:schemeClr val="accent6">
                  <a:lumMod val="60000"/>
                  <a:lumOff val="40000"/>
                </a:schemeClr>
              </a:extrusionClr>
            </a:sp3d>
          </a:bodyPr>
          <a:lstStyle>
            <a:defPPr>
              <a:defRPr lang="en-US"/>
            </a:defPPr>
            <a:lvl1pPr algn="ctr">
              <a:defRPr sz="4400">
                <a:ln>
                  <a:solidFill>
                    <a:schemeClr val="accent6">
                      <a:lumMod val="60000"/>
                      <a:lumOff val="40000"/>
                    </a:schemeClr>
                  </a:solidFill>
                </a:ln>
                <a:solidFill>
                  <a:srgbClr val="548235"/>
                </a:solidFill>
                <a:effectLst>
                  <a:outerShdw blurRad="50800" dir="5400000" algn="ctr" rotWithShape="0">
                    <a:srgbClr val="548235"/>
                  </a:outerShdw>
                </a:effectLst>
                <a:latin typeface="Abadi" panose="020B0604020202020204" pitchFamily="34" charset="0"/>
              </a:defRPr>
            </a:lvl1pPr>
          </a:lstStyle>
          <a:p>
            <a:pPr lvl="0"/>
            <a:r>
              <a:rPr lang="es-MX" dirty="0">
                <a:ln>
                  <a:solidFill>
                    <a:schemeClr val="accent4">
                      <a:lumMod val="60000"/>
                      <a:lumOff val="40000"/>
                    </a:schemeClr>
                  </a:solidFill>
                </a:ln>
                <a:solidFill>
                  <a:srgbClr val="FFFF00"/>
                </a:solidFill>
                <a:effectLst/>
                <a:latin typeface="Eras Bold ITC" panose="020B0907030504020204" pitchFamily="34" charset="0"/>
              </a:rPr>
              <a:t>Sábado</a:t>
            </a:r>
          </a:p>
        </p:txBody>
      </p:sp>
      <p:sp>
        <p:nvSpPr>
          <p:cNvPr id="11" name="Rectángulo 10">
            <a:extLst>
              <a:ext uri="{FF2B5EF4-FFF2-40B4-BE49-F238E27FC236}">
                <a16:creationId xmlns:a16="http://schemas.microsoft.com/office/drawing/2014/main" id="{C8514502-1155-4B3D-8F4D-4E71C876B1D0}"/>
              </a:ext>
            </a:extLst>
          </p:cNvPr>
          <p:cNvSpPr/>
          <p:nvPr userDrawn="1"/>
        </p:nvSpPr>
        <p:spPr>
          <a:xfrm>
            <a:off x="8616280" y="1430505"/>
            <a:ext cx="3563936" cy="11837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2097460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1015280" y="0"/>
            <a:ext cx="11201400" cy="664116"/>
            <a:chOff x="733425" y="38100"/>
            <a:chExt cx="8401050" cy="447675"/>
          </a:xfrm>
          <a:solidFill>
            <a:srgbClr val="E19A43"/>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81762"/>
            <a:ext cx="3563936" cy="361950"/>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19887"/>
            <a:ext cx="8628063" cy="123825"/>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2" y="620688"/>
            <a:ext cx="3563935" cy="769441"/>
          </a:xfrm>
          <a:prstGeom prst="rect">
            <a:avLst/>
          </a:prstGeom>
          <a:noFill/>
          <a:ln>
            <a:noFill/>
          </a:ln>
        </p:spPr>
        <p:txBody>
          <a:bodyPr wrap="square" rtlCol="0">
            <a:spAutoFit/>
            <a:scene3d>
              <a:camera prst="obliqueTopRight"/>
              <a:lightRig rig="balanced" dir="t"/>
            </a:scene3d>
            <a:sp3d extrusionH="88900" prstMaterial="dkEdge">
              <a:bevelT w="0" h="127000"/>
              <a:bevelB w="38100" h="38100"/>
              <a:extrusionClr>
                <a:schemeClr val="accent6">
                  <a:lumMod val="60000"/>
                  <a:lumOff val="40000"/>
                </a:schemeClr>
              </a:extrusionClr>
            </a:sp3d>
          </a:bodyPr>
          <a:lstStyle/>
          <a:p>
            <a:pPr algn="ctr"/>
            <a:r>
              <a:rPr lang="es-MX" sz="4400" baseline="0" dirty="0">
                <a:ln>
                  <a:solidFill>
                    <a:schemeClr val="accent6">
                      <a:lumMod val="75000"/>
                    </a:schemeClr>
                  </a:solidFill>
                </a:ln>
                <a:solidFill>
                  <a:srgbClr val="FFC000"/>
                </a:solidFill>
                <a:effectLst>
                  <a:outerShdw blurRad="88900" dir="5400000" algn="ctr" rotWithShape="0">
                    <a:schemeClr val="accent2">
                      <a:lumMod val="60000"/>
                      <a:lumOff val="40000"/>
                    </a:schemeClr>
                  </a:outerShdw>
                </a:effectLst>
                <a:latin typeface="Eras Bold ITC" panose="020B0907030504020204" pitchFamily="34" charset="0"/>
              </a:rPr>
              <a:t>Domingo</a:t>
            </a:r>
          </a:p>
        </p:txBody>
      </p:sp>
      <p:sp>
        <p:nvSpPr>
          <p:cNvPr id="11" name="Rectángulo 10">
            <a:extLst>
              <a:ext uri="{FF2B5EF4-FFF2-40B4-BE49-F238E27FC236}">
                <a16:creationId xmlns:a16="http://schemas.microsoft.com/office/drawing/2014/main" id="{25676727-9345-463B-8ECA-EB680D14F607}"/>
              </a:ext>
            </a:extLst>
          </p:cNvPr>
          <p:cNvSpPr/>
          <p:nvPr userDrawn="1"/>
        </p:nvSpPr>
        <p:spPr>
          <a:xfrm>
            <a:off x="8628062" y="1360413"/>
            <a:ext cx="3563935" cy="123825"/>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Tree>
    <p:extLst>
      <p:ext uri="{BB962C8B-B14F-4D97-AF65-F5344CB8AC3E}">
        <p14:creationId xmlns:p14="http://schemas.microsoft.com/office/powerpoint/2010/main" val="481499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3096"/>
            <a:ext cx="11201400" cy="664117"/>
            <a:chOff x="733425" y="38100"/>
            <a:chExt cx="8401050" cy="447675"/>
          </a:xfrm>
          <a:solidFill>
            <a:srgbClr val="856253"/>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96050"/>
            <a:ext cx="3563936" cy="361950"/>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2" y="643335"/>
            <a:ext cx="3563935" cy="769441"/>
          </a:xfrm>
          <a:prstGeom prst="rect">
            <a:avLst/>
          </a:prstGeom>
          <a:noFill/>
        </p:spPr>
        <p:txBody>
          <a:bodyPr wrap="square" rtlCol="0">
            <a:spAutoFit/>
            <a:scene3d>
              <a:camera prst="obliqueTopRight"/>
              <a:lightRig rig="balanced" dir="t"/>
            </a:scene3d>
            <a:sp3d extrusionH="88900" prstMaterial="dkEdge">
              <a:bevelT w="0" h="127000"/>
              <a:bevelB w="38100" h="38100"/>
              <a:extrusionClr>
                <a:srgbClr val="2F5597"/>
              </a:extrusionClr>
              <a:contourClr>
                <a:schemeClr val="accent1">
                  <a:lumMod val="60000"/>
                  <a:lumOff val="40000"/>
                </a:schemeClr>
              </a:contourClr>
            </a:sp3d>
          </a:bodyPr>
          <a:lstStyle/>
          <a:p>
            <a:pPr algn="ctr"/>
            <a:r>
              <a:rPr lang="es-MX" sz="4400" dirty="0">
                <a:ln>
                  <a:solidFill>
                    <a:srgbClr val="69727B"/>
                  </a:solidFill>
                </a:ln>
                <a:solidFill>
                  <a:srgbClr val="856050"/>
                </a:solidFill>
                <a:effectLst>
                  <a:innerShdw blurRad="63500" dist="50800" dir="18900000">
                    <a:prstClr val="black">
                      <a:alpha val="50000"/>
                    </a:prstClr>
                  </a:innerShdw>
                </a:effectLst>
                <a:latin typeface="Eras Bold ITC" panose="020B0907030504020204" pitchFamily="34" charset="0"/>
              </a:rPr>
              <a:t>Lunes</a:t>
            </a:r>
          </a:p>
        </p:txBody>
      </p:sp>
      <p:cxnSp>
        <p:nvCxnSpPr>
          <p:cNvPr id="8" name="Conector recto 7">
            <a:extLst>
              <a:ext uri="{FF2B5EF4-FFF2-40B4-BE49-F238E27FC236}">
                <a16:creationId xmlns:a16="http://schemas.microsoft.com/office/drawing/2014/main" id="{44EA761E-8895-4B7F-A0D2-5637A17499D0}"/>
              </a:ext>
            </a:extLst>
          </p:cNvPr>
          <p:cNvCxnSpPr>
            <a:cxnSpLocks/>
          </p:cNvCxnSpPr>
          <p:nvPr userDrawn="1"/>
        </p:nvCxnSpPr>
        <p:spPr>
          <a:xfrm>
            <a:off x="8628063" y="1223205"/>
            <a:ext cx="3563936" cy="0"/>
          </a:xfrm>
          <a:prstGeom prst="line">
            <a:avLst/>
          </a:prstGeom>
          <a:ln w="762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
        <p:nvSpPr>
          <p:cNvPr id="13" name="Rectángulo 12">
            <a:extLst>
              <a:ext uri="{FF2B5EF4-FFF2-40B4-BE49-F238E27FC236}">
                <a16:creationId xmlns:a16="http://schemas.microsoft.com/office/drawing/2014/main" id="{17E138AC-C985-4B6B-A54C-00F6E8E20E59}"/>
              </a:ext>
            </a:extLst>
          </p:cNvPr>
          <p:cNvSpPr/>
          <p:nvPr userDrawn="1"/>
        </p:nvSpPr>
        <p:spPr>
          <a:xfrm flipV="1">
            <a:off x="8628058" y="1423956"/>
            <a:ext cx="3563939" cy="120563"/>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149156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41"/>
            <a:ext cx="11201400" cy="664117"/>
            <a:chOff x="733425" y="38100"/>
            <a:chExt cx="8401050" cy="447675"/>
          </a:xfrm>
          <a:solidFill>
            <a:srgbClr val="373C3E"/>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1214103" y="38100"/>
              <a:ext cx="7920372" cy="447675"/>
            </a:xfrm>
            <a:prstGeom prst="rect">
              <a:avLst/>
            </a:prstGeom>
            <a:solidFill>
              <a:srgbClr val="07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solidFill>
              <a:srgbClr val="07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3" y="6496050"/>
            <a:ext cx="3563936" cy="361950"/>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16280" y="692696"/>
            <a:ext cx="3563936" cy="769441"/>
          </a:xfrm>
          <a:prstGeom prst="rect">
            <a:avLst/>
          </a:prstGeom>
          <a:noFill/>
        </p:spPr>
        <p:txBody>
          <a:bodyPr wrap="square" rtlCol="0">
            <a:spAutoFit/>
            <a:scene3d>
              <a:camera prst="obliqueTopRight"/>
              <a:lightRig rig="threePt" dir="t"/>
            </a:scene3d>
            <a:sp3d extrusionH="88900">
              <a:bevelT w="0" h="127000"/>
              <a:bevelB w="38100" h="38100"/>
              <a:extrusionClr>
                <a:srgbClr val="7030A0"/>
              </a:extrusionClr>
            </a:sp3d>
          </a:bodyPr>
          <a:lstStyle/>
          <a:p>
            <a:pPr algn="ctr"/>
            <a:r>
              <a:rPr lang="es-MX" sz="4400" dirty="0">
                <a:ln>
                  <a:solidFill>
                    <a:srgbClr val="077FBA"/>
                  </a:solidFill>
                </a:ln>
                <a:solidFill>
                  <a:srgbClr val="077FBA"/>
                </a:solidFill>
                <a:effectLst>
                  <a:innerShdw blurRad="63500" dist="50800" dir="18900000">
                    <a:prstClr val="black">
                      <a:alpha val="50000"/>
                    </a:prstClr>
                  </a:innerShdw>
                </a:effectLst>
                <a:latin typeface="Eras Bold ITC" panose="020B0907030504020204" pitchFamily="34" charset="0"/>
              </a:rPr>
              <a:t>Martes</a:t>
            </a:r>
          </a:p>
        </p:txBody>
      </p:sp>
      <p:sp>
        <p:nvSpPr>
          <p:cNvPr id="13" name="Rectángulo 12">
            <a:extLst>
              <a:ext uri="{FF2B5EF4-FFF2-40B4-BE49-F238E27FC236}">
                <a16:creationId xmlns:a16="http://schemas.microsoft.com/office/drawing/2014/main" id="{8DCE7C6C-E8C3-4E6F-AE3B-0618B032DE27}"/>
              </a:ext>
            </a:extLst>
          </p:cNvPr>
          <p:cNvSpPr/>
          <p:nvPr userDrawn="1"/>
        </p:nvSpPr>
        <p:spPr>
          <a:xfrm>
            <a:off x="8616280" y="1390129"/>
            <a:ext cx="3563936" cy="123825"/>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266918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38"/>
            <a:ext cx="11201400" cy="664117"/>
            <a:chOff x="733425" y="38100"/>
            <a:chExt cx="8401050" cy="447675"/>
          </a:xfrm>
          <a:solidFill>
            <a:srgbClr val="5CB9BF"/>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3" y="6496050"/>
            <a:ext cx="3563936" cy="361950"/>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3" y="704666"/>
            <a:ext cx="3575133" cy="769441"/>
          </a:xfrm>
          <a:prstGeom prst="rect">
            <a:avLst/>
          </a:prstGeom>
          <a:noFill/>
        </p:spPr>
        <p:txBody>
          <a:bodyPr wrap="square" rtlCol="0">
            <a:spAutoFit/>
            <a:scene3d>
              <a:camera prst="obliqueTopRight"/>
              <a:lightRig rig="threePt" dir="t"/>
            </a:scene3d>
            <a:sp3d extrusionH="107950" contourW="12700" prstMaterial="dkEdge">
              <a:bevelT w="19050" h="82550"/>
              <a:bevelB w="12700"/>
              <a:extrusionClr>
                <a:srgbClr val="5CB9BF"/>
              </a:extrusionClr>
              <a:contourClr>
                <a:srgbClr val="5CB9BF"/>
              </a:contourClr>
            </a:sp3d>
          </a:bodyPr>
          <a:lstStyle/>
          <a:p>
            <a:pPr algn="ctr"/>
            <a:r>
              <a:rPr lang="es-MX" sz="4400" dirty="0">
                <a:ln>
                  <a:solidFill>
                    <a:srgbClr val="5CB9BF"/>
                  </a:solidFill>
                </a:ln>
                <a:solidFill>
                  <a:srgbClr val="5CB9BF"/>
                </a:solidFill>
                <a:effectLst>
                  <a:innerShdw blurRad="63500" dist="50800">
                    <a:prstClr val="black">
                      <a:alpha val="50000"/>
                    </a:prstClr>
                  </a:innerShdw>
                </a:effectLst>
                <a:latin typeface="Eras Bold ITC" panose="020B0907030504020204" pitchFamily="34" charset="0"/>
              </a:rPr>
              <a:t>Miércoles</a:t>
            </a:r>
          </a:p>
        </p:txBody>
      </p:sp>
      <p:sp>
        <p:nvSpPr>
          <p:cNvPr id="11" name="Rectángulo 10">
            <a:extLst>
              <a:ext uri="{FF2B5EF4-FFF2-40B4-BE49-F238E27FC236}">
                <a16:creationId xmlns:a16="http://schemas.microsoft.com/office/drawing/2014/main" id="{9B825BBA-0797-48D3-BC2C-AC70CB47B958}"/>
              </a:ext>
            </a:extLst>
          </p:cNvPr>
          <p:cNvSpPr/>
          <p:nvPr userDrawn="1"/>
        </p:nvSpPr>
        <p:spPr>
          <a:xfrm>
            <a:off x="8616280" y="1390129"/>
            <a:ext cx="3563936" cy="123825"/>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solidFill>
                <a:srgbClr val="385723"/>
              </a:solidFill>
            </a:endParaRPr>
          </a:p>
        </p:txBody>
      </p:sp>
      <p:sp>
        <p:nvSpPr>
          <p:cNvPr id="12" name="Rectángulo 11">
            <a:extLst>
              <a:ext uri="{FF2B5EF4-FFF2-40B4-BE49-F238E27FC236}">
                <a16:creationId xmlns:a16="http://schemas.microsoft.com/office/drawing/2014/main" id="{699194B3-4FDB-4BDE-9B8A-8A2B1B6E2861}"/>
              </a:ext>
            </a:extLst>
          </p:cNvPr>
          <p:cNvSpPr/>
          <p:nvPr userDrawn="1"/>
        </p:nvSpPr>
        <p:spPr>
          <a:xfrm>
            <a:off x="0" y="6734175"/>
            <a:ext cx="8628063" cy="123825"/>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62378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57"/>
            <a:ext cx="11201400" cy="664117"/>
            <a:chOff x="733425" y="38100"/>
            <a:chExt cx="8401050" cy="447675"/>
          </a:xfrm>
          <a:solidFill>
            <a:srgbClr val="ECC088"/>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96050"/>
            <a:ext cx="3563936" cy="361950"/>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3" y="692693"/>
            <a:ext cx="3563935" cy="769441"/>
          </a:xfrm>
          <a:prstGeom prst="rect">
            <a:avLst/>
          </a:prstGeom>
          <a:noFill/>
          <a:effectLst>
            <a:outerShdw blurRad="50800" dist="50800" dir="5400000" algn="ctr" rotWithShape="0">
              <a:srgbClr val="C00000"/>
            </a:outerShdw>
          </a:effectLst>
        </p:spPr>
        <p:txBody>
          <a:bodyPr wrap="square" rtlCol="0">
            <a:spAutoFit/>
            <a:scene3d>
              <a:camera prst="obliqueTopRight"/>
              <a:lightRig rig="twoPt" dir="t"/>
            </a:scene3d>
            <a:sp3d extrusionH="88900" contourW="19050" prstMaterial="metal">
              <a:extrusionClr>
                <a:schemeClr val="bg1"/>
              </a:extrusionClr>
              <a:contourClr>
                <a:srgbClr val="856253"/>
              </a:contourClr>
            </a:sp3d>
          </a:bodyPr>
          <a:lstStyle/>
          <a:p>
            <a:pPr algn="ctr"/>
            <a:r>
              <a:rPr lang="es-MX" sz="4400" dirty="0">
                <a:ln>
                  <a:solidFill>
                    <a:srgbClr val="131818">
                      <a:alpha val="98000"/>
                    </a:srgbClr>
                  </a:solidFill>
                </a:ln>
                <a:solidFill>
                  <a:srgbClr val="ECC088"/>
                </a:solidFill>
                <a:effectLst>
                  <a:innerShdw blurRad="63500" dist="50800" dir="18900000">
                    <a:prstClr val="black">
                      <a:alpha val="50000"/>
                    </a:prstClr>
                  </a:innerShdw>
                </a:effectLst>
                <a:latin typeface="Eras Bold ITC" panose="020B0907030504020204" pitchFamily="34" charset="0"/>
              </a:rPr>
              <a:t>Jueves</a:t>
            </a:r>
          </a:p>
        </p:txBody>
      </p:sp>
      <p:sp>
        <p:nvSpPr>
          <p:cNvPr id="11" name="Rectángulo 10">
            <a:extLst>
              <a:ext uri="{FF2B5EF4-FFF2-40B4-BE49-F238E27FC236}">
                <a16:creationId xmlns:a16="http://schemas.microsoft.com/office/drawing/2014/main" id="{DF26A9CF-54DF-415E-92E8-D99EDF116806}"/>
              </a:ext>
            </a:extLst>
          </p:cNvPr>
          <p:cNvSpPr/>
          <p:nvPr userDrawn="1"/>
        </p:nvSpPr>
        <p:spPr>
          <a:xfrm>
            <a:off x="8628060" y="1400221"/>
            <a:ext cx="3563939" cy="123825"/>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314896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alphaModFix amt="24000"/>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5DEF44-DEF2-4D8A-BFAD-8C38AFA99A77}" type="datetime1">
              <a:rPr lang="es-MX" smtClean="0"/>
              <a:t>31/08/2022</a:t>
            </a:fld>
            <a:endParaRPr lang="es-MX"/>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C4321C-B956-46ED-8AE0-A323D2C352ED}" type="slidenum">
              <a:rPr lang="es-MX" smtClean="0"/>
              <a:t>‹Nº›</a:t>
            </a:fld>
            <a:endParaRPr lang="es-MX"/>
          </a:p>
        </p:txBody>
      </p:sp>
    </p:spTree>
    <p:extLst>
      <p:ext uri="{BB962C8B-B14F-4D97-AF65-F5344CB8AC3E}">
        <p14:creationId xmlns:p14="http://schemas.microsoft.com/office/powerpoint/2010/main" val="1660006122"/>
      </p:ext>
    </p:extLst>
  </p:cSld>
  <p:clrMap bg1="lt1" tx1="dk1" bg2="lt2" tx2="dk2" accent1="accent1" accent2="accent2" accent3="accent3" accent4="accent4" accent5="accent5" accent6="accent6" hlink="hlink" folHlink="folHlink"/>
  <p:sldLayoutIdLst>
    <p:sldLayoutId id="2147483685" r:id="rId1"/>
    <p:sldLayoutId id="2147483687" r:id="rId2"/>
    <p:sldLayoutId id="2147483672" r:id="rId3"/>
    <p:sldLayoutId id="2147483663" r:id="rId4"/>
    <p:sldLayoutId id="2147483686" r:id="rId5"/>
    <p:sldLayoutId id="2147483688" r:id="rId6"/>
    <p:sldLayoutId id="2147483689" r:id="rId7"/>
    <p:sldLayoutId id="2147483690" r:id="rId8"/>
    <p:sldLayoutId id="2147483691" r:id="rId9"/>
    <p:sldLayoutId id="2147483692" r:id="rId10"/>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s-ES" sz="2400" kern="1200" dirty="0">
          <a:ln>
            <a:solidFill>
              <a:schemeClr val="accent1">
                <a:lumMod val="50000"/>
              </a:schemeClr>
            </a:solidFill>
          </a:ln>
          <a:solidFill>
            <a:schemeClr val="tx1"/>
          </a:solidFill>
          <a:effectLst/>
          <a:latin typeface="Arial Rounded MT Bold" panose="020F0704030504030204" pitchFamily="34" charset="0"/>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27120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282D843-F76C-4A24-B20A-0C2B992E5A2B}"/>
              </a:ext>
            </a:extLst>
          </p:cNvPr>
          <p:cNvSpPr>
            <a:spLocks noGrp="1"/>
          </p:cNvSpPr>
          <p:nvPr>
            <p:ph type="body" sz="quarter" idx="10"/>
          </p:nvPr>
        </p:nvSpPr>
        <p:spPr>
          <a:xfrm>
            <a:off x="443372" y="1268760"/>
            <a:ext cx="11305256" cy="5400600"/>
          </a:xfrm>
          <a:blipFill>
            <a:blip r:embed="rId3">
              <a:alphaModFix amt="0"/>
            </a:blip>
            <a:tile tx="0" ty="0" sx="100000" sy="100000" flip="none" algn="tl"/>
          </a:blipFill>
        </p:spPr>
        <p:txBody>
          <a:bodyPr>
            <a:normAutofit fontScale="85000" lnSpcReduction="20000"/>
          </a:bodyPr>
          <a:lstStyle/>
          <a:p>
            <a:pPr marL="0" indent="0" algn="just">
              <a:lnSpc>
                <a:spcPct val="120000"/>
              </a:lnSpc>
              <a:spcBef>
                <a:spcPts val="0"/>
              </a:spcBef>
              <a:spcAft>
                <a:spcPts val="600"/>
              </a:spcAft>
              <a:buNone/>
            </a:pPr>
            <a:r>
              <a:rPr lang="es-MX" dirty="0">
                <a:latin typeface="Avenir Next LT Pro Demi" panose="020B0704020202020204" pitchFamily="34" charset="0"/>
              </a:rPr>
              <a:t>Cuando nos frustramos mientras esperamos en el crisol, puede ser muy tentador saltar adelante y hacer algo por nosotros mismos para aliviar la presión. Pero es muy peligroso saltar adelante para obviar el tiempo de espera, porque entonces puede ser que saltemos delante de Dios. Solo esperando en Dios experimentaremos la plenitud de sus propósitos para nosotros. Como escribió Salomón: “Todo lo hizo hermoso en su tiempo” (</a:t>
            </a:r>
            <a:r>
              <a:rPr lang="es-MX" dirty="0" err="1">
                <a:latin typeface="Avenir Next LT Pro Demi" panose="020B0704020202020204" pitchFamily="34" charset="0"/>
              </a:rPr>
              <a:t>Ecl</a:t>
            </a:r>
            <a:r>
              <a:rPr lang="es-MX" dirty="0">
                <a:latin typeface="Avenir Next LT Pro Demi" panose="020B0704020202020204" pitchFamily="34" charset="0"/>
              </a:rPr>
              <a:t>. 3:11). Mientras esperamos, es fácil sentirnos tentados a dudar de todo. Pero es entonces cuando necesitamos fortalecer nuestra voluntad y poner nuestros sueños en las manos de nuestro Padre, y abandonarnos a su cuidado.</a:t>
            </a:r>
          </a:p>
          <a:p>
            <a:pPr marL="0" indent="0" algn="just">
              <a:lnSpc>
                <a:spcPct val="120000"/>
              </a:lnSpc>
              <a:spcBef>
                <a:spcPts val="0"/>
              </a:spcBef>
              <a:spcAft>
                <a:spcPts val="600"/>
              </a:spcAft>
              <a:buNone/>
            </a:pPr>
            <a:r>
              <a:rPr lang="es-MX" dirty="0">
                <a:latin typeface="Avenir Next LT Pro Demi" panose="020B0704020202020204" pitchFamily="34" charset="0"/>
              </a:rPr>
              <a:t>En esta semana estudiamos tres temas principales sobre la paciencia: 1) La paciencia de Dios; 2) Nuestra paciencia; 3) La paciencia es confianza. </a:t>
            </a:r>
          </a:p>
          <a:p>
            <a:pPr marL="0" indent="0" algn="just">
              <a:lnSpc>
                <a:spcPct val="120000"/>
              </a:lnSpc>
              <a:spcBef>
                <a:spcPts val="0"/>
              </a:spcBef>
              <a:spcAft>
                <a:spcPts val="600"/>
              </a:spcAft>
              <a:buNone/>
            </a:pPr>
            <a:r>
              <a:rPr lang="es-MX" dirty="0">
                <a:latin typeface="Avenir Next LT Pro Demi" panose="020B0704020202020204" pitchFamily="34" charset="0"/>
              </a:rPr>
              <a:t>“Al Señor no le agrada que nos alejemos de los brazos de Jesús a causa de nuestra impaciencia y nuestra zozobra. Es necesario que haya más espera y vigilancia serenas. Pensamos que no vamos por el camino correcto, a menos que tengamos la sensación de ello, de modo que persistimos en contemplarnos interiormente en busca de alguna señal que cuadre a la ocasión; pero no debemos confiar en nuestros sentimientos sino en nuestra fe.” </a:t>
            </a:r>
            <a:r>
              <a:rPr lang="es-MX" i="1" dirty="0">
                <a:latin typeface="Avenir Next LT Pro Demi" panose="020B0704020202020204" pitchFamily="34" charset="0"/>
              </a:rPr>
              <a:t>(Mensajes selectos, T. 2, p. 277.2)</a:t>
            </a:r>
          </a:p>
        </p:txBody>
      </p:sp>
    </p:spTree>
    <p:extLst>
      <p:ext uri="{BB962C8B-B14F-4D97-AF65-F5344CB8AC3E}">
        <p14:creationId xmlns:p14="http://schemas.microsoft.com/office/powerpoint/2010/main" val="74754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35B18E2E-EA7D-4701-A7E9-A6D2F537435F}"/>
              </a:ext>
            </a:extLst>
          </p:cNvPr>
          <p:cNvSpPr/>
          <p:nvPr/>
        </p:nvSpPr>
        <p:spPr>
          <a:xfrm>
            <a:off x="7104112" y="2708920"/>
            <a:ext cx="3096344" cy="1800200"/>
          </a:xfrm>
          <a:prstGeom prst="rect">
            <a:avLst/>
          </a:prstGeom>
          <a:solidFill>
            <a:srgbClr val="F3AE36"/>
          </a:solid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Título 1">
            <a:extLst>
              <a:ext uri="{FF2B5EF4-FFF2-40B4-BE49-F238E27FC236}">
                <a16:creationId xmlns:a16="http://schemas.microsoft.com/office/drawing/2014/main" id="{78C32ED3-45C3-4EA8-B01D-0642AFFCE857}"/>
              </a:ext>
            </a:extLst>
          </p:cNvPr>
          <p:cNvSpPr>
            <a:spLocks noGrp="1"/>
          </p:cNvSpPr>
          <p:nvPr>
            <p:ph type="title" hasCustomPrompt="1"/>
          </p:nvPr>
        </p:nvSpPr>
        <p:spPr>
          <a:xfrm>
            <a:off x="263352" y="365126"/>
            <a:ext cx="6048672" cy="1206500"/>
          </a:xfrm>
          <a:solidFill>
            <a:srgbClr val="41351D"/>
          </a:solidFill>
          <a:ln>
            <a:solidFill>
              <a:srgbClr val="00255B"/>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marL="0" indent="0" algn="ctr" defTabSz="895350">
              <a:defRPr>
                <a:solidFill>
                  <a:schemeClr val="bg1"/>
                </a:solidFill>
                <a:latin typeface="Arial Rounded MT Bold" panose="020F0704030504030204" pitchFamily="34" charset="0"/>
              </a:defRPr>
            </a:lvl1pPr>
          </a:lstStyle>
          <a:p>
            <a:r>
              <a:rPr lang="es-ES" dirty="0"/>
              <a:t>Para memorizar</a:t>
            </a:r>
            <a:endParaRPr lang="es-MX" dirty="0"/>
          </a:p>
        </p:txBody>
      </p:sp>
      <p:pic>
        <p:nvPicPr>
          <p:cNvPr id="4" name="Imagen 3">
            <a:extLst>
              <a:ext uri="{FF2B5EF4-FFF2-40B4-BE49-F238E27FC236}">
                <a16:creationId xmlns:a16="http://schemas.microsoft.com/office/drawing/2014/main" id="{AA878FB5-5D11-488E-86E1-6D8BD210D3E9}"/>
              </a:ext>
            </a:extLst>
          </p:cNvPr>
          <p:cNvPicPr>
            <a:picLocks noChangeAspect="1"/>
          </p:cNvPicPr>
          <p:nvPr/>
        </p:nvPicPr>
        <p:blipFill>
          <a:blip r:embed="rId3">
            <a:extLst>
              <a:ext uri="{28A0092B-C50C-407E-A947-70E740481C1C}">
                <a14:useLocalDpi xmlns:a14="http://schemas.microsoft.com/office/drawing/2010/main" val="0"/>
              </a:ext>
            </a:extLst>
          </a:blip>
          <a:srcRect l="1915" r="1915"/>
          <a:stretch/>
        </p:blipFill>
        <p:spPr>
          <a:xfrm>
            <a:off x="7266370" y="2866692"/>
            <a:ext cx="3024336" cy="1800200"/>
          </a:xfrm>
          <a:prstGeom prst="rect">
            <a:avLst/>
          </a:prstGeom>
        </p:spPr>
      </p:pic>
    </p:spTree>
    <p:extLst>
      <p:ext uri="{BB962C8B-B14F-4D97-AF65-F5344CB8AC3E}">
        <p14:creationId xmlns:p14="http://schemas.microsoft.com/office/powerpoint/2010/main" val="2105588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4BA48B19-AC6B-4AB8-8DCB-55B8CCF59481}"/>
              </a:ext>
            </a:extLst>
          </p:cNvPr>
          <p:cNvSpPr/>
          <p:nvPr/>
        </p:nvSpPr>
        <p:spPr>
          <a:xfrm>
            <a:off x="7830364" y="2869396"/>
            <a:ext cx="2298084" cy="1294601"/>
          </a:xfrm>
          <a:prstGeom prst="rect">
            <a:avLst/>
          </a:prstGeom>
          <a:solidFill>
            <a:srgbClr val="F3AE36"/>
          </a:solid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Rectángulo 1">
            <a:extLst>
              <a:ext uri="{FF2B5EF4-FFF2-40B4-BE49-F238E27FC236}">
                <a16:creationId xmlns:a16="http://schemas.microsoft.com/office/drawing/2014/main" id="{A5DC6A4E-9C88-4063-9C74-E83E1F449282}"/>
              </a:ext>
            </a:extLst>
          </p:cNvPr>
          <p:cNvSpPr>
            <a:spLocks/>
          </p:cNvSpPr>
          <p:nvPr/>
        </p:nvSpPr>
        <p:spPr>
          <a:xfrm>
            <a:off x="335360" y="1484784"/>
            <a:ext cx="7344816" cy="5256584"/>
          </a:xfrm>
          <a:prstGeom prst="rect">
            <a:avLst/>
          </a:prstGeom>
        </p:spPr>
        <p:txBody>
          <a:bodyPr wrap="square">
            <a:normAutofit lnSpcReduction="10000"/>
          </a:bodyPr>
          <a:lstStyle/>
          <a:p>
            <a:pPr algn="just">
              <a:spcAft>
                <a:spcPts val="600"/>
              </a:spcAft>
            </a:pPr>
            <a:r>
              <a:rPr lang="es-MX" sz="2100" dirty="0">
                <a:ln>
                  <a:solidFill>
                    <a:schemeClr val="tx1"/>
                  </a:solidFill>
                </a:ln>
                <a:latin typeface="Avenir Next LT Pro Demi" panose="020B0704020202020204" pitchFamily="34" charset="0"/>
                <a:ea typeface="+mj-ea"/>
                <a:cs typeface="+mj-cs"/>
              </a:rPr>
              <a:t>La esperanza y la mansedumbre, como herramientas esenciales para superar los crisoles; se definen esperando. Sin embargo, el concepto de espera bíblica no consiste solo en esperar, sino en </a:t>
            </a:r>
            <a:r>
              <a:rPr lang="es-MX" sz="2100" i="1" dirty="0">
                <a:ln>
                  <a:solidFill>
                    <a:schemeClr val="tx1"/>
                  </a:solidFill>
                </a:ln>
                <a:latin typeface="Avenir Next LT Pro Demi" panose="020B0704020202020204" pitchFamily="34" charset="0"/>
                <a:ea typeface="+mj-ea"/>
                <a:cs typeface="+mj-cs"/>
              </a:rPr>
              <a:t>esperar con paciencia. </a:t>
            </a:r>
            <a:r>
              <a:rPr lang="es-MX" sz="2100" dirty="0">
                <a:ln>
                  <a:solidFill>
                    <a:schemeClr val="tx1"/>
                  </a:solidFill>
                </a:ln>
                <a:latin typeface="Avenir Next LT Pro Demi" panose="020B0704020202020204" pitchFamily="34" charset="0"/>
                <a:ea typeface="+mj-ea"/>
                <a:cs typeface="+mj-cs"/>
              </a:rPr>
              <a:t>Esta paciencia no es una estratagema política, sino que es parte del fruto del Espíritu.</a:t>
            </a:r>
            <a:endParaRPr lang="es-MX" sz="2100" i="1" dirty="0">
              <a:ln>
                <a:solidFill>
                  <a:schemeClr val="tx1"/>
                </a:solidFill>
              </a:ln>
              <a:latin typeface="Avenir Next LT Pro Demi" panose="020B0704020202020204" pitchFamily="34" charset="0"/>
              <a:ea typeface="+mj-ea"/>
              <a:cs typeface="+mj-cs"/>
            </a:endParaRPr>
          </a:p>
          <a:p>
            <a:pPr algn="just">
              <a:spcAft>
                <a:spcPts val="600"/>
              </a:spcAft>
            </a:pPr>
            <a:r>
              <a:rPr lang="es-MX" sz="2100" b="1" dirty="0">
                <a:ln>
                  <a:solidFill>
                    <a:schemeClr val="tx1"/>
                  </a:solidFill>
                </a:ln>
                <a:latin typeface="Avenir Next LT Pro Demi" panose="020B0704020202020204" pitchFamily="34" charset="0"/>
                <a:ea typeface="+mj-ea"/>
                <a:cs typeface="+mj-cs"/>
              </a:rPr>
              <a:t>El pueblo de Dios espera pacientemente en el crisol, porque Dios mismo es paciente. Dios es paciente porque tiene una carácter amoroso y porque también elige el mejor momento para intervenir. Pero Dios calcula cuál es el momento más indicado para ofrecer el mayor tiempo posible para la salvación de la mayor cantidad de gente posible.</a:t>
            </a:r>
          </a:p>
          <a:p>
            <a:pPr algn="just">
              <a:spcAft>
                <a:spcPts val="600"/>
              </a:spcAft>
            </a:pPr>
            <a:r>
              <a:rPr lang="es-MX" sz="2100" b="1" dirty="0">
                <a:ln>
                  <a:solidFill>
                    <a:schemeClr val="tx1"/>
                  </a:solidFill>
                </a:ln>
                <a:latin typeface="Avenir Next LT Pro Demi" panose="020B0704020202020204" pitchFamily="34" charset="0"/>
                <a:ea typeface="+mj-ea"/>
                <a:cs typeface="+mj-cs"/>
              </a:rPr>
              <a:t>En la lección de esta semana estudiaremos tres temas principales sobre la paciencia: 1) La paciencia de Dios; 2) Nuestra paciencia; 3) La paciencia es confianza.</a:t>
            </a:r>
          </a:p>
          <a:p>
            <a:pPr algn="just">
              <a:spcAft>
                <a:spcPts val="600"/>
              </a:spcAft>
            </a:pPr>
            <a:endParaRPr lang="es-MX" sz="2100" b="1" dirty="0">
              <a:ln>
                <a:solidFill>
                  <a:schemeClr val="tx1"/>
                </a:solidFill>
              </a:ln>
              <a:latin typeface="Avenir Next LT Pro Demi" panose="020B0704020202020204" pitchFamily="34" charset="0"/>
              <a:ea typeface="+mj-ea"/>
              <a:cs typeface="+mj-cs"/>
            </a:endParaRPr>
          </a:p>
        </p:txBody>
      </p:sp>
      <p:sp>
        <p:nvSpPr>
          <p:cNvPr id="9" name="Título 1">
            <a:extLst>
              <a:ext uri="{FF2B5EF4-FFF2-40B4-BE49-F238E27FC236}">
                <a16:creationId xmlns:a16="http://schemas.microsoft.com/office/drawing/2014/main" id="{E96C4159-831F-452F-8EB3-EC13083F24A4}"/>
              </a:ext>
            </a:extLst>
          </p:cNvPr>
          <p:cNvSpPr>
            <a:spLocks noGrp="1"/>
          </p:cNvSpPr>
          <p:nvPr>
            <p:ph type="title" hasCustomPrompt="1"/>
          </p:nvPr>
        </p:nvSpPr>
        <p:spPr>
          <a:solidFill>
            <a:srgbClr val="41351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p:spPr>
        <p:txBody>
          <a:bodyPr>
            <a:normAutofit/>
          </a:bodyPr>
          <a:lstStyle>
            <a:lvl1pPr algn="ctr">
              <a:defRPr lang="es-MX" sz="4800" kern="1200" dirty="0">
                <a:ln>
                  <a:solidFill>
                    <a:schemeClr val="bg1"/>
                  </a:solidFill>
                </a:ln>
                <a:solidFill>
                  <a:schemeClr val="bg1"/>
                </a:solidFill>
                <a:effectLst>
                  <a:outerShdw blurRad="38100" dist="38100" dir="2700000" algn="tl">
                    <a:srgbClr val="000000">
                      <a:alpha val="43137"/>
                    </a:srgbClr>
                  </a:outerShdw>
                </a:effectLst>
                <a:latin typeface="Arial Rounded MT Bold" panose="020F0704030504030204" pitchFamily="34" charset="0"/>
                <a:ea typeface="+mj-ea"/>
                <a:cs typeface="+mj-cs"/>
              </a:defRPr>
            </a:lvl1pPr>
          </a:lstStyle>
          <a:p>
            <a:r>
              <a:rPr lang="es-MX" dirty="0">
                <a:effectLst>
                  <a:innerShdw blurRad="63500" dist="50800" dir="18900000">
                    <a:schemeClr val="bg1">
                      <a:alpha val="50000"/>
                    </a:schemeClr>
                  </a:innerShdw>
                </a:effectLst>
              </a:rPr>
              <a:t>Enfoque del estudio</a:t>
            </a:r>
          </a:p>
        </p:txBody>
      </p:sp>
      <p:pic>
        <p:nvPicPr>
          <p:cNvPr id="5" name="Imagen 4">
            <a:extLst>
              <a:ext uri="{FF2B5EF4-FFF2-40B4-BE49-F238E27FC236}">
                <a16:creationId xmlns:a16="http://schemas.microsoft.com/office/drawing/2014/main" id="{A9FBA81D-BD41-DFFB-5CBB-6CF5D423FC3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968208" y="2996953"/>
            <a:ext cx="2298084" cy="1366602"/>
          </a:xfrm>
          <a:prstGeom prst="rect">
            <a:avLst/>
          </a:prstGeom>
        </p:spPr>
      </p:pic>
    </p:spTree>
    <p:extLst>
      <p:ext uri="{BB962C8B-B14F-4D97-AF65-F5344CB8AC3E}">
        <p14:creationId xmlns:p14="http://schemas.microsoft.com/office/powerpoint/2010/main" val="43636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40430BA-7DAD-4F36-A1DE-EB55E3315629}"/>
              </a:ext>
            </a:extLst>
          </p:cNvPr>
          <p:cNvSpPr txBox="1"/>
          <p:nvPr/>
        </p:nvSpPr>
        <p:spPr>
          <a:xfrm>
            <a:off x="1149763" y="107921"/>
            <a:ext cx="11064552" cy="461665"/>
          </a:xfrm>
          <a:prstGeom prst="rect">
            <a:avLst/>
          </a:prstGeom>
          <a:noFill/>
        </p:spPr>
        <p:txBody>
          <a:bodyPr wrap="square" rtlCol="0">
            <a:spAutoFit/>
          </a:bodyPr>
          <a:lstStyle/>
          <a:p>
            <a:pPr algn="ctr"/>
            <a:r>
              <a:rPr lang="es-MX" sz="2400" b="1" dirty="0">
                <a:solidFill>
                  <a:schemeClr val="bg1"/>
                </a:solidFill>
                <a:latin typeface="Avenir LT Std 65 Medium" panose="020B0803020203020204" pitchFamily="34" charset="0"/>
                <a:cs typeface="Lucida Sans Unicode" panose="020B0602030504020204" pitchFamily="34" charset="0"/>
              </a:rPr>
              <a:t>AGUARDAREN EL CRISOL (Introducción)</a:t>
            </a:r>
          </a:p>
        </p:txBody>
      </p:sp>
      <p:sp>
        <p:nvSpPr>
          <p:cNvPr id="4" name="Rectángulo 3">
            <a:extLst>
              <a:ext uri="{FF2B5EF4-FFF2-40B4-BE49-F238E27FC236}">
                <a16:creationId xmlns:a16="http://schemas.microsoft.com/office/drawing/2014/main" id="{B0711CB5-CB09-4F4D-AFFB-D26800B4D015}"/>
              </a:ext>
            </a:extLst>
          </p:cNvPr>
          <p:cNvSpPr>
            <a:spLocks/>
          </p:cNvSpPr>
          <p:nvPr/>
        </p:nvSpPr>
        <p:spPr>
          <a:xfrm>
            <a:off x="443741" y="1340768"/>
            <a:ext cx="8173419" cy="5517231"/>
          </a:xfrm>
          <a:prstGeom prst="rect">
            <a:avLst/>
          </a:prstGeom>
          <a:noFill/>
        </p:spPr>
        <p:txBody>
          <a:bodyPr wrap="square" rtlCol="0">
            <a:normAutofit fontScale="92500" lnSpcReduction="20000"/>
          </a:bodyPr>
          <a:lstStyle/>
          <a:p>
            <a:pPr indent="896938" algn="just">
              <a:spcAft>
                <a:spcPts val="600"/>
              </a:spcAft>
              <a:tabLst>
                <a:tab pos="896938" algn="l"/>
              </a:tabLst>
            </a:pPr>
            <a:r>
              <a:rPr lang="es-MX" dirty="0" err="1">
                <a:latin typeface="Avenir Next LT Pro Light" panose="020B0304020202020204" pitchFamily="34" charset="0"/>
                <a:cs typeface="Times New Roman" panose="02020603050405020304" pitchFamily="18" charset="0"/>
              </a:rPr>
              <a:t>ue</a:t>
            </a:r>
            <a:r>
              <a:rPr lang="es-MX" dirty="0">
                <a:latin typeface="Avenir Next LT Pro Light" panose="020B0304020202020204" pitchFamily="34" charset="0"/>
                <a:cs typeface="Times New Roman" panose="02020603050405020304" pitchFamily="18" charset="0"/>
              </a:rPr>
              <a:t> importante es la paciencia en la vida cristiana, sin duda alguna la 	paciencia es uno de los crisoles más difíciles, nuestro maravilloso Dios	es 	muy paciente con su creación especialmente con la humanidad. Es por 	eso que nosotros como su creación debemos ejercitar la paciencia en 	nuestra vida espiritual. Al parecer la paciencia indica algo mayor, algo importante en el carácter humano. Es por eso que el Señor nos aconseja que la cultivemos.</a:t>
            </a:r>
          </a:p>
          <a:p>
            <a:pPr algn="just">
              <a:spcAft>
                <a:spcPts val="600"/>
              </a:spcAft>
              <a:tabLst>
                <a:tab pos="896938" algn="l"/>
              </a:tabLst>
            </a:pPr>
            <a:r>
              <a:rPr lang="es-MX" dirty="0">
                <a:latin typeface="Avenir Next LT Pro Light" panose="020B0304020202020204" pitchFamily="34" charset="0"/>
                <a:cs typeface="Times New Roman" panose="02020603050405020304" pitchFamily="18" charset="0"/>
              </a:rPr>
              <a:t>La paciencia, esa capacidad para esperar algo sin apresurarnos a hacer lo que nos gustaría en el momento, se considera una “capacidad maestra”, y se cree que es más importante que el coeficiente intelectual para lograr el </a:t>
            </a:r>
            <a:r>
              <a:rPr lang="es-MX" dirty="0" err="1">
                <a:latin typeface="Avenir Next LT Pro Light" panose="020B0304020202020204" pitchFamily="34" charset="0"/>
                <a:cs typeface="Times New Roman" panose="02020603050405020304" pitchFamily="18" charset="0"/>
              </a:rPr>
              <a:t>exito</a:t>
            </a:r>
            <a:r>
              <a:rPr lang="es-MX" dirty="0">
                <a:latin typeface="Avenir Next LT Pro Light" panose="020B0304020202020204" pitchFamily="34" charset="0"/>
                <a:cs typeface="Times New Roman" panose="02020603050405020304" pitchFamily="18" charset="0"/>
              </a:rPr>
              <a:t>. Es por eso que la paciencia es destacada en la palabra de Dios y considerada dentro del fruto del Espíritu “Más el fruto del espíritu es […] paciencia” Gal. 5:22.</a:t>
            </a:r>
            <a:endParaRPr lang="es-MX" baseline="30000" dirty="0">
              <a:latin typeface="Avenir Next LT Pro Light" panose="020B0304020202020204" pitchFamily="34" charset="0"/>
              <a:cs typeface="Times New Roman" panose="02020603050405020304" pitchFamily="18" charset="0"/>
            </a:endParaRPr>
          </a:p>
          <a:p>
            <a:pPr algn="just">
              <a:spcAft>
                <a:spcPts val="300"/>
              </a:spcAft>
              <a:tabLst>
                <a:tab pos="808038" algn="l"/>
              </a:tabLst>
            </a:pPr>
            <a:r>
              <a:rPr lang="es-MX" b="1" dirty="0">
                <a:latin typeface="Avenir Next LT Pro Demi" panose="020B0704020202020204" pitchFamily="34" charset="0"/>
                <a:cs typeface="Times New Roman" panose="02020603050405020304" pitchFamily="18" charset="0"/>
              </a:rPr>
              <a:t>Vi que los que profesan la verdad han de mantener las normas en alto e inducir a otros a alcanzarlas. Vi que algunos tendrían que atravesar solos el camino de rectitud. Sus compañeros e hijos transitarán con ellos el camino de la abnegación. La paciencia y la tolerancia deben caracterizar siempre la vida de esos peregrinos solitarios, siguiendo el ejemplo de su bendito Maestro. Tendrán que soportar muchas pruebas pero tienen una esperanza que fortalece el alma, que los sostiene por encima de las pruebas de la tierra, que los eleva por encima del desprecio, la burla y el oprobio. Aquellos que poseen una esperanza como esta nunca deben permitirse un espíritu severo o desagradable. Esto solo dañara sus propias almas y alejará a sus amigos de la verdad. Trátelos con ternura. No les deis ocasión de reprochar la causa de cristo; pero nunca comprometa la verdad para complacer a nadie. Sea decidido, sea firme, sea estable, no sea una mente dudosa </a:t>
            </a:r>
            <a:r>
              <a:rPr lang="es-MX" i="1" dirty="0">
                <a:latin typeface="Avenir Next LT Pro Light" panose="020B0304020202020204" pitchFamily="34" charset="0"/>
                <a:cs typeface="Times New Roman" panose="02020603050405020304" pitchFamily="18" charset="0"/>
              </a:rPr>
              <a:t>(Spiritual </a:t>
            </a:r>
            <a:r>
              <a:rPr lang="es-MX" i="1" dirty="0" err="1">
                <a:latin typeface="Avenir Next LT Pro Light" panose="020B0304020202020204" pitchFamily="34" charset="0"/>
                <a:cs typeface="Times New Roman" panose="02020603050405020304" pitchFamily="18" charset="0"/>
              </a:rPr>
              <a:t>Gits</a:t>
            </a:r>
            <a:r>
              <a:rPr lang="es-MX" i="1" dirty="0">
                <a:latin typeface="Avenir Next LT Pro Light" panose="020B0304020202020204" pitchFamily="34" charset="0"/>
                <a:cs typeface="Times New Roman" panose="02020603050405020304" pitchFamily="18" charset="0"/>
              </a:rPr>
              <a:t>, </a:t>
            </a:r>
            <a:r>
              <a:rPr lang="es-MX" i="1" dirty="0" err="1">
                <a:latin typeface="Avenir Next LT Pro Light" panose="020B0304020202020204" pitchFamily="34" charset="0"/>
                <a:cs typeface="Times New Roman" panose="02020603050405020304" pitchFamily="18" charset="0"/>
              </a:rPr>
              <a:t>vo.l</a:t>
            </a:r>
            <a:r>
              <a:rPr lang="es-MX" i="1" dirty="0">
                <a:latin typeface="Avenir Next LT Pro Light" panose="020B0304020202020204" pitchFamily="34" charset="0"/>
                <a:cs typeface="Times New Roman" panose="02020603050405020304" pitchFamily="18" charset="0"/>
              </a:rPr>
              <a:t>. 2, p. 266).</a:t>
            </a:r>
            <a:endParaRPr lang="es-MX" sz="1900" i="1" dirty="0">
              <a:latin typeface="Avenir Next LT Pro Light" panose="020B0304020202020204" pitchFamily="34" charset="0"/>
              <a:cs typeface="Times New Roman" panose="02020603050405020304" pitchFamily="18" charset="0"/>
            </a:endParaRPr>
          </a:p>
        </p:txBody>
      </p:sp>
      <p:pic>
        <p:nvPicPr>
          <p:cNvPr id="5" name="Imagen 4">
            <a:extLst>
              <a:ext uri="{FF2B5EF4-FFF2-40B4-BE49-F238E27FC236}">
                <a16:creationId xmlns:a16="http://schemas.microsoft.com/office/drawing/2014/main" id="{F827ED35-E9B2-43CE-B5CF-6EAC3AF9EE0B}"/>
              </a:ext>
            </a:extLst>
          </p:cNvPr>
          <p:cNvPicPr>
            <a:picLocks noChangeAspect="1"/>
          </p:cNvPicPr>
          <p:nvPr/>
        </p:nvPicPr>
        <p:blipFill>
          <a:blip r:embed="rId3">
            <a:extLst>
              <a:ext uri="{28A0092B-C50C-407E-A947-70E740481C1C}">
                <a14:useLocalDpi xmlns:a14="http://schemas.microsoft.com/office/drawing/2010/main" val="0"/>
              </a:ext>
            </a:extLst>
          </a:blip>
          <a:srcRect l="7147" r="7147"/>
          <a:stretch/>
        </p:blipFill>
        <p:spPr>
          <a:xfrm>
            <a:off x="8617160" y="1556792"/>
            <a:ext cx="3574839" cy="4968552"/>
          </a:xfrm>
          <a:prstGeom prst="rect">
            <a:avLst/>
          </a:prstGeom>
        </p:spPr>
      </p:pic>
      <p:sp>
        <p:nvSpPr>
          <p:cNvPr id="2" name="CuadroTexto 1">
            <a:extLst>
              <a:ext uri="{FF2B5EF4-FFF2-40B4-BE49-F238E27FC236}">
                <a16:creationId xmlns:a16="http://schemas.microsoft.com/office/drawing/2014/main" id="{D9428FD1-4FBA-4869-A514-9E6E1888C930}"/>
              </a:ext>
            </a:extLst>
          </p:cNvPr>
          <p:cNvSpPr txBox="1"/>
          <p:nvPr/>
        </p:nvSpPr>
        <p:spPr>
          <a:xfrm>
            <a:off x="407368" y="980728"/>
            <a:ext cx="1080120" cy="1596197"/>
          </a:xfrm>
          <a:prstGeom prst="rect">
            <a:avLst/>
          </a:prstGeom>
          <a:noFill/>
        </p:spPr>
        <p:txBody>
          <a:bodyPr wrap="square" tIns="72000" rtlCol="0" anchor="ctr">
            <a:spAutoFit/>
          </a:bodyPr>
          <a:lstStyle/>
          <a:p>
            <a:pPr algn="ctr"/>
            <a:r>
              <a:rPr lang="es-MX" sz="9600" dirty="0">
                <a:solidFill>
                  <a:srgbClr val="C00000"/>
                </a:solidFill>
                <a:latin typeface="Adobe Garamond Pro Bold" panose="02020702060506020403" pitchFamily="18" charset="0"/>
              </a:rPr>
              <a:t>Q</a:t>
            </a:r>
          </a:p>
        </p:txBody>
      </p:sp>
    </p:spTree>
    <p:extLst>
      <p:ext uri="{BB962C8B-B14F-4D97-AF65-F5344CB8AC3E}">
        <p14:creationId xmlns:p14="http://schemas.microsoft.com/office/powerpoint/2010/main" val="145295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A60FCE5-705F-4E4B-B2A5-039C449A1079}"/>
              </a:ext>
            </a:extLst>
          </p:cNvPr>
          <p:cNvSpPr txBox="1"/>
          <p:nvPr/>
        </p:nvSpPr>
        <p:spPr>
          <a:xfrm>
            <a:off x="983432" y="70503"/>
            <a:ext cx="11208568" cy="550186"/>
          </a:xfrm>
          <a:prstGeom prst="rect">
            <a:avLst/>
          </a:prstGeom>
          <a:noFill/>
        </p:spPr>
        <p:txBody>
          <a:bodyPr wrap="square" rtlCol="0">
            <a:norm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EL DIOS DE LA PACIENCIA</a:t>
            </a:r>
          </a:p>
        </p:txBody>
      </p:sp>
      <p:sp>
        <p:nvSpPr>
          <p:cNvPr id="3" name="CuadroTexto 2">
            <a:extLst>
              <a:ext uri="{FF2B5EF4-FFF2-40B4-BE49-F238E27FC236}">
                <a16:creationId xmlns:a16="http://schemas.microsoft.com/office/drawing/2014/main" id="{8FA79ECF-8C03-4172-A74C-1E6325E21E02}"/>
              </a:ext>
            </a:extLst>
          </p:cNvPr>
          <p:cNvSpPr txBox="1"/>
          <p:nvPr/>
        </p:nvSpPr>
        <p:spPr>
          <a:xfrm>
            <a:off x="263352" y="593393"/>
            <a:ext cx="8402744" cy="830997"/>
          </a:xfrm>
          <a:prstGeom prst="rect">
            <a:avLst/>
          </a:prstGeom>
          <a:noFill/>
        </p:spPr>
        <p:txBody>
          <a:bodyPr wrap="square" rtlCol="0">
            <a:spAutoFit/>
          </a:bodyPr>
          <a:lstStyle/>
          <a:p>
            <a:pPr algn="just"/>
            <a:r>
              <a:rPr lang="es-MX" sz="1600" b="1" dirty="0">
                <a:latin typeface="Avenir Next LT Pro Demi" panose="020B0704020202020204" pitchFamily="34" charset="0"/>
                <a:cs typeface="Times New Roman" panose="02020603050405020304" pitchFamily="18" charset="0"/>
              </a:rPr>
              <a:t>Pero el Dios de la paciencia y de la consolación os dé entre vosotros un mismo sentir según Cristo Jesús, (Romanos 15: 5)</a:t>
            </a:r>
          </a:p>
          <a:p>
            <a:pPr algn="just"/>
            <a:r>
              <a:rPr lang="es-MX" sz="1600" b="1" dirty="0">
                <a:latin typeface="Avenir Next LT Pro Demi" panose="020B0704020202020204" pitchFamily="34" charset="0"/>
                <a:cs typeface="Times New Roman" panose="02020603050405020304" pitchFamily="18" charset="0"/>
              </a:rPr>
              <a:t>Lee Romanos 15: 4 y 5. ¿Qué encontramos en estos versículos?</a:t>
            </a:r>
          </a:p>
        </p:txBody>
      </p:sp>
      <p:sp>
        <p:nvSpPr>
          <p:cNvPr id="4" name="CuadroTexto 3">
            <a:extLst>
              <a:ext uri="{FF2B5EF4-FFF2-40B4-BE49-F238E27FC236}">
                <a16:creationId xmlns:a16="http://schemas.microsoft.com/office/drawing/2014/main" id="{89BD9609-DA3E-492E-895A-A27A97EEBCFD}"/>
              </a:ext>
            </a:extLst>
          </p:cNvPr>
          <p:cNvSpPr txBox="1">
            <a:spLocks noChangeAspect="1"/>
          </p:cNvSpPr>
          <p:nvPr/>
        </p:nvSpPr>
        <p:spPr>
          <a:xfrm>
            <a:off x="263352" y="1424390"/>
            <a:ext cx="8402744" cy="5339938"/>
          </a:xfrm>
          <a:prstGeom prst="rect">
            <a:avLst/>
          </a:prstGeom>
          <a:noFill/>
        </p:spPr>
        <p:txBody>
          <a:bodyPr wrap="square" rtlCol="0">
            <a:normAutofit lnSpcReduction="10000"/>
          </a:bodyPr>
          <a:lstStyle>
            <a:defPPr>
              <a:defRPr lang="en-US"/>
            </a:defPPr>
            <a:lvl1pPr indent="0" algn="just">
              <a:spcAft>
                <a:spcPts val="300"/>
              </a:spcAft>
              <a:buFont typeface="Wingdings" panose="05000000000000000000" pitchFamily="2" charset="2"/>
              <a:buNone/>
              <a:defRPr b="1">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sz="1700" dirty="0">
                <a:solidFill>
                  <a:srgbClr val="000000"/>
                </a:solidFill>
                <a:latin typeface="Avenir Next LT Pro" panose="020B0504020202020204" pitchFamily="34" charset="0"/>
              </a:rPr>
              <a:t>R:</a:t>
            </a:r>
            <a:r>
              <a:rPr lang="es-MX" sz="1700" dirty="0">
                <a:latin typeface="Avenir Next LT Pro" panose="020B0504020202020204" pitchFamily="34" charset="0"/>
              </a:rPr>
              <a:t> Que al ejercer la paciencia, estamos participando de uno de las atributos de Dios. El nos ha dado su Palabra para ayudarnos a mantener la paciencia que esta íntimamente ligada a la esperanza.</a:t>
            </a:r>
          </a:p>
          <a:p>
            <a:r>
              <a:rPr lang="es-MX" sz="1700" b="0" dirty="0">
                <a:solidFill>
                  <a:prstClr val="black"/>
                </a:solidFill>
                <a:latin typeface="Avenir Next LT Pro" panose="020B0504020202020204" pitchFamily="34" charset="0"/>
                <a:ea typeface="+mn-ea"/>
              </a:rPr>
              <a:t>La paciencia es simplemente, la capacidad para esperar tranquilamente entre el momento en que algo debía hacerse y el momento en que Dios decide que debe hacerse. Vivir de acuerdo con el programa de Dios es importante. Sin embargo, con frecuencia hay una brecha de tiempo entre el momento en que yo estoy listo y el momento en que Dios los está, lo cual puede frustrarnos. Aprender a esperar con paciencia durante este periodo no solo nos ayuda para permanecer sometidos a la voluntad de Dios, sino también el mismo tiempo de espera nos ayuda a crecer espiritualmente.</a:t>
            </a:r>
          </a:p>
          <a:p>
            <a:r>
              <a:rPr lang="es-MX" sz="1600" dirty="0">
                <a:solidFill>
                  <a:schemeClr val="tx1"/>
                </a:solidFill>
                <a:latin typeface="Avenir Next LT Pro" panose="020B0504020202020204" pitchFamily="34" charset="0"/>
                <a:ea typeface="+mn-ea"/>
              </a:rPr>
              <a:t>Debemos andar gozándonos en la verdad. No debe ser para nosotros un yugo de esclavitud, sino un consuelo, un mensaje de buenas nuevas de gran gozo que anime nuestros corazones, y no haga cantar melodías en honor a Dios. A través de la paciencia y el consuelo de la Escrituras, tenemos esperanza. La esperanza cristiana no es sombría, sin consuelo. Oh, no , no. No nos encierra en una prisión de dudas y temores. La verdad nos hace libres a aquellos que la amamos y somos santificados mediante ella. Andamos en la gloria libertad de los hijos de Dios.</a:t>
            </a:r>
            <a:r>
              <a:rPr lang="es-MX" sz="1600" b="0" dirty="0">
                <a:solidFill>
                  <a:schemeClr val="tx1"/>
                </a:solidFill>
                <a:latin typeface="Avenir Next LT Pro Demi" panose="020B0704020202020204" pitchFamily="34" charset="0"/>
                <a:ea typeface="+mn-ea"/>
              </a:rPr>
              <a:t> </a:t>
            </a:r>
            <a:r>
              <a:rPr lang="es-MX" sz="1600" b="0" i="1" dirty="0">
                <a:solidFill>
                  <a:schemeClr val="tx1"/>
                </a:solidFill>
                <a:latin typeface="Avenir Next LT Pro Demi" panose="020B0704020202020204" pitchFamily="34" charset="0"/>
                <a:ea typeface="+mn-ea"/>
              </a:rPr>
              <a:t>(Nuestra elevada vocación, p. 35).</a:t>
            </a:r>
          </a:p>
          <a:p>
            <a:r>
              <a:rPr lang="es-MX" sz="1600" dirty="0">
                <a:solidFill>
                  <a:schemeClr val="tx1"/>
                </a:solidFill>
                <a:latin typeface="Avenir Next LT Pro" panose="020B0504020202020204" pitchFamily="34" charset="0"/>
              </a:rPr>
              <a:t>Reflexionando: </a:t>
            </a:r>
            <a:r>
              <a:rPr lang="es-MX" sz="1600" dirty="0">
                <a:solidFill>
                  <a:srgbClr val="FF0000"/>
                </a:solidFill>
                <a:latin typeface="Avenir Next LT Pro" panose="020B0504020202020204" pitchFamily="34" charset="0"/>
              </a:rPr>
              <a:t>Piensa en este momento, ¿que estas esperando con ansias? Si no es la gloriosa venida de Cristo, ¿Entonces que es? Debemos orar para que nuestra espera en la segunda venida de Cristo, no sea distraída por las este mundo.</a:t>
            </a:r>
          </a:p>
        </p:txBody>
      </p:sp>
      <p:sp>
        <p:nvSpPr>
          <p:cNvPr id="7" name="Rectángulo 6">
            <a:extLst>
              <a:ext uri="{FF2B5EF4-FFF2-40B4-BE49-F238E27FC236}">
                <a16:creationId xmlns:a16="http://schemas.microsoft.com/office/drawing/2014/main" id="{7D894886-35AB-4DD7-B4C9-9E3B7DB15D1F}"/>
              </a:ext>
            </a:extLst>
          </p:cNvPr>
          <p:cNvSpPr/>
          <p:nvPr/>
        </p:nvSpPr>
        <p:spPr>
          <a:xfrm>
            <a:off x="8666096" y="1484784"/>
            <a:ext cx="3525904" cy="4991512"/>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1455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126CC4B-19D4-4EFB-91C6-10C409E8AE4C}"/>
              </a:ext>
            </a:extLst>
          </p:cNvPr>
          <p:cNvSpPr txBox="1"/>
          <p:nvPr/>
        </p:nvSpPr>
        <p:spPr>
          <a:xfrm>
            <a:off x="1127448" y="97468"/>
            <a:ext cx="11064552" cy="523220"/>
          </a:xfrm>
          <a:prstGeom prst="rect">
            <a:avLst/>
          </a:prstGeom>
          <a:noFill/>
        </p:spPr>
        <p:txBody>
          <a:bodyPr wrap="square" rtlCol="0">
            <a:sp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LOS TIEMPOS DE DIOS</a:t>
            </a:r>
          </a:p>
        </p:txBody>
      </p:sp>
      <p:sp>
        <p:nvSpPr>
          <p:cNvPr id="3" name="CuadroTexto 2">
            <a:extLst>
              <a:ext uri="{FF2B5EF4-FFF2-40B4-BE49-F238E27FC236}">
                <a16:creationId xmlns:a16="http://schemas.microsoft.com/office/drawing/2014/main" id="{5FFD46A8-FA4E-4988-B200-B6C6AFEB7E7B}"/>
              </a:ext>
            </a:extLst>
          </p:cNvPr>
          <p:cNvSpPr txBox="1"/>
          <p:nvPr/>
        </p:nvSpPr>
        <p:spPr>
          <a:xfrm>
            <a:off x="335360" y="620688"/>
            <a:ext cx="8330736" cy="830997"/>
          </a:xfrm>
          <a:prstGeom prst="rect">
            <a:avLst/>
          </a:prstGeom>
          <a:noFill/>
        </p:spPr>
        <p:txBody>
          <a:bodyPr wrap="square" rtlCol="0">
            <a:spAutoFit/>
          </a:bodyPr>
          <a:lstStyle/>
          <a:p>
            <a:pPr algn="just"/>
            <a:r>
              <a:rPr lang="es-MX" sz="1600" b="1" i="1" dirty="0">
                <a:latin typeface="Avenir Next LT Pro Demi" panose="020B0704020202020204" pitchFamily="34" charset="0"/>
                <a:cs typeface="Times New Roman" panose="02020603050405020304" pitchFamily="18" charset="0"/>
              </a:rPr>
              <a:t>“Pero cuando vino el cumplimiento del tiempo, Dios envió a su Hijo, nacido de mujer y nacido bajo la ley” (Gálatas 4: 4) </a:t>
            </a:r>
          </a:p>
          <a:p>
            <a:pPr algn="just"/>
            <a:r>
              <a:rPr lang="es-MX" sz="1600" b="1" dirty="0">
                <a:latin typeface="Avenir Next LT Pro Demi" panose="020B0704020202020204" pitchFamily="34" charset="0"/>
              </a:rPr>
              <a:t>Lee Romanos 5: 6 y Gálatas 4: 4. ¿Qué nos dicen sobre los tiempos de Dios?</a:t>
            </a:r>
          </a:p>
        </p:txBody>
      </p:sp>
      <p:sp>
        <p:nvSpPr>
          <p:cNvPr id="4" name="CuadroTexto 3">
            <a:extLst>
              <a:ext uri="{FF2B5EF4-FFF2-40B4-BE49-F238E27FC236}">
                <a16:creationId xmlns:a16="http://schemas.microsoft.com/office/drawing/2014/main" id="{4982B9E0-250B-4576-B4CC-67D7FE143C56}"/>
              </a:ext>
            </a:extLst>
          </p:cNvPr>
          <p:cNvSpPr txBox="1">
            <a:spLocks/>
          </p:cNvSpPr>
          <p:nvPr/>
        </p:nvSpPr>
        <p:spPr>
          <a:xfrm>
            <a:off x="335360" y="1451685"/>
            <a:ext cx="8330736" cy="5308847"/>
          </a:xfrm>
          <a:prstGeom prst="rect">
            <a:avLst/>
          </a:prstGeom>
          <a:noFill/>
        </p:spPr>
        <p:txBody>
          <a:bodyPr wrap="square" rtlCol="0">
            <a:normAutofit fontScale="92500" lnSpcReduction="10000"/>
          </a:bodyPr>
          <a:lstStyle>
            <a:defPPr>
              <a:defRPr lang="en-US"/>
            </a:defPPr>
            <a:lvl1pPr indent="0" algn="just">
              <a:spcAft>
                <a:spcPts val="300"/>
              </a:spcAft>
              <a:buFont typeface="Wingdings" panose="05000000000000000000" pitchFamily="2" charset="2"/>
              <a:buNone/>
              <a:defRPr b="1">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dirty="0">
                <a:solidFill>
                  <a:srgbClr val="000000"/>
                </a:solidFill>
                <a:latin typeface="Avenir Next LT Pro" panose="020B0504020202020204" pitchFamily="34" charset="0"/>
              </a:rPr>
              <a:t>R:</a:t>
            </a:r>
            <a:r>
              <a:rPr lang="es-MX" dirty="0">
                <a:latin typeface="Avenir Next LT Pro" panose="020B0504020202020204" pitchFamily="34" charset="0"/>
              </a:rPr>
              <a:t> Que las cosas en su momento Dios las ejecutara, el controla todo para la salvación de la humanidad. Dios no actúa precipitadamente, porque quiere reenfocar nuestro pensamientos nuevamente hacia él.</a:t>
            </a:r>
          </a:p>
          <a:p>
            <a:r>
              <a:rPr lang="es-MX" b="0" dirty="0">
                <a:solidFill>
                  <a:prstClr val="black"/>
                </a:solidFill>
                <a:latin typeface="Avenir Next LT Pro" panose="020B0504020202020204" pitchFamily="34" charset="0"/>
                <a:ea typeface="+mn-ea"/>
              </a:rPr>
              <a:t>La espera es una llave que abre la puerta para comprender muchas cosas espirituales. Dios no envió a Jesús inmediatamente después de que Adán y Eva pecaron. Hubo un tiempo de espera antes de que viniera. Había otras cosas que Dios tenía que hacer primero. Puede ser que antes de que Dios arregle el asunto que nos tiene en vilo haya otras cosas de que debe terminar antes de llegar a la parte que más nos </a:t>
            </a:r>
            <a:r>
              <a:rPr lang="es-MX" b="0" dirty="0" err="1">
                <a:solidFill>
                  <a:prstClr val="black"/>
                </a:solidFill>
                <a:latin typeface="Avenir Next LT Pro" panose="020B0504020202020204" pitchFamily="34" charset="0"/>
                <a:ea typeface="+mn-ea"/>
              </a:rPr>
              <a:t>intersa</a:t>
            </a:r>
            <a:r>
              <a:rPr lang="es-MX" b="0" dirty="0">
                <a:solidFill>
                  <a:prstClr val="black"/>
                </a:solidFill>
                <a:latin typeface="Avenir Next LT Pro" panose="020B0504020202020204" pitchFamily="34" charset="0"/>
                <a:ea typeface="+mn-ea"/>
              </a:rPr>
              <a:t>.</a:t>
            </a:r>
          </a:p>
          <a:p>
            <a:r>
              <a:rPr lang="es-MX" dirty="0">
                <a:solidFill>
                  <a:schemeClr val="tx1"/>
                </a:solidFill>
                <a:latin typeface="Avenir Next LT Pro" panose="020B0504020202020204" pitchFamily="34" charset="0"/>
                <a:ea typeface="+mn-ea"/>
              </a:rPr>
              <a:t>No necesitamos esperar que todo brille en este mundo. Las nubes y las tormentas se cernirán a nuestro alrededor, y debemos estar preparados para mantener nuestros ojos dirigidos hacia donde vimos la luz por última vez. Sus rayos pueden estar ocultos, pero todavía viven, todavía brillan detrás de la nube. Es nuestra obra esperar, velar, orar y creer. Apreciaremos la luz del sol mucho más después que desaparezcan las nubes. Veremos la salvación de Dios si confiamos en él, tanto en la oscuridad como en la luz.—Carta 23, 1870. </a:t>
            </a:r>
            <a:r>
              <a:rPr lang="es-MX" b="0" i="1" dirty="0">
                <a:solidFill>
                  <a:schemeClr val="tx1"/>
                </a:solidFill>
                <a:latin typeface="Avenir Next LT Pro" panose="020B0504020202020204" pitchFamily="34" charset="0"/>
                <a:ea typeface="+mn-ea"/>
              </a:rPr>
              <a:t>(Nuestra elevada vocación, p. 320.4).</a:t>
            </a:r>
          </a:p>
          <a:p>
            <a:pPr>
              <a:lnSpc>
                <a:spcPct val="110000"/>
              </a:lnSpc>
            </a:pPr>
            <a:r>
              <a:rPr lang="es-MX" sz="1900" dirty="0">
                <a:solidFill>
                  <a:schemeClr val="tx1"/>
                </a:solidFill>
                <a:latin typeface="Avenir Next LT Pro" panose="020B0504020202020204" pitchFamily="34" charset="0"/>
              </a:rPr>
              <a:t>Reflexionando:</a:t>
            </a:r>
            <a:r>
              <a:rPr lang="es-MX" sz="1900" dirty="0">
                <a:latin typeface="Avenir Next LT Pro" panose="020B0504020202020204" pitchFamily="34" charset="0"/>
              </a:rPr>
              <a:t> </a:t>
            </a:r>
            <a:r>
              <a:rPr lang="es-MX" sz="1900" dirty="0">
                <a:solidFill>
                  <a:srgbClr val="FF0000"/>
                </a:solidFill>
                <a:latin typeface="Avenir Next LT Pro" panose="020B0504020202020204" pitchFamily="34" charset="0"/>
              </a:rPr>
              <a:t>Piensa en las oraciones no contestadas por Dios o que él se ha tardado en responder. Será que el no nos escucha ó será que Dios esta preparando la respuesta correcta a nuestra petición.</a:t>
            </a:r>
          </a:p>
        </p:txBody>
      </p:sp>
      <p:sp>
        <p:nvSpPr>
          <p:cNvPr id="7" name="Rectángulo 6">
            <a:extLst>
              <a:ext uri="{FF2B5EF4-FFF2-40B4-BE49-F238E27FC236}">
                <a16:creationId xmlns:a16="http://schemas.microsoft.com/office/drawing/2014/main" id="{29ECB11D-D089-4830-9D19-3A36501AD235}"/>
              </a:ext>
            </a:extLst>
          </p:cNvPr>
          <p:cNvSpPr/>
          <p:nvPr/>
        </p:nvSpPr>
        <p:spPr>
          <a:xfrm>
            <a:off x="8670129" y="1556792"/>
            <a:ext cx="3525904" cy="4968552"/>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425979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D51EE5B-2987-4924-9FEC-9A2FD12BAF85}"/>
              </a:ext>
            </a:extLst>
          </p:cNvPr>
          <p:cNvSpPr txBox="1"/>
          <p:nvPr/>
        </p:nvSpPr>
        <p:spPr>
          <a:xfrm>
            <a:off x="1271464" y="97469"/>
            <a:ext cx="10920536" cy="523219"/>
          </a:xfrm>
          <a:prstGeom prst="rect">
            <a:avLst/>
          </a:prstGeom>
          <a:noFill/>
        </p:spPr>
        <p:txBody>
          <a:bodyPr wrap="square" rtlCol="0" anchor="ctr" anchorCtr="0">
            <a:norm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DAVID: UNA LECCIÓN OBJETIVA SOBRE LA ESPERA</a:t>
            </a:r>
          </a:p>
        </p:txBody>
      </p:sp>
      <p:sp>
        <p:nvSpPr>
          <p:cNvPr id="3" name="CuadroTexto 2">
            <a:extLst>
              <a:ext uri="{FF2B5EF4-FFF2-40B4-BE49-F238E27FC236}">
                <a16:creationId xmlns:a16="http://schemas.microsoft.com/office/drawing/2014/main" id="{6F911482-FA16-4796-8C5E-EB2C924F117C}"/>
              </a:ext>
            </a:extLst>
          </p:cNvPr>
          <p:cNvSpPr txBox="1"/>
          <p:nvPr/>
        </p:nvSpPr>
        <p:spPr>
          <a:xfrm>
            <a:off x="191344" y="620688"/>
            <a:ext cx="8484759" cy="1077218"/>
          </a:xfrm>
          <a:prstGeom prst="rect">
            <a:avLst/>
          </a:prstGeom>
          <a:noFill/>
        </p:spPr>
        <p:txBody>
          <a:bodyPr wrap="square" rtlCol="0">
            <a:spAutoFit/>
          </a:bodyPr>
          <a:lstStyle/>
          <a:p>
            <a:pPr algn="just"/>
            <a:r>
              <a:rPr lang="es-MX" sz="1600" b="1" i="1" dirty="0">
                <a:latin typeface="Avenir Next LT Pro Demi" panose="020B0704020202020204" pitchFamily="34" charset="0"/>
                <a:cs typeface="Times New Roman" panose="02020603050405020304" pitchFamily="18" charset="0"/>
              </a:rPr>
              <a:t>“guárdeme Jehová de extender mi mano contra el ungido de Jehová. Pero toma ahora la lanza que está a su cabecera, y la vasija de agua, y vámonos.” (1Samuel 25:11) </a:t>
            </a:r>
          </a:p>
          <a:p>
            <a:pPr algn="just"/>
            <a:r>
              <a:rPr lang="es-MX" sz="1600" b="1" dirty="0">
                <a:latin typeface="Avenir Next LT Pro Demi" panose="020B0704020202020204" pitchFamily="34" charset="0"/>
                <a:cs typeface="Times New Roman" panose="02020603050405020304" pitchFamily="18" charset="0"/>
              </a:rPr>
              <a:t>Lee I Samuel 26: 1 al u. ¿Por qué David se niega a matar a Saúl? ¿Qué principios nos enseña esto sobre la forma en que Dios lleva a cabo sus planes para nuestra vida?</a:t>
            </a:r>
          </a:p>
        </p:txBody>
      </p:sp>
      <p:sp>
        <p:nvSpPr>
          <p:cNvPr id="4" name="CuadroTexto 3">
            <a:extLst>
              <a:ext uri="{FF2B5EF4-FFF2-40B4-BE49-F238E27FC236}">
                <a16:creationId xmlns:a16="http://schemas.microsoft.com/office/drawing/2014/main" id="{A64C4A9C-2581-4A7A-87B7-14E620AB4C89}"/>
              </a:ext>
            </a:extLst>
          </p:cNvPr>
          <p:cNvSpPr txBox="1">
            <a:spLocks/>
          </p:cNvSpPr>
          <p:nvPr/>
        </p:nvSpPr>
        <p:spPr>
          <a:xfrm>
            <a:off x="180053" y="1628800"/>
            <a:ext cx="8424936" cy="5131731"/>
          </a:xfrm>
          <a:prstGeom prst="rect">
            <a:avLst/>
          </a:prstGeom>
          <a:noFill/>
        </p:spPr>
        <p:txBody>
          <a:bodyPr wrap="square" rtlCol="0">
            <a:normAutofit fontScale="85000" lnSpcReduction="20000"/>
          </a:bodyPr>
          <a:lstStyle>
            <a:defPPr>
              <a:defRPr lang="en-US"/>
            </a:defPPr>
            <a:lvl1pPr indent="0" algn="just">
              <a:spcAft>
                <a:spcPts val="1200"/>
              </a:spcAft>
              <a:buFont typeface="Wingdings" panose="05000000000000000000" pitchFamily="2" charset="2"/>
              <a:buNone/>
              <a:defRPr>
                <a:latin typeface="Lucida Fax" panose="020606020505050202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lnSpc>
                <a:spcPct val="110000"/>
              </a:lnSpc>
              <a:spcAft>
                <a:spcPts val="300"/>
              </a:spcAft>
            </a:pPr>
            <a:r>
              <a:rPr lang="es-MX" b="1" dirty="0">
                <a:latin typeface="Avenir Next LT Pro" panose="020B0504020202020204" pitchFamily="34" charset="0"/>
                <a:cs typeface="Times New Roman" panose="02020603050405020304" pitchFamily="18" charset="0"/>
              </a:rPr>
              <a:t>R: </a:t>
            </a:r>
            <a:r>
              <a:rPr lang="es-MX" b="1" dirty="0">
                <a:solidFill>
                  <a:schemeClr val="accent1">
                    <a:lumMod val="75000"/>
                  </a:schemeClr>
                </a:solidFill>
                <a:latin typeface="Avenir Next LT Pro" panose="020B0504020202020204" pitchFamily="34" charset="0"/>
                <a:cs typeface="Times New Roman" panose="02020603050405020304" pitchFamily="18" charset="0"/>
              </a:rPr>
              <a:t>David se niega matar a Saúl, porque primero es un ungido de Dios, y aunque él ya había sido ungido por Dios también, sabía que Dios haría, lo necesario en su momento para que el fuera el sucesor de Saúl. </a:t>
            </a:r>
            <a:r>
              <a:rPr lang="es-MX" b="1">
                <a:solidFill>
                  <a:schemeClr val="accent1">
                    <a:lumMod val="75000"/>
                  </a:schemeClr>
                </a:solidFill>
                <a:latin typeface="Avenir Next LT Pro" panose="020B0504020202020204" pitchFamily="34" charset="0"/>
                <a:cs typeface="Times New Roman" panose="02020603050405020304" pitchFamily="18" charset="0"/>
              </a:rPr>
              <a:t>Esto nos </a:t>
            </a:r>
            <a:r>
              <a:rPr lang="es-MX" b="1" dirty="0">
                <a:solidFill>
                  <a:schemeClr val="accent1">
                    <a:lumMod val="75000"/>
                  </a:schemeClr>
                </a:solidFill>
                <a:latin typeface="Avenir Next LT Pro" panose="020B0504020202020204" pitchFamily="34" charset="0"/>
                <a:cs typeface="Times New Roman" panose="02020603050405020304" pitchFamily="18" charset="0"/>
              </a:rPr>
              <a:t>enseña que hay que ser pacientes a las promesas de Dios, porque el tiene su tiempo y su momento</a:t>
            </a:r>
          </a:p>
          <a:p>
            <a:pPr>
              <a:lnSpc>
                <a:spcPct val="110000"/>
              </a:lnSpc>
              <a:spcAft>
                <a:spcPts val="300"/>
              </a:spcAft>
            </a:pPr>
            <a:r>
              <a:rPr lang="es-MX" dirty="0">
                <a:solidFill>
                  <a:prstClr val="black"/>
                </a:solidFill>
                <a:latin typeface="Avenir Next LT Pro" panose="020B0504020202020204" pitchFamily="34" charset="0"/>
                <a:cs typeface="Times New Roman" panose="02020603050405020304" pitchFamily="18" charset="0"/>
              </a:rPr>
              <a:t>En nuestro tiempo y especialmente en nuestra cultura occidental, estamos obsesionados con lo instantáneo. Tenemos comidas y fotos instantáneas, Obtener lo que deseamos inmediatamente puede ser un verdadero problema. Eso sucedió con David, el sabía que había sido ungido por Dios para que fuera el sucesor de Saúl, sin embargo el no tomo la vida de Saúl para llegar al trono, sino dejo que Dios actuará en su tiempo y momento en la vida de Saúl (ver. 1Samuel 26: 10). Es por eso que debemos aprender a ser pacientes y dejar que Dios actúen conforme a su voluntad.</a:t>
            </a:r>
          </a:p>
          <a:p>
            <a:pPr>
              <a:lnSpc>
                <a:spcPct val="110000"/>
              </a:lnSpc>
              <a:spcAft>
                <a:spcPts val="300"/>
              </a:spcAft>
            </a:pPr>
            <a:r>
              <a:rPr lang="es-MX" b="1" dirty="0">
                <a:solidFill>
                  <a:prstClr val="black"/>
                </a:solidFill>
                <a:latin typeface="Avenir Next LT Pro" panose="020B0504020202020204" pitchFamily="34" charset="0"/>
                <a:cs typeface="Times New Roman" panose="02020603050405020304" pitchFamily="18" charset="0"/>
              </a:rPr>
              <a:t>Es importante creer en la palabra de Dios y actuar de acuerdo a ella en seguida, mientras los ángeles están esperando para obrar en nuestro favor. Los ángeles malos están siempre listos para disputar todo paso hacia adelante. Y cuando la providencia de Dios manda a sus hijos que avancen, cuando él está dispuesto a hacer grandes cosas para ellos, Satanás los tienta a que desagraden al Señor por su vacilación y tardanza; trata de encender un espíritu de contienda y de despertar murmuraciones o incredulidad, a fin de privarlos de las bendiciones que Dios desea otorgarles. Los siervos de Dios deben ser como milicianos, siempre dispuestos a avanzar tan pronto como su providencia les abra el camino. Cualquier tardanza que haya de su parte da tiempo a que Satanás obre para derrotarlos. </a:t>
            </a:r>
            <a:r>
              <a:rPr lang="es-MX" i="1" dirty="0">
                <a:solidFill>
                  <a:prstClr val="black"/>
                </a:solidFill>
                <a:latin typeface="Avenir Next LT Pro" panose="020B0504020202020204" pitchFamily="34" charset="0"/>
                <a:cs typeface="Times New Roman" panose="02020603050405020304" pitchFamily="18" charset="0"/>
              </a:rPr>
              <a:t>(Historia de los patriarcas y profetas, p. 448).</a:t>
            </a:r>
          </a:p>
          <a:p>
            <a:pPr>
              <a:lnSpc>
                <a:spcPct val="110000"/>
              </a:lnSpc>
              <a:spcAft>
                <a:spcPts val="300"/>
              </a:spcAft>
            </a:pPr>
            <a:r>
              <a:rPr lang="es-MX" b="1" dirty="0">
                <a:solidFill>
                  <a:prstClr val="black"/>
                </a:solidFill>
                <a:latin typeface="Avenir Next LT Pro" panose="020B0504020202020204" pitchFamily="34" charset="0"/>
                <a:cs typeface="Times New Roman" panose="02020603050405020304" pitchFamily="18" charset="0"/>
              </a:rPr>
              <a:t>Reflexionando: </a:t>
            </a:r>
            <a:r>
              <a:rPr lang="es-MX" b="1" dirty="0">
                <a:solidFill>
                  <a:srgbClr val="FF0000"/>
                </a:solidFill>
                <a:latin typeface="Avenir Next LT Pro" panose="020B0504020202020204" pitchFamily="34" charset="0"/>
                <a:cs typeface="Times New Roman" panose="02020603050405020304" pitchFamily="18" charset="0"/>
              </a:rPr>
              <a:t>Que podemos aprender, de la actitud de David ante Saúl, y de no quitarle la vida, con su propias manos para obtener lo que Dios le había prometido.</a:t>
            </a:r>
            <a:endParaRPr lang="es-MX" b="1" dirty="0">
              <a:solidFill>
                <a:srgbClr val="FF0000"/>
              </a:solidFill>
              <a:latin typeface="Avenir Next LT Pro" panose="020B0504020202020204" pitchFamily="34" charset="0"/>
            </a:endParaRPr>
          </a:p>
        </p:txBody>
      </p:sp>
      <p:sp>
        <p:nvSpPr>
          <p:cNvPr id="7" name="Rectángulo 6">
            <a:extLst>
              <a:ext uri="{FF2B5EF4-FFF2-40B4-BE49-F238E27FC236}">
                <a16:creationId xmlns:a16="http://schemas.microsoft.com/office/drawing/2014/main" id="{454AA21A-21D9-4AEE-BE06-96B58D0EF196}"/>
              </a:ext>
            </a:extLst>
          </p:cNvPr>
          <p:cNvSpPr/>
          <p:nvPr/>
        </p:nvSpPr>
        <p:spPr>
          <a:xfrm>
            <a:off x="8616280" y="1556792"/>
            <a:ext cx="3575720" cy="5013177"/>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512102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029F711-9A78-4328-B780-DD13D406FB04}"/>
              </a:ext>
            </a:extLst>
          </p:cNvPr>
          <p:cNvSpPr txBox="1"/>
          <p:nvPr/>
        </p:nvSpPr>
        <p:spPr>
          <a:xfrm>
            <a:off x="1127448" y="116632"/>
            <a:ext cx="11064552" cy="523220"/>
          </a:xfrm>
          <a:prstGeom prst="rect">
            <a:avLst/>
          </a:prstGeom>
          <a:noFill/>
        </p:spPr>
        <p:txBody>
          <a:bodyPr wrap="square" rtlCol="0">
            <a:sp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ELÍAS: EL PROBLEMA DE APRESURARSE</a:t>
            </a:r>
          </a:p>
        </p:txBody>
      </p:sp>
      <p:sp>
        <p:nvSpPr>
          <p:cNvPr id="3" name="CuadroTexto 2">
            <a:extLst>
              <a:ext uri="{FF2B5EF4-FFF2-40B4-BE49-F238E27FC236}">
                <a16:creationId xmlns:a16="http://schemas.microsoft.com/office/drawing/2014/main" id="{77056CE7-0198-4461-A0E8-3D9713B442E3}"/>
              </a:ext>
            </a:extLst>
          </p:cNvPr>
          <p:cNvSpPr txBox="1"/>
          <p:nvPr/>
        </p:nvSpPr>
        <p:spPr>
          <a:xfrm>
            <a:off x="335360" y="695598"/>
            <a:ext cx="8330736" cy="1323439"/>
          </a:xfrm>
          <a:prstGeom prst="rect">
            <a:avLst/>
          </a:prstGeom>
          <a:noFill/>
        </p:spPr>
        <p:txBody>
          <a:bodyPr wrap="square" rtlCol="0">
            <a:spAutoFit/>
          </a:bodyPr>
          <a:lstStyle/>
          <a:p>
            <a:pPr algn="just"/>
            <a:r>
              <a:rPr lang="es-MX" sz="1600" b="1" dirty="0">
                <a:latin typeface="Avenir Next LT Pro Demi" panose="020B0704020202020204" pitchFamily="34" charset="0"/>
                <a:cs typeface="Times New Roman" panose="02020603050405020304" pitchFamily="18" charset="0"/>
              </a:rPr>
              <a:t>“Elías se asustó y huyó para ponerse a salvo. Cuando llegó a </a:t>
            </a:r>
            <a:r>
              <a:rPr lang="es-MX" sz="1600" b="1" dirty="0" err="1">
                <a:latin typeface="Avenir Next LT Pro Demi" panose="020B0704020202020204" pitchFamily="34" charset="0"/>
                <a:cs typeface="Times New Roman" panose="02020603050405020304" pitchFamily="18" charset="0"/>
              </a:rPr>
              <a:t>Berseba</a:t>
            </a:r>
            <a:r>
              <a:rPr lang="es-MX" sz="1600" b="1" dirty="0">
                <a:latin typeface="Avenir Next LT Pro Demi" panose="020B0704020202020204" pitchFamily="34" charset="0"/>
                <a:cs typeface="Times New Roman" panose="02020603050405020304" pitchFamily="18" charset="0"/>
              </a:rPr>
              <a:t> de Judá, dejó allí a su criado”. (1Reyes 19: 3 NVI).</a:t>
            </a:r>
          </a:p>
          <a:p>
            <a:pPr algn="just"/>
            <a:r>
              <a:rPr lang="es-MX" sz="1600" b="1" dirty="0">
                <a:latin typeface="Avenir Next LT Pro Demi" panose="020B0704020202020204" pitchFamily="34" charset="0"/>
                <a:cs typeface="Times New Roman" panose="02020603050405020304" pitchFamily="18" charset="0"/>
              </a:rPr>
              <a:t>Después de una intervención tan poderosa de Dios en el monte Carmelo, Elías debería haber estado lleno de fe y confianza; pero huyó porque temió por su vida. ¿Qué lección podemos aprender de este mal ejemplo?</a:t>
            </a:r>
          </a:p>
        </p:txBody>
      </p:sp>
      <p:sp>
        <p:nvSpPr>
          <p:cNvPr id="4" name="CuadroTexto 3">
            <a:extLst>
              <a:ext uri="{FF2B5EF4-FFF2-40B4-BE49-F238E27FC236}">
                <a16:creationId xmlns:a16="http://schemas.microsoft.com/office/drawing/2014/main" id="{383394F0-88F1-43E6-88DB-DE4FFEB17AC1}"/>
              </a:ext>
            </a:extLst>
          </p:cNvPr>
          <p:cNvSpPr txBox="1">
            <a:spLocks/>
          </p:cNvSpPr>
          <p:nvPr/>
        </p:nvSpPr>
        <p:spPr>
          <a:xfrm>
            <a:off x="335360" y="1971018"/>
            <a:ext cx="8296729" cy="4886982"/>
          </a:xfrm>
          <a:prstGeom prst="rect">
            <a:avLst/>
          </a:prstGeom>
          <a:noFill/>
        </p:spPr>
        <p:txBody>
          <a:bodyPr wrap="square" rtlCol="0">
            <a:normAutofit fontScale="92500" lnSpcReduction="20000"/>
          </a:bodyPr>
          <a:lstStyle>
            <a:defPPr>
              <a:defRPr lang="en-US"/>
            </a:defPPr>
            <a:lvl1pPr indent="0" algn="just">
              <a:spcAft>
                <a:spcPts val="1200"/>
              </a:spcAft>
              <a:buFont typeface="Wingdings" panose="05000000000000000000" pitchFamily="2" charset="2"/>
              <a:buNone/>
              <a:defRPr>
                <a:latin typeface="Lucida Fax" panose="020606020505050202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spcAft>
                <a:spcPts val="300"/>
              </a:spcAft>
            </a:pPr>
            <a:r>
              <a:rPr lang="es-MX" b="1" dirty="0">
                <a:latin typeface="Avenir Next LT Pro" panose="020B0504020202020204" pitchFamily="34" charset="0"/>
                <a:cs typeface="Times New Roman" panose="02020603050405020304" pitchFamily="18" charset="0"/>
              </a:rPr>
              <a:t>R:</a:t>
            </a:r>
            <a:r>
              <a:rPr lang="es-MX" dirty="0">
                <a:latin typeface="Avenir Next LT Pro" panose="020B0504020202020204" pitchFamily="34" charset="0"/>
                <a:cs typeface="Times New Roman" panose="02020603050405020304" pitchFamily="18" charset="0"/>
              </a:rPr>
              <a:t> </a:t>
            </a:r>
            <a:r>
              <a:rPr lang="es-MX" b="1" dirty="0">
                <a:solidFill>
                  <a:schemeClr val="accent1">
                    <a:lumMod val="75000"/>
                  </a:schemeClr>
                </a:solidFill>
                <a:latin typeface="Avenir Next LT Pro" panose="020B0504020202020204" pitchFamily="34" charset="0"/>
                <a:cs typeface="Times New Roman" panose="02020603050405020304" pitchFamily="18" charset="0"/>
              </a:rPr>
              <a:t>Que no debemos tener miedo, por muy mal que parezcan las cosas, por muy oscuras que estén, nuestra confianza debe estar depositada en Dios. Él actuara en su momento y en su tiempo y nunca nos desamparará.</a:t>
            </a:r>
          </a:p>
          <a:p>
            <a:pPr>
              <a:spcAft>
                <a:spcPts val="300"/>
              </a:spcAft>
            </a:pPr>
            <a:r>
              <a:rPr lang="es-MX" dirty="0">
                <a:latin typeface="Avenir Next LT Pro" panose="020B0504020202020204" pitchFamily="34" charset="0"/>
                <a:cs typeface="Times New Roman" panose="02020603050405020304" pitchFamily="18" charset="0"/>
              </a:rPr>
              <a:t>Después de la épica victoria obtenida en el Monte Carmelo, Elías correr asustado por las amenazas de Jezabel de matarlo, y deseando morirse pide a Dios que le quite la vida. (1 Rey. 19:4). Dios trataba de rehabilitar su agotamiento, dos veces le hizo la pregunta “¿”Que haces aquí Elías?” (1 Rey. 19: 9). Estaba en un lugar equivocado, su miedo lo había llevado lejos del lugar que Dios quería que estuviera. “Sí Elías hubiera permanecido donde estaba, si hubiese hecho de Dios su refugio y fortaleza y quedado firme por la verdad, habría sido protegido de todo daño… (Profetas y Reyes, p. 118.1)</a:t>
            </a:r>
          </a:p>
          <a:p>
            <a:pPr>
              <a:spcAft>
                <a:spcPts val="300"/>
              </a:spcAft>
            </a:pPr>
            <a:r>
              <a:rPr lang="es-MX" b="1" dirty="0">
                <a:latin typeface="Avenir Next LT Pro" panose="020B0504020202020204" pitchFamily="34" charset="0"/>
                <a:cs typeface="Times New Roman" panose="02020603050405020304" pitchFamily="18" charset="0"/>
              </a:rPr>
              <a:t>Mucho depende de la actividad incesante de los que son fieles y leales; y por esta razón Satanás hace cuanto puede para impedir que el propósito divino sea realizado mediante los obedientes. Induce a algunos a olvidar su alta y santa misión y a hallar satisfacción en los placeres de esta vida... A otros los induce a huir de su deber, desalentados por la oposición o la persecución... A todo hijo de Dios cuya voz el enemigo de las almas ha logrado silenciar, se le dirige la pregunta: “¿Qué haces aquí?” Te ordené que fueses a todo el mundo y predicases el Evangelio, a fin de preparar a un pueblo para el día de Dios. ¿Por qué estás aquí? ¿Quién te envió?... </a:t>
            </a:r>
            <a:r>
              <a:rPr lang="es-MX" i="1" dirty="0">
                <a:latin typeface="Avenir Next LT Pro" panose="020B0504020202020204" pitchFamily="34" charset="0"/>
                <a:cs typeface="Times New Roman" panose="02020603050405020304" pitchFamily="18" charset="0"/>
              </a:rPr>
              <a:t>(Conflicto y valor, p. 214.4).</a:t>
            </a:r>
          </a:p>
          <a:p>
            <a:pPr>
              <a:spcAft>
                <a:spcPts val="300"/>
              </a:spcAft>
            </a:pPr>
            <a:r>
              <a:rPr lang="es-MX" b="1" dirty="0">
                <a:latin typeface="Avenir Next LT Pro" panose="020B0504020202020204" pitchFamily="34" charset="0"/>
                <a:cs typeface="Times New Roman" panose="02020603050405020304" pitchFamily="18" charset="0"/>
              </a:rPr>
              <a:t>Reflexionando: </a:t>
            </a:r>
            <a:r>
              <a:rPr lang="es-MX" b="1" dirty="0">
                <a:solidFill>
                  <a:srgbClr val="FF0000"/>
                </a:solidFill>
                <a:latin typeface="Avenir Next LT Pro" panose="020B0504020202020204" pitchFamily="34" charset="0"/>
                <a:cs typeface="Times New Roman" panose="02020603050405020304" pitchFamily="18" charset="0"/>
              </a:rPr>
              <a:t>Como actúas cuando el temor llena tu vida, corres en dirección contraria a Dios, ó simplemente dejas que Dios haga su voluntad.</a:t>
            </a:r>
            <a:endParaRPr lang="es-MX" b="1" dirty="0">
              <a:solidFill>
                <a:srgbClr val="FF0000"/>
              </a:solidFill>
              <a:latin typeface="Avenir Next LT Pro" panose="020B0504020202020204" pitchFamily="34" charset="0"/>
            </a:endParaRPr>
          </a:p>
        </p:txBody>
      </p:sp>
      <p:sp>
        <p:nvSpPr>
          <p:cNvPr id="5" name="Rectángulo 4">
            <a:extLst>
              <a:ext uri="{FF2B5EF4-FFF2-40B4-BE49-F238E27FC236}">
                <a16:creationId xmlns:a16="http://schemas.microsoft.com/office/drawing/2014/main" id="{B77F7DB8-AB9F-47B0-B8B3-B0B72DCCFF86}"/>
              </a:ext>
            </a:extLst>
          </p:cNvPr>
          <p:cNvSpPr/>
          <p:nvPr/>
        </p:nvSpPr>
        <p:spPr>
          <a:xfrm>
            <a:off x="8628978" y="1548178"/>
            <a:ext cx="3563022" cy="4914366"/>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 </a:t>
            </a:r>
          </a:p>
        </p:txBody>
      </p:sp>
    </p:spTree>
    <p:extLst>
      <p:ext uri="{BB962C8B-B14F-4D97-AF65-F5344CB8AC3E}">
        <p14:creationId xmlns:p14="http://schemas.microsoft.com/office/powerpoint/2010/main" val="94839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8E7D9D1-010B-43C2-A2B5-787DCD4797EB}"/>
              </a:ext>
            </a:extLst>
          </p:cNvPr>
          <p:cNvSpPr txBox="1"/>
          <p:nvPr/>
        </p:nvSpPr>
        <p:spPr>
          <a:xfrm>
            <a:off x="1127448" y="97468"/>
            <a:ext cx="11064552" cy="523220"/>
          </a:xfrm>
          <a:prstGeom prst="rect">
            <a:avLst/>
          </a:prstGeom>
          <a:noFill/>
        </p:spPr>
        <p:txBody>
          <a:bodyPr wrap="square" rtlCol="0">
            <a:spAutoFit/>
          </a:bodyPr>
          <a:lstStyle/>
          <a:p>
            <a:pPr algn="ctr"/>
            <a:r>
              <a:rPr lang="es-MX" sz="2800" b="1" i="0" dirty="0">
                <a:solidFill>
                  <a:schemeClr val="bg1"/>
                </a:solidFill>
                <a:effectLst/>
                <a:latin typeface="Avenir LT Std 65 Medium" panose="020B0803020203020204" pitchFamily="34" charset="0"/>
              </a:rPr>
              <a:t>APRENDAMOS A DELEITARNOS EN JEHOVÁ</a:t>
            </a:r>
            <a:endParaRPr lang="es-MX" sz="2800" b="1" dirty="0">
              <a:solidFill>
                <a:schemeClr val="bg1"/>
              </a:solidFill>
              <a:latin typeface="Avenir LT Std 65 Medium" panose="020B0803020203020204" pitchFamily="34" charset="0"/>
              <a:cs typeface="Lucida Sans Unicode" panose="020B0602030504020204" pitchFamily="34" charset="0"/>
            </a:endParaRPr>
          </a:p>
        </p:txBody>
      </p:sp>
      <p:sp>
        <p:nvSpPr>
          <p:cNvPr id="4" name="CuadroTexto 3">
            <a:extLst>
              <a:ext uri="{FF2B5EF4-FFF2-40B4-BE49-F238E27FC236}">
                <a16:creationId xmlns:a16="http://schemas.microsoft.com/office/drawing/2014/main" id="{7945C082-5F5A-4162-ABBF-29242DBFBADE}"/>
              </a:ext>
            </a:extLst>
          </p:cNvPr>
          <p:cNvSpPr txBox="1"/>
          <p:nvPr/>
        </p:nvSpPr>
        <p:spPr>
          <a:xfrm>
            <a:off x="335360" y="692696"/>
            <a:ext cx="8330736" cy="877163"/>
          </a:xfrm>
          <a:prstGeom prst="rect">
            <a:avLst/>
          </a:prstGeom>
          <a:noFill/>
        </p:spPr>
        <p:txBody>
          <a:bodyPr wrap="square" rtlCol="0">
            <a:spAutoFit/>
          </a:bodyPr>
          <a:lstStyle/>
          <a:p>
            <a:pPr algn="just"/>
            <a:r>
              <a:rPr lang="es-MX" sz="1700" b="1" i="1" dirty="0">
                <a:latin typeface="Avenir Next LT Pro Demi" panose="020B0704020202020204" pitchFamily="34" charset="0"/>
                <a:cs typeface="Times New Roman" panose="02020603050405020304" pitchFamily="18" charset="0"/>
              </a:rPr>
              <a:t>“Encomienda a Jehová tu camino, y confía en él; y él hará” (Salmos 37:5)</a:t>
            </a:r>
          </a:p>
          <a:p>
            <a:pPr algn="just"/>
            <a:r>
              <a:rPr lang="es-MX" sz="1700" b="1" dirty="0">
                <a:latin typeface="Avenir Next LT Pro Demi" panose="020B0704020202020204" pitchFamily="34" charset="0"/>
                <a:cs typeface="Times New Roman" panose="02020603050405020304" pitchFamily="18" charset="0"/>
              </a:rPr>
              <a:t>Vuelve a leer Salmos 37: 4. En el contexto de los versículos que acabas de comentar, ¿qué significa deleitarse en Jehová?</a:t>
            </a:r>
          </a:p>
        </p:txBody>
      </p:sp>
      <p:sp>
        <p:nvSpPr>
          <p:cNvPr id="5" name="CuadroTexto 4">
            <a:extLst>
              <a:ext uri="{FF2B5EF4-FFF2-40B4-BE49-F238E27FC236}">
                <a16:creationId xmlns:a16="http://schemas.microsoft.com/office/drawing/2014/main" id="{E63A5537-798E-49B6-A59F-CBBBA1F00FC9}"/>
              </a:ext>
            </a:extLst>
          </p:cNvPr>
          <p:cNvSpPr txBox="1">
            <a:spLocks/>
          </p:cNvSpPr>
          <p:nvPr/>
        </p:nvSpPr>
        <p:spPr>
          <a:xfrm>
            <a:off x="335360" y="1569859"/>
            <a:ext cx="8330736" cy="5099501"/>
          </a:xfrm>
          <a:prstGeom prst="rect">
            <a:avLst/>
          </a:prstGeom>
          <a:noFill/>
        </p:spPr>
        <p:txBody>
          <a:bodyPr wrap="square" rtlCol="0">
            <a:normAutofit fontScale="85000" lnSpcReduction="20000"/>
          </a:bodyPr>
          <a:lstStyle>
            <a:defPPr>
              <a:defRPr lang="en-US"/>
            </a:defPPr>
            <a:lvl1pPr indent="0" algn="just">
              <a:spcAft>
                <a:spcPts val="300"/>
              </a:spcAft>
              <a:buFont typeface="Wingdings" panose="05000000000000000000" pitchFamily="2" charset="2"/>
              <a:buNone/>
              <a:defRPr b="1">
                <a:latin typeface="+mj-lt"/>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sz="2000" dirty="0">
                <a:solidFill>
                  <a:srgbClr val="000000"/>
                </a:solidFill>
                <a:latin typeface="Avenir Next LT Pro" panose="020B0504020202020204" pitchFamily="34" charset="0"/>
              </a:rPr>
              <a:t>R:</a:t>
            </a:r>
            <a:r>
              <a:rPr lang="es-MX" sz="2000" dirty="0">
                <a:solidFill>
                  <a:schemeClr val="accent1">
                    <a:lumMod val="75000"/>
                  </a:schemeClr>
                </a:solidFill>
                <a:latin typeface="Avenir Next LT Pro" panose="020B0504020202020204" pitchFamily="34" charset="0"/>
              </a:rPr>
              <a:t> Significa que debemos vivir en un estado de perfecta confianza, porque Dios está aquí y actúa, hay que sonreír, alabarlo porque nadie puede burlar a nuestro Dios.</a:t>
            </a:r>
          </a:p>
          <a:p>
            <a:r>
              <a:rPr lang="es-MX" sz="2100" b="0" dirty="0">
                <a:latin typeface="Avenir Next LT Pro" panose="020B0504020202020204" pitchFamily="34" charset="0"/>
              </a:rPr>
              <a:t>No estoy seguro de saber lo que David estaba pensando cuando escribió en Salmo 37: 4. pero al parecer deseaba que miráramos a Dios, no ha lo que él ha hecho. No es sencillamente que Dios vengue nuestros agravios, o que nos vindique. Sino que la presencia de Dios es lo que realmente cuenta, porque, en ese caso, ¿que nos pueden hacer los demás? Sin embargo, se requiere tiempo para comprender esta verdad. Puede ser que Dios permita que pasemos por un crisol para aprender como esperar pacientemente mientras enfocamos nuestros pensamiento en él.</a:t>
            </a:r>
          </a:p>
          <a:p>
            <a:r>
              <a:rPr lang="es-MX" sz="2000" dirty="0">
                <a:latin typeface="Avenir Next LT Pro" panose="020B0504020202020204" pitchFamily="34" charset="0"/>
              </a:rPr>
              <a:t>Algunos temen siempre, y toman cuitas prestadas. Todos los días están rodeados de las prendas del amor de Dios; todos los días gozan las bondades de su providencia; pero pasan por alto estas bendiciones presentes. Sus mentes están siempre espaciándose en algo desagradable cuya llegada temen; o puede ser que existan realmente algunas dificultades que, aunque pequeñas, ciegan sus ojos a las muchas bendiciones que demandan gratitud. Las dificultades con que tropiezan, en vez de guiarlos a Dios, única fuente de todo bien, los separan de El, porque despiertan desasosiego y lamentos. .</a:t>
            </a:r>
            <a:r>
              <a:rPr lang="es-MX" dirty="0">
                <a:latin typeface="Avenir Next LT Pro" panose="020B0504020202020204" pitchFamily="34" charset="0"/>
              </a:rPr>
              <a:t> </a:t>
            </a:r>
            <a:r>
              <a:rPr lang="es-MX" b="0" i="1" dirty="0">
                <a:latin typeface="Avenir Next LT Pro Light" panose="020B0304020202020204" pitchFamily="34" charset="0"/>
              </a:rPr>
              <a:t>(El camino a Cristo, p. 121.3).</a:t>
            </a:r>
            <a:r>
              <a:rPr lang="es-MX" dirty="0">
                <a:latin typeface="Avenir Next LT Pro Light" panose="020B0304020202020204" pitchFamily="34" charset="0"/>
              </a:rPr>
              <a:t> </a:t>
            </a:r>
            <a:endParaRPr lang="es-MX" b="0" i="1" dirty="0">
              <a:latin typeface="Avenir Next LT Pro Light" panose="020B0304020202020204" pitchFamily="34" charset="0"/>
            </a:endParaRPr>
          </a:p>
          <a:p>
            <a:r>
              <a:rPr lang="es-MX" sz="2000" dirty="0">
                <a:latin typeface="Avenir Next LT Pro" panose="020B0504020202020204" pitchFamily="34" charset="0"/>
              </a:rPr>
              <a:t>Reflexionando: </a:t>
            </a:r>
            <a:r>
              <a:rPr lang="es-MX" sz="2000" dirty="0">
                <a:solidFill>
                  <a:srgbClr val="C00000"/>
                </a:solidFill>
                <a:latin typeface="Avenir Next LT Pro" panose="020B0504020202020204" pitchFamily="34" charset="0"/>
              </a:rPr>
              <a:t>¿Cómo puedes aprender a deleitarte en Jehová? Dedica tiempo a orar y a buscar la conducción de Dios para que esto pueda convertirse en una realidad en tu vida.</a:t>
            </a:r>
          </a:p>
        </p:txBody>
      </p:sp>
      <p:sp>
        <p:nvSpPr>
          <p:cNvPr id="6" name="Rectángulo 5">
            <a:extLst>
              <a:ext uri="{FF2B5EF4-FFF2-40B4-BE49-F238E27FC236}">
                <a16:creationId xmlns:a16="http://schemas.microsoft.com/office/drawing/2014/main" id="{881A4D12-881E-4FE3-9002-69A2E560BDB9}"/>
              </a:ext>
            </a:extLst>
          </p:cNvPr>
          <p:cNvSpPr/>
          <p:nvPr/>
        </p:nvSpPr>
        <p:spPr>
          <a:xfrm>
            <a:off x="8666096" y="1556792"/>
            <a:ext cx="3525904" cy="4949637"/>
          </a:xfrm>
          <a:prstGeom prst="rect">
            <a:avLst/>
          </a:prstGeom>
          <a:blipFill dpi="0" rotWithShape="1">
            <a:blip r:embed="rId2">
              <a:extLst>
                <a:ext uri="{28A0092B-C50C-407E-A947-70E740481C1C}">
                  <a14:useLocalDpi xmlns:a14="http://schemas.microsoft.com/office/drawing/2010/main" val="0"/>
                </a:ext>
              </a:extLst>
            </a:blip>
            <a:srcRect/>
            <a:stretch>
              <a:fillRect/>
            </a:stretch>
          </a:blipFill>
          <a:scene3d>
            <a:camera prst="orthographicFront">
              <a:rot lat="0" lon="21594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40403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 ES" id="{0394C814-B0BB-4D2A-81E0-7ECCD3DA7AB2}" vid="{E1FA17C1-539D-4072-902D-5A1BCEFE71D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164876</TotalTime>
  <Words>2694</Words>
  <Application>Microsoft Office PowerPoint</Application>
  <PresentationFormat>Panorámica</PresentationFormat>
  <Paragraphs>60</Paragraphs>
  <Slides>10</Slides>
  <Notes>9</Notes>
  <HiddenSlides>0</HiddenSlides>
  <MMClips>0</MMClips>
  <ScaleCrop>false</ScaleCrop>
  <HeadingPairs>
    <vt:vector size="6" baseType="variant">
      <vt:variant>
        <vt:lpstr>Fuentes usadas</vt:lpstr>
      </vt:variant>
      <vt:variant>
        <vt:i4>18</vt:i4>
      </vt:variant>
      <vt:variant>
        <vt:lpstr>Tema</vt:lpstr>
      </vt:variant>
      <vt:variant>
        <vt:i4>1</vt:i4>
      </vt:variant>
      <vt:variant>
        <vt:lpstr>Títulos de diapositiva</vt:lpstr>
      </vt:variant>
      <vt:variant>
        <vt:i4>10</vt:i4>
      </vt:variant>
    </vt:vector>
  </HeadingPairs>
  <TitlesOfParts>
    <vt:vector size="29" baseType="lpstr">
      <vt:lpstr>Abadi</vt:lpstr>
      <vt:lpstr>Adobe Garamond Pro Bold</vt:lpstr>
      <vt:lpstr>Arial</vt:lpstr>
      <vt:lpstr>Arial Rounded MT Bold</vt:lpstr>
      <vt:lpstr>Avenir LT Std 65 Medium</vt:lpstr>
      <vt:lpstr>Avenir Next LT Pro</vt:lpstr>
      <vt:lpstr>Avenir Next LT Pro Demi</vt:lpstr>
      <vt:lpstr>Avenir Next LT Pro Light</vt:lpstr>
      <vt:lpstr>Calibri</vt:lpstr>
      <vt:lpstr>Calibri Light</vt:lpstr>
      <vt:lpstr>Dosis</vt:lpstr>
      <vt:lpstr>Eras Bold ITC</vt:lpstr>
      <vt:lpstr>Gisha</vt:lpstr>
      <vt:lpstr>Impact</vt:lpstr>
      <vt:lpstr>Lato</vt:lpstr>
      <vt:lpstr>Lucida Grande</vt:lpstr>
      <vt:lpstr>Lucida Sans Unicode</vt:lpstr>
      <vt:lpstr>Wingdings</vt:lpstr>
      <vt:lpstr>Tema de Office</vt:lpstr>
      <vt:lpstr>Presentación de PowerPoint</vt:lpstr>
      <vt:lpstr>Para memorizar</vt:lpstr>
      <vt:lpstr>Enfoque del estudio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5411</cp:revision>
  <dcterms:created xsi:type="dcterms:W3CDTF">2019-04-09T00:55:26Z</dcterms:created>
  <dcterms:modified xsi:type="dcterms:W3CDTF">2022-09-01T03:29:20Z</dcterms:modified>
</cp:coreProperties>
</file>