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51D"/>
    <a:srgbClr val="FEC387"/>
    <a:srgbClr val="393117"/>
    <a:srgbClr val="7A2491"/>
    <a:srgbClr val="7B2991"/>
    <a:srgbClr val="000000"/>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C9EC6-1CA0-421B-8300-C7355608B2EC}" v="1" dt="2022-08-02T18:06:12.1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81" d="100"/>
          <a:sy n="81" d="100"/>
        </p:scale>
        <p:origin x="662"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CRUZ" userId="cf9ca4c8ef569ed0" providerId="LiveId" clId="{9E8C9EC6-1CA0-421B-8300-C7355608B2EC}"/>
    <pc:docChg chg="custSel modSld modMainMaster">
      <pc:chgData name="JORGE CRUZ" userId="cf9ca4c8ef569ed0" providerId="LiveId" clId="{9E8C9EC6-1CA0-421B-8300-C7355608B2EC}" dt="2022-08-02T23:47:47.604" v="5203"/>
      <pc:docMkLst>
        <pc:docMk/>
      </pc:docMkLst>
      <pc:sldChg chg="modSp mod">
        <pc:chgData name="JORGE CRUZ" userId="cf9ca4c8ef569ed0" providerId="LiveId" clId="{9E8C9EC6-1CA0-421B-8300-C7355608B2EC}" dt="2022-08-02T19:38:07.588" v="1780" actId="1076"/>
        <pc:sldMkLst>
          <pc:docMk/>
          <pc:sldMk cId="436363117" sldId="258"/>
        </pc:sldMkLst>
        <pc:spChg chg="mod">
          <ac:chgData name="JORGE CRUZ" userId="cf9ca4c8ef569ed0" providerId="LiveId" clId="{9E8C9EC6-1CA0-421B-8300-C7355608B2EC}" dt="2022-08-02T19:33:32.665" v="1777" actId="20577"/>
          <ac:spMkLst>
            <pc:docMk/>
            <pc:sldMk cId="436363117" sldId="258"/>
            <ac:spMk id="2" creationId="{A5DC6A4E-9C88-4063-9C74-E83E1F449282}"/>
          </ac:spMkLst>
        </pc:spChg>
        <pc:picChg chg="mod">
          <ac:chgData name="JORGE CRUZ" userId="cf9ca4c8ef569ed0" providerId="LiveId" clId="{9E8C9EC6-1CA0-421B-8300-C7355608B2EC}" dt="2022-08-02T19:38:07.588" v="1780" actId="1076"/>
          <ac:picMkLst>
            <pc:docMk/>
            <pc:sldMk cId="436363117" sldId="258"/>
            <ac:picMk id="5" creationId="{A9FBA81D-BD41-DFFB-5CBB-6CF5D423FC32}"/>
          </ac:picMkLst>
        </pc:picChg>
      </pc:sldChg>
      <pc:sldChg chg="modSp mod">
        <pc:chgData name="JORGE CRUZ" userId="cf9ca4c8ef569ed0" providerId="LiveId" clId="{9E8C9EC6-1CA0-421B-8300-C7355608B2EC}" dt="2022-08-02T23:01:46.664" v="3531" actId="14826"/>
        <pc:sldMkLst>
          <pc:docMk/>
          <pc:sldMk cId="1452956503" sldId="259"/>
        </pc:sldMkLst>
        <pc:spChg chg="mod">
          <ac:chgData name="JORGE CRUZ" userId="cf9ca4c8ef569ed0" providerId="LiveId" clId="{9E8C9EC6-1CA0-421B-8300-C7355608B2EC}" dt="2022-08-02T23:00:44.080" v="3530" actId="1038"/>
          <ac:spMkLst>
            <pc:docMk/>
            <pc:sldMk cId="1452956503" sldId="259"/>
            <ac:spMk id="2" creationId="{D9428FD1-4FBA-4869-A514-9E6E1888C930}"/>
          </ac:spMkLst>
        </pc:spChg>
        <pc:spChg chg="mod">
          <ac:chgData name="JORGE CRUZ" userId="cf9ca4c8ef569ed0" providerId="LiveId" clId="{9E8C9EC6-1CA0-421B-8300-C7355608B2EC}" dt="2022-08-02T21:40:08.787" v="1783" actId="6549"/>
          <ac:spMkLst>
            <pc:docMk/>
            <pc:sldMk cId="1452956503" sldId="259"/>
            <ac:spMk id="3" creationId="{740430BA-7DAD-4F36-A1DE-EB55E3315629}"/>
          </ac:spMkLst>
        </pc:spChg>
        <pc:spChg chg="mod">
          <ac:chgData name="JORGE CRUZ" userId="cf9ca4c8ef569ed0" providerId="LiveId" clId="{9E8C9EC6-1CA0-421B-8300-C7355608B2EC}" dt="2022-08-02T23:00:33.614" v="3526" actId="20577"/>
          <ac:spMkLst>
            <pc:docMk/>
            <pc:sldMk cId="1452956503" sldId="259"/>
            <ac:spMk id="4" creationId="{B0711CB5-CB09-4F4D-AFFB-D26800B4D015}"/>
          </ac:spMkLst>
        </pc:spChg>
        <pc:picChg chg="mod">
          <ac:chgData name="JORGE CRUZ" userId="cf9ca4c8ef569ed0" providerId="LiveId" clId="{9E8C9EC6-1CA0-421B-8300-C7355608B2EC}" dt="2022-08-02T23:01:46.664" v="3531" actId="14826"/>
          <ac:picMkLst>
            <pc:docMk/>
            <pc:sldMk cId="1452956503" sldId="259"/>
            <ac:picMk id="5" creationId="{F827ED35-E9B2-43CE-B5CF-6EAC3AF9EE0B}"/>
          </ac:picMkLst>
        </pc:picChg>
      </pc:sldChg>
      <pc:sldChg chg="modSp mod modAnim">
        <pc:chgData name="JORGE CRUZ" userId="cf9ca4c8ef569ed0" providerId="LiveId" clId="{9E8C9EC6-1CA0-421B-8300-C7355608B2EC}" dt="2022-08-02T23:47:47.604" v="5203"/>
        <pc:sldMkLst>
          <pc:docMk/>
          <pc:sldMk cId="314555363" sldId="260"/>
        </pc:sldMkLst>
        <pc:spChg chg="mod">
          <ac:chgData name="JORGE CRUZ" userId="cf9ca4c8ef569ed0" providerId="LiveId" clId="{9E8C9EC6-1CA0-421B-8300-C7355608B2EC}" dt="2022-08-02T23:02:13.254" v="3532"/>
          <ac:spMkLst>
            <pc:docMk/>
            <pc:sldMk cId="314555363" sldId="260"/>
            <ac:spMk id="2" creationId="{9A60FCE5-705F-4E4B-B2A5-039C449A1079}"/>
          </ac:spMkLst>
        </pc:spChg>
        <pc:spChg chg="mod">
          <ac:chgData name="JORGE CRUZ" userId="cf9ca4c8ef569ed0" providerId="LiveId" clId="{9E8C9EC6-1CA0-421B-8300-C7355608B2EC}" dt="2022-08-02T23:18:52.258" v="3729" actId="20577"/>
          <ac:spMkLst>
            <pc:docMk/>
            <pc:sldMk cId="314555363" sldId="260"/>
            <ac:spMk id="3" creationId="{8FA79ECF-8C03-4172-A74C-1E6325E21E02}"/>
          </ac:spMkLst>
        </pc:spChg>
        <pc:spChg chg="mod">
          <ac:chgData name="JORGE CRUZ" userId="cf9ca4c8ef569ed0" providerId="LiveId" clId="{9E8C9EC6-1CA0-421B-8300-C7355608B2EC}" dt="2022-08-02T23:47:47.604" v="5203"/>
          <ac:spMkLst>
            <pc:docMk/>
            <pc:sldMk cId="314555363" sldId="260"/>
            <ac:spMk id="4" creationId="{89BD9609-DA3E-492E-895A-A27A97EEBCFD}"/>
          </ac:spMkLst>
        </pc:spChg>
      </pc:sldChg>
      <pc:sldChg chg="modSp">
        <pc:chgData name="JORGE CRUZ" userId="cf9ca4c8ef569ed0" providerId="LiveId" clId="{9E8C9EC6-1CA0-421B-8300-C7355608B2EC}" dt="2022-08-02T18:44:43.753" v="3" actId="14826"/>
        <pc:sldMkLst>
          <pc:docMk/>
          <pc:sldMk cId="2105588896" sldId="266"/>
        </pc:sldMkLst>
        <pc:picChg chg="mod">
          <ac:chgData name="JORGE CRUZ" userId="cf9ca4c8ef569ed0" providerId="LiveId" clId="{9E8C9EC6-1CA0-421B-8300-C7355608B2EC}" dt="2022-08-02T18:44:43.753" v="3" actId="14826"/>
          <ac:picMkLst>
            <pc:docMk/>
            <pc:sldMk cId="2105588896" sldId="266"/>
            <ac:picMk id="4" creationId="{AA878FB5-5D11-488E-86E1-6D8BD210D3E9}"/>
          </ac:picMkLst>
        </pc:picChg>
      </pc:sldChg>
      <pc:sldMasterChg chg="modSldLayout">
        <pc:chgData name="JORGE CRUZ" userId="cf9ca4c8ef569ed0" providerId="LiveId" clId="{9E8C9EC6-1CA0-421B-8300-C7355608B2EC}" dt="2022-08-02T18:06:21.780" v="2" actId="14100"/>
        <pc:sldMasterMkLst>
          <pc:docMk/>
          <pc:sldMasterMk cId="1660006122" sldId="2147483673"/>
        </pc:sldMasterMkLst>
        <pc:sldLayoutChg chg="modSp mod">
          <pc:chgData name="JORGE CRUZ" userId="cf9ca4c8ef569ed0" providerId="LiveId" clId="{9E8C9EC6-1CA0-421B-8300-C7355608B2EC}" dt="2022-08-02T18:06:21.780" v="2" actId="14100"/>
          <pc:sldLayoutMkLst>
            <pc:docMk/>
            <pc:sldMasterMk cId="1660006122" sldId="2147483673"/>
            <pc:sldLayoutMk cId="2060113365" sldId="2147483685"/>
          </pc:sldLayoutMkLst>
          <pc:picChg chg="mod">
            <ac:chgData name="JORGE CRUZ" userId="cf9ca4c8ef569ed0" providerId="LiveId" clId="{9E8C9EC6-1CA0-421B-8300-C7355608B2EC}" dt="2022-08-02T18:06:21.780" v="2" actId="14100"/>
            <ac:picMkLst>
              <pc:docMk/>
              <pc:sldMasterMk cId="1660006122" sldId="2147483673"/>
              <pc:sldLayoutMk cId="2060113365" sldId="2147483685"/>
              <ac:picMk id="20" creationId="{E6F61C72-F55C-49B4-9CD2-F3A5641FA7D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04/08/2022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04/08/2022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41351D"/>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393117"/>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VIENDO AL INVISIBLE</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20 de Agosto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75389" y="1124744"/>
            <a:ext cx="2956515" cy="1309219"/>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la esperanza no avergüenza; porque el amor de Dios ha sido derramado en nuestros corazones por el Espíritu Santo que nos fue dado” (Rom. 5:5).</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04/08/2022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10000"/>
          </a:bodyPr>
          <a:lstStyle/>
          <a:p>
            <a:pPr marL="0" indent="0" algn="just">
              <a:buNone/>
            </a:pPr>
            <a:r>
              <a:rPr lang="es-MX" dirty="0">
                <a:latin typeface="Avenir Next LT Pro Demi" panose="020B0704020202020204" pitchFamily="34" charset="0"/>
              </a:rPr>
              <a:t>Sin duda alguna es importante que dediquemos más tiempo a comprender porque estamos pasando tribulaciones y pruebas. Pero también comprender que la esperanza viene del cielo, aunque sintamos que la disciplina que nuestro amado Dios como padre nos esta otorgando es para que salgamos fortalecidos pero además no debemos perder de vista que Dios “sabe los pensamientos que tengo acerca de vosotros, dice Jehová, pensamientos de paz y no de mal, para daros el fin que esperáis”. Es por eso que al leer esta promesa debemos sentir el gran amor de Dios por sus hijos. </a:t>
            </a:r>
            <a:endParaRPr lang="es-MX" baseline="30000" dirty="0">
              <a:latin typeface="Avenir Next LT Pro Demi" panose="020B0704020202020204" pitchFamily="34" charset="0"/>
            </a:endParaRPr>
          </a:p>
          <a:p>
            <a:pPr marL="0" indent="0" algn="just">
              <a:buNone/>
            </a:pPr>
            <a:r>
              <a:rPr lang="es-MX" dirty="0">
                <a:latin typeface="Avenir Next LT Pro Demi" panose="020B0704020202020204" pitchFamily="34" charset="0"/>
              </a:rPr>
              <a:t>Hemos estudiado dos temas principales: 1. Comprender el marco más amplio del plan de salvación y los acontecimientos proféticos desempeñan un papel crucial para ayudarnos a cultivar la esperanza, ayudándonos a superar los crisoles de la vida  2. La fuente bíblica de la esperanza radica en comprender quien es Dios, que esta con nosotros u que tiene planes para  y con nosotros.</a:t>
            </a:r>
          </a:p>
          <a:p>
            <a:pPr marL="0" indent="0" algn="just">
              <a:buNone/>
            </a:pPr>
            <a:r>
              <a:rPr lang="es-MX" dirty="0">
                <a:latin typeface="Avenir Next LT Pro Demi" panose="020B0704020202020204" pitchFamily="34" charset="0"/>
              </a:rPr>
              <a:t>“A todos nos toca a veces momentos de intensa desilusión y profundo desaliento, días en que nos embarga la tristeza y es difícil creer que Dios sigue siendo el bondadoso benefactor de sus hijos terrenales; días en que las dificultades acosan al alma, en que la muerte parece preferible a la vida. Entonces es cuando muchos pierden su confianza en Dios y caen en al esclavitud de la duda y la servidumbre de la incredulidad. Si en tales momentos pudiésemos discernir con percepción espiritual el significado de las providencias de Dios, veríamos ángeles que procuran salvarnos de nosotros mismos y luchan para asentar nuestros pies en un fundamento mas firme que las colinas eternas; y nuestro ser se compenetraría de una nueva fe y una nueva vida”. </a:t>
            </a:r>
            <a:r>
              <a:rPr lang="es-MX" i="1" dirty="0">
                <a:latin typeface="Avenir Next LT Pro Demi" panose="020B0704020202020204" pitchFamily="34" charset="0"/>
              </a:rPr>
              <a:t>(Profetas y reyes, p. 119)</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7014" b="17014"/>
          <a:stretch/>
        </p:blipFill>
        <p:spPr>
          <a:xfrm>
            <a:off x="7248128" y="2852936"/>
            <a:ext cx="3096344"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256584"/>
          </a:xfrm>
          <a:prstGeom prst="rect">
            <a:avLst/>
          </a:prstGeom>
        </p:spPr>
        <p:txBody>
          <a:bodyPr wrap="square">
            <a:normAutofit fontScale="77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Como el posmodernismo la desconstrucción y la revisión de conceptos y cosmovisiones, muchos sienten que la noción y la fuente de esperanza para la humanidad también necesita una revisión. ¿Qué es la esperanza? ¿Cuál es su origen o fundamento? La lección anterior se centro en la importancia de la verdad  y el conocimiento. La lección de esta semana analiza la esperanza desde la perspectiva de la verdad bíblica de Dios, que es la fuente de la verdadera esperanza.</a:t>
            </a:r>
          </a:p>
          <a:p>
            <a:pPr algn="just">
              <a:spcAft>
                <a:spcPts val="600"/>
              </a:spcAft>
            </a:pPr>
            <a:r>
              <a:rPr lang="es-MX" sz="2100" b="1" dirty="0">
                <a:ln>
                  <a:solidFill>
                    <a:schemeClr val="tx1"/>
                  </a:solidFill>
                </a:ln>
                <a:latin typeface="Avenir Next LT Pro Demi" panose="020B0704020202020204" pitchFamily="34" charset="0"/>
                <a:ea typeface="+mj-ea"/>
                <a:cs typeface="+mj-cs"/>
              </a:rPr>
              <a:t>En tiempos de crisis, la esperanza que necesitamos no es una no es un deseo de generación propia, sino una confianza </a:t>
            </a:r>
            <a:r>
              <a:rPr lang="es-MX" sz="2100" b="1" dirty="0" err="1">
                <a:ln>
                  <a:solidFill>
                    <a:schemeClr val="tx1"/>
                  </a:solidFill>
                </a:ln>
                <a:latin typeface="Avenir Next LT Pro Demi" panose="020B0704020202020204" pitchFamily="34" charset="0"/>
                <a:ea typeface="+mj-ea"/>
                <a:cs typeface="+mj-cs"/>
              </a:rPr>
              <a:t>sólidad</a:t>
            </a:r>
            <a:r>
              <a:rPr lang="es-MX" sz="2100" b="1" dirty="0">
                <a:ln>
                  <a:solidFill>
                    <a:schemeClr val="tx1"/>
                  </a:solidFill>
                </a:ln>
                <a:latin typeface="Avenir Next LT Pro Demi" panose="020B0704020202020204" pitchFamily="34" charset="0"/>
                <a:ea typeface="+mj-ea"/>
                <a:cs typeface="+mj-cs"/>
              </a:rPr>
              <a:t> en las promesas de Dios. Se desprenden varias lecciones de nuestro estudio actual: Primero, Dios ensancha nuestro horizonte para que podamos ubicarnos a nosotros mismos y a nuestra experiencia dentro del marco más amplio del plan de salvación y los acontecimientos proféticos. Ejemplificada en la vida de Daniel, Habacuc y Job, Segundo Dios se nos presenta como creador y Redentor, como aquel que nos ama y esta presente en nosotros. Tercero Dios nos revela los planes que tiene con nosotros. No somos prescindibles en una crisis. Somos parte indispensable de la creación, la vida y los planes de Dios. Aunque estemos en una crisis Dios nunca  permitirá que nos perdamos.</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dos temas principales: 1. Comprender el marco más amplio del plan de salvación y los acontecimientos proféticos desempeñan un papel crucial para ayudarnos a cultivar la esperanza, ayudándonos a superar los crisoles de la vida  2. La fuente bíblica de la esperanza radica en comprender quien es Dios, que esta con nosotros u que tiene planes para  y con nosotros.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6160" y="2852936"/>
            <a:ext cx="2808312" cy="177991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ESPERANZA INDESTRUCTIBLE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328592"/>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n capítulos anteriores, hemos explorado la forma en que Dios usa el 	</a:t>
            </a:r>
            <a:r>
              <a:rPr lang="es-MX" dirty="0" err="1">
                <a:latin typeface="Avenir Next LT Pro Light" panose="020B0304020202020204" pitchFamily="34" charset="0"/>
                <a:cs typeface="Times New Roman" panose="02020603050405020304" pitchFamily="18" charset="0"/>
              </a:rPr>
              <a:t>crisoñ</a:t>
            </a:r>
            <a:r>
              <a:rPr lang="es-MX" dirty="0">
                <a:latin typeface="Avenir Next LT Pro Light" panose="020B0304020202020204" pitchFamily="34" charset="0"/>
                <a:cs typeface="Times New Roman" panose="02020603050405020304" pitchFamily="18" charset="0"/>
              </a:rPr>
              <a:t> con el santo propósito de refinar su carácter dentro de nosotros. 	Es posible que Dios nos haga pasar por el crisol porque ve algo 	especifico que desea arreglar en nosotros. Sin embargo, podemos pasar por el crisol como resultado directo de nuestras oraciones o de nuestro crecimiento espiritual. Nota que Dios no nos refina al sencillamente enviarnos una nueva dotación de su Santo Espíritu. Más bien usa el Espíritu Santo en conjunción con situaciones especificas de la vida, situaciones que probablemente no nos gustan.</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Las desagradables situaciones que afrontamos pueden ser la respuesta directa a nuestras oraciones en las que pedimos crecimiento espiritual. Las oraciones en las que pedimos una gracia del Espíritu puede requerir una situación, la oración por una gracia diferente, otra.</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El Señor se propone que su pueblo sea feliz, y abre ante nosotros una fuente de consuelo tras otra, para que podamos henchirnos de gozo y paz en medio de nuestra vida actual. No tenemos necesidad de esperar hasta ir al cielo para gozar de iluminación, consuelo y gozo. Debemos disfrutar de ellos aquí mismo en esta vida…Perdemos mucho porque no nos asimos de las bendiciones que podrían ser nuestras en medio de las aflicciones. Todos nuestros sufrimientos y tristezas, todas nuestras tentaciones y pruebas, todos nuestros pesares, nuestros vituperios y privaciones, en suma, toda obra en conjunto para nuestro bien…Todas las circunstancias y los incidentes son los artesanos divinos por medio de los cuales se nos hace bien. Miremos la luz que se oculta tras la nube</a:t>
            </a:r>
            <a:r>
              <a:rPr lang="es-MX" b="1" dirty="0">
                <a:latin typeface="Avenir Next LT Pro Light" panose="020B0304020202020204" pitchFamily="34" charset="0"/>
                <a:cs typeface="Times New Roman" panose="02020603050405020304" pitchFamily="18" charset="0"/>
              </a:rPr>
              <a:t> </a:t>
            </a:r>
            <a:r>
              <a:rPr lang="es-MX" i="1" dirty="0">
                <a:latin typeface="Avenir Next LT Pro Light" panose="020B0304020202020204" pitchFamily="34" charset="0"/>
                <a:cs typeface="Times New Roman" panose="02020603050405020304" pitchFamily="18" charset="0"/>
              </a:rPr>
              <a:t>(Mi vida hoy, 30 de junio, p. 192).</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5397" r="5397"/>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PANORAMA COMPLETO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Pues la visión se realizará en el tiempo señalado; marcha hacia su cumplimiento, y no dejará de cumplirse. Aunque parezca tardar, espérala; porque sin falta vendrá. (Habacuc 2: 3).</a:t>
            </a:r>
          </a:p>
          <a:p>
            <a:pPr algn="just"/>
            <a:r>
              <a:rPr lang="es-MX" sz="1600" b="1" dirty="0">
                <a:latin typeface="Avenir Next LT Pro Demi" panose="020B0704020202020204" pitchFamily="34" charset="0"/>
                <a:cs typeface="Times New Roman" panose="02020603050405020304" pitchFamily="18" charset="0"/>
              </a:rPr>
              <a:t>Lee Habacuc 1: 1 al 4. ¿A qué se enfrentó Habacuc?</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711227"/>
            <a:ext cx="8402744" cy="488612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latin typeface="Avenir Next LT Pro" panose="020B0504020202020204" pitchFamily="34" charset="0"/>
              </a:rPr>
              <a:t>R: A violencia, iniquidad, molestias, destrucción y violencia, pleito y contienda,, debilitamiento de la ley, juicios equivocados, el impío asediando al justo, justicia torcida.</a:t>
            </a:r>
          </a:p>
          <a:p>
            <a:r>
              <a:rPr lang="es-MX" sz="1700" b="0" dirty="0">
                <a:solidFill>
                  <a:prstClr val="black"/>
                </a:solidFill>
                <a:latin typeface="Avenir Next LT Pro" panose="020B0504020202020204" pitchFamily="34" charset="0"/>
                <a:ea typeface="+mn-ea"/>
              </a:rPr>
              <a:t>Pero ¿Cómo pudo Habacuc llegar a esa conclusión? Registrada en Habacuc 3:17, 28. Creo que se debió a que, con el tiempo, logro captar la historia completa. Aunque los babilonios vendrían con gran violencia, Dios le prometió a Habacuc que finalmente los destruiría, y que lo mantendría vivo a él. Nosotros conocemos la historia completa, Es posible que también nosotros estemos atrapados entre la terrible violencia y la corrupción moral que nos rodea, y la advertencia profética de que las cosas van a empeorar. Pero Dios nos ha dicho el final de la historia. Por lo tanto tenemos todas las razones para vivir con esperanza.</a:t>
            </a:r>
          </a:p>
          <a:p>
            <a:r>
              <a:rPr lang="es-MX" sz="1600" dirty="0">
                <a:solidFill>
                  <a:schemeClr val="tx1"/>
                </a:solidFill>
                <a:latin typeface="Avenir Next LT Pro" panose="020B0504020202020204" pitchFamily="34" charset="0"/>
                <a:ea typeface="+mn-ea"/>
              </a:rPr>
              <a:t>La fe que fortaleció a Habacuc y a todos los santos y justos de aquellos tiempos de prueba intensa, era la misma fe que sostiene al pueblo de Dios hoy. En las horas más sombrías, en las circunstancias más amedrentadoras, el creyente puede afirmar su alma en la fuente de toda luz y poder. Día tras día, por la fe en Dios, puede renovar su esperanza y valor, “El justo en su fe vivirá”. Al servir a Dios, no hay por qué experimentar abatimiento, vacilación o temor. El Señor hará más que cumplir las más altas expectativas de aquellos que ponen su confianza en él. Les dará la sabiduría que exigen sus variadas necesidades </a:t>
            </a:r>
            <a:r>
              <a:rPr lang="es-MX" sz="1600" b="0" i="1" dirty="0">
                <a:solidFill>
                  <a:schemeClr val="tx1"/>
                </a:solidFill>
                <a:latin typeface="Avenir Next LT Pro" panose="020B0504020202020204" pitchFamily="34" charset="0"/>
                <a:ea typeface="+mn-ea"/>
              </a:rPr>
              <a:t>(Profetas y reyes, p. 285).</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¿Cuál es la esperanza del pueblo de Dios mientras esperamos que se desarrollen las últimas escenas proféticas? ¿Cómo puedes hacer tuya esta esperanza?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QUIÉN ES NUESTRO PADRE</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“¿Quién es el que oscurece el consejo sin entendimiento? Por tanto, yo hablaba lo que no entendía; Cosas demasiado maravillosas para mí, que yo no comprendía.” (Job 42: 3)</a:t>
            </a:r>
            <a:r>
              <a:rPr lang="es-MX" sz="1600" b="1" dirty="0">
                <a:latin typeface="Avenir Next LT Pro Demi" panose="020B0704020202020204" pitchFamily="34" charset="0"/>
                <a:cs typeface="Times New Roman" panose="02020603050405020304" pitchFamily="18" charset="0"/>
              </a:rPr>
              <a:t> </a:t>
            </a:r>
          </a:p>
          <a:p>
            <a:pPr algn="just"/>
            <a:r>
              <a:rPr lang="es-MX" sz="1600" b="1" dirty="0">
                <a:latin typeface="Avenir Next LT Pro Demi" panose="020B0704020202020204" pitchFamily="34" charset="0"/>
              </a:rPr>
              <a:t> Lee la respuesta final de Job en Job 42: 1 al 6. ¿Qué trató de decir Dios a Job, y qué efecto tuvo sobre él?</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89058"/>
            <a:ext cx="8330736" cy="4968552"/>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dirty="0">
                <a:latin typeface="Avenir Next LT Pro" panose="020B0504020202020204" pitchFamily="34" charset="0"/>
              </a:rPr>
              <a:t>R: Que se muestra su incomparable grandez, revelada en sus asombrosas obras de la creación. Esto hizo comprender a Job que su necesidad de explicaciones estaba contestada con la sabiduría de Dios.</a:t>
            </a:r>
          </a:p>
          <a:p>
            <a:pPr>
              <a:lnSpc>
                <a:spcPct val="110000"/>
              </a:lnSpc>
            </a:pPr>
            <a:r>
              <a:rPr lang="es-MX" b="0" dirty="0">
                <a:solidFill>
                  <a:prstClr val="black"/>
                </a:solidFill>
                <a:latin typeface="Avenir Next LT Pro" panose="020B0504020202020204" pitchFamily="34" charset="0"/>
                <a:ea typeface="+mn-ea"/>
              </a:rPr>
              <a:t>Esta historia revela una fascinante paradoja. La esperanza la esperanza y el animo pueden surgir de la comprensión de que sabemos tan poco. Instintivamente tratamos de encontrar la esperanza sabiéndolo todo, y nos desalentamos cuando no podemos hallar las respuestas que buscamos. Pero, a veces Dios pone en evidencia nuestra ignorancia e incapacidad para conocer para que comprendamos que no se encuentra la esperanza en “hallar respuestas” sino en un Ser más grande que nosotros.</a:t>
            </a:r>
          </a:p>
          <a:p>
            <a:pPr>
              <a:lnSpc>
                <a:spcPct val="110000"/>
              </a:lnSpc>
            </a:pPr>
            <a:r>
              <a:rPr lang="es-MX" dirty="0">
                <a:solidFill>
                  <a:schemeClr val="tx1"/>
                </a:solidFill>
                <a:latin typeface="Avenir Next LT Pro" panose="020B0504020202020204" pitchFamily="34" charset="0"/>
                <a:ea typeface="+mn-ea"/>
              </a:rPr>
              <a:t>El que capta un destello del incomparable amor de Cristo, computa todas las otras cosas como pérdida, y considera la Señor como el principal entre diez mil… Cuando los serafines y querubines contemplan a Cristo, cubre su rostro con sus alas. No despliegan su perfección y belleza en la presencia de la gloria de su Señor. ¡Cuán impropio es, pues, que los hombres se exalten a si mismos! Más bien que se vistan de humildad, cesan toda lucha por supremacía y aprendan lo que significa ser mansos y humildes de corazón. El que contempla la gloria de Dios y su infinito amor tendrá una visión humilde de sí mismo, pero al contemplar el carácter de Dios, será transformado a su imagen divina </a:t>
            </a:r>
            <a:r>
              <a:rPr lang="es-MX" b="0" i="1" dirty="0">
                <a:solidFill>
                  <a:schemeClr val="tx1"/>
                </a:solidFill>
                <a:latin typeface="Avenir Next LT Pro" panose="020B0504020202020204" pitchFamily="34" charset="0"/>
                <a:ea typeface="+mn-ea"/>
              </a:rPr>
              <a:t>(A fin de conocerle, p. 175).</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¿Te están sucediendo cosas que no puedes entender ahora? Si es así, concéntrate en el carácter de Dios.</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PRESENCIA DE NUESTRO PADRE </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"Porque yo Jehová soy tu Dios, quien te sostiene de tu mano derecha, y te dice: No temas, yo te ayudo" (Isa. 41: 13)</a:t>
            </a:r>
          </a:p>
          <a:p>
            <a:pPr algn="just"/>
            <a:r>
              <a:rPr lang="es-MX" sz="1600" b="1" dirty="0">
                <a:latin typeface="Avenir Next LT Pro Demi" panose="020B0704020202020204" pitchFamily="34" charset="0"/>
                <a:cs typeface="Times New Roman" panose="02020603050405020304" pitchFamily="18" charset="0"/>
              </a:rPr>
              <a:t>Lee Isaías 41: 8 al 14. ¿Qué motivos de esperanza puedes identificar para los que esperan ansiosos la liberación futura? ¿Cómo nos ayuda esta promesa mientras esperamos que termine nuestro exilio en la Tierra?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944127"/>
            <a:ext cx="8424936" cy="4816404"/>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Que somos de Dios, y que él estará con nosotros, por lo que no tenemos porque temer. Dios nos sostiene la mano derecha, y nos dice que no temamos, el nos ayudara, a pesar de ser tan débiles, Dios es nuestro redentor.</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Isaías profetizo el exilio del pueblo de Israel a babilonia, me imagino que el pueblo se sintió abandonado por Dios, que Él se alejo de ellos. Cuando nos sentimos sumergidos en los problemas y dificultades, también nosotros podemos sentirnos en esa posición de que Dios nos abandono, pero la promesa de Dios dada a Isaías, dice que él nos escogió, que nos libra del pecado y no nos desecha, esta con nosotros y sustenta, pero además nos libra de los enemigos, nos sostiene de la mano, por eso no debemos temer, ya que Dios es nuestro socorro y redentor.</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Muchos tienen ideas confusas acerca de lo que constituye la fe, y viven por debajo de sus privilegios. Confunden sentimientos y fe, y están continuamente angustiados y perplejos, porque Satanás toma toda ventaja posible de su ignorancia e inexperiencia… Debemos creer que somos elegidos de Dios, para ser salvados por el ejercito de la fe, a través de la gracia de Cristo y la obra del Espíritu Santo; y debemos alabar y glorificar a Dios por esta maravillosa manifestación de un favor que no merecemos. Es el amor de Dios el que conduce el alma a Cristo para ser benignamente recibida y presentada al Padre… </a:t>
            </a:r>
            <a:r>
              <a:rPr lang="es-MX" i="1" dirty="0">
                <a:solidFill>
                  <a:prstClr val="black"/>
                </a:solidFill>
                <a:latin typeface="Avenir Next LT Pro" panose="020B0504020202020204" pitchFamily="34" charset="0"/>
                <a:cs typeface="Times New Roman" panose="02020603050405020304" pitchFamily="18" charset="0"/>
              </a:rPr>
              <a:t>(Nuestra elevada vocación, p. 79).</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Cada vez que puedas, trata de recordar que el Dios del Universo está lo suficientemente cerca de ti como para sostener tu mano con la promesa de ayudarte personalmente.</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PLANES DE NUESTRO PADRE PARA NOSOTROS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yo sé los pensamientos que tengo acerca de vosotros, dice Jehová, pensamientos de paz, y no de mal, para daros el fin que esperáis” (Jeremías 29:11)</a:t>
            </a:r>
          </a:p>
          <a:p>
            <a:pPr algn="just"/>
            <a:r>
              <a:rPr lang="es-MX" sz="1600" b="1" dirty="0">
                <a:latin typeface="Avenir Next LT Pro Demi" panose="020B0704020202020204" pitchFamily="34" charset="0"/>
                <a:cs typeface="Times New Roman" panose="02020603050405020304" pitchFamily="18" charset="0"/>
              </a:rPr>
              <a:t>¿Qué razones para tener esperanza ofrece Jeremías 29: 1 al 10?</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26595"/>
            <a:ext cx="8296729" cy="514276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Dios les pide que edifiquen casas, que se casen ellos y sus hijo, para que se multipliquen, que procuren la paz, en la ciudad, rogando por ella, pero sobre todo en la promesa de que Dios los visitara cuando se cumplan los setenta años.</a:t>
            </a:r>
          </a:p>
          <a:p>
            <a:pPr>
              <a:spcAft>
                <a:spcPts val="300"/>
              </a:spcAft>
            </a:pPr>
            <a:r>
              <a:rPr lang="es-MX" sz="1900" dirty="0">
                <a:latin typeface="Avenir Next LT Pro" panose="020B0504020202020204" pitchFamily="34" charset="0"/>
                <a:cs typeface="Times New Roman" panose="02020603050405020304" pitchFamily="18" charset="0"/>
              </a:rPr>
              <a:t>Jeremías escribe una carta a los exiliados a Babilonia para animarlos, porque habían perdido la esperanza de regresar, Sin embargo Dios les dice: que no deben perder la esperanza porque su situación no es resultado de la casualidad. También les dice que el puede obrar para bien a pesar de las dificultades por las que estaba atravesando. Y otra razón para no perder la esperanza es que Dios les dice que el pondrá fin al exilio en el tiempo determinado. Es por eso que hoy no debemos perder la esperanza por el esta al control del nuestro pasado, presente y futuro.</a:t>
            </a:r>
          </a:p>
          <a:p>
            <a:pPr>
              <a:spcAft>
                <a:spcPts val="300"/>
              </a:spcAft>
            </a:pPr>
            <a:r>
              <a:rPr lang="es-MX" b="1" dirty="0">
                <a:latin typeface="Avenir Next LT Pro" panose="020B0504020202020204" pitchFamily="34" charset="0"/>
                <a:cs typeface="Times New Roman" panose="02020603050405020304" pitchFamily="18" charset="0"/>
              </a:rPr>
              <a:t>Dios mismo es la fuente de toda misericordia. Se llama “misericordioso, y piadoso”. No nos trata según lo merecemos. No nos pregunta si somos dignos de su amor; simplemente derrama sobre nosotros las riquezas de su amor para hacernos dignos. No es vengativo. No quiere castigar, sino redimir. Aun la severidad que se ve en sus providencias se manifiesta para salvar a los descarriados. Ansía intensamente aliviar los pesares del hombre y ungir sus heridas con su bálsamo. </a:t>
            </a:r>
            <a:r>
              <a:rPr lang="es-MX" i="1" dirty="0">
                <a:latin typeface="Avenir Next LT Pro" panose="020B0504020202020204" pitchFamily="34" charset="0"/>
                <a:cs typeface="Times New Roman" panose="02020603050405020304" pitchFamily="18" charset="0"/>
              </a:rPr>
              <a:t>(El discurso maestro de Jesucristo, p. 23).</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¿Lee Jeremías 29: 11 al 14 mencionando tu nombre después de la palabra vosotros, como si Dios te estuviera haciendo estas promesas personalmente. Dales una aplicación personal a estas promesas en cualesquiera de tus luchas actuales.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 DISCIPLINA DE NUESTRO PADRE</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“Es verdad que ninguna disciplina al presente parece ser causa de gozo, sino de tristeza; pero después da fruto apacible de justicia a los que en ella han sido ejercitados” (Hebreos 12:11)</a:t>
            </a:r>
          </a:p>
          <a:p>
            <a:pPr algn="just"/>
            <a:r>
              <a:rPr lang="es-MX" sz="1700" b="1" dirty="0">
                <a:latin typeface="Avenir Next LT Pro Demi" panose="020B0704020202020204" pitchFamily="34" charset="0"/>
                <a:cs typeface="Times New Roman" panose="02020603050405020304" pitchFamily="18" charset="0"/>
              </a:rPr>
              <a:t>Lee Hebreos 12: 5 al 13. ¿Cuál es el mensaje para nosotros aquí y cómo encaja con lo que hemos estado estudiando este trimestre?</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60848"/>
            <a:ext cx="8330736" cy="475252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Avenir Next LT Pro Light" panose="020B0304020202020204" pitchFamily="34" charset="0"/>
              </a:rPr>
              <a:t>R: </a:t>
            </a:r>
            <a:r>
              <a:rPr lang="es-MX" dirty="0">
                <a:solidFill>
                  <a:schemeClr val="accent1">
                    <a:lumMod val="75000"/>
                  </a:schemeClr>
                </a:solidFill>
                <a:latin typeface="Avenir Next LT Pro Light" panose="020B0304020202020204" pitchFamily="34" charset="0"/>
              </a:rPr>
              <a:t>Que debemos ser educados por medio de la disciplina, ya que Dios es la fuente de ella, pero además no perdamos de vista que si la aceptamos, seremos llamados hijo de Dios y no bastardos, porque estamos aceptando ser educados por él. </a:t>
            </a:r>
          </a:p>
          <a:p>
            <a:r>
              <a:rPr lang="es-MX" b="0" dirty="0">
                <a:latin typeface="Avenir Next LT Pro Light" panose="020B0304020202020204" pitchFamily="34" charset="0"/>
              </a:rPr>
              <a:t>Pablo describe las pruebas en el contexto de la disciplina. En la Biblia, la palabra disciplina aparece diez veces. En el mundo griego, está era la palabra más básica para “educación”. Entonces, entender la “disciplina”, es entender como Dios nos educa en la escuela de la Fe. Esta disciplina se convierte en esperanza, con el ejemplo de los héroes de la fe, el ejemplo de Jesús, además nos fortalecerá y guiará.</a:t>
            </a:r>
          </a:p>
          <a:p>
            <a:r>
              <a:rPr lang="es-MX" dirty="0">
                <a:latin typeface="Avenir Next LT Pro Demi" panose="020B0704020202020204" pitchFamily="34" charset="0"/>
              </a:rPr>
              <a:t>El Salvador sabe qué es lo mejor. La fe crece en la lucha contra la duda, las dificultades y las pruebas. La virtud se fortalece resistiendo a la tentación… Pero Juan es </a:t>
            </a:r>
            <a:r>
              <a:rPr lang="es-MX" dirty="0" err="1">
                <a:latin typeface="Avenir Next LT Pro Demi" panose="020B0704020202020204" pitchFamily="34" charset="0"/>
              </a:rPr>
              <a:t>us</a:t>
            </a:r>
            <a:r>
              <a:rPr lang="es-MX" dirty="0">
                <a:latin typeface="Avenir Next LT Pro Demi" panose="020B0704020202020204" pitchFamily="34" charset="0"/>
              </a:rPr>
              <a:t> santa visión contempla a las almas fieles que salen de la tribulación rodeando el trono de Dios, vestidas de vestidos blancos, y coronadas de gloria inmortal… Su fidelidad a Dios y a su Palabra permanece manifiesta, y se les conceden los más altos honores del cielo en la lucha contra el pecado y Satanás </a:t>
            </a:r>
            <a:r>
              <a:rPr lang="es-MX" b="0" i="1" dirty="0">
                <a:latin typeface="Avenir Next LT Pro Light" panose="020B0304020202020204" pitchFamily="34" charset="0"/>
              </a:rPr>
              <a:t>(Nuestra elevada vocación, p. 363).</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dirty="0">
                <a:latin typeface="Avenir Next LT Pro Light" panose="020B0304020202020204" pitchFamily="34" charset="0"/>
              </a:rPr>
              <a:t>Reflexionando: </a:t>
            </a:r>
            <a:r>
              <a:rPr lang="es-MX" dirty="0">
                <a:solidFill>
                  <a:srgbClr val="FF0000"/>
                </a:solidFill>
                <a:latin typeface="Avenir Next LT Pro Light" panose="020B0304020202020204" pitchFamily="34" charset="0"/>
              </a:rPr>
              <a:t>Vuelve a leer Hebreos 12: , al 13. Haz una lista de todas las razones que identificas como fundamentos de esperanza. ¿En qué medida viviste esta esperanza en tus tiempos de "educación" espiritual?</a:t>
            </a:r>
            <a:endParaRPr lang="es-MX" dirty="0">
              <a:latin typeface="Avenir Next LT Pro Light" panose="020B0304020202020204"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161403</TotalTime>
  <Words>2826</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5297</cp:revision>
  <dcterms:created xsi:type="dcterms:W3CDTF">2019-04-09T00:55:26Z</dcterms:created>
  <dcterms:modified xsi:type="dcterms:W3CDTF">2022-08-05T04:18:34Z</dcterms:modified>
</cp:coreProperties>
</file>