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BE66"/>
    <a:srgbClr val="7D7C7F"/>
    <a:srgbClr val="B5B9D2"/>
    <a:srgbClr val="434669"/>
    <a:srgbClr val="B8BED4"/>
    <a:srgbClr val="44476A"/>
    <a:srgbClr val="5B0A1B"/>
    <a:srgbClr val="4A3C2E"/>
    <a:srgbClr val="ACA8AF"/>
    <a:srgbClr val="6923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78" autoAdjust="0"/>
  </p:normalViewPr>
  <p:slideViewPr>
    <p:cSldViewPr snapToGrid="0">
      <p:cViewPr varScale="1">
        <p:scale>
          <a:sx n="85" d="100"/>
          <a:sy n="85" d="100"/>
        </p:scale>
        <p:origin x="226" y="72"/>
      </p:cViewPr>
      <p:guideLst>
        <p:guide orient="horz" pos="2205"/>
        <p:guide pos="3817"/>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25/06/2026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l="11000" r="8000" b="-1000"/>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19925" y="-1278"/>
            <a:ext cx="10432773" cy="989438"/>
          </a:xfrm>
          <a:prstGeom prst="rect">
            <a:avLst/>
          </a:prstGeom>
          <a:solidFill>
            <a:srgbClr val="7D7C7F"/>
          </a:solidFill>
          <a:ln>
            <a:solidFill>
              <a:srgbClr val="7D7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7080" y="-22594"/>
            <a:ext cx="2276694" cy="6887244"/>
          </a:xfrm>
          <a:prstGeom prst="rect">
            <a:avLst/>
          </a:prstGeom>
          <a:solidFill>
            <a:srgbClr val="7D7C7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604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2</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Abril – Mayo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17021" y="2411181"/>
            <a:ext cx="2296576" cy="1173719"/>
          </a:xfrm>
          <a:prstGeom prst="rect">
            <a:avLst/>
          </a:prstGeom>
          <a:noFill/>
        </p:spPr>
        <p:txBody>
          <a:bodyPr wrap="square" rtlCol="0" anchor="ctr">
            <a:normAutofit/>
          </a:bodyPr>
          <a:lstStyle/>
          <a:p>
            <a:pPr algn="ctr">
              <a:lnSpc>
                <a:spcPts val="2400"/>
              </a:lnSpc>
              <a:spcAft>
                <a:spcPts val="0"/>
              </a:spcAft>
            </a:pPr>
            <a:r>
              <a:rPr lang="es-MX" sz="2800" b="1" kern="1200" baseline="0" dirty="0">
                <a:ln>
                  <a:solidFill>
                    <a:schemeClr val="tx1"/>
                  </a:solidFill>
                </a:ln>
                <a:solidFill>
                  <a:schemeClr val="bg1">
                    <a:lumMod val="95000"/>
                  </a:schemeClr>
                </a:solidFill>
                <a:effectLst/>
                <a:latin typeface="Impact" panose="020B0806030902050204" pitchFamily="34" charset="0"/>
                <a:ea typeface="Gungsuh" panose="02030600000101010101" pitchFamily="18" charset="-127"/>
                <a:cs typeface="Angsana New" panose="020B0502040204020203" pitchFamily="18" charset="-34"/>
              </a:rPr>
              <a:t>HACIA LA ETERNIDAD</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4219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46835" y="4340267"/>
            <a:ext cx="2431348" cy="365125"/>
          </a:xfrm>
          <a:prstGeom prst="rect">
            <a:avLst/>
          </a:prstGeom>
          <a:noFill/>
        </p:spPr>
        <p:txBody>
          <a:bodyPr wrap="square" rtlCol="0">
            <a:normAutofit lnSpcReduction="100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27 de Junio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93883"/>
            <a:ext cx="504024" cy="395705"/>
          </a:xfrm>
          <a:prstGeom prst="rect">
            <a:avLst/>
          </a:prstGeom>
          <a:noFill/>
        </p:spPr>
        <p:txBody>
          <a:bodyPr wrap="square" rtlCol="0">
            <a:normAutofit/>
          </a:bodyPr>
          <a:lstStyle/>
          <a:p>
            <a:pPr algn="just"/>
            <a:r>
              <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do.</a:t>
            </a: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64553"/>
            <a:ext cx="2326390" cy="692497"/>
          </a:xfrm>
          <a:prstGeom prst="rect">
            <a:avLst/>
          </a:prstGeom>
          <a:noFill/>
        </p:spPr>
        <p:txBody>
          <a:bodyPr wrap="square" rtlCol="0">
            <a:spAutoFit/>
          </a:bodyPr>
          <a:lstStyle/>
          <a:p>
            <a:r>
              <a:rPr lang="es-MX" sz="2400" dirty="0">
                <a:solidFill>
                  <a:schemeClr val="bg1"/>
                </a:solidFill>
                <a:latin typeface="Impact" panose="020B0806030902050204" pitchFamily="34" charset="0"/>
              </a:rPr>
              <a:t>Escuela Sabática</a:t>
            </a:r>
          </a:p>
          <a:p>
            <a:r>
              <a:rPr lang="es-MX" sz="1500" dirty="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62308" y="358490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13</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7">
            <a:extLst>
              <a:ext uri="{28A0092B-C50C-407E-A947-70E740481C1C}">
                <a14:useLocalDpi xmlns:a14="http://schemas.microsoft.com/office/drawing/2010/main" val="0"/>
              </a:ext>
            </a:extLst>
          </a:blip>
          <a:srcRect l="19980" r="19980"/>
          <a:stretch/>
        </p:blipFill>
        <p:spPr>
          <a:xfrm rot="20462093">
            <a:off x="9164257" y="-36728"/>
            <a:ext cx="2630893" cy="2895056"/>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3857418" y="159299"/>
            <a:ext cx="4508820" cy="882737"/>
          </a:xfrm>
          <a:prstGeom prst="rect">
            <a:avLst/>
          </a:prstGeom>
          <a:noFill/>
        </p:spPr>
        <p:txBody>
          <a:bodyPr wrap="square" tIns="36000" rtlCol="0">
            <a:spAutoFit/>
          </a:bodyPr>
          <a:lstStyle/>
          <a:p>
            <a:pPr>
              <a:spcAft>
                <a:spcPts val="0"/>
              </a:spcAft>
            </a:pPr>
            <a:r>
              <a:rPr lang="es-MX" sz="2000" dirty="0">
                <a:solidFill>
                  <a:schemeClr val="bg1"/>
                </a:solidFill>
                <a:latin typeface="Aptos Black" panose="020F0502020204030204" pitchFamily="34" charset="0"/>
                <a:ea typeface="ADLaM Display" panose="02010000000000000000" pitchFamily="2" charset="0"/>
                <a:cs typeface="ADLaM Display" panose="02010000000000000000" pitchFamily="2" charset="0"/>
              </a:rPr>
              <a:t>CRECIENDO EN NUESTRA</a:t>
            </a:r>
          </a:p>
          <a:p>
            <a:pPr>
              <a:spcAft>
                <a:spcPts val="0"/>
              </a:spcAft>
            </a:pPr>
            <a:r>
              <a:rPr lang="es-MX" sz="3200" dirty="0">
                <a:solidFill>
                  <a:schemeClr val="bg1"/>
                </a:solidFill>
                <a:latin typeface="Aptos Black" panose="020F0502020204030204" pitchFamily="34" charset="0"/>
                <a:ea typeface="ADLaM Display" panose="02010000000000000000" pitchFamily="2" charset="0"/>
                <a:cs typeface="ADLaM Display" panose="02010000000000000000" pitchFamily="2" charset="0"/>
              </a:rPr>
              <a:t>RELACIÓN CON DIOS</a:t>
            </a:r>
          </a:p>
        </p:txBody>
      </p:sp>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Jueves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3000"/>
            <a:lum/>
          </a:blip>
          <a:srcRect/>
          <a:stretch>
            <a:fillRect l="-7000" t="-52000" b="-19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BC164EA-CD03-CDE3-4C70-D65E5324CA21}"/>
              </a:ext>
            </a:extLst>
          </p:cNvPr>
          <p:cNvSpPr>
            <a:spLocks noGrp="1"/>
          </p:cNvSpPr>
          <p:nvPr>
            <p:ph type="title"/>
          </p:nvPr>
        </p:nvSpPr>
        <p:spPr>
          <a:xfrm>
            <a:off x="838200" y="365125"/>
            <a:ext cx="9585960" cy="1325563"/>
          </a:xfrm>
          <a:prstGeom prst="rect">
            <a:avLst/>
          </a:prstGeom>
        </p:spPr>
        <p:txBody>
          <a:bodyPr vert="horz" lIns="91440" tIns="45720" rIns="91440" bIns="45720" rtlCol="0" anchor="ctr">
            <a:normAutofit/>
          </a:bodyPr>
          <a:lstStyle/>
          <a:p>
            <a:r>
              <a:rPr lang="es-MX" dirty="0"/>
              <a:t>Haz clic para modificar el estilo de título del patrón</a:t>
            </a:r>
          </a:p>
        </p:txBody>
      </p:sp>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25/06/2026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
        <p:nvSpPr>
          <p:cNvPr id="7" name="Rectángulo 6">
            <a:extLst>
              <a:ext uri="{FF2B5EF4-FFF2-40B4-BE49-F238E27FC236}">
                <a16:creationId xmlns:a16="http://schemas.microsoft.com/office/drawing/2014/main" id="{959BBEF0-358E-CE31-EE2C-582F35EF3555}"/>
              </a:ext>
            </a:extLst>
          </p:cNvPr>
          <p:cNvSpPr/>
          <p:nvPr userDrawn="1"/>
        </p:nvSpPr>
        <p:spPr>
          <a:xfrm>
            <a:off x="10424160" y="0"/>
            <a:ext cx="1787906" cy="6858000"/>
          </a:xfrm>
          <a:prstGeom prst="rect">
            <a:avLst/>
          </a:prstGeom>
          <a:solidFill>
            <a:srgbClr val="04BE66"/>
          </a:solidFill>
          <a:ln w="6350">
            <a:solidFill>
              <a:srgbClr val="04B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725247"/>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a:bodyPr>
          <a:lstStyle/>
          <a:p>
            <a:pPr marL="0" indent="0" algn="ctr">
              <a:buNone/>
            </a:pPr>
            <a:r>
              <a:rPr lang="es-MX" sz="3600" b="1" dirty="0"/>
              <a:t>«Amados, ahora ya somos hijos de Dios; y, aunque no se ve aún lo que hemos de ser, sabemos que cuando Cristo aparezca </a:t>
            </a:r>
            <a:r>
              <a:rPr lang="es-MX" sz="3600" b="1" dirty="0" err="1"/>
              <a:t>seremossemejantes</a:t>
            </a:r>
            <a:r>
              <a:rPr lang="es-MX" sz="3600" b="1" dirty="0"/>
              <a:t> a él, porque lo veremos como es él»</a:t>
            </a:r>
          </a:p>
          <a:p>
            <a:pPr marL="0" indent="0" algn="ctr">
              <a:buNone/>
            </a:pPr>
            <a:r>
              <a:rPr lang="es-MX" sz="3600" b="1" dirty="0"/>
              <a:t>(1 Juan 3: 2)</a:t>
            </a:r>
            <a:endParaRPr lang="es-MX" sz="3600" b="1" noProof="0" dirty="0"/>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571130" y="2702257"/>
            <a:ext cx="4101018" cy="2620370"/>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725247"/>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17357" y="1757082"/>
            <a:ext cx="7059842" cy="5082989"/>
          </a:xfrm>
        </p:spPr>
        <p:txBody>
          <a:bodyPr vert="horz" wrap="square" lIns="91440" tIns="45720" rIns="91440" bIns="45720" rtlCol="0">
            <a:normAutofit/>
          </a:bodyPr>
          <a:lstStyle/>
          <a:p>
            <a:pPr marL="0" indent="0" algn="just">
              <a:lnSpc>
                <a:spcPts val="1400"/>
              </a:lnSpc>
              <a:buNone/>
              <a:tabLst>
                <a:tab pos="534988" algn="l"/>
              </a:tabLst>
            </a:pPr>
            <a:r>
              <a:rPr lang="es-MX" sz="1800" noProof="0" dirty="0">
                <a:latin typeface="Aptos Display" panose="020B0004020202020204" pitchFamily="34" charset="0"/>
              </a:rPr>
              <a:t>Texto clave: </a:t>
            </a:r>
            <a:r>
              <a:rPr lang="es-MX" sz="1800" b="1" dirty="0"/>
              <a:t>1 Juan 3:2 </a:t>
            </a:r>
            <a:r>
              <a:rPr lang="es-MX" sz="1800" noProof="0" dirty="0">
                <a:latin typeface="Aptos Display" panose="020B0004020202020204" pitchFamily="34" charset="0"/>
              </a:rPr>
              <a:t>Enfoque de Estudio: </a:t>
            </a:r>
            <a:r>
              <a:rPr lang="pt-BR" sz="1800" b="1" dirty="0">
                <a:latin typeface="Aptos Display" panose="020B0004020202020204" pitchFamily="34" charset="0"/>
              </a:rPr>
              <a:t>Salmo 80; 1 </a:t>
            </a:r>
            <a:r>
              <a:rPr lang="pt-BR" sz="1800" b="1" dirty="0" err="1">
                <a:latin typeface="Aptos Display" panose="020B0004020202020204" pitchFamily="34" charset="0"/>
              </a:rPr>
              <a:t>Tesalonicenses</a:t>
            </a:r>
            <a:r>
              <a:rPr lang="pt-BR" sz="1800" b="1" dirty="0">
                <a:latin typeface="Aptos Display" panose="020B0004020202020204" pitchFamily="34" charset="0"/>
              </a:rPr>
              <a:t> 4:17; </a:t>
            </a:r>
            <a:r>
              <a:rPr lang="pt-BR" sz="1800" b="1" dirty="0" err="1">
                <a:latin typeface="Aptos Display" panose="020B0004020202020204" pitchFamily="34" charset="0"/>
              </a:rPr>
              <a:t>Apocalipsis</a:t>
            </a:r>
            <a:r>
              <a:rPr lang="pt-BR" sz="1800" b="1" dirty="0">
                <a:latin typeface="Aptos Display" panose="020B0004020202020204" pitchFamily="34" charset="0"/>
              </a:rPr>
              <a:t> 21:9–27; Isaías 25:8; </a:t>
            </a:r>
            <a:r>
              <a:rPr lang="pt-BR" sz="1800" b="1" dirty="0" err="1">
                <a:latin typeface="Aptos Display" panose="020B0004020202020204" pitchFamily="34" charset="0"/>
              </a:rPr>
              <a:t>Apocalipsis</a:t>
            </a:r>
            <a:r>
              <a:rPr lang="pt-BR" sz="1800" b="1" dirty="0">
                <a:latin typeface="Aptos Display" panose="020B0004020202020204" pitchFamily="34" charset="0"/>
              </a:rPr>
              <a:t> 7:17; 21:4; Juan 6:44.</a:t>
            </a:r>
            <a:r>
              <a:rPr lang="es-MX" sz="1800" b="1" noProof="0" dirty="0">
                <a:latin typeface="Aptos Display" panose="020B0004020202020204" pitchFamily="34" charset="0"/>
              </a:rPr>
              <a:t> </a:t>
            </a:r>
            <a:r>
              <a:rPr lang="es-MX" sz="1800" noProof="0" dirty="0">
                <a:latin typeface="Aptos Display" panose="020B0004020202020204" pitchFamily="34" charset="0"/>
              </a:rPr>
              <a:t>En la lección de esta </a:t>
            </a:r>
            <a:r>
              <a:rPr lang="es-MX" sz="1800" dirty="0">
                <a:latin typeface="Aptos Display" panose="020B0004020202020204" pitchFamily="34" charset="0"/>
              </a:rPr>
              <a:t>semana  estudiaremos dos momentos o periodos antes de que todos los redimidos estemos en la eternidad y uno en la eternidad: </a:t>
            </a:r>
            <a:r>
              <a:rPr lang="es-MX" sz="1800" b="1" dirty="0">
                <a:latin typeface="Aptos Display" panose="020B0004020202020204" pitchFamily="34" charset="0"/>
              </a:rPr>
              <a:t>1) Tiempo de espera; 2) Finalmente cara a cara; y 3) Viviendo en la eternidad.</a:t>
            </a:r>
          </a:p>
          <a:p>
            <a:pPr marL="0" indent="0" algn="just">
              <a:lnSpc>
                <a:spcPts val="1400"/>
              </a:lnSpc>
              <a:buNone/>
              <a:tabLst>
                <a:tab pos="534988" algn="l"/>
              </a:tabLst>
            </a:pPr>
            <a:r>
              <a:rPr lang="es-MX" sz="1800" dirty="0">
                <a:latin typeface="Aptos Display" panose="020B0004020202020204" pitchFamily="34" charset="0"/>
              </a:rPr>
              <a:t>Esta semana, concluimos nuestra reflexión trimestral sobre nuestra relación con Dios. Nuestro estudio culmina con la siguiente pregunta: ¿Qué logramos al estudiar, meditar, discutir y procurar diligentemente desarrollar una relación correcta con el Creador, nuestro Salvador? Además, ¿qué conocimiento adquirimos este trimestre sobre aquellos individuos que nunca lo conocieron?</a:t>
            </a:r>
          </a:p>
          <a:p>
            <a:pPr marL="0" indent="0" algn="just">
              <a:lnSpc>
                <a:spcPts val="1400"/>
              </a:lnSpc>
              <a:buNone/>
              <a:tabLst>
                <a:tab pos="534988" algn="l"/>
              </a:tabLst>
            </a:pPr>
            <a:r>
              <a:rPr lang="es-MX" sz="1800" dirty="0">
                <a:latin typeface="Aptos Display" panose="020B0004020202020204" pitchFamily="34" charset="0"/>
              </a:rPr>
              <a:t>Sin embargo, debemos reconocer la gran, aunque frustrante, paradoja en el corazón de nuestro anhelo por Dios: cuanto más se desarrolla nuestra relación con Dios, más se intensifica nuestro anhelo por Él. Podemos experimentar, a veces, esta frustración por el retraso en el cumplimiento de nuestro deseo de verlo cara a cara. En esta lección final, abrazaremos tanto nuestro anhelo por un conocimiento más personal de Dios como nuestro anhelo por una intimidad más profunda con Él. Específicamente, buscaremos entender, como lo hizo Jacob, lo que significa ver el rostro de Dios. También oraremos con el levita Asaf, a través del Salmo 80, por este anhelo de ver a Dios cara a cara.</a:t>
            </a:r>
            <a:endParaRPr lang="es-MX" sz="1800" i="1"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84083" y="2204488"/>
            <a:ext cx="3163614" cy="3572973"/>
          </a:xfrm>
          <a:prstGeom prst="flowChartDelay">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554511"/>
            <a:ext cx="7257022" cy="5137672"/>
          </a:xfrm>
          <a:effectLst>
            <a:softEdge rad="63500"/>
          </a:effectLst>
          <a:scene3d>
            <a:camera prst="orthographicFront"/>
            <a:lightRig rig="balanced" dir="t"/>
          </a:scene3d>
        </p:spPr>
        <p:txBody>
          <a:bodyPr wrap="square">
            <a:normAutofit/>
          </a:bodyPr>
          <a:lstStyle/>
          <a:p>
            <a:pPr marL="0" indent="0" algn="just" defTabSz="893763">
              <a:lnSpc>
                <a:spcPts val="1300"/>
              </a:lnSpc>
              <a:spcBef>
                <a:spcPts val="0"/>
              </a:spcBef>
              <a:spcAft>
                <a:spcPts val="600"/>
              </a:spcAft>
              <a:buNone/>
              <a:tabLst>
                <a:tab pos="717550" algn="l"/>
              </a:tabLst>
            </a:pPr>
            <a:r>
              <a:rPr lang="es-MX" noProof="0" dirty="0">
                <a:latin typeface="Bw Modelica" panose="00000600000000000000" pitchFamily="50" charset="0"/>
              </a:rPr>
              <a:t>	</a:t>
            </a:r>
            <a:r>
              <a:rPr lang="es-MX" dirty="0" err="1">
                <a:latin typeface="Aptos Display" panose="020B0004020202020204" pitchFamily="34" charset="0"/>
              </a:rPr>
              <a:t>egún</a:t>
            </a:r>
            <a:r>
              <a:rPr lang="es-MX" dirty="0">
                <a:latin typeface="Aptos Display" panose="020B0004020202020204" pitchFamily="34" charset="0"/>
              </a:rPr>
              <a:t> algunos astronautas, el efecto de visión general les hizo 	replantearse lo que importa en la vida. Sintieron una mayor conexión 	con los demás y se preguntaron por qué alguna vez se preocuparon 	por discusiones insignificantes y pequeños problemas. Cuanto más 	se alejaban de la superficie de la Tierra, más fácil les resultaba dejar ir las preocupaciones cotidianas y abrir sus corazones a verdades mayores, como la paz y el amor</a:t>
            </a:r>
          </a:p>
          <a:p>
            <a:pPr marL="0" indent="0" algn="just" defTabSz="893763">
              <a:lnSpc>
                <a:spcPts val="1300"/>
              </a:lnSpc>
              <a:spcBef>
                <a:spcPts val="0"/>
              </a:spcBef>
              <a:spcAft>
                <a:spcPts val="600"/>
              </a:spcAft>
              <a:buNone/>
              <a:tabLst>
                <a:tab pos="538163" algn="l"/>
              </a:tabLst>
            </a:pPr>
            <a:r>
              <a:rPr lang="es-MX" dirty="0">
                <a:latin typeface="Aptos Display" panose="020B0004020202020204" pitchFamily="34" charset="0"/>
              </a:rPr>
              <a:t>A todos nos vendría bien un poco de efecto de visión general de vez en cuando. Lo que sabemos y comprendemos acerca de Dios y la vida es extremadamente limitado. Estamos tan acostumbrados a ver las cosas desde nuestro punto de vista estrecho que olvidamos cuán vasta e inmensurable es la perspectiva de Dios. En 1 Corintios 13, Pablo nos recuerda que tenemos una visión parcial —y una comprensión parcial— de cosas como la fe, la esperanza y el amor: «Ahora vemos como por espejo, oscuramente; mas entonces veremos cara a cara. Ahora conozco en parte; pero entonces conoceré plenamente, así como fui plenamente conocido» (versículo 12).</a:t>
            </a:r>
            <a:endParaRPr lang="es-MX" noProof="0" dirty="0">
              <a:latin typeface="Aptos Display" panose="020B0004020202020204" pitchFamily="34" charset="0"/>
            </a:endParaRPr>
          </a:p>
          <a:p>
            <a:pPr marL="0" indent="0" algn="just">
              <a:lnSpc>
                <a:spcPts val="1300"/>
              </a:lnSpc>
              <a:spcBef>
                <a:spcPts val="600"/>
              </a:spcBef>
              <a:buNone/>
              <a:tabLst>
                <a:tab pos="714375" algn="l"/>
              </a:tabLst>
            </a:pPr>
            <a:r>
              <a:rPr lang="es-MX" b="1" dirty="0">
                <a:latin typeface="Aptos Display" panose="020B0004020202020204" pitchFamily="34" charset="0"/>
              </a:rPr>
              <a:t>«La venida de Cristo se acerca apresuradamente. El tiempo que nos queda para trabajar es corto, y hay hombres y mujeres que perecen… Es necesario que la potencia convertidora de Dios tome posesión de nosotros, para que podamos comprender las necesidades de un mundo que perece. El mensaje que estoy encargada de anunciaros es este: Preparaos, preparaos para el encuentro con el Señor. Aderezad vuestras lámparas y que la luz de la verdad brille en las encrucijadas y los vallados. Hay un mundo entero que espera le sea anunciada la proximidad del fin de todas las » </a:t>
            </a:r>
            <a:r>
              <a:rPr lang="es-MX" i="1" dirty="0">
                <a:latin typeface="Aptos Display" panose="020B0004020202020204" pitchFamily="34" charset="0"/>
              </a:rPr>
              <a:t>(Maranata: el Señor viene, 31 de octubre, p. 321).</a:t>
            </a:r>
            <a:endParaRPr lang="es-MX" i="1" noProof="0" dirty="0">
              <a:latin typeface="Bw Modelica" panose="00000600000000000000" pitchFamily="50" charset="0"/>
            </a:endParaRPr>
          </a:p>
        </p:txBody>
      </p:sp>
      <p:sp>
        <p:nvSpPr>
          <p:cNvPr id="2" name="Rectángulo 1">
            <a:extLst>
              <a:ext uri="{FF2B5EF4-FFF2-40B4-BE49-F238E27FC236}">
                <a16:creationId xmlns:a16="http://schemas.microsoft.com/office/drawing/2014/main" id="{D0A09385-F934-B49B-498E-D0BC730CE53F}"/>
              </a:ext>
            </a:extLst>
          </p:cNvPr>
          <p:cNvSpPr/>
          <p:nvPr/>
        </p:nvSpPr>
        <p:spPr>
          <a:xfrm>
            <a:off x="3109579" y="1303488"/>
            <a:ext cx="1067974" cy="1241212"/>
          </a:xfrm>
          <a:prstGeom prst="rect">
            <a:avLst/>
          </a:prstGeom>
          <a:noFill/>
        </p:spPr>
        <p:txBody>
          <a:bodyPr wrap="square" lIns="91440" tIns="45720" rIns="91440" bIns="45720">
            <a:noAutofit/>
            <a:scene3d>
              <a:camera prst="orthographicFront"/>
              <a:lightRig rig="soft" dir="t">
                <a:rot lat="0" lon="0" rev="15600000"/>
              </a:lightRig>
            </a:scene3d>
            <a:sp3d extrusionH="57150" prstMaterial="softEdge">
              <a:bevelT w="25400" h="38100"/>
            </a:sp3d>
          </a:bodyPr>
          <a:lstStyle/>
          <a:p>
            <a:pPr algn="just"/>
            <a:r>
              <a:rPr lang="es-MX" sz="8100" b="1" noProof="0" dirty="0">
                <a:ln/>
                <a:solidFill>
                  <a:srgbClr val="00526B"/>
                </a:solidFill>
                <a:latin typeface="Aptos Display" panose="020B0004020202020204" pitchFamily="34" charset="0"/>
              </a:rPr>
              <a:t>S</a:t>
            </a:r>
            <a:endParaRPr lang="es-MX" sz="81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498751" y="165817"/>
            <a:ext cx="6490495" cy="830997"/>
          </a:xfrm>
          <a:prstGeom prst="rect">
            <a:avLst/>
          </a:prstGeom>
          <a:solidFill>
            <a:srgbClr val="725247"/>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1751024"/>
            <a:ext cx="3115489" cy="3678128"/>
          </a:xfrm>
          <a:prstGeom prst="flowChartDelay">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2973585" y="1918447"/>
            <a:ext cx="7498472" cy="4435395"/>
          </a:xfrm>
        </p:spPr>
        <p:txBody>
          <a:bodyPr vert="horz" wrap="square" lIns="91440" tIns="45720" rIns="91440" bIns="45720" rtlCol="0">
            <a:normAutofit/>
          </a:bodyPr>
          <a:lstStyle/>
          <a:p>
            <a:pPr marL="0" indent="0" algn="just">
              <a:lnSpc>
                <a:spcPts val="1500"/>
              </a:lnSpc>
              <a:spcBef>
                <a:spcPts val="0"/>
              </a:spcBef>
              <a:spcAft>
                <a:spcPts val="600"/>
              </a:spcAft>
              <a:buNone/>
            </a:pPr>
            <a:r>
              <a:rPr lang="es-MX" dirty="0">
                <a:latin typeface="Aptos Display" panose="020B0004020202020204" pitchFamily="34" charset="0"/>
              </a:rPr>
              <a:t>Permanece conmigo por unos momentos mientras consideramos la inmensidad del espacio, lo que nos ayuda a imaginar la inmensidad de Dios. Tomemos, por ejemplo, el Sol. Nos parece enorme, pero en realidad es una estrella de tamaño mediano. Es una de las aproximadamente doscientos sextillones de estrellas en el universo observable.1 Permítanme escribir ese número porque nos ayuda a poner las cosas en perspectiva: Nuestro brillante y masivo sol es solo una estrella de tamaño mediano entre 200,000,000,000,000,000,000,000 estrellas en el universo observable. Nuestro Sol es bastante pequeño en comparación con otras estrellas. La estrella UY </a:t>
            </a:r>
            <a:r>
              <a:rPr lang="es-MX" dirty="0" err="1">
                <a:latin typeface="Aptos Display" panose="020B0004020202020204" pitchFamily="34" charset="0"/>
              </a:rPr>
              <a:t>Scuti</a:t>
            </a:r>
            <a:r>
              <a:rPr lang="es-MX" dirty="0">
                <a:latin typeface="Aptos Display" panose="020B0004020202020204" pitchFamily="34" charset="0"/>
              </a:rPr>
              <a:t>, por ejemplo, se estima que tiene mil setecientas veces el radio del Sol.1 UY </a:t>
            </a:r>
            <a:r>
              <a:rPr lang="es-MX" dirty="0" err="1">
                <a:latin typeface="Aptos Display" panose="020B0004020202020204" pitchFamily="34" charset="0"/>
              </a:rPr>
              <a:t>Scuti</a:t>
            </a:r>
            <a:r>
              <a:rPr lang="es-MX" dirty="0">
                <a:latin typeface="Aptos Display" panose="020B0004020202020204" pitchFamily="34" charset="0"/>
              </a:rPr>
              <a:t> es decenas de miles de veces más brillante que el Sol. Entonces, ¿cómo nos ayudan estos hechos a tener perspectiva sobre Dios? Nos dan un atisbo de Su magnitud. Según la Biblia, Dios exhala estrellas: «Por la palabra de Jehová fueron hechos los cielos, y todo el ejército de ellos por el aliento de su boca» (Salmo 33:6).</a:t>
            </a:r>
            <a:endParaRPr lang="es-MX" noProof="0" dirty="0">
              <a:latin typeface="Aptos Display" panose="020B0004020202020204" pitchFamily="34" charset="0"/>
            </a:endParaRPr>
          </a:p>
          <a:p>
            <a:pPr marL="0" indent="0" algn="just">
              <a:lnSpc>
                <a:spcPts val="15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Cuando atesoramos el amor de Cristo en el corazón, así como una dulce fragancia, no puede ocultarse. Su santa influencia será sentida por todos aquellos con quienes nos relacionemos. El espíritu de Cristo en el corazón es como un manantial en un desierto, que se derrama para refrescarlo todo, y despertar en los que ya están por perecer ansias de beber del agua de la vida»</a:t>
            </a:r>
            <a:r>
              <a:rPr lang="es-MX" b="1" noProof="0" dirty="0">
                <a:latin typeface="Aptos Display" panose="020B0004020202020204" pitchFamily="34" charset="0"/>
              </a:rPr>
              <a:t> </a:t>
            </a:r>
            <a:r>
              <a:rPr lang="es-MX" i="1" dirty="0">
                <a:latin typeface="Aptos Display" panose="020B0004020202020204" pitchFamily="34" charset="0"/>
              </a:rPr>
              <a:t>(Recibiréis poder, 4 de septiembre, p. 258)</a:t>
            </a: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036EB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Viviendo hoy</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291325" y="915560"/>
            <a:ext cx="10092896" cy="1304841"/>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noProof="0" dirty="0"/>
              <a:t>«</a:t>
            </a:r>
            <a:r>
              <a:rPr lang="es-MX" dirty="0"/>
              <a:t>También debes saber esto: que en los postreros días vendrán tiempos peligrosos» (2ª de Timoteo 3:1)</a:t>
            </a:r>
            <a:endParaRPr lang="es-MX" noProof="0" dirty="0"/>
          </a:p>
          <a:p>
            <a:pPr>
              <a:lnSpc>
                <a:spcPts val="1400"/>
              </a:lnSpc>
            </a:pPr>
            <a:r>
              <a:rPr lang="es-MX" dirty="0"/>
              <a:t>Independientemente de cuán diferentes hayan sido el momento histórico, el lugar y el contexto de este salmo 80, ¿de qué manera puedes sentirte identificado con su contenido</a:t>
            </a:r>
            <a:endParaRPr lang="es-MX" noProof="0" dirty="0"/>
          </a:p>
          <a:p>
            <a:pPr>
              <a:lnSpc>
                <a:spcPts val="1400"/>
              </a:lnSpc>
            </a:pPr>
            <a:r>
              <a:rPr lang="es-MX" noProof="0" dirty="0"/>
              <a:t>R</a:t>
            </a:r>
            <a:r>
              <a:rPr lang="es-MX" noProof="0" dirty="0">
                <a:solidFill>
                  <a:srgbClr val="0070C0"/>
                </a:solidFill>
              </a:rPr>
              <a:t>. </a:t>
            </a:r>
            <a:r>
              <a:rPr lang="es-MX" dirty="0">
                <a:solidFill>
                  <a:srgbClr val="0070C0"/>
                </a:solidFill>
              </a:rPr>
              <a:t>Todos necesitamos un reavivamiento espiritual. Es muy fácil caer en la complacencia o incluso olvidar lo que Dios ha hecho y está haciendo por nosotros.</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8645" y="2447365"/>
            <a:ext cx="2954940" cy="3376004"/>
          </a:xfrm>
          <a:prstGeom prst="roundRect">
            <a:avLst>
              <a:gd name="adj" fmla="val 38512"/>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213437" y="6389702"/>
            <a:ext cx="10170784" cy="470450"/>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¿Qué significa que Dios haga «resplandecer» su rostro sobre ti, especialmente en el contexto de que solo su justicia te salva?</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119743" y="851911"/>
            <a:ext cx="10255436" cy="1676136"/>
          </a:xfrm>
          <a:noFill/>
        </p:spPr>
        <p:txBody>
          <a:bodyPr vert="horz" wrap="square" lIns="91440" tIns="45720" rIns="91440" bIns="45720" rtlCol="0" anchor="t">
            <a:normAutofit/>
          </a:bodyPr>
          <a:lstStyle/>
          <a:p>
            <a:pPr>
              <a:lnSpc>
                <a:spcPts val="1600"/>
              </a:lnSpc>
            </a:pPr>
            <a:r>
              <a:rPr lang="es-MX" dirty="0">
                <a:latin typeface="Aptos Display" panose="020B0004020202020204" pitchFamily="34" charset="0"/>
              </a:rPr>
              <a:t>«Y enviará sus ángeles con gran voz de trompeta, y juntarán a sus escogidos, de los cuatro vientos, desde un extremo del cielo hasta el otro» (Mateo 24:31)</a:t>
            </a:r>
          </a:p>
          <a:p>
            <a:pPr>
              <a:lnSpc>
                <a:spcPts val="1600"/>
              </a:lnSpc>
            </a:pPr>
            <a:r>
              <a:rPr lang="es-MX" dirty="0"/>
              <a:t>¿Qué ocurrirá luego? Lee 1 Tesalonicenses 4:17. Lo que Pablo describe en Filipenses 2:10 y 11 resonará finalmente en todo el universo.</a:t>
            </a:r>
          </a:p>
          <a:p>
            <a:pPr>
              <a:lnSpc>
                <a:spcPts val="16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070C0"/>
                </a:solidFill>
                <a:latin typeface="Aptos Display" panose="020B0004020202020204" pitchFamily="34" charset="0"/>
              </a:rPr>
              <a:t>Luego los que vivimos, los que hayamos quedado seremos arrebatados a las nubes para recibir al Señor en el aire. Y estaremos con él por la eternidad.</a:t>
            </a:r>
          </a:p>
          <a:p>
            <a:pPr>
              <a:lnSpc>
                <a:spcPts val="1600"/>
              </a:lnSpc>
            </a:pPr>
            <a:endParaRPr lang="es-MX" sz="2000" noProof="0" dirty="0">
              <a:latin typeface="Aptos Display" panose="020B0004020202020204" pitchFamily="34" charset="0"/>
            </a:endParaRP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151538"/>
            <a:ext cx="7537270" cy="4213404"/>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Cuando Jacob luchó con Dios y vio su rostro, no sabía su nombre (</a:t>
            </a:r>
            <a:r>
              <a:rPr lang="es-MX" dirty="0" err="1">
                <a:latin typeface="Aptos Display" panose="020B0004020202020204" pitchFamily="34" charset="0"/>
              </a:rPr>
              <a:t>Gén</a:t>
            </a:r>
            <a:r>
              <a:rPr lang="es-MX" dirty="0">
                <a:latin typeface="Aptos Display" panose="020B0004020202020204" pitchFamily="34" charset="0"/>
              </a:rPr>
              <a:t>. 32:29). Pero Jacob al menos pudo nombrar el lugar donde Dios se le había aparecido: “Peniel”, que significa “el rostro de Dios” (</a:t>
            </a:r>
            <a:r>
              <a:rPr lang="es-MX" dirty="0" err="1">
                <a:latin typeface="Aptos Display" panose="020B0004020202020204" pitchFamily="34" charset="0"/>
              </a:rPr>
              <a:t>Gén</a:t>
            </a:r>
            <a:r>
              <a:rPr lang="es-MX" dirty="0">
                <a:latin typeface="Aptos Display" panose="020B0004020202020204" pitchFamily="34" charset="0"/>
              </a:rPr>
              <a:t>. 32:30). Por supuesto, el nombre “Peniel” no significa que Jacob identificara el lugar como el “rostro de Dios” literal. Más bien, para Jacob, el nombre “Peniel” se refería a su experiencia personal con Dios. Además, el uso de la expresión hebrea </a:t>
            </a:r>
            <a:r>
              <a:rPr lang="es-MX" dirty="0" err="1">
                <a:latin typeface="Aptos Display" panose="020B0004020202020204" pitchFamily="34" charset="0"/>
              </a:rPr>
              <a:t>panim</a:t>
            </a:r>
            <a:r>
              <a:rPr lang="es-MX" dirty="0">
                <a:latin typeface="Aptos Display" panose="020B0004020202020204" pitchFamily="34" charset="0"/>
              </a:rPr>
              <a:t> ’el </a:t>
            </a:r>
            <a:r>
              <a:rPr lang="es-MX" dirty="0" err="1">
                <a:latin typeface="Aptos Display" panose="020B0004020202020204" pitchFamily="34" charset="0"/>
              </a:rPr>
              <a:t>panim</a:t>
            </a:r>
            <a:r>
              <a:rPr lang="es-MX" dirty="0">
                <a:latin typeface="Aptos Display" panose="020B0004020202020204" pitchFamily="34" charset="0"/>
              </a:rPr>
              <a:t>, “cara a cara”, no significa que Jacob realmente vio el rostro físico de Dios. Esta expresión es equivalente a ver «la forma del Señor» (Núm. 12:8, NKJV) y, en cambio, describe la experiencia de un encuentro directo con Dios (</a:t>
            </a:r>
            <a:r>
              <a:rPr lang="es-MX" dirty="0" err="1">
                <a:latin typeface="Aptos Display" panose="020B0004020202020204" pitchFamily="34" charset="0"/>
              </a:rPr>
              <a:t>Deut</a:t>
            </a:r>
            <a:r>
              <a:rPr lang="es-MX" dirty="0">
                <a:latin typeface="Aptos Display" panose="020B0004020202020204" pitchFamily="34" charset="0"/>
              </a:rPr>
              <a:t>. 5:4). Para Jesús, los dos amores, el amor a Dios y el amor al prójimo, están relacionados: a menos que  amemos a nuestro prójimo, somos incapaces de amar a Dios. Para ver el rostro de Dios, necesitamos aprender a ver el rostro de Dios en nuestro hermano o hermana.</a:t>
            </a:r>
            <a:endParaRPr lang="es-MX" i="1"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Los de corazón puro perciben al Creador en las obras de su mano poderosa, en las obras de belleza que componen el universo. En su Palabra escrita ven con mayor claridad aún la revelación de su misericordia, su bondad y su gracia… La hermosura y el encanto de la verdad que no disciernen los sabios del mundo se presentan constantemente a quienes, movidos por un espíritu sencillo como el de un niño, desean conocer y cumplir la voluntad de Dios. Discernimos la verdad cuando llegamos a participar de la naturaleza divina.» </a:t>
            </a:r>
            <a:r>
              <a:rPr lang="es-MX" i="1" dirty="0">
                <a:latin typeface="Aptos Display" panose="020B0004020202020204" pitchFamily="34" charset="0"/>
              </a:rPr>
              <a:t>(Reflejemos a Jesús, 30 de diciembre, p. 370).</a:t>
            </a:r>
          </a:p>
          <a:p>
            <a:pPr marL="0" indent="0" algn="just">
              <a:lnSpc>
                <a:spcPts val="1400"/>
              </a:lnSpc>
              <a:spcBef>
                <a:spcPts val="0"/>
              </a:spcBef>
              <a:spcAft>
                <a:spcPts val="600"/>
              </a:spcAft>
              <a:buNone/>
            </a:pPr>
            <a:endParaRPr lang="es-MX" i="1"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Finalmente, cara a cara</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602741"/>
            <a:ext cx="2718166" cy="3280223"/>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119743" y="6327358"/>
            <a:ext cx="10255436" cy="421198"/>
          </a:xfrm>
          <a:prstGeom prst="rect">
            <a:avLst/>
          </a:prstGeom>
          <a:noFill/>
        </p:spPr>
        <p:txBody>
          <a:bodyPr wrap="square" rtlCol="0">
            <a:normAutofit/>
          </a:bodyPr>
          <a:lstStyle/>
          <a:p>
            <a:pPr algn="just">
              <a:lnSpc>
                <a:spcPts val="1800"/>
              </a:lnSpc>
            </a:pPr>
            <a:r>
              <a:rPr lang="es-MX" b="1" noProof="0" dirty="0"/>
              <a:t>Reflexionemos:</a:t>
            </a:r>
            <a:r>
              <a:rPr lang="es-MX" noProof="0" dirty="0"/>
              <a:t> </a:t>
            </a:r>
            <a:r>
              <a:rPr lang="es-MX" b="1" dirty="0">
                <a:solidFill>
                  <a:srgbClr val="C00000"/>
                </a:solidFill>
                <a:latin typeface="Aptos Display" panose="020B0004020202020204" pitchFamily="34" charset="0"/>
              </a:rPr>
              <a:t>Piensa ¿que emoción sientes de poder ver el rostro de Jesús? ¿Lo deseas realmente? </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32253"/>
            <a:ext cx="10260898" cy="1534429"/>
          </a:xfrm>
          <a:noFill/>
        </p:spPr>
        <p:txBody>
          <a:bodyPr vert="horz" wrap="square" lIns="91440" tIns="45720" rIns="91440" bIns="45720" rtlCol="0" anchor="t">
            <a:normAutofit/>
          </a:bodyPr>
          <a:lstStyle/>
          <a:p>
            <a:pPr>
              <a:lnSpc>
                <a:spcPts val="1500"/>
              </a:lnSpc>
            </a:pPr>
            <a:r>
              <a:rPr lang="es-MX" dirty="0">
                <a:latin typeface="Comic Sans MS" panose="030F0702030302020204" pitchFamily="66" charset="0"/>
              </a:rPr>
              <a:t>«la santa ciudad, la Nueva Jerusalén, que descendía del cielo, de Dios, engalanada como una novia para su esposo» (</a:t>
            </a:r>
            <a:r>
              <a:rPr lang="es-MX" dirty="0" err="1">
                <a:latin typeface="Comic Sans MS" panose="030F0702030302020204" pitchFamily="66" charset="0"/>
              </a:rPr>
              <a:t>Apoc</a:t>
            </a:r>
            <a:r>
              <a:rPr lang="es-MX" dirty="0">
                <a:latin typeface="Comic Sans MS" panose="030F0702030302020204" pitchFamily="66" charset="0"/>
              </a:rPr>
              <a:t>. 21: 2)</a:t>
            </a:r>
            <a:endParaRPr lang="es-MX" noProof="0" dirty="0">
              <a:latin typeface="Aptos Display" panose="020B0004020202020204" pitchFamily="34" charset="0"/>
            </a:endParaRPr>
          </a:p>
          <a:p>
            <a:pPr>
              <a:lnSpc>
                <a:spcPts val="1500"/>
              </a:lnSpc>
            </a:pPr>
            <a:r>
              <a:rPr lang="es-MX" dirty="0"/>
              <a:t>Lee Apocalipsis 21:9 al 11. ¿Qué analogía se usa aquí para representar al pueblo fiel de Dios y por qué crees que se la utiliza?</a:t>
            </a:r>
            <a:endParaRPr lang="es-MX" noProof="0" dirty="0">
              <a:latin typeface="Aptos Display" panose="020B0004020202020204" pitchFamily="34" charset="0"/>
            </a:endParaRPr>
          </a:p>
          <a:p>
            <a:pPr>
              <a:lnSpc>
                <a:spcPts val="15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Se usa la analogía de una novia, la novia es hermosa y el día de su boda es el punto de inflexión de una vida en común para los contrayentes. Esto mismo ocurrirá con nuestra relación con Dios cuando él regrese.</a:t>
            </a:r>
            <a:endParaRPr lang="es-MX" sz="2000"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1990161"/>
            <a:ext cx="7601082" cy="4303060"/>
          </a:xfrm>
        </p:spPr>
        <p:txBody>
          <a:bodyPr>
            <a:noAutofit/>
          </a:bodyPr>
          <a:lstStyle/>
          <a:p>
            <a:pPr marL="0" indent="0" algn="just">
              <a:lnSpc>
                <a:spcPts val="1400"/>
              </a:lnSpc>
              <a:spcBef>
                <a:spcPts val="0"/>
              </a:spcBef>
              <a:spcAft>
                <a:spcPts val="600"/>
              </a:spcAft>
              <a:buNone/>
            </a:pPr>
            <a:r>
              <a:rPr lang="es-MX" dirty="0">
                <a:latin typeface="Aptos Display" panose="020B0004020202020204" pitchFamily="34" charset="0"/>
              </a:rPr>
              <a:t>Jesús ha estado preparando un lugar indescriptiblemente hermoso para nosotros (Juan 14:1-3). La hermana Elena dice en el Conflicto de los siglos: «El lenguaje humano no alcanza a describir la recompensa de los justos. Solo la conocerán quienes la contemplen. Ninguna inteligencia limitada puede comprender la gloria del paraíso de Dios» Aunque no podemos comprender realmente cómo serán el cielo y la Tierra nuevos, Dios mostró a Juan una visión de ese lugar para que esperemos con ilusión la «boda» que pronto tendrá lugar. De hecho, se nos exhorta a poner la mira «en las cosas de arriba, no en las de la tierra» (Col. 3:2). Dios está preparando cuidadosamente ese acontecimiento y no quiere que esta «boda» nos tome por sorpresa (ver Mat. 22:1-14; 25:1-13).</a:t>
            </a:r>
            <a:endParaRPr lang="es-MX" noProof="0" dirty="0">
              <a:latin typeface="Aptos Display" panose="020B0004020202020204" pitchFamily="34" charset="0"/>
            </a:endParaRPr>
          </a:p>
          <a:p>
            <a:pPr marL="0" indent="0" algn="just">
              <a:lnSpc>
                <a:spcPts val="1300"/>
              </a:lnSpc>
              <a:spcBef>
                <a:spcPts val="0"/>
              </a:spcBef>
              <a:spcAft>
                <a:spcPts val="600"/>
              </a:spcAft>
              <a:buNone/>
            </a:pPr>
            <a:r>
              <a:rPr lang="es-MX" b="1" noProof="0" dirty="0">
                <a:latin typeface="Aptos Display" panose="020B0004020202020204" pitchFamily="34" charset="0"/>
              </a:rPr>
              <a:t>«</a:t>
            </a:r>
            <a:r>
              <a:rPr lang="es-MX" sz="1700" b="1" dirty="0">
                <a:latin typeface="Aptos Display" panose="020B0004020202020204" pitchFamily="34" charset="0"/>
              </a:rPr>
              <a:t>Tanto en el Antiguo como en el Nuevo Testamento, la relación matrimonial se emplea para representar la unión tierna y sagrada que existe entre Cristo y su pueblo. En el pensar de Cristo, la alegría de las festividades de bodas simbolizaba el regocijo de aquel día en que él llevará la Esposa a la casa del Padre, y los redimidos juntamente con el Redentor se sentarán a la cena de las bodas del Cordero. Él dice: "De la manera que el novio se regocija sobre la novia, así tu Dios se regocijará sobre ti". "Ya no serás llamada Dejada… sino que serás llamada mi Deleite… porque Jehová se deleita en ti". "Jehová… </a:t>
            </a:r>
            <a:r>
              <a:rPr lang="es-MX" sz="1700" b="1" dirty="0" err="1">
                <a:latin typeface="Aptos Display" panose="020B0004020202020204" pitchFamily="34" charset="0"/>
              </a:rPr>
              <a:t>gozaráse</a:t>
            </a:r>
            <a:r>
              <a:rPr lang="es-MX" sz="1700" b="1" dirty="0">
                <a:latin typeface="Aptos Display" panose="020B0004020202020204" pitchFamily="34" charset="0"/>
              </a:rPr>
              <a:t> sobre ti con alegría, callará de amor, se regocijará sobre ti con cantar". Cuando la visión de las cosas celestiales fue concedida a Juan el apóstol, escribió: "Y oí como la voz de una grande compañía, y como el ruido de muchas aguas, y como la voz de grandes truenos, que decía: Aleluya: porque reinó el Señor nuestro Dios Todopoderoso. Gocémonos y alegrémonos y démosle gloria; porque son venidas las bodas del Cordero, y su esposa se ha aparejado". "Bienaventurados los que son llamados a la cena del Cordero" (Apocalipsis 19:6, 7, 9).»</a:t>
            </a:r>
            <a:r>
              <a:rPr lang="es-MX" b="1" noProof="0" dirty="0">
                <a:latin typeface="Aptos Display" panose="020B0004020202020204" pitchFamily="34" charset="0"/>
              </a:rPr>
              <a:t> </a:t>
            </a:r>
            <a:r>
              <a:rPr lang="es-MX" i="1" dirty="0">
                <a:latin typeface="Aptos Display" panose="020B0004020202020204" pitchFamily="34" charset="0"/>
              </a:rPr>
              <a:t>(El Deseado de todas las gentes, p. 125).</a:t>
            </a:r>
          </a:p>
          <a:p>
            <a:pPr marL="0" indent="0" algn="just">
              <a:lnSpc>
                <a:spcPts val="1300"/>
              </a:lnSpc>
              <a:spcBef>
                <a:spcPts val="0"/>
              </a:spcBef>
              <a:spcAft>
                <a:spcPts val="600"/>
              </a:spcAft>
              <a:buNone/>
            </a:pPr>
            <a:endParaRPr lang="es-MX" i="1" dirty="0">
              <a:latin typeface="Aptos Display" panose="020B0004020202020204" pitchFamily="34" charset="0"/>
            </a:endParaRPr>
          </a:p>
          <a:p>
            <a:pPr marL="0" indent="0" algn="just">
              <a:lnSpc>
                <a:spcPts val="1300"/>
              </a:lnSpc>
              <a:spcBef>
                <a:spcPts val="0"/>
              </a:spcBef>
              <a:spcAft>
                <a:spcPts val="600"/>
              </a:spcAft>
              <a:buNone/>
            </a:pPr>
            <a:endParaRPr lang="es-MX" i="1" dirty="0">
              <a:latin typeface="Aptos Display" panose="020B0004020202020204" pitchFamily="34" charset="0"/>
            </a:endParaRPr>
          </a:p>
          <a:p>
            <a:pPr marL="0" indent="0" algn="just">
              <a:lnSpc>
                <a:spcPts val="1300"/>
              </a:lnSpc>
              <a:spcBef>
                <a:spcPts val="0"/>
              </a:spcBef>
              <a:spcAft>
                <a:spcPts val="600"/>
              </a:spcAft>
              <a:buNone/>
            </a:pPr>
            <a:endParaRPr lang="es-MX" i="1" dirty="0">
              <a:latin typeface="Aptos Display" panose="020B0004020202020204" pitchFamily="34" charset="0"/>
            </a:endParaRPr>
          </a:p>
          <a:p>
            <a:pPr marL="0" indent="0" algn="just">
              <a:lnSpc>
                <a:spcPts val="1300"/>
              </a:lnSpc>
              <a:spcBef>
                <a:spcPts val="0"/>
              </a:spcBef>
              <a:spcAft>
                <a:spcPts val="600"/>
              </a:spcAft>
              <a:buNone/>
            </a:pPr>
            <a:endParaRPr lang="es-MX" i="1" dirty="0">
              <a:latin typeface="Aptos Display" panose="020B0004020202020204" pitchFamily="34" charset="0"/>
            </a:endParaRPr>
          </a:p>
          <a:p>
            <a:pPr marL="0" indent="0" algn="just">
              <a:lnSpc>
                <a:spcPts val="1300"/>
              </a:lnSpc>
              <a:spcBef>
                <a:spcPts val="0"/>
              </a:spcBef>
              <a:spcAft>
                <a:spcPts val="600"/>
              </a:spcAft>
              <a:buNone/>
            </a:pPr>
            <a:endParaRPr lang="es-MX" i="1" dirty="0">
              <a:latin typeface="Aptos Display" panose="020B0004020202020204" pitchFamily="34" charset="0"/>
            </a:endParaRPr>
          </a:p>
          <a:p>
            <a:pPr marL="0" indent="0" algn="just">
              <a:lnSpc>
                <a:spcPts val="1300"/>
              </a:lnSpc>
              <a:spcBef>
                <a:spcPts val="0"/>
              </a:spcBef>
              <a:spcAft>
                <a:spcPts val="600"/>
              </a:spcAft>
              <a:buNone/>
            </a:pPr>
            <a:endParaRPr lang="es-MX" sz="1600"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92D05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92500" lnSpcReduction="1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La novia</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8FCB5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86062" y="2606899"/>
            <a:ext cx="2688036" cy="2923088"/>
          </a:xfrm>
          <a:prstGeom prst="teardrop">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86061" y="6450392"/>
            <a:ext cx="10289118" cy="527089"/>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Lee Apocalipsis 21:9 al 27. ¿Por qué nos resulta tan difícil imaginar lo allí descrito? ¿Cómo podemos siquiera empezar a comprender lo que se nos promete aquí?</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92500" lnSpcReduction="1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Seguir al Cordero</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8"/>
            <a:ext cx="10453558" cy="1281132"/>
          </a:xfrm>
          <a:noFill/>
        </p:spPr>
        <p:txBody>
          <a:bodyPr vert="horz" wrap="square" lIns="91440" tIns="45720" rIns="91440" bIns="45720" rtlCol="0" anchor="t">
            <a:normAutofit/>
          </a:bodyPr>
          <a:lstStyle/>
          <a:p>
            <a:pPr>
              <a:lnSpc>
                <a:spcPts val="1300"/>
              </a:lnSpc>
              <a:spcAft>
                <a:spcPts val="300"/>
              </a:spcAft>
            </a:pPr>
            <a:r>
              <a:rPr lang="es-MX" dirty="0">
                <a:latin typeface="Aptos Display" panose="020B0004020202020204" pitchFamily="34" charset="0"/>
              </a:rPr>
              <a:t>«Estos son los que siguen al Cordero por dondequiera que va. Estos fueron redimidos de entre los hombres como primicias para Dios y para el Cordero;» (Apocalipsis 14: 4).</a:t>
            </a:r>
          </a:p>
          <a:p>
            <a:pPr>
              <a:lnSpc>
                <a:spcPts val="1300"/>
              </a:lnSpc>
              <a:spcAft>
                <a:spcPts val="300"/>
              </a:spcAft>
            </a:pPr>
            <a:r>
              <a:rPr lang="es-MX" dirty="0">
                <a:latin typeface="Aptos Display" panose="020B0004020202020204" pitchFamily="34" charset="0"/>
              </a:rPr>
              <a:t>¿Qué otras bendiciones podemos esperar en la Eternidad? Lee Isaías 25:8; y Apocalipsis 7:17 y 21:4.</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Ya no habrá más muerte y Dios enjugara toda lagrima, quitara también toda afrenta del su pueblo. Pero también Jesús mismos cuidara de nosotros, quitara todo dolor, sufrimiento, será todo </a:t>
            </a:r>
            <a:r>
              <a:rPr lang="es-MX" dirty="0" err="1">
                <a:solidFill>
                  <a:srgbClr val="0070C0"/>
                </a:solidFill>
                <a:latin typeface="Aptos Display" panose="020B0004020202020204" pitchFamily="34" charset="0"/>
              </a:rPr>
              <a:t>armonis</a:t>
            </a:r>
            <a:r>
              <a:rPr lang="es-MX" dirty="0">
                <a:solidFill>
                  <a:srgbClr val="0070C0"/>
                </a:solidFill>
                <a:latin typeface="Aptos Display" panose="020B0004020202020204" pitchFamily="34" charset="0"/>
              </a:rPr>
              <a:t> y amor.</a:t>
            </a: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22128" y="2380391"/>
            <a:ext cx="2701466" cy="3138036"/>
          </a:xfrm>
          <a:prstGeom prst="flowChartDisp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1963278"/>
            <a:ext cx="7752092" cy="4338915"/>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500"/>
              </a:lnSpc>
              <a:buNone/>
            </a:pPr>
            <a:r>
              <a:rPr lang="es-MX" dirty="0">
                <a:latin typeface="Aptos Display" panose="020B0004020202020204" pitchFamily="34" charset="0"/>
              </a:rPr>
              <a:t>Seguramente la mayor bendición del Cielo será ver finalmente a Jesús y agradecerle personalmente lo que ha hecho por nosotros en esta Tierra caída. Querremos prodigarle nuestra adoración por habernos salvado de la muerte eterna mediante su sacrificio en la Cruz. Los discípulos lo siguieron de cerca a Jesús y Apocalipsis 14:4 dice que nosotros haremos lo mismo. Sin embargo, para que anhelemos seguirlo en el Cielo, debemos primero seguirlo aquí en la Tierra. Jesús, el Cordero, es también nuestro Pastor y quien nos guía en nuestros caminos como ningún otro puede hacerlo. Como su pueblo y sus ovejas, seguiremos a Jesús en el Cielo, deseosos de estar siempre en su presencia</a:t>
            </a:r>
          </a:p>
          <a:p>
            <a:pPr marL="0" indent="0" algn="just">
              <a:lnSpc>
                <a:spcPts val="1500"/>
              </a:lnSpc>
              <a:buNone/>
            </a:pPr>
            <a:r>
              <a:rPr lang="es-MX" b="1" noProof="0" dirty="0">
                <a:latin typeface="Aptos Display" panose="020B0004020202020204" pitchFamily="34" charset="0"/>
              </a:rPr>
              <a:t>«</a:t>
            </a:r>
            <a:r>
              <a:rPr lang="es-MX" b="1" dirty="0">
                <a:latin typeface="Aptos Display" panose="020B0004020202020204" pitchFamily="34" charset="0"/>
              </a:rPr>
              <a:t>No necesitamos esperar hasta que seamos trasladados para seguir a Cristo. El pueblo de Dios puede hacer eso aquí abajo. Seguirán al Cordero en las cortes celestiales solo si lo siguen aquí… No debemos seguir a Cristo a intervalos o caprichosamente, solamente cuando ello sea para nuestra conveniencia. Debemos optar por seguirlo. En la vida diaria, debemos seguir su ejemplo, como el rebaño sigue confiadamente a su pastor. Debemos seguirlo con sufrimiento por su causa, diciendo a cada paso: "Aunque él me matare, en él esperaré" (Job 13:15). La regla de su vida debe ser nuestra experiencia. Y cuando tratemos de ser como él y mantengamos nuestros deseos en conformidad con su voluntad, lo daremos a conocer.» </a:t>
            </a:r>
            <a:r>
              <a:rPr lang="es-MX" i="1" dirty="0">
                <a:latin typeface="Aptos Display" panose="020B0004020202020204" pitchFamily="34" charset="0"/>
              </a:rPr>
              <a:t>(En los lugares celestiales, 18 de octubre, p. 300).</a:t>
            </a:r>
          </a:p>
        </p:txBody>
      </p:sp>
      <p:sp>
        <p:nvSpPr>
          <p:cNvPr id="6" name="CuadroTexto 5">
            <a:extLst>
              <a:ext uri="{FF2B5EF4-FFF2-40B4-BE49-F238E27FC236}">
                <a16:creationId xmlns:a16="http://schemas.microsoft.com/office/drawing/2014/main" id="{9380AA45-86D5-335F-FCD4-9E237300BF12}"/>
              </a:ext>
            </a:extLst>
          </p:cNvPr>
          <p:cNvSpPr txBox="1"/>
          <p:nvPr/>
        </p:nvSpPr>
        <p:spPr>
          <a:xfrm>
            <a:off x="22128" y="6155832"/>
            <a:ext cx="10442672" cy="720518"/>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 Pero no es necesario esperarnos hasta estar en el hogar celestial. Hoy podemos hacerlo desde aquí ya que será el reflejo de lo que ahora somos en carácter. ¿No demostraremos aquí, en nuestro lugar de prueba nuestra lealtad en la observancia de los mandamientos de Dios?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139850" y="862701"/>
            <a:ext cx="10247731" cy="1171745"/>
          </a:xfrm>
        </p:spPr>
        <p:txBody>
          <a:bodyPr wrap="square" anchor="t">
            <a:noAutofit/>
          </a:bodyPr>
          <a:lstStyle/>
          <a:p>
            <a:pPr>
              <a:lnSpc>
                <a:spcPts val="1400"/>
              </a:lnSpc>
              <a:spcAft>
                <a:spcPts val="300"/>
              </a:spcAft>
            </a:pPr>
            <a:r>
              <a:rPr lang="es-MX" dirty="0">
                <a:latin typeface="Aptos Display" panose="020B0004020202020204" pitchFamily="34" charset="0"/>
              </a:rPr>
              <a:t>«Al que viene a mí, nunca lo echo fuera» (Juan 6:37).</a:t>
            </a:r>
            <a:endParaRPr lang="es-MX" noProof="0" dirty="0">
              <a:latin typeface="Aptos Display" panose="020B0004020202020204" pitchFamily="34" charset="0"/>
            </a:endParaRPr>
          </a:p>
          <a:p>
            <a:pPr>
              <a:lnSpc>
                <a:spcPts val="1400"/>
              </a:lnSpc>
              <a:spcAft>
                <a:spcPts val="300"/>
              </a:spcAft>
            </a:pPr>
            <a:r>
              <a:rPr lang="es-MX" dirty="0">
                <a:latin typeface="Aptos Display" panose="020B0004020202020204" pitchFamily="34" charset="0"/>
              </a:rPr>
              <a:t>Lee los siguientes textos y nota su invitación a venir a él: Mateo 11:28-30; Isaías 55:1-3; Juan 6:44.</a:t>
            </a: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El Señor invita a los que están trabajado y cansados ya que ofrece el descanso, también nos invita a llevar su yugo es fácil y ligera su carga. Invita a todos los sedientos a que beban del agua de vida, invita a comprar vino y leche aun sin dinero. Su invitación es ir a él y nos dará vida eterna.</a:t>
            </a: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732444" y="1999133"/>
            <a:ext cx="7655137" cy="4294091"/>
          </a:xfrm>
        </p:spPr>
        <p:txBody>
          <a:bodyPr vert="horz" wrap="square" lIns="91440" tIns="45720" rIns="91440" bIns="45720" rtlCol="0">
            <a:normAutofit/>
          </a:bodyPr>
          <a:lstStyle/>
          <a:p>
            <a:pPr marL="0" indent="0" algn="just">
              <a:lnSpc>
                <a:spcPts val="1300"/>
              </a:lnSpc>
              <a:spcBef>
                <a:spcPts val="0"/>
              </a:spcBef>
              <a:spcAft>
                <a:spcPts val="600"/>
              </a:spcAft>
              <a:buNone/>
            </a:pPr>
            <a:r>
              <a:rPr lang="es-MX" sz="1900" dirty="0">
                <a:latin typeface="Aptos Display" panose="020B0004020202020204" pitchFamily="34" charset="0"/>
              </a:rPr>
              <a:t>El Espíritu Santo quiere acercarte a Jesús hoy. Jesús te invita a venir a él y a permanecer en él hoy y cada día hasta que venga. Cuando respondas y vengas a él, cuando tu corazón se enternezca y tu mente se rinda, sentirás paz porque tendrás la certeza de que él te recibirá en sus brazos, ya sea que estés vivo o que resucites, no importa cuán indigno seas, en el día final de esta Tierra. Debemos sentir la urgencia de cooperar con el Espíritu Santo para llamar a otros a entrar en una relación salvadora con Jesús. La invitación es gratuita, es un don proveniente de la gracia divina. Cuando aceptamos a Dios y lo amamos con todo nuestro corazón (mente), nuestro ser y nuestras fuerzas (</a:t>
            </a:r>
            <a:r>
              <a:rPr lang="es-MX" sz="1900" dirty="0" err="1">
                <a:latin typeface="Aptos Display" panose="020B0004020202020204" pitchFamily="34" charset="0"/>
              </a:rPr>
              <a:t>Deut</a:t>
            </a:r>
            <a:r>
              <a:rPr lang="es-MX" sz="1900" dirty="0">
                <a:latin typeface="Aptos Display" panose="020B0004020202020204" pitchFamily="34" charset="0"/>
              </a:rPr>
              <a:t>. 6:5), nuestra vida cambia para siempre, aquí y en la Eternidad. Nuestra percepción actual es limitada, pero entonces veremos a Jesús cara a cara. No te canses de esperar. Mantén vivo ese anhelo, siempre ante ti, con fe y confianza en el amor y la bondad de Dios. Di con Juan: «Señor Jesús, ¡ven, por favor!».</a:t>
            </a:r>
            <a:endParaRPr lang="es-MX" sz="1900" noProof="0" dirty="0">
              <a:latin typeface="Aptos Display" panose="020B0004020202020204" pitchFamily="34" charset="0"/>
            </a:endParaRPr>
          </a:p>
          <a:p>
            <a:pPr marL="0" indent="0" algn="just">
              <a:lnSpc>
                <a:spcPts val="1500"/>
              </a:lnSpc>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En la ciudad de Dios "no habrá ya más noche". Nadie necesitará ni deseará descanso. No habrá quien se canse haciendo la voluntad de Dios ni ofreciendo alabanzas a su nombre. Sentiremos siempre la frescura de la mañana, que nunca se agostará. "No necesitan luz de lámpara, ni luz del sol; porque el Señor Dios los alumbrará" (Apocalipsis 22:5). La luz del sol será sobrepujada por un brillo que sin deslumbrar la vista excederá sin medida la claridad de nuestro mediodía. La gloria de Dios y del Cordero inunda la ciudad santa con una luz que nunca se desvanece.»</a:t>
            </a:r>
            <a:r>
              <a:rPr lang="es-MX" i="1" noProof="0" dirty="0">
                <a:latin typeface="Aptos Display" panose="020B0004020202020204" pitchFamily="34" charset="0"/>
              </a:rPr>
              <a:t> </a:t>
            </a:r>
            <a:r>
              <a:rPr lang="es-MX" i="1" dirty="0">
                <a:latin typeface="Aptos Display" panose="020B0004020202020204" pitchFamily="34" charset="0"/>
              </a:rPr>
              <a:t>(La maravillosa gracia de Dios, 27 de diciembre, p. 369).</a:t>
            </a:r>
          </a:p>
          <a:p>
            <a:pPr marL="0" indent="0" algn="just">
              <a:lnSpc>
                <a:spcPts val="1500"/>
              </a:lnSpc>
              <a:spcBef>
                <a:spcPts val="0"/>
              </a:spcBef>
              <a:spcAft>
                <a:spcPts val="600"/>
              </a:spcAft>
              <a:buNone/>
            </a:pPr>
            <a:endParaRPr lang="es-MX" i="1" dirty="0">
              <a:latin typeface="Aptos Display" panose="020B0004020202020204" pitchFamily="34" charset="0"/>
            </a:endParaRPr>
          </a:p>
          <a:p>
            <a:pPr marL="0" indent="0" algn="just">
              <a:lnSpc>
                <a:spcPts val="1500"/>
              </a:lnSpc>
              <a:spcBef>
                <a:spcPts val="0"/>
              </a:spcBef>
              <a:spcAft>
                <a:spcPts val="600"/>
              </a:spcAft>
              <a:buNone/>
            </a:pPr>
            <a:endParaRPr lang="es-MX" i="1" dirty="0">
              <a:latin typeface="Aptos Display" panose="020B0004020202020204" pitchFamily="34" charset="0"/>
            </a:endParaRPr>
          </a:p>
          <a:p>
            <a:pPr marL="0" indent="0" algn="just">
              <a:lnSpc>
                <a:spcPts val="15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sz="1900" i="1" noProof="0" dirty="0">
              <a:latin typeface="Aptos Display" panose="020B0004020202020204" pitchFamily="34" charset="0"/>
            </a:endParaRP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8601" y="187113"/>
            <a:ext cx="6624000" cy="658800"/>
          </a:xfrm>
          <a:prstGeom prst="rect">
            <a:avLst/>
          </a:prstGeom>
          <a:solidFill>
            <a:srgbClr val="FF2323"/>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ln>
                  <a:solidFill>
                    <a:schemeClr val="bg1"/>
                  </a:solidFill>
                </a:ln>
                <a:solidFill>
                  <a:schemeClr val="bg1"/>
                </a:solidFill>
                <a:effectLst>
                  <a:innerShdw blurRad="63500" dist="50800" dir="18900000">
                    <a:schemeClr val="tx1">
                      <a:alpha val="50000"/>
                    </a:schemeClr>
                  </a:innerShdw>
                </a:effectLst>
                <a:latin typeface="Amasis MT Pro Black" panose="02040A04050005020304" pitchFamily="18" charset="0"/>
              </a:rPr>
              <a:t>«¡Ven!»</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467360" y="201068"/>
            <a:ext cx="2658325" cy="659218"/>
          </a:xfrm>
          <a:solidFill>
            <a:srgbClr val="FF0000"/>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rPr>
              <a:t>Jueves</a:t>
            </a: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39850" y="2581835"/>
            <a:ext cx="2592594" cy="3190897"/>
          </a:xfrm>
          <a:prstGeom prst="flowChartAlternateProcess">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46366" y="6399142"/>
            <a:ext cx="10312275" cy="470450"/>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¿Quiénes de entre tus conocidos necesitan escuchar acerca de la esperanza del Cielo? Comprométete a compartirla con ellos lo antes posible. </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568833"/>
            <a:ext cx="9642646" cy="4939552"/>
          </a:xfrm>
        </p:spPr>
        <p:txBody>
          <a:bodyPr wrap="square">
            <a:normAutofit fontScale="92500"/>
          </a:bodyPr>
          <a:lstStyle/>
          <a:p>
            <a:pPr marL="0" indent="0" algn="just">
              <a:lnSpc>
                <a:spcPts val="1800"/>
              </a:lnSpc>
              <a:buNone/>
            </a:pPr>
            <a:r>
              <a:rPr lang="es-MX" sz="2200" dirty="0">
                <a:latin typeface="Aptos Display" panose="020B0004020202020204" pitchFamily="34" charset="0"/>
              </a:rPr>
              <a:t>En lección de esta semana estudiamos dos momentos o periodos antes de que todos los redimidos estemos en la eternidad y uno en la eternidad: </a:t>
            </a:r>
            <a:r>
              <a:rPr lang="es-MX" sz="2200" b="1" dirty="0">
                <a:latin typeface="Aptos Display" panose="020B0004020202020204" pitchFamily="34" charset="0"/>
              </a:rPr>
              <a:t>1) Tiempo de espera; 2) Finalmente cara a cara; y 3) Viviendo en la eternidad.</a:t>
            </a:r>
          </a:p>
          <a:p>
            <a:pPr marL="0" indent="0" algn="just">
              <a:lnSpc>
                <a:spcPts val="1800"/>
              </a:lnSpc>
              <a:buNone/>
            </a:pPr>
            <a:r>
              <a:rPr lang="es-MX" sz="2200" dirty="0">
                <a:latin typeface="Aptos Display" panose="020B0004020202020204" pitchFamily="34" charset="0"/>
              </a:rPr>
              <a:t>Existe una conexión importante entre la experiencia de Jacob con el rostro de Dios y la oración de Asaf en la que anhela ver el rostro de Dios. Nuestra relación vertical con Dios depende de la calidad de nuestras relaciones horizontales con nuestros hermanos y hermanas en Cristo. La religión que nos hace anhelar el cielo no tendrá éxito si fallamos en nuestros deberes éticos y en nuestras relaciones con nuestros prójimos. Al mismo tiempo, debemos tener siempre presente que, aparte de la gracia de Dios, no podremos amar a nuestro prójimo, quien fue hecho a imagen de Dios. </a:t>
            </a:r>
          </a:p>
          <a:p>
            <a:pPr marL="0" indent="0" algn="just">
              <a:lnSpc>
                <a:spcPts val="1800"/>
              </a:lnSpc>
              <a:buNone/>
            </a:pPr>
            <a:r>
              <a:rPr lang="es-MX" sz="2200" dirty="0">
                <a:latin typeface="Aptos Display" panose="020B0004020202020204" pitchFamily="34" charset="0"/>
              </a:rPr>
              <a:t>A medida que avanzamos en la vida, es útil mantener la perspectiva panorámica que tuvieron los creyentes antes que nosotros. Incluso cuando aún no podemos verlo, podemos estar seguros de que Dios tiene cosas hermosas reservadas para nosotros, incluyendo el cielo, una nueva tierra y una eternidad de amor sin fin. Como dijo Jesús: «Bienaventurados los que no vieron, y creyeron» (Juan 20:29). A medida que creces en tu relación con Dios, los días venideros seguirán volviéndose más y más brillantes, llevando finalmente a la máxima brillantez y dicha de la eternidad con Él: «Mas la senda de los justos es como la luz de la aurora, que va en aumento hasta que el día es perfecto» (Proverbios 4:18). Puede que tengas contratiempos o desánimos, pero mientras sigas acercándote a Dios, lo mejor está por venir.</a:t>
            </a: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42481</TotalTime>
  <Words>3275</Words>
  <Application>Microsoft Office PowerPoint</Application>
  <PresentationFormat>Panorámica</PresentationFormat>
  <Paragraphs>75</Paragraphs>
  <Slides>10</Slides>
  <Notes>6</Notes>
  <HiddenSlides>0</HiddenSlides>
  <MMClips>0</MMClips>
  <ScaleCrop>false</ScaleCrop>
  <HeadingPairs>
    <vt:vector size="6" baseType="variant">
      <vt:variant>
        <vt:lpstr>Fuentes usadas</vt:lpstr>
      </vt:variant>
      <vt:variant>
        <vt:i4>17</vt:i4>
      </vt:variant>
      <vt:variant>
        <vt:lpstr>Tema</vt:lpstr>
      </vt:variant>
      <vt:variant>
        <vt:i4>1</vt:i4>
      </vt:variant>
      <vt:variant>
        <vt:lpstr>Títulos de diapositiva</vt:lpstr>
      </vt:variant>
      <vt:variant>
        <vt:i4>10</vt:i4>
      </vt:variant>
    </vt:vector>
  </HeadingPairs>
  <TitlesOfParts>
    <vt:vector size="28" baseType="lpstr">
      <vt:lpstr>Abadi</vt:lpstr>
      <vt:lpstr>Amasis MT Pro Black</vt:lpstr>
      <vt:lpstr>Aptos</vt:lpstr>
      <vt:lpstr>Aptos Black</vt:lpstr>
      <vt:lpstr>Aptos Display</vt:lpstr>
      <vt:lpstr>Arial</vt:lpstr>
      <vt:lpstr>Avenir Next LT Pro</vt:lpstr>
      <vt:lpstr>Bahnschrift</vt:lpstr>
      <vt:lpstr>Bw Modelica</vt:lpstr>
      <vt:lpstr>Calibri</vt:lpstr>
      <vt:lpstr>Calibri Light</vt:lpstr>
      <vt:lpstr>Comic Sans MS</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Jueves</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1989</cp:revision>
  <dcterms:created xsi:type="dcterms:W3CDTF">2023-06-19T00:44:38Z</dcterms:created>
  <dcterms:modified xsi:type="dcterms:W3CDTF">2026-06-26T01:06:11Z</dcterms:modified>
</cp:coreProperties>
</file>