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BE66"/>
    <a:srgbClr val="7D7C7F"/>
    <a:srgbClr val="B5B9D2"/>
    <a:srgbClr val="434669"/>
    <a:srgbClr val="B8BED4"/>
    <a:srgbClr val="44476A"/>
    <a:srgbClr val="5B0A1B"/>
    <a:srgbClr val="4A3C2E"/>
    <a:srgbClr val="ACA8AF"/>
    <a:srgbClr val="6923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85" d="100"/>
          <a:sy n="85" d="100"/>
        </p:scale>
        <p:origin x="226" y="72"/>
      </p:cViewPr>
      <p:guideLst>
        <p:guide orient="horz" pos="2205"/>
        <p:guide pos="3817"/>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18/06/2026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1000" r="8000" b="-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925" y="-1278"/>
            <a:ext cx="10432773" cy="989438"/>
          </a:xfrm>
          <a:prstGeom prst="rect">
            <a:avLst/>
          </a:prstGeom>
          <a:solidFill>
            <a:srgbClr val="7D7C7F"/>
          </a:solidFill>
          <a:ln>
            <a:solidFill>
              <a:srgbClr val="7D7C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2594"/>
            <a:ext cx="2276694" cy="6887244"/>
          </a:xfrm>
          <a:prstGeom prst="rect">
            <a:avLst/>
          </a:prstGeom>
          <a:solidFill>
            <a:srgbClr val="7D7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604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Mayo 2026</a:t>
            </a:r>
          </a:p>
        </p:txBody>
      </p:sp>
      <p:sp>
        <p:nvSpPr>
          <p:cNvPr id="22" name="CuadroTexto 21">
            <a:extLst>
              <a:ext uri="{FF2B5EF4-FFF2-40B4-BE49-F238E27FC236}">
                <a16:creationId xmlns:a16="http://schemas.microsoft.com/office/drawing/2014/main" id="{4D4946DB-1295-E0A0-98C0-FD3E07F96757}"/>
              </a:ext>
            </a:extLst>
          </p:cNvPr>
          <p:cNvSpPr txBox="1">
            <a:spLocks noChangeAspect="1"/>
          </p:cNvSpPr>
          <p:nvPr userDrawn="1"/>
        </p:nvSpPr>
        <p:spPr>
          <a:xfrm>
            <a:off x="-17021" y="2411181"/>
            <a:ext cx="2296576"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Compártelo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4219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46835" y="4340267"/>
            <a:ext cx="2431348" cy="365125"/>
          </a:xfrm>
          <a:prstGeom prst="rect">
            <a:avLst/>
          </a:prstGeom>
          <a:noFill/>
        </p:spPr>
        <p:txBody>
          <a:bodyPr wrap="square" rtlCol="0">
            <a:normAutofit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20 de Junio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938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645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62308" y="358490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21</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19980" r="19980"/>
          <a:stretch/>
        </p:blipFill>
        <p:spPr>
          <a:xfrm rot="20462093">
            <a:off x="9164257" y="-36728"/>
            <a:ext cx="2630893" cy="2895056"/>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3857418" y="159299"/>
            <a:ext cx="4508820" cy="882737"/>
          </a:xfrm>
          <a:prstGeom prst="rect">
            <a:avLst/>
          </a:prstGeom>
          <a:noFill/>
        </p:spPr>
        <p:txBody>
          <a:bodyPr wrap="square" tIns="36000" rtlCol="0">
            <a:spAutoFit/>
          </a:bodyPr>
          <a:lstStyle/>
          <a:p>
            <a:pPr>
              <a:spcAft>
                <a:spcPts val="0"/>
              </a:spcAft>
            </a:pPr>
            <a:r>
              <a:rPr lang="es-MX" sz="20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CRECIENDO EN NUESTRA</a:t>
            </a:r>
          </a:p>
          <a:p>
            <a:pPr>
              <a:spcAft>
                <a:spcPts val="0"/>
              </a:spcAft>
            </a:pPr>
            <a:r>
              <a:rPr lang="es-MX" sz="32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RELACIÓN CON DIOS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l="-7000" t="-52000" b="-19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18/06/2026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
        <p:nvSpPr>
          <p:cNvPr id="7" name="Rectángulo 6">
            <a:extLst>
              <a:ext uri="{FF2B5EF4-FFF2-40B4-BE49-F238E27FC236}">
                <a16:creationId xmlns:a16="http://schemas.microsoft.com/office/drawing/2014/main" id="{959BBEF0-358E-CE31-EE2C-582F35EF3555}"/>
              </a:ext>
            </a:extLst>
          </p:cNvPr>
          <p:cNvSpPr/>
          <p:nvPr userDrawn="1"/>
        </p:nvSpPr>
        <p:spPr>
          <a:xfrm>
            <a:off x="10424160" y="0"/>
            <a:ext cx="1787906" cy="6858000"/>
          </a:xfrm>
          <a:prstGeom prst="rect">
            <a:avLst/>
          </a:prstGeom>
          <a:solidFill>
            <a:srgbClr val="04BE66"/>
          </a:solidFill>
          <a:ln w="6350">
            <a:solidFill>
              <a:srgbClr val="04B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568833"/>
            <a:ext cx="9642646" cy="4939552"/>
          </a:xfrm>
        </p:spPr>
        <p:txBody>
          <a:bodyPr wrap="square">
            <a:normAutofit/>
          </a:bodyPr>
          <a:lstStyle/>
          <a:p>
            <a:pPr marL="0" indent="0" algn="just">
              <a:lnSpc>
                <a:spcPts val="1800"/>
              </a:lnSpc>
              <a:buNone/>
            </a:pPr>
            <a:r>
              <a:rPr lang="es-MX" sz="2200" dirty="0">
                <a:latin typeface="Aptos Display" panose="020B0004020202020204" pitchFamily="34" charset="0"/>
              </a:rPr>
              <a:t>En lección de esta semana estudiamos tres preguntas de la Gran Comisión: </a:t>
            </a:r>
            <a:r>
              <a:rPr lang="es-MX" sz="2200" b="1" dirty="0">
                <a:latin typeface="Aptos Display" panose="020B0004020202020204" pitchFamily="34" charset="0"/>
              </a:rPr>
              <a:t>1) El qué compartir; 2) El cómo compartirlo y 3) El cuándo buscar a los que se partan</a:t>
            </a:r>
            <a:r>
              <a:rPr lang="es-MX" sz="2200" dirty="0">
                <a:latin typeface="Aptos Display" panose="020B0004020202020204" pitchFamily="34" charset="0"/>
              </a:rPr>
              <a:t>.</a:t>
            </a:r>
            <a:endParaRPr lang="es-MX" sz="2200" b="1" dirty="0">
              <a:latin typeface="Aptos Display" panose="020B0004020202020204" pitchFamily="34" charset="0"/>
            </a:endParaRPr>
          </a:p>
          <a:p>
            <a:pPr marL="0" indent="0" algn="just">
              <a:lnSpc>
                <a:spcPts val="1800"/>
              </a:lnSpc>
              <a:buNone/>
            </a:pPr>
            <a:r>
              <a:rPr lang="es-MX" sz="2200" dirty="0">
                <a:latin typeface="Aptos Display" panose="020B0004020202020204" pitchFamily="34" charset="0"/>
              </a:rPr>
              <a:t>En los días entre la resurrección y ascensión de Jesús, Él pasó tiempo con los discípulos. En lugar de enviarlos inmediatamente a compartir el evangelio, Jesús les dijo que esperaran hasta que recibieran el Espíritu Santo: «Y estando juntos, les mandó que no se fueran de Jerusalén, sino que esperasen la promesa del Padre, la cual les dijo: "oísteis de mí. Porque Juan ciertamente bautizó con agua, mas vosotros seréis bautizados con el Espíritu Santo dentro de no muchos días"» (Hechos 1:4, 5). Explicó que una vez que tuvieran el Espíritu Santo, entonces podrían ser Sus testigos: «pero recibiréis poder cuando el Espíritu Santo venga sobre vosotros; y me seréis testigos en Jerusalén, </a:t>
            </a:r>
            <a:r>
              <a:rPr lang="es-MX" sz="2200" dirty="0" err="1">
                <a:latin typeface="Aptos Display" panose="020B0004020202020204" pitchFamily="34" charset="0"/>
              </a:rPr>
              <a:t>entoda</a:t>
            </a:r>
            <a:r>
              <a:rPr lang="es-MX" sz="2200" dirty="0">
                <a:latin typeface="Aptos Display" panose="020B0004020202020204" pitchFamily="34" charset="0"/>
              </a:rPr>
              <a:t> Judea, en Samaria, y hasta lo último de la tierra» (versículo 8). </a:t>
            </a:r>
          </a:p>
          <a:p>
            <a:pPr marL="0" indent="0" algn="just">
              <a:lnSpc>
                <a:spcPts val="1800"/>
              </a:lnSpc>
              <a:buNone/>
            </a:pPr>
            <a:r>
              <a:rPr lang="es-MX" sz="2200" dirty="0">
                <a:latin typeface="Aptos Display" panose="020B0004020202020204" pitchFamily="34" charset="0"/>
              </a:rPr>
              <a:t>La lección también se aplica a nosotros: si vamos a testificar de Él, necesitamos el Espíritu Santo. Cada vez que hablamos a otros acerca de Dios, es una buena idea susurrar una oración para pedir el Espíritu Santo. Entonces, cuando tenemos la guía del Espíritu Santo, somos empoderados de nuevas maneras. Como dijo Jesús, el Espíritu Santo te enseñará qué decir y te ayudará a recordar las enseñanzas de Cristo: «Pero el Consolador, el Espíritu Santo, a quien el Padre enviará en mi nombre, Él os enseñará todas las cosas, y os recordará todo lo que yo os he dicho» (Juan 14:26).</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3600" b="1" dirty="0"/>
              <a:t>«Dios, el Señor, me dio lengua de sabios para saber hablar palabra de aliento al cansado; mañana tras mañana me despierta el oído para que oiga como los sabios»</a:t>
            </a:r>
          </a:p>
          <a:p>
            <a:pPr marL="0" indent="0" algn="ctr">
              <a:buNone/>
            </a:pPr>
            <a:r>
              <a:rPr lang="es-MX" sz="3600" b="1" dirty="0"/>
              <a:t>(Isaías 50:4)</a:t>
            </a:r>
            <a:endParaRPr lang="es-MX" sz="3600"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71130" y="2702257"/>
            <a:ext cx="410101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17357" y="1479176"/>
            <a:ext cx="7059842" cy="5082989"/>
          </a:xfrm>
        </p:spPr>
        <p:txBody>
          <a:bodyPr vert="horz" wrap="square" lIns="91440" tIns="45720" rIns="91440" bIns="45720" rtlCol="0">
            <a:normAutofit/>
          </a:bodyPr>
          <a:lstStyle/>
          <a:p>
            <a:pPr marL="0" indent="0" algn="just">
              <a:lnSpc>
                <a:spcPts val="1400"/>
              </a:lnSpc>
              <a:buNone/>
              <a:tabLst>
                <a:tab pos="534988" algn="l"/>
              </a:tabLst>
            </a:pPr>
            <a:r>
              <a:rPr lang="es-MX" sz="1800" noProof="0" dirty="0">
                <a:latin typeface="Aptos Display" panose="020B0004020202020204" pitchFamily="34" charset="0"/>
              </a:rPr>
              <a:t>Texto clave: </a:t>
            </a:r>
            <a:r>
              <a:rPr lang="es-MX" sz="1800" b="1" dirty="0">
                <a:latin typeface="Aptos Display" panose="020B0004020202020204" pitchFamily="34" charset="0"/>
              </a:rPr>
              <a:t>   Isaías 50:4 </a:t>
            </a:r>
            <a:r>
              <a:rPr lang="es-MX" sz="1800" b="1" noProof="0" dirty="0"/>
              <a:t> </a:t>
            </a:r>
            <a:r>
              <a:rPr lang="es-MX" sz="1800" noProof="0" dirty="0">
                <a:latin typeface="Aptos Display" panose="020B0004020202020204" pitchFamily="34" charset="0"/>
              </a:rPr>
              <a:t>Enfoque de Estudio: </a:t>
            </a:r>
            <a:r>
              <a:rPr lang="pt-BR" sz="1800" b="1" dirty="0">
                <a:latin typeface="Aptos Display" panose="020B0004020202020204" pitchFamily="34" charset="0"/>
              </a:rPr>
              <a:t>Mateo 28:18–20; 2 Pedro 3:18; 1 Pedro 3:8–15; Oseas 7; Zacarias 10.</a:t>
            </a:r>
            <a:r>
              <a:rPr lang="es-MX" sz="1800" b="1" noProof="0" dirty="0">
                <a:latin typeface="Aptos Display" panose="020B0004020202020204" pitchFamily="34" charset="0"/>
              </a:rPr>
              <a:t> </a:t>
            </a:r>
            <a:r>
              <a:rPr lang="es-MX" sz="1800" noProof="0" dirty="0">
                <a:latin typeface="Aptos Display" panose="020B0004020202020204" pitchFamily="34" charset="0"/>
              </a:rPr>
              <a:t>En la lección de esta </a:t>
            </a:r>
            <a:r>
              <a:rPr lang="es-MX" sz="1800" dirty="0">
                <a:latin typeface="Aptos Display" panose="020B0004020202020204" pitchFamily="34" charset="0"/>
              </a:rPr>
              <a:t>semana  estudiaremos tres preguntas de la Gran Comisión: </a:t>
            </a:r>
            <a:r>
              <a:rPr lang="es-MX" sz="1800" b="1" dirty="0">
                <a:latin typeface="Aptos Display" panose="020B0004020202020204" pitchFamily="34" charset="0"/>
              </a:rPr>
              <a:t>1) El qué compartir; 2) El cómo compartirlo y 3) El cuándo buscar a los que se partan</a:t>
            </a:r>
            <a:r>
              <a:rPr lang="es-MX" sz="1800" dirty="0">
                <a:latin typeface="Aptos Display" panose="020B0004020202020204" pitchFamily="34" charset="0"/>
              </a:rPr>
              <a:t>.</a:t>
            </a:r>
            <a:endParaRPr lang="es-MX" sz="1800" b="1"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Esta semana, aprenderemos cómo compartir esta visión extraordinaria con la gente de esta tierra. Para ese propósito, nos centraremos en dos pasajes bíblicos importantes. El primer pasaje es Mateo 28:16–20, en el que Jesús encarga a Sus discípulos —y a nosotros— la Gran Comisión. Este pasaje, que relata las últimas palabras de Jesús, marca el clímax de todo el evangelio. Es un texto importante que nos confronta con nuestra responsabilidad de compartir la esperanza de Jesucristo con todas las naciones. Esta misión, que se basa en la autoridad divina de Jesús, tiene un alcance universal y asegura la presencia de Dios de nuestro lado hasta el fin de los tiempos (Mateo 28:20).</a:t>
            </a:r>
            <a:endParaRPr lang="es-MX" sz="1800" noProof="0"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El segundo pasaje es 1 Pedro 3:8–18, 21, 22. Aquí, el apóstol nos insta a trabajar en la formación de nuestro carácter personal. También nos exhorta a trabajar dentro de nuestras comunidades y a aprender a amarnos unos a otros, preparándonos así espiritualmente para compartir las buenas nuevas del evangelio con el mundo. Esta labor busca fomentar la unidad en la iglesia, así como alentar la resiliencia de sus miembros en tiempos de persecución. Esta labor también nos confronta con nuestra responsabilidad hacia Jesucristo, quien murió por nosotros y nos salva a través de Su resurrección y Su intercesión en el santuario celestial (Hebreos 7:25).</a:t>
            </a:r>
            <a:endParaRPr lang="es-MX" sz="1800" i="1"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84083" y="2204488"/>
            <a:ext cx="3163614"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554511"/>
            <a:ext cx="7257022" cy="5137672"/>
          </a:xfrm>
          <a:effectLst>
            <a:softEdge rad="63500"/>
          </a:effectLst>
          <a:scene3d>
            <a:camera prst="orthographicFront"/>
            <a:lightRig rig="balanced" dir="t"/>
          </a:scene3d>
        </p:spPr>
        <p:txBody>
          <a:bodyPr wrap="square">
            <a:normAutofit/>
          </a:bodyPr>
          <a:lstStyle/>
          <a:p>
            <a:pPr marL="0" indent="0" algn="just" defTabSz="893763">
              <a:lnSpc>
                <a:spcPts val="1300"/>
              </a:lnSpc>
              <a:spcBef>
                <a:spcPts val="0"/>
              </a:spcBef>
              <a:spcAft>
                <a:spcPts val="600"/>
              </a:spcAft>
              <a:buNone/>
              <a:tabLst>
                <a:tab pos="717550" algn="l"/>
              </a:tabLst>
            </a:pPr>
            <a:r>
              <a:rPr lang="es-MX" noProof="0" dirty="0">
                <a:latin typeface="Bw Modelica" panose="00000600000000000000" pitchFamily="50" charset="0"/>
              </a:rPr>
              <a:t>	</a:t>
            </a:r>
            <a:r>
              <a:rPr lang="es-MX" dirty="0" err="1">
                <a:latin typeface="Aptos Display" panose="020B0004020202020204" pitchFamily="34" charset="0"/>
              </a:rPr>
              <a:t>udley</a:t>
            </a:r>
            <a:r>
              <a:rPr lang="es-MX" dirty="0">
                <a:latin typeface="Aptos Display" panose="020B0004020202020204" pitchFamily="34" charset="0"/>
              </a:rPr>
              <a:t> </a:t>
            </a:r>
            <a:r>
              <a:rPr lang="es-MX" dirty="0" err="1">
                <a:latin typeface="Aptos Display" panose="020B0004020202020204" pitchFamily="34" charset="0"/>
              </a:rPr>
              <a:t>Tyng</a:t>
            </a:r>
            <a:r>
              <a:rPr lang="es-MX" dirty="0">
                <a:latin typeface="Aptos Display" panose="020B0004020202020204" pitchFamily="34" charset="0"/>
              </a:rPr>
              <a:t> no tenía miedo de defender aquello en lo que creía, sin 	importar el costo. </a:t>
            </a:r>
            <a:r>
              <a:rPr lang="es-MX" dirty="0" err="1">
                <a:latin typeface="Aptos Display" panose="020B0004020202020204" pitchFamily="34" charset="0"/>
              </a:rPr>
              <a:t>Tyng</a:t>
            </a:r>
            <a:r>
              <a:rPr lang="es-MX" dirty="0">
                <a:latin typeface="Aptos Display" panose="020B0004020202020204" pitchFamily="34" charset="0"/>
              </a:rPr>
              <a:t> era un joven predicador en Filadelfia a 	mediados del siglo XIX. Estaba seguro de que la esclavitud era un 	error, y a menudo subía al púlpito y predicaba con fuerza contra 	ella. Era una obra digna, pero muchos de sus congregantes de antaño no apreciaban su postura. Algunos de ellos eran esclavistas, mientras que otros simpatizaban con la práctica. Detrás de escena, comenzaron a exigir su destitución.</a:t>
            </a:r>
          </a:p>
          <a:p>
            <a:pPr marL="0" indent="0" algn="just" defTabSz="893763">
              <a:lnSpc>
                <a:spcPts val="1300"/>
              </a:lnSpc>
              <a:spcBef>
                <a:spcPts val="0"/>
              </a:spcBef>
              <a:spcAft>
                <a:spcPts val="600"/>
              </a:spcAft>
              <a:buNone/>
              <a:tabLst>
                <a:tab pos="538163" algn="l"/>
              </a:tabLst>
            </a:pPr>
            <a:r>
              <a:rPr lang="es-MX" dirty="0">
                <a:latin typeface="Aptos Display" panose="020B0004020202020204" pitchFamily="34" charset="0"/>
              </a:rPr>
              <a:t>La semana después de la muerte de </a:t>
            </a:r>
            <a:r>
              <a:rPr lang="es-MX" dirty="0" err="1">
                <a:latin typeface="Aptos Display" panose="020B0004020202020204" pitchFamily="34" charset="0"/>
              </a:rPr>
              <a:t>Tyng</a:t>
            </a:r>
            <a:r>
              <a:rPr lang="es-MX" dirty="0">
                <a:latin typeface="Aptos Display" panose="020B0004020202020204" pitchFamily="34" charset="0"/>
              </a:rPr>
              <a:t>, Duffield leyó la letra de la canción al final de su sermón como tributo a su amigo. Alguien de la congregación la escuchó e imprimió copias de la letra. Alguien que obtuvo una de esas copias la compartió con un periódico, que decidió publicarla. El himno siguió extendiéndose, inspirando a innumerables personas a defender a Jesús.</a:t>
            </a:r>
            <a:endParaRPr lang="es-MX" noProof="0" dirty="0">
              <a:latin typeface="Aptos Display" panose="020B0004020202020204" pitchFamily="34" charset="0"/>
            </a:endParaRPr>
          </a:p>
          <a:p>
            <a:pPr marL="0" indent="0" algn="just">
              <a:lnSpc>
                <a:spcPts val="1300"/>
              </a:lnSpc>
              <a:spcBef>
                <a:spcPts val="600"/>
              </a:spcBef>
              <a:buNone/>
              <a:tabLst>
                <a:tab pos="714375" algn="l"/>
              </a:tabLst>
            </a:pPr>
            <a:r>
              <a:rPr lang="es-MX" b="1" dirty="0">
                <a:latin typeface="Aptos Display" panose="020B0004020202020204" pitchFamily="34" charset="0"/>
              </a:rPr>
              <a:t>«Los verdaderos cristianos tendrán una experiencia como la de Cristo en el desierto de la tentación, especialmente quienes participen en la tarea de rescatar almas de los ardides de Satanás. Enfrentarán los ataques del enemigo de toda justicia y, al igual que Cristo venció, ellos también han de vencer por su gracia. Los cristianos no debieran sentir que están abandonados de Dios por estar sujetos a tentaciones. Si permanecen inconmovibles ante las tentaciones, Satanás los dejará y los ángeles acudirán a ministrar en favor de ellos como lo hicieron con Jesús. No hay consuelo que se asemeje al que disfrutan los cristianos cuando luego de sufrir con paciencia la tentación, Satanás ha sido derrotado. Han testificado de Jesús, confiando plenamente en la Palabra de Dios, "Escrito está", y así han resistido cada avance de Satanás y, luego de ponerlo en retirada, han alcanzado la victoria..» </a:t>
            </a:r>
            <a:r>
              <a:rPr lang="es-MX" i="1" dirty="0">
                <a:latin typeface="Aptos Display" panose="020B0004020202020204" pitchFamily="34" charset="0"/>
              </a:rPr>
              <a:t>(El Cristo triunfante, 22 de julio, p. 212).</a:t>
            </a: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09579" y="1303488"/>
            <a:ext cx="1067974" cy="1241212"/>
          </a:xfrm>
          <a:prstGeom prst="rect">
            <a:avLst/>
          </a:prstGeom>
          <a:noFill/>
        </p:spPr>
        <p:txBody>
          <a:bodyPr wrap="square" lIns="91440" tIns="45720" rIns="91440" bIns="45720">
            <a:noAutofit/>
            <a:scene3d>
              <a:camera prst="orthographicFront"/>
              <a:lightRig rig="soft" dir="t">
                <a:rot lat="0" lon="0" rev="15600000"/>
              </a:lightRig>
            </a:scene3d>
            <a:sp3d extrusionH="57150" prstMaterial="softEdge">
              <a:bevelT w="25400" h="38100"/>
            </a:sp3d>
          </a:bodyPr>
          <a:lstStyle/>
          <a:p>
            <a:pPr algn="just"/>
            <a:r>
              <a:rPr lang="es-MX" sz="8100" b="1" noProof="0" dirty="0">
                <a:ln/>
                <a:solidFill>
                  <a:srgbClr val="00526B"/>
                </a:solidFill>
                <a:latin typeface="Aptos Display" panose="020B0004020202020204" pitchFamily="34" charset="0"/>
              </a:rPr>
              <a:t>D</a:t>
            </a:r>
            <a:endParaRPr lang="es-MX" sz="81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498751" y="165817"/>
            <a:ext cx="6490495"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661374"/>
            <a:ext cx="3115489" cy="3678128"/>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2973585" y="2043953"/>
            <a:ext cx="7498472" cy="4309889"/>
          </a:xfrm>
        </p:spPr>
        <p:txBody>
          <a:bodyPr vert="horz" wrap="square" lIns="91440" tIns="45720" rIns="91440" bIns="45720" rtlCol="0">
            <a:normAutofit fontScale="92500"/>
          </a:bodyPr>
          <a:lstStyle/>
          <a:p>
            <a:pPr marL="0" indent="0" algn="just">
              <a:lnSpc>
                <a:spcPts val="1500"/>
              </a:lnSpc>
              <a:spcBef>
                <a:spcPts val="0"/>
              </a:spcBef>
              <a:spcAft>
                <a:spcPts val="600"/>
              </a:spcAft>
              <a:buNone/>
            </a:pPr>
            <a:r>
              <a:rPr lang="es-MX" dirty="0">
                <a:latin typeface="Aptos Display" panose="020B0004020202020204" pitchFamily="34" charset="0"/>
              </a:rPr>
              <a:t>La resurrección de Jesús (Mateo 28:1–7) constituye el telón de fondo inmediato de la Gran Comisión. En este contexto, se relatan tres eventos. El primer evento es la adoración de Jesús por parte de las mujeres (Mateo 28:9) y luego de los 11 discípulos (Mateo 28:16, 17). El segundo evento ocurre cuando los soldados romanos que habían estado custodiando la tumba de Cristo visitan a los principales sacerdotes (Mateo 28:11–15). El tercer evento es la presencia de Jesús a lo largo de los dos incidentes anteriores. Estos tres eventos preparan y justifican la Gran Comisión. La adoración de Jesús anticipa Su referencia a Su autoridad divina «en el cielo y en la tierra» (Mateo 28:18, NKJV). El informe engañoso a los principales sacerdotes por parte de los guardias de la tumba prepara el cambio del pacto exclusivo, con Israel como único receptor, al pacto universal con «todas las naciones» (Mateo 28:19, NKJV) de la tierra. La presencia real de Jesús, con las mujeres y los discípulos, prepara a Su iglesia para el cumplimiento de Su promesa de estar con ellos «hasta el fin» (Mateo 28:20, NKJV). </a:t>
            </a:r>
            <a:endParaRPr lang="es-MX" noProof="0" dirty="0">
              <a:latin typeface="Aptos Display" panose="020B0004020202020204" pitchFamily="34" charset="0"/>
            </a:endParaRP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Fue el plan de Dios que por medio de José fuera introducida entre los egipcios la religión de la Biblia. Este fiel testigo debía representar a Cristo en la corte de los reyes. En su juventud, Dios se comunicó con José a través de sueños, dándole un indicio del alto cargo al que sería llamado a servir. Para evitar su cumplimiento, sus hermanos lo vendieron como esclavo; pero su acción cruel dio como resultado el hecho preciso que sus sueños habían predicho.»</a:t>
            </a:r>
            <a:r>
              <a:rPr lang="es-MX" b="1" noProof="0" dirty="0">
                <a:latin typeface="Aptos Display" panose="020B0004020202020204" pitchFamily="34" charset="0"/>
              </a:rPr>
              <a:t> </a:t>
            </a:r>
            <a:r>
              <a:rPr lang="es-MX" i="1" dirty="0">
                <a:latin typeface="Aptos Display" panose="020B0004020202020204" pitchFamily="34" charset="0"/>
              </a:rPr>
              <a:t>(Recibiréis poder, 4 de septiembre, p. 258)</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Por testimonio</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91325" y="915560"/>
            <a:ext cx="10092896" cy="1304841"/>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Por tanto, id, y haced discípulos a todas las naciones, bautizándolos en el nombre del Padre, y del Hijo, y del Espíritu Santo» (Mateo 28:19)</a:t>
            </a:r>
            <a:endParaRPr lang="es-MX" noProof="0" dirty="0"/>
          </a:p>
          <a:p>
            <a:pPr>
              <a:lnSpc>
                <a:spcPts val="1400"/>
              </a:lnSpc>
            </a:pPr>
            <a:r>
              <a:rPr lang="es-MX" dirty="0"/>
              <a:t>Lee la Gran Comisión en Mateo 28:18 al 20. Toma nota de los diferentes mensajes de Jesús cuando usa las palabras «toda», «todas», «todo», «todos».</a:t>
            </a:r>
            <a:endParaRPr lang="es-MX" noProof="0" dirty="0"/>
          </a:p>
          <a:p>
            <a:pPr>
              <a:lnSpc>
                <a:spcPts val="1400"/>
              </a:lnSpc>
            </a:pPr>
            <a:r>
              <a:rPr lang="es-MX" noProof="0" dirty="0"/>
              <a:t>R</a:t>
            </a:r>
            <a:r>
              <a:rPr lang="es-MX" noProof="0" dirty="0">
                <a:solidFill>
                  <a:srgbClr val="0070C0"/>
                </a:solidFill>
              </a:rPr>
              <a:t>. Toda potestad; Todas las naciones; Todas las cosas; todos los días</a:t>
            </a:r>
            <a:r>
              <a:rPr lang="es-MX" dirty="0">
                <a:solidFill>
                  <a:srgbClr val="0070C0"/>
                </a:solidFill>
              </a:rPr>
              <a:t>. Con este mensaje Jesús dice que es para toda la humanidad, no solo para unos y otros nos por eso la importancia de no excluir a nadie.</a:t>
            </a:r>
            <a:endParaRPr lang="es-MX" noProof="0" dirty="0">
              <a:solidFill>
                <a:srgbClr val="0070C0"/>
              </a:solidFill>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8645" y="2447365"/>
            <a:ext cx="2954940" cy="337600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213437" y="6353842"/>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Dedica ahora algún tiempo a orar. Pide a Dios valor para compartir tu testimonio con otros y sabiduría para saber cuándo hablar y qué decir. Lee 1 Juan 4:7 al 11 y ora por este tipo de amor.</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119743" y="851911"/>
            <a:ext cx="10255436" cy="1676136"/>
          </a:xfrm>
          <a:noFill/>
        </p:spPr>
        <p:txBody>
          <a:bodyPr vert="horz" wrap="square" lIns="91440" tIns="45720" rIns="91440" bIns="45720" rtlCol="0" anchor="t">
            <a:normAutofit/>
          </a:bodyPr>
          <a:lstStyle/>
          <a:p>
            <a:pPr>
              <a:lnSpc>
                <a:spcPts val="1600"/>
              </a:lnSpc>
            </a:pPr>
            <a:r>
              <a:rPr lang="es-MX" dirty="0">
                <a:latin typeface="Aptos Display" panose="020B0004020202020204" pitchFamily="34" charset="0"/>
              </a:rPr>
              <a:t>«El amor de Cristo gobierna nuestras vidas desde que sabemos que uno murió por todos» (</a:t>
            </a:r>
            <a:r>
              <a:rPr lang="pt-BR" dirty="0">
                <a:latin typeface="Aptos Display" panose="020B0004020202020204" pitchFamily="34" charset="0"/>
              </a:rPr>
              <a:t>2ª de Coríntios 5:14a </a:t>
            </a:r>
            <a:r>
              <a:rPr lang="pt-BR" dirty="0" err="1">
                <a:latin typeface="Aptos Display" panose="020B0004020202020204" pitchFamily="34" charset="0"/>
              </a:rPr>
              <a:t>DHHe</a:t>
            </a:r>
            <a:r>
              <a:rPr lang="es-MX" dirty="0">
                <a:latin typeface="Aptos Display" panose="020B0004020202020204" pitchFamily="34" charset="0"/>
              </a:rPr>
              <a:t>)</a:t>
            </a:r>
          </a:p>
          <a:p>
            <a:pPr>
              <a:lnSpc>
                <a:spcPts val="1600"/>
              </a:lnSpc>
            </a:pPr>
            <a:r>
              <a:rPr lang="es-MX" dirty="0"/>
              <a:t>¿Te preguntaste alguna vez cómo pudo Jesús mantener su motivación para trabajar, sanar, consolar, predicar y enseñar a tantas personas día tras día?</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Sin duda alguna Jesús sintió compasión por la humanidad, las vio desamparadas y dispersas </a:t>
            </a:r>
            <a:r>
              <a:rPr lang="es-MX" dirty="0" err="1">
                <a:solidFill>
                  <a:srgbClr val="0070C0"/>
                </a:solidFill>
                <a:latin typeface="Aptos Display" panose="020B0004020202020204" pitchFamily="34" charset="0"/>
              </a:rPr>
              <a:t>com</a:t>
            </a:r>
            <a:r>
              <a:rPr lang="es-MX" dirty="0">
                <a:solidFill>
                  <a:srgbClr val="0070C0"/>
                </a:solidFill>
                <a:latin typeface="Aptos Display" panose="020B0004020202020204" pitchFamily="34" charset="0"/>
              </a:rPr>
              <a:t> ovejas sin pastor, tal como lo dice (2 Corintios 5:14).</a:t>
            </a:r>
          </a:p>
          <a:p>
            <a:pPr>
              <a:lnSpc>
                <a:spcPts val="1600"/>
              </a:lnSpc>
            </a:pP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51538"/>
            <a:ext cx="7537270" cy="4177544"/>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Fue el amor y la compasión de Jesús hacia la humanidad lo que impulsó su labor. De la misma manera, el amor de Dios en nosotros debería impulsarnos a sentir el deber de conducir a las almas hacia él y su verdad (2 Cor. 5:14). Sin embargo, cuando compartimos a Dios con otros, no debemos tratar de forzarlos a aceptarlo a él o la verdad bíblica. La coerción es contraria al carácter de Dios. Él no obligó a Adán y a Eva a alejarse del árbol del conocimiento del bien y del mal (</a:t>
            </a:r>
            <a:r>
              <a:rPr lang="es-MX" dirty="0" err="1">
                <a:latin typeface="Aptos Display" panose="020B0004020202020204" pitchFamily="34" charset="0"/>
              </a:rPr>
              <a:t>Gén</a:t>
            </a:r>
            <a:r>
              <a:rPr lang="es-MX" dirty="0">
                <a:latin typeface="Aptos Display" panose="020B0004020202020204" pitchFamily="34" charset="0"/>
              </a:rPr>
              <a:t>. 2:16, 17). No obligó a los antediluvianos a entrar en el arca para salvarse del diluvio (</a:t>
            </a:r>
            <a:r>
              <a:rPr lang="es-MX" dirty="0" err="1">
                <a:latin typeface="Aptos Display" panose="020B0004020202020204" pitchFamily="34" charset="0"/>
              </a:rPr>
              <a:t>Gén</a:t>
            </a:r>
            <a:r>
              <a:rPr lang="es-MX" dirty="0">
                <a:latin typeface="Aptos Display" panose="020B0004020202020204" pitchFamily="34" charset="0"/>
              </a:rPr>
              <a:t>. 7:1). No obligó a los israelitas a permanecer fieles a su pacto con él (</a:t>
            </a:r>
            <a:r>
              <a:rPr lang="es-MX" dirty="0" err="1">
                <a:latin typeface="Aptos Display" panose="020B0004020202020204" pitchFamily="34" charset="0"/>
              </a:rPr>
              <a:t>Deut</a:t>
            </a:r>
            <a:r>
              <a:rPr lang="es-MX" dirty="0">
                <a:latin typeface="Aptos Display" panose="020B0004020202020204" pitchFamily="34" charset="0"/>
              </a:rPr>
              <a:t>. 4:29-31). Por el contrario, Jesús satisfizo las necesidades de las personas (Mat. 4:23-25) y luego las invitó a seguirlo. Jesús nunca obligó a nadie a ir en pos de él o a aceptar la verdad que proclamaba. Tampoco lo hace ahora. Sin embargo, nunca nos abandona (Mat. 23:37).</a:t>
            </a:r>
            <a:endParaRPr lang="es-MX" i="1"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Era correcto que el rey hiciese una confesión pública, y procurase exaltar al Dios de los cielos sobre todos los demás dioses; pero al intentar obligar a sus súbditos a hacer una confesión de fe similar a la suya y a manifestar la misma reverencia que él, Nabucodonosor se excedía de su derecho como soberano temporal. No tenía más derecho, civil o moral, de amenazar de muerte a los hombres por no adorar a Dios, que lo había tenido para promulgar un decreto que consignaba a las llamas a cuantos se negasen a adorar la imagen de oro. Nunca compele Dios a los hombres a obedecer. Deja a todos libres para elegir a quien quieren servir.» </a:t>
            </a:r>
            <a:r>
              <a:rPr lang="es-MX" i="1" dirty="0">
                <a:latin typeface="Aptos Display" panose="020B0004020202020204" pitchFamily="34" charset="0"/>
              </a:rPr>
              <a:t>(Profetas y reyes, pp. 374-376).</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Sin fuerza, pero con poder</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602741"/>
            <a:ext cx="2718166" cy="3280223"/>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119743" y="6255631"/>
            <a:ext cx="10255436" cy="718913"/>
          </a:xfrm>
          <a:prstGeom prst="rect">
            <a:avLst/>
          </a:prstGeom>
          <a:noFill/>
        </p:spPr>
        <p:txBody>
          <a:bodyPr wrap="square" rtlCol="0">
            <a:normAutofit/>
          </a:bodyPr>
          <a:lstStyle/>
          <a:p>
            <a:pPr algn="just">
              <a:lnSpc>
                <a:spcPts val="1800"/>
              </a:lnSpc>
            </a:pPr>
            <a:r>
              <a:rPr lang="es-MX" b="1" noProof="0" dirty="0"/>
              <a:t>Reflexionemos:</a:t>
            </a:r>
            <a:r>
              <a:rPr lang="es-MX" noProof="0" dirty="0"/>
              <a:t> </a:t>
            </a:r>
            <a:r>
              <a:rPr lang="es-MX" b="1" dirty="0">
                <a:solidFill>
                  <a:srgbClr val="C00000"/>
                </a:solidFill>
                <a:latin typeface="Aptos Display" panose="020B0004020202020204" pitchFamily="34" charset="0"/>
              </a:rPr>
              <a:t>Lee 2 Pedro 3:18. ¿De qué manera estás creciendo en gracia y conocimiento? ¿Cómo se manifiesta esto en tus interacciones con quienes te rodean?</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32253"/>
            <a:ext cx="10260898" cy="1373065"/>
          </a:xfrm>
          <a:noFill/>
        </p:spPr>
        <p:txBody>
          <a:bodyPr vert="horz" wrap="square" lIns="91440" tIns="45720" rIns="91440" bIns="45720" rtlCol="0" anchor="t">
            <a:normAutofit/>
          </a:bodyPr>
          <a:lstStyle/>
          <a:p>
            <a:pPr>
              <a:lnSpc>
                <a:spcPts val="1500"/>
              </a:lnSpc>
            </a:pPr>
            <a:r>
              <a:rPr lang="es-MX" noProof="0" dirty="0">
                <a:latin typeface="Aptos Display" panose="020B0004020202020204" pitchFamily="34" charset="0"/>
              </a:rPr>
              <a:t>«</a:t>
            </a:r>
            <a:r>
              <a:rPr lang="es-MX" dirty="0">
                <a:latin typeface="Comic Sans MS" panose="030F0702030302020204" pitchFamily="66" charset="0"/>
              </a:rPr>
              <a:t>…estad siempre preparados para presentar defensa con mansedumbre y reverencia ante todo el que os demande razón de la esperanza que hay en vosotros</a:t>
            </a:r>
            <a:r>
              <a:rPr lang="es-MX" noProof="0" dirty="0">
                <a:latin typeface="Aptos Display" panose="020B0004020202020204" pitchFamily="34" charset="0"/>
              </a:rPr>
              <a:t>» </a:t>
            </a:r>
            <a:r>
              <a:rPr lang="es-MX" dirty="0">
                <a:latin typeface="Aptos Display" panose="020B0004020202020204" pitchFamily="34" charset="0"/>
              </a:rPr>
              <a:t>(1ª de Pedro 3:15)</a:t>
            </a:r>
            <a:endParaRPr lang="es-MX" noProof="0" dirty="0">
              <a:latin typeface="Aptos Display" panose="020B0004020202020204" pitchFamily="34" charset="0"/>
            </a:endParaRPr>
          </a:p>
          <a:p>
            <a:pPr>
              <a:lnSpc>
                <a:spcPts val="1500"/>
              </a:lnSpc>
            </a:pPr>
            <a:r>
              <a:rPr lang="es-MX" dirty="0"/>
              <a:t>Lee 1 Pedro 3:8 al 15. ¿Qué nos dice la Palabra de Dios en estos versículos?</a:t>
            </a:r>
            <a:endParaRPr lang="es-MX" noProof="0" dirty="0">
              <a:latin typeface="Aptos Display" panose="020B0004020202020204" pitchFamily="34" charset="0"/>
            </a:endParaRPr>
          </a:p>
          <a:p>
            <a:pPr>
              <a:lnSpc>
                <a:spcPts val="15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Desarrollar amistad. Orar para que el Espíritu Santo actúe en el corazón de la personas. Compartir nuestras experiencia de fe, orar por las personas. Relacionar a los intereses con más personas de la iglesia. Muestra con la Bible el consuelos que se puede encontrar en ella. Etc.</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088783"/>
            <a:ext cx="7601082" cy="4303060"/>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Pedro introduce 1 Pedro 3:8–15, 21, 22 con la palabra «finalmente» (</a:t>
            </a:r>
            <a:r>
              <a:rPr lang="es-MX" dirty="0" err="1">
                <a:latin typeface="Aptos Display" panose="020B0004020202020204" pitchFamily="34" charset="0"/>
              </a:rPr>
              <a:t>telos</a:t>
            </a:r>
            <a:r>
              <a:rPr lang="es-MX" dirty="0">
                <a:latin typeface="Aptos Display" panose="020B0004020202020204" pitchFamily="34" charset="0"/>
              </a:rPr>
              <a:t>), indicando así la conclusión de la sección anterior que trataba sobre el testimonio de la iglesia al mundo (1 Pedro 2:11– 3:7). El pasaje de 1 Pedro 3:8–15, 21, 22 es, por lo tanto, particularmente relevante para la misión de la iglesia. Sin embargo, mientras que el texto de la Gran Comisión se ocupa del porqué debemos llegar a las naciones, la carta de Pedro se centra en cómo prepararnos para esa misión. Primero, aborda el problema de las relaciones dentro de la comunidad de creyentes (1 Pedro 3:8, 9). Luego, aborda el desafío de las relaciones con los incrédulos, quienes no comparten con nosotros los mismos objetivos y valores espirituales en la vida (1 Pedro 3:13–17). Para animar a sus hermanos y hermanas a soportar el sufrimiento al hacer el bien, Pedro se refiere al ejemplo de Jesús (1 Pedro 3:18). </a:t>
            </a:r>
            <a:endParaRPr lang="es-MX"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sz="1700" b="1" dirty="0">
                <a:latin typeface="Aptos Display" panose="020B0004020202020204" pitchFamily="34" charset="0"/>
              </a:rPr>
              <a:t>Lejos de contener requisitos arbitrarios, la ley de Dios se da a los hombres como cerco o escudo. El que acepta sus principios es preservado del mal. La fidelidad a Dios entraña fidelidad al hombre. De ese modo la ley protege los derechos y la individualidad de cada ser humano. Prohíbe al superior oprimir, y al subalterno desobedecer. Asegura el bienestar del hombre, tanto para este mundo como para el venidero. Para el obediente es la garantía de la vida eterna, porque expresa los principios que permanecen para siempre. Cristo vino a demostrar el valor de los principios divinos por medio de la revelación de su poder para regenerar a la especie humana. Vino a enseñar cómo se deben desarrollar y aplicar esos principios»</a:t>
            </a:r>
            <a:r>
              <a:rPr lang="es-MX" b="1" noProof="0" dirty="0">
                <a:latin typeface="Aptos Display" panose="020B0004020202020204" pitchFamily="34" charset="0"/>
              </a:rPr>
              <a:t> </a:t>
            </a:r>
            <a:r>
              <a:rPr lang="es-MX" i="1" dirty="0">
                <a:latin typeface="Aptos Display" panose="020B0004020202020204" pitchFamily="34" charset="0"/>
              </a:rPr>
              <a:t>(La educación, pp. 76, 77).</a:t>
            </a: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Consejos para compartir a Jesús</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86062" y="2606899"/>
            <a:ext cx="2688036"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257369"/>
            <a:ext cx="10289118" cy="690282"/>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¿Qué método estas utilizando para compartir a Jesús, crees que el mejor </a:t>
            </a:r>
            <a:r>
              <a:rPr lang="es-MX" b="1" dirty="0" err="1">
                <a:solidFill>
                  <a:srgbClr val="C00000"/>
                </a:solidFill>
                <a:latin typeface="Aptos Display" panose="020B0004020202020204" pitchFamily="34" charset="0"/>
              </a:rPr>
              <a:t>metod</a:t>
            </a:r>
            <a:r>
              <a:rPr lang="es-MX" b="1" dirty="0">
                <a:solidFill>
                  <a:srgbClr val="C00000"/>
                </a:solidFill>
                <a:latin typeface="Aptos Display" panose="020B0004020202020204" pitchFamily="34" charset="0"/>
              </a:rPr>
              <a:t> es el </a:t>
            </a:r>
            <a:r>
              <a:rPr lang="es-MX" b="1" dirty="0" err="1">
                <a:solidFill>
                  <a:srgbClr val="C00000"/>
                </a:solidFill>
                <a:latin typeface="Aptos Display" panose="020B0004020202020204" pitchFamily="34" charset="0"/>
              </a:rPr>
              <a:t>deCristo</a:t>
            </a:r>
            <a:r>
              <a:rPr lang="es-MX" b="1" dirty="0">
                <a:solidFill>
                  <a:srgbClr val="C00000"/>
                </a:solidFill>
                <a:latin typeface="Aptos Display" panose="020B0004020202020204" pitchFamily="34" charset="0"/>
              </a:rPr>
              <a:t>?</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Un hijo errante</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906358"/>
            <a:ext cx="10453558" cy="1281132"/>
          </a:xfrm>
          <a:noFill/>
        </p:spPr>
        <p:txBody>
          <a:bodyPr vert="horz" wrap="square" lIns="91440" tIns="45720" rIns="91440" bIns="45720" rtlCol="0" anchor="t">
            <a:normAutofit/>
          </a:bodyPr>
          <a:lstStyle/>
          <a:p>
            <a:pPr>
              <a:lnSpc>
                <a:spcPts val="1300"/>
              </a:lnSpc>
              <a:spcAft>
                <a:spcPts val="300"/>
              </a:spcAft>
            </a:pPr>
            <a:r>
              <a:rPr lang="es-MX" dirty="0">
                <a:latin typeface="Aptos Display" panose="020B0004020202020204" pitchFamily="34" charset="0"/>
              </a:rPr>
              <a:t>«¿Acaso no es Efraín mi hijo amado? ¿Acaso no es mi niño preferido? Cada vez que lo reprendo, vuelvo a acordarme de él. Por él mi corazón se conmueve; por él siento mucha compasión —afirma el SEÑOR—» (Jeremías 31:20 NVI).</a:t>
            </a:r>
          </a:p>
          <a:p>
            <a:pPr>
              <a:lnSpc>
                <a:spcPts val="1300"/>
              </a:lnSpc>
              <a:spcAft>
                <a:spcPts val="300"/>
              </a:spcAft>
            </a:pPr>
            <a:r>
              <a:rPr lang="es-MX" dirty="0">
                <a:latin typeface="Aptos Display" panose="020B0004020202020204" pitchFamily="34" charset="0"/>
              </a:rPr>
              <a:t>¿Qué nos dicen Oseas 4:17 y Oseas 7 acerca de los pecados de Efraín?</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Que era dado a los ídolos, engañaron, su maldad era grande, eran adúlteros, habían abandonado su relación con Dios.</a:t>
            </a: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22128" y="2380391"/>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1918452"/>
            <a:ext cx="7752092" cy="4595979"/>
          </a:xfrm>
          <a:effectLst>
            <a:glow rad="127000">
              <a:schemeClr val="bg1"/>
            </a:glow>
            <a:softEdge rad="25400"/>
          </a:effectLst>
        </p:spPr>
        <p:txBody>
          <a:bodyPr>
            <a:normAutofit fontScale="85000" lnSpcReduction="10000"/>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500"/>
              </a:lnSpc>
              <a:buNone/>
            </a:pPr>
            <a:r>
              <a:rPr lang="es-MX" dirty="0">
                <a:latin typeface="Aptos Display" panose="020B0004020202020204" pitchFamily="34" charset="0"/>
              </a:rPr>
              <a:t>En un momento determinado, el pueblo de Dios se dividió: Efraín (el reino del norte) abandonó a Dios; Judá (el reino del sur) mantuvo su fidelidad. Además, leemos que Raquel, la abuela de Efraín, lloró metafóricamente porque él había abandonado su relación con el Señor (Jer. 31:15). El Señor responde a su gran tristeza con estas palabras: «Reprime tu voz del llanto y tus ojos de las lágrimas; porque recompensa hay para tu trabajo —dice el Señor—, y volverán de la tierra del enemigo. Esperanza hay también para tu futuro —dice el Señor—, los hijos volverán a su propia tierra» (Jer. 31:16, 17). A través de estas historias, aprendemos que siempre hay esperanza, como la hubo para Efraín y Gomer, porque Dios no se da por vencido. Aunque reprende a su pueblo descarriado una y otra vez, su compasión nunca falla, y su mensaje en este capítulo continúa (ver Jer. 31:20).</a:t>
            </a:r>
            <a:endParaRPr lang="es-MX" i="1" noProof="0" dirty="0">
              <a:latin typeface="Aptos Display" panose="020B0004020202020204" pitchFamily="34" charset="0"/>
            </a:endParaRPr>
          </a:p>
          <a:p>
            <a:pPr marL="0" indent="0" algn="just">
              <a:lnSpc>
                <a:spcPts val="1500"/>
              </a:lnSpc>
              <a:buNone/>
            </a:pPr>
            <a:r>
              <a:rPr lang="es-MX" b="1" noProof="0" dirty="0">
                <a:latin typeface="Aptos Display" panose="020B0004020202020204" pitchFamily="34" charset="0"/>
              </a:rPr>
              <a:t>«</a:t>
            </a:r>
            <a:r>
              <a:rPr lang="es-MX" b="1" dirty="0">
                <a:latin typeface="Aptos Display" panose="020B0004020202020204" pitchFamily="34" charset="0"/>
              </a:rPr>
              <a:t>"Y esta es la condenación: que la luz vino al mundo, y los hombres amaron más las tinieblas que la luz". Ellos no acudieron a la luz por temor a que sus obras fueran reprobadas. Esta es la postura que adoptan muchos. Sus nombres están en los libros de la iglesia. Participan de muchas de las ceremonias, pero no aman la verdad. Se conforman con estar a la puerta. No se esfuerzan por entrar a la presencia de Cristo a fin de compartir con él la gloria de su vida real. Sus caracteres no armonizan con la verdad. No poseen la fe que obra por el amor y purifica el alma. Su lenguaje impropio, sus conjeturas malévolas, sus acciones deshonestas arrojan una sombra que oscurece todo su camino. La fe de estos zozobra en medio de tinieblas de vergüenza y sienten que se han separado de Cristo. Hay un aguijón en la conciencia, una condenación en la vida. Abrigan hasta el deseo de ocultarse de Dios. La luz ha llegado al mundo, pero ellos amaron más las tinieblas que la luz, porque sus obras son perversa» </a:t>
            </a:r>
            <a:r>
              <a:rPr lang="es-MX" i="1" dirty="0">
                <a:latin typeface="Aptos Display" panose="020B0004020202020204" pitchFamily="34" charset="0"/>
              </a:rPr>
              <a:t>(El Cristo triunfante, 15 de febrero, p. 54).</a:t>
            </a:r>
          </a:p>
        </p:txBody>
      </p:sp>
      <p:sp>
        <p:nvSpPr>
          <p:cNvPr id="6" name="CuadroTexto 5">
            <a:extLst>
              <a:ext uri="{FF2B5EF4-FFF2-40B4-BE49-F238E27FC236}">
                <a16:creationId xmlns:a16="http://schemas.microsoft.com/office/drawing/2014/main" id="{9380AA45-86D5-335F-FCD4-9E237300BF12}"/>
              </a:ext>
            </a:extLst>
          </p:cNvPr>
          <p:cNvSpPr txBox="1"/>
          <p:nvPr/>
        </p:nvSpPr>
        <p:spPr>
          <a:xfrm>
            <a:off x="22128" y="6335132"/>
            <a:ext cx="10442672"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 ¿Qué te hace sentir esta respuesta de Dios por el descarrío de su pueblo con respecto a aquellos que conoces y que se han alejado del Señor? ¿Cómo te desafía o te anima esto?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62701"/>
            <a:ext cx="10247731" cy="1171745"/>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Yo los dispersé entre las naciones, pero, aun estando lejos, se acordarán de mí y un día volverán con sus hijos</a:t>
            </a:r>
            <a:r>
              <a:rPr lang="es-MX" noProof="0" dirty="0">
                <a:latin typeface="Aptos Display" panose="020B0004020202020204" pitchFamily="34" charset="0"/>
              </a:rPr>
              <a:t>» </a:t>
            </a:r>
            <a:r>
              <a:rPr lang="es-MX" dirty="0">
                <a:latin typeface="Aptos Display" panose="020B0004020202020204" pitchFamily="34" charset="0"/>
              </a:rPr>
              <a:t>(Zacarías 10:9 </a:t>
            </a:r>
            <a:r>
              <a:rPr lang="es-MX" dirty="0" err="1">
                <a:latin typeface="Aptos Display" panose="020B0004020202020204" pitchFamily="34" charset="0"/>
              </a:rPr>
              <a:t>DHHe</a:t>
            </a:r>
            <a:r>
              <a:rPr lang="es-MX" dirty="0">
                <a:latin typeface="Aptos Display" panose="020B0004020202020204" pitchFamily="34" charset="0"/>
              </a:rPr>
              <a:t>)</a:t>
            </a:r>
            <a:endParaRPr lang="es-MX" noProof="0" dirty="0">
              <a:latin typeface="Aptos Display" panose="020B0004020202020204" pitchFamily="34" charset="0"/>
            </a:endParaRPr>
          </a:p>
          <a:p>
            <a:pPr>
              <a:lnSpc>
                <a:spcPts val="1400"/>
              </a:lnSpc>
              <a:spcAft>
                <a:spcPts val="300"/>
              </a:spcAft>
            </a:pPr>
            <a:r>
              <a:rPr lang="es-MX" dirty="0">
                <a:latin typeface="Aptos Display" panose="020B0004020202020204" pitchFamily="34" charset="0"/>
              </a:rPr>
              <a:t>¿Cómo recuperaste una relación estable con él?</a:t>
            </a: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La mejor manera es reconocer que somos pecadores y el único que puede ayudarnos y redimirnos es Jesús, por eso debemos ir con humildad a sus pies arrepentidos que nos espera con amor.</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32444" y="1999133"/>
            <a:ext cx="7655137" cy="4294091"/>
          </a:xfrm>
        </p:spPr>
        <p:txBody>
          <a:bodyPr vert="horz" wrap="square" lIns="91440" tIns="45720" rIns="91440" bIns="45720" rtlCol="0">
            <a:normAutofit/>
          </a:bodyPr>
          <a:lstStyle/>
          <a:p>
            <a:pPr marL="0" indent="0" algn="just">
              <a:lnSpc>
                <a:spcPts val="1300"/>
              </a:lnSpc>
              <a:spcBef>
                <a:spcPts val="0"/>
              </a:spcBef>
              <a:spcAft>
                <a:spcPts val="600"/>
              </a:spcAft>
              <a:buNone/>
            </a:pPr>
            <a:r>
              <a:rPr lang="es-MX" sz="1900" dirty="0">
                <a:latin typeface="Aptos Display" panose="020B0004020202020204" pitchFamily="34" charset="0"/>
              </a:rPr>
              <a:t>Saber cómo relacionarse e interactuar con un ser querido que se ha alejado del Señor puede ser un desafío. Tal vez te preguntes cómo podrían haber sido diferentes las cosas o cómo interactuar con ellos ahora que tienen una visión diferente del mundo. Quizá te sientes frustrado e impotente por las malas decisiones que toman. Estos pensamientos siempre influirán en la manera en que te relacionas con tu ser querido, y por eso es tan importante vivir y hablar desde tu propia experiencia con tu Salvador. El ejemplo de una vida coherente que dirige la atención de las personas hacia Cristo hará que quienes lo han rechazado vean en nosotros algo que solo puede provenir de Dios. Verán una paz que sobrepasa todo entendimiento, un amor que nunca nos abandonará y una esperanza que cree contra viento y marea. El amor de Dios por nosotros y nuestros seres queridos nunca vacila. Podemos compartir este amor que recibimos cada día con quienes nos rodean.</a:t>
            </a:r>
            <a:endParaRPr lang="es-MX" sz="1900" noProof="0" dirty="0">
              <a:latin typeface="Aptos Display" panose="020B0004020202020204" pitchFamily="34" charset="0"/>
            </a:endParaRPr>
          </a:p>
          <a:p>
            <a:pPr marL="0" indent="0" algn="just">
              <a:lnSpc>
                <a:spcPts val="1500"/>
              </a:lnSpc>
              <a:spcBef>
                <a:spcPts val="0"/>
              </a:spcBef>
              <a:spcAft>
                <a:spcPts val="600"/>
              </a:spcAft>
              <a:buNone/>
            </a:pPr>
            <a:r>
              <a:rPr lang="es-MX" noProof="0" dirty="0">
                <a:latin typeface="Aptos Display" panose="020B0004020202020204" pitchFamily="34" charset="0"/>
              </a:rPr>
              <a:t>«</a:t>
            </a:r>
            <a:r>
              <a:rPr lang="es-MX" b="1" dirty="0">
                <a:latin typeface="Aptos Display" panose="020B0004020202020204" pitchFamily="34" charset="0"/>
              </a:rPr>
              <a:t>La gran obra de evangelización no terminará con menor manifestación del poder divino que la que señaló el principio de ella. Las profecías que se cumplieron en tiempo de la efusión de la lluvia temprana, al principio del ministerio evangélico, deben volverse a cumplir en tiempo de la lluvia tardía, al fin de dicho ministerio. Esos son los "tiempos de refrigerio" en que pensaba el apóstol Pedro cuando dijo: "Así que, arrepentíos y convertíos, para que sean borrados vuestros pecados; pues que vendrán los tiempos del refrigerio de la presencia del Señor, y enviará a Jesucristo"»</a:t>
            </a:r>
            <a:r>
              <a:rPr lang="es-MX" i="1" noProof="0" dirty="0">
                <a:latin typeface="Aptos Display" panose="020B0004020202020204" pitchFamily="34" charset="0"/>
              </a:rPr>
              <a:t> </a:t>
            </a:r>
            <a:r>
              <a:rPr lang="es-MX" i="1" dirty="0">
                <a:latin typeface="Aptos Display" panose="020B0004020202020204" pitchFamily="34" charset="0"/>
              </a:rPr>
              <a:t>(Hechos 3:19, 20.).</a:t>
            </a:r>
          </a:p>
          <a:p>
            <a:pPr marL="0" indent="0" algn="just">
              <a:lnSpc>
                <a:spcPts val="1500"/>
              </a:lnSpc>
              <a:spcBef>
                <a:spcPts val="0"/>
              </a:spcBef>
              <a:spcAft>
                <a:spcPts val="600"/>
              </a:spcAft>
              <a:buNone/>
            </a:pPr>
            <a:endParaRPr lang="es-MX" i="1" dirty="0">
              <a:latin typeface="Aptos Display" panose="020B0004020202020204" pitchFamily="34" charset="0"/>
            </a:endParaRPr>
          </a:p>
          <a:p>
            <a:pPr marL="0" indent="0" algn="just">
              <a:lnSpc>
                <a:spcPts val="1500"/>
              </a:lnSpc>
              <a:spcBef>
                <a:spcPts val="0"/>
              </a:spcBef>
              <a:spcAft>
                <a:spcPts val="600"/>
              </a:spcAft>
              <a:buNone/>
            </a:pPr>
            <a:endParaRPr lang="es-MX" i="1" dirty="0">
              <a:latin typeface="Aptos Display" panose="020B0004020202020204" pitchFamily="34" charset="0"/>
            </a:endParaRPr>
          </a:p>
          <a:p>
            <a:pPr marL="0" indent="0" algn="just">
              <a:lnSpc>
                <a:spcPts val="15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50800" dist="50800" dir="1200000" algn="l" rotWithShape="0">
              <a:prstClr val="black">
                <a:alpha val="46000"/>
              </a:prst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solidFill>
                  <a:schemeClr val="bg1"/>
                </a:solidFill>
                <a:effectLst>
                  <a:innerShdw blurRad="63500" dist="50800" dir="18900000">
                    <a:schemeClr val="tx1">
                      <a:alpha val="50000"/>
                    </a:schemeClr>
                  </a:innerShdw>
                </a:effectLst>
                <a:latin typeface="Amasis MT Pro Black" panose="02040A04050005020304" pitchFamily="18" charset="0"/>
              </a:rPr>
              <a:t>Recuperados</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581835"/>
            <a:ext cx="2592594" cy="3190897"/>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46366" y="6175017"/>
            <a:ext cx="10312275" cy="290208"/>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¿Qué se nos anima a hacer en Efesios 3:17 al 19?</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41962</TotalTime>
  <Words>3360</Words>
  <Application>Microsoft Office PowerPoint</Application>
  <PresentationFormat>Panorámica</PresentationFormat>
  <Paragraphs>75</Paragraphs>
  <Slides>10</Slides>
  <Notes>6</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Amasis MT Pro Black</vt:lpstr>
      <vt:lpstr>Aptos</vt:lpstr>
      <vt:lpstr>Aptos Black</vt:lpstr>
      <vt:lpstr>Aptos Display</vt:lpstr>
      <vt:lpstr>Arial</vt:lpstr>
      <vt:lpstr>Avenir Next LT Pro</vt:lpstr>
      <vt:lpstr>Bahnschrift</vt:lpstr>
      <vt:lpstr>Bw Modelica</vt:lpstr>
      <vt:lpstr>Calibri</vt:lpstr>
      <vt:lpstr>Calibri Light</vt:lpstr>
      <vt:lpstr>Comic Sans MS</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1974</cp:revision>
  <dcterms:created xsi:type="dcterms:W3CDTF">2023-06-19T00:44:38Z</dcterms:created>
  <dcterms:modified xsi:type="dcterms:W3CDTF">2026-06-19T03:39:01Z</dcterms:modified>
</cp:coreProperties>
</file>