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BE66"/>
    <a:srgbClr val="7D7C7F"/>
    <a:srgbClr val="B5B9D2"/>
    <a:srgbClr val="434669"/>
    <a:srgbClr val="B8BED4"/>
    <a:srgbClr val="44476A"/>
    <a:srgbClr val="5B0A1B"/>
    <a:srgbClr val="4A3C2E"/>
    <a:srgbClr val="ACA8AF"/>
    <a:srgbClr val="6923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94" autoAdjust="0"/>
    <p:restoredTop sz="94678" autoAdjust="0"/>
  </p:normalViewPr>
  <p:slideViewPr>
    <p:cSldViewPr snapToGrid="0">
      <p:cViewPr varScale="1">
        <p:scale>
          <a:sx n="85" d="100"/>
          <a:sy n="85" d="100"/>
        </p:scale>
        <p:origin x="226" y="72"/>
      </p:cViewPr>
      <p:guideLst>
        <p:guide orient="horz" pos="2205"/>
        <p:guide pos="3795"/>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28/05/2026</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dirty="0"/>
          </a:p>
        </p:txBody>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dirty="0"/>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1000" r="8000" b="-1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5C93EEE-43D6-22CD-08BA-AB86D0C45D1D}"/>
              </a:ext>
            </a:extLst>
          </p:cNvPr>
          <p:cNvSpPr/>
          <p:nvPr userDrawn="1"/>
        </p:nvSpPr>
        <p:spPr>
          <a:xfrm>
            <a:off x="19925" y="-1278"/>
            <a:ext cx="10432773" cy="989438"/>
          </a:xfrm>
          <a:prstGeom prst="rect">
            <a:avLst/>
          </a:prstGeom>
          <a:solidFill>
            <a:srgbClr val="7D7C7F"/>
          </a:solidFill>
          <a:ln>
            <a:solidFill>
              <a:srgbClr val="7D7C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7080" y="-22594"/>
            <a:ext cx="2276694" cy="6887244"/>
          </a:xfrm>
          <a:prstGeom prst="rect">
            <a:avLst/>
          </a:prstGeom>
          <a:solidFill>
            <a:srgbClr val="7D7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604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Mayo 2026</a:t>
            </a:r>
          </a:p>
        </p:txBody>
      </p:sp>
      <p:sp>
        <p:nvSpPr>
          <p:cNvPr id="22" name="CuadroTexto 21">
            <a:extLst>
              <a:ext uri="{FF2B5EF4-FFF2-40B4-BE49-F238E27FC236}">
                <a16:creationId xmlns:a16="http://schemas.microsoft.com/office/drawing/2014/main" id="{4D4946DB-1295-E0A0-98C0-FD3E07F96757}"/>
              </a:ext>
            </a:extLst>
          </p:cNvPr>
          <p:cNvSpPr txBox="1">
            <a:spLocks noChangeAspect="1"/>
          </p:cNvSpPr>
          <p:nvPr userDrawn="1"/>
        </p:nvSpPr>
        <p:spPr>
          <a:xfrm>
            <a:off x="-93738" y="2411181"/>
            <a:ext cx="2431347" cy="1173719"/>
          </a:xfrm>
          <a:prstGeom prst="rect">
            <a:avLst/>
          </a:prstGeom>
          <a:noFill/>
        </p:spPr>
        <p:txBody>
          <a:bodyPr wrap="square" rtlCol="0" anchor="ctr">
            <a:normAutofit/>
          </a:bodyPr>
          <a:lstStyle/>
          <a:p>
            <a:pPr algn="ctr">
              <a:lnSpc>
                <a:spcPts val="2400"/>
              </a:lnSpc>
              <a:spcAft>
                <a:spcPts val="0"/>
              </a:spcAft>
            </a:pPr>
            <a:r>
              <a:rPr lang="es-MX" sz="27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EL PECADO, EL EVANGELIO Y LA LEY</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4219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46835" y="4340267"/>
            <a:ext cx="2431348" cy="365125"/>
          </a:xfrm>
          <a:prstGeom prst="rect">
            <a:avLst/>
          </a:prstGeom>
          <a:noFill/>
        </p:spPr>
        <p:txBody>
          <a:bodyPr wrap="square" rtlCol="0">
            <a:normAutofit lnSpcReduction="10000"/>
          </a:bodyPr>
          <a:lstStyle/>
          <a:p>
            <a:pPr algn="ctr"/>
            <a:r>
              <a:rPr lang="es-MX" sz="1800" b="1" baseline="0" dirty="0">
                <a:ln>
                  <a:solidFill>
                    <a:schemeClr val="bg1">
                      <a:lumMod val="95000"/>
                      <a:alpha val="62000"/>
                    </a:schemeClr>
                  </a:solidFill>
                </a:ln>
                <a:solidFill>
                  <a:schemeClr val="bg1"/>
                </a:solidFill>
                <a:effectLst/>
                <a:latin typeface="Gill Sans Nova Cond" panose="020F0502020204030204" pitchFamily="34" charset="0"/>
              </a:rPr>
              <a:t>Para el 9 de Mayo de 2026</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93883"/>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do.</a:t>
            </a:r>
          </a:p>
        </p:txBody>
      </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645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62308" y="3584900"/>
            <a:ext cx="2249689"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09</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7">
            <a:extLst>
              <a:ext uri="{28A0092B-C50C-407E-A947-70E740481C1C}">
                <a14:useLocalDpi xmlns:a14="http://schemas.microsoft.com/office/drawing/2010/main" val="0"/>
              </a:ext>
            </a:extLst>
          </a:blip>
          <a:srcRect l="19980" r="19980"/>
          <a:stretch/>
        </p:blipFill>
        <p:spPr>
          <a:xfrm rot="20462093">
            <a:off x="9164257" y="-36728"/>
            <a:ext cx="2630893" cy="2895056"/>
          </a:xfrm>
          <a:prstGeom prst="rect">
            <a:avLst/>
          </a:prstGeom>
        </p:spPr>
      </p:pic>
      <p:sp>
        <p:nvSpPr>
          <p:cNvPr id="3" name="CuadroTexto 2">
            <a:extLst>
              <a:ext uri="{FF2B5EF4-FFF2-40B4-BE49-F238E27FC236}">
                <a16:creationId xmlns:a16="http://schemas.microsoft.com/office/drawing/2014/main" id="{39CE9DAA-DFF2-F38C-38CD-D5DA8C02B1C8}"/>
              </a:ext>
            </a:extLst>
          </p:cNvPr>
          <p:cNvSpPr txBox="1"/>
          <p:nvPr userDrawn="1"/>
        </p:nvSpPr>
        <p:spPr>
          <a:xfrm>
            <a:off x="3857418" y="159299"/>
            <a:ext cx="4508820" cy="882737"/>
          </a:xfrm>
          <a:prstGeom prst="rect">
            <a:avLst/>
          </a:prstGeom>
          <a:noFill/>
        </p:spPr>
        <p:txBody>
          <a:bodyPr wrap="square" tIns="36000" rtlCol="0">
            <a:spAutoFit/>
          </a:bodyPr>
          <a:lstStyle/>
          <a:p>
            <a:pPr>
              <a:spcAft>
                <a:spcPts val="0"/>
              </a:spcAft>
            </a:pPr>
            <a:r>
              <a:rPr lang="es-MX" sz="2000" dirty="0">
                <a:solidFill>
                  <a:schemeClr val="bg1"/>
                </a:solidFill>
                <a:latin typeface="Aptos Black" panose="020F0502020204030204" pitchFamily="34" charset="0"/>
                <a:ea typeface="ADLaM Display" panose="02010000000000000000" pitchFamily="2" charset="0"/>
                <a:cs typeface="ADLaM Display" panose="02010000000000000000" pitchFamily="2" charset="0"/>
              </a:rPr>
              <a:t>CRECIENDO EN NUESTRA</a:t>
            </a:r>
          </a:p>
          <a:p>
            <a:pPr>
              <a:spcAft>
                <a:spcPts val="0"/>
              </a:spcAft>
            </a:pPr>
            <a:r>
              <a:rPr lang="es-MX" sz="3200" dirty="0">
                <a:solidFill>
                  <a:schemeClr val="bg1"/>
                </a:solidFill>
                <a:latin typeface="Aptos Black" panose="020F0502020204030204" pitchFamily="34" charset="0"/>
                <a:ea typeface="ADLaM Display" panose="02010000000000000000" pitchFamily="2" charset="0"/>
                <a:cs typeface="ADLaM Display" panose="02010000000000000000" pitchFamily="2" charset="0"/>
              </a:rPr>
              <a:t>RELACIÓN CON DIOS</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6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lum/>
          </a:blip>
          <a:srcRect/>
          <a:stretch>
            <a:fillRect l="-7000" t="-52000" b="-19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9585960" cy="1325563"/>
          </a:xfrm>
          <a:prstGeom prst="rect">
            <a:avLst/>
          </a:prstGeom>
        </p:spPr>
        <p:txBody>
          <a:bodyPr vert="horz" lIns="91440" tIns="45720" rIns="91440" bIns="45720" rtlCol="0" anchor="ctr">
            <a:normAutofit/>
          </a:bodyPr>
          <a:lstStyle/>
          <a:p>
            <a:r>
              <a:rPr lang="es-MX" dirty="0"/>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958596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28/05/2026</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pic>
        <p:nvPicPr>
          <p:cNvPr id="8" name="Imagen 7">
            <a:extLst>
              <a:ext uri="{FF2B5EF4-FFF2-40B4-BE49-F238E27FC236}">
                <a16:creationId xmlns:a16="http://schemas.microsoft.com/office/drawing/2014/main" id="{899DCE16-765D-47CA-350B-0B147B59555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
        <p:nvSpPr>
          <p:cNvPr id="7" name="Rectángulo 6">
            <a:extLst>
              <a:ext uri="{FF2B5EF4-FFF2-40B4-BE49-F238E27FC236}">
                <a16:creationId xmlns:a16="http://schemas.microsoft.com/office/drawing/2014/main" id="{959BBEF0-358E-CE31-EE2C-582F35EF3555}"/>
              </a:ext>
            </a:extLst>
          </p:cNvPr>
          <p:cNvSpPr/>
          <p:nvPr userDrawn="1"/>
        </p:nvSpPr>
        <p:spPr>
          <a:xfrm>
            <a:off x="10424160" y="0"/>
            <a:ext cx="1787906" cy="6858000"/>
          </a:xfrm>
          <a:prstGeom prst="rect">
            <a:avLst/>
          </a:prstGeom>
          <a:solidFill>
            <a:srgbClr val="04BE66"/>
          </a:solidFill>
          <a:ln w="6350">
            <a:solidFill>
              <a:srgbClr val="04BE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317813"/>
            <a:ext cx="9642646" cy="5423646"/>
          </a:xfrm>
        </p:spPr>
        <p:txBody>
          <a:bodyPr wrap="square">
            <a:normAutofit fontScale="92500"/>
          </a:bodyPr>
          <a:lstStyle/>
          <a:p>
            <a:pPr marL="0" indent="0" algn="just">
              <a:lnSpc>
                <a:spcPts val="1800"/>
              </a:lnSpc>
              <a:buNone/>
            </a:pPr>
            <a:r>
              <a:rPr lang="es-MX" sz="2200" dirty="0">
                <a:latin typeface="Aptos Display" panose="020B0004020202020204" pitchFamily="34" charset="0"/>
              </a:rPr>
              <a:t>En lección de esta semana emos estudiado tres temas sobre la Ley y la Salvación: </a:t>
            </a:r>
            <a:r>
              <a:rPr lang="es-MX" sz="2200" b="1" dirty="0">
                <a:latin typeface="Aptos Display" panose="020B0004020202020204" pitchFamily="34" charset="0"/>
              </a:rPr>
              <a:t>1) El pecado: 2) La Ley; y 3) El evangelio.</a:t>
            </a:r>
          </a:p>
          <a:p>
            <a:pPr marL="0" indent="0" algn="just">
              <a:lnSpc>
                <a:spcPts val="1800"/>
              </a:lnSpc>
              <a:buNone/>
            </a:pPr>
            <a:r>
              <a:rPr lang="es-MX" sz="2200" dirty="0">
                <a:latin typeface="Aptos Display" panose="020B0004020202020204" pitchFamily="34" charset="0"/>
              </a:rPr>
              <a:t>Recordemos que la Ley no revela nuestros pecados, pero no nos da la medicina de la Salvación, esto solo lo logramos a través del Evangelio de Cristo, cuando nos arrepentimos, confesamos nuestros </a:t>
            </a:r>
            <a:r>
              <a:rPr lang="es-MX" sz="2200" dirty="0" err="1">
                <a:latin typeface="Aptos Display" panose="020B0004020202020204" pitchFamily="34" charset="0"/>
              </a:rPr>
              <a:t>pecadosy</a:t>
            </a:r>
            <a:r>
              <a:rPr lang="es-MX" sz="2200" dirty="0">
                <a:latin typeface="Aptos Display" panose="020B0004020202020204" pitchFamily="34" charset="0"/>
              </a:rPr>
              <a:t> tenemos fe en Jesús y en su sacrificio expiatorio. Es la única manera de obtener remisión de nuestros pecados.</a:t>
            </a:r>
            <a:endParaRPr lang="es-MX" sz="2200" noProof="0" dirty="0">
              <a:latin typeface="Aptos Display" panose="020B0004020202020204" pitchFamily="34" charset="0"/>
            </a:endParaRPr>
          </a:p>
          <a:p>
            <a:pPr marL="0" indent="0" algn="just">
              <a:lnSpc>
                <a:spcPts val="1800"/>
              </a:lnSpc>
              <a:buNone/>
            </a:pPr>
            <a:r>
              <a:rPr lang="es-MX" sz="2200" dirty="0">
                <a:latin typeface="Aptos Display" panose="020B0004020202020204" pitchFamily="34" charset="0"/>
              </a:rPr>
              <a:t>En los Diez Mandamientos, Dios incluyó una advertencia y una promesa fascinante sobre el impacto duradero de nuestra relación con Él y Su ley: «Yo, Jehová tu Dios, soy Dios celoso, que castigo la iniquidad de los padres sobre los hijos hasta la tercera y cuarta generación de los que me aborrecen, y muestro misericordia a millares, a los que me aman y guardan mis mandamientos» (Éxodo 20:5, 6). El pecado, o el desacato a la ley de Dios, nos aleja de Él. Según estos versículos, la desobediencia de una persona puede incluso afectar negativamente a sus hijos, nietos y bisnietos. Ya sea adicción, abuso o malas decisiones, las consecuencias de ello pueden causar dificultades, inseguridades y miedos durante tres o cuatro generaciones. ¡Pero hay esperanza! Sí, el pecado puede alejarnos de Dios y de los demás, pero el amor por Dios y Sus caminos tiene un poder mucho mayor. Quebrantar la ley puede causar aflicción durante algunas generaciones, pero el versículo promete que la bendición de seguir Su ley recaerá sobre «mil generaciones». Cuando amas y atesoras los caminos de Dios, los tataranietos de tus tataranietos (y cientos y cientos de generaciones más allá de eso) seguirán siendo colmados con Su amor. Su amor es ilimitado, y Su ley es solo una forma de vislumbrar cuán amplio y profundo es Su amor</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25247"/>
          </a:solidFill>
        </p:spPr>
        <p:txBody>
          <a:bodyPr vert="horz" lIns="91440" tIns="45720" rIns="91440" bIns="45720" rtlCol="0">
            <a:normAutofit/>
          </a:bodyPr>
          <a:lstStyle/>
          <a:p>
            <a:pPr>
              <a:spcBef>
                <a:spcPts val="1000"/>
              </a:spcBef>
              <a:buFont typeface="Arial" panose="020B0604020202020204" pitchFamily="34" charset="0"/>
            </a:pPr>
            <a:r>
              <a:rPr lang="es-MX" sz="4400" b="1" noProof="0" dirty="0">
                <a:ea typeface="+mn-ea"/>
                <a:cs typeface="+mn-cs"/>
              </a:rPr>
              <a:t>Para Memorizar</a:t>
            </a:r>
          </a:p>
        </p:txBody>
      </p:sp>
      <p:sp>
        <p:nvSpPr>
          <p:cNvPr id="6" name="Marcador de contenido 5">
            <a:extLst>
              <a:ext uri="{FF2B5EF4-FFF2-40B4-BE49-F238E27FC236}">
                <a16:creationId xmlns:a16="http://schemas.microsoft.com/office/drawing/2014/main" id="{519F4388-C2D1-A570-D577-FF7AE43E02BE}"/>
              </a:ext>
            </a:extLst>
          </p:cNvPr>
          <p:cNvSpPr>
            <a:spLocks noGrp="1"/>
          </p:cNvSpPr>
          <p:nvPr>
            <p:ph idx="1"/>
          </p:nvPr>
        </p:nvSpPr>
        <p:spPr>
          <a:xfrm>
            <a:off x="464024" y="1825625"/>
            <a:ext cx="6373504" cy="4465846"/>
          </a:xfrm>
          <a:ln w="28575">
            <a:solidFill>
              <a:schemeClr val="tx1"/>
            </a:solidFill>
            <a:extLst>
              <a:ext uri="{C807C97D-BFC1-408E-A445-0C87EB9F89A2}">
                <ask:lineSketchStyleProps xmlns:ask="http://schemas.microsoft.com/office/drawing/2018/sketchyshapes">
                  <ask:type>
                    <ask:lineSketchNone/>
                  </ask:type>
                </ask:lineSketchStyleProps>
              </a:ext>
            </a:extLst>
          </a:ln>
          <a:effectLst>
            <a:softEdge rad="279400"/>
          </a:effectLst>
        </p:spPr>
        <p:txBody>
          <a:bodyPr wrap="square">
            <a:normAutofit/>
          </a:bodyPr>
          <a:lstStyle/>
          <a:p>
            <a:pPr marL="0" indent="0" algn="ctr">
              <a:buNone/>
            </a:pPr>
            <a:r>
              <a:rPr lang="es-MX" sz="3600" b="1" dirty="0"/>
              <a:t>«Jamás olvidaré tus mandamientos, porque con ellos me has vivificado. Tuyo soy; sálvame porque he buscado tus mandamientos» (Sal. 119: 93, 94).</a:t>
            </a:r>
            <a:endParaRPr lang="es-MX" sz="3600" b="1" noProof="0" dirty="0"/>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571130" y="2702257"/>
            <a:ext cx="4101018" cy="262037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25247"/>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17357" y="1703293"/>
            <a:ext cx="7059842" cy="4858872"/>
          </a:xfrm>
        </p:spPr>
        <p:txBody>
          <a:bodyPr vert="horz" wrap="square" lIns="91440" tIns="45720" rIns="91440" bIns="45720" rtlCol="0">
            <a:normAutofit/>
          </a:bodyPr>
          <a:lstStyle/>
          <a:p>
            <a:pPr marL="0" indent="0" algn="just">
              <a:lnSpc>
                <a:spcPts val="1400"/>
              </a:lnSpc>
              <a:buNone/>
              <a:tabLst>
                <a:tab pos="534988" algn="l"/>
              </a:tabLst>
            </a:pPr>
            <a:r>
              <a:rPr lang="es-MX" sz="1800" noProof="0" dirty="0">
                <a:latin typeface="Aptos Display" panose="020B0004020202020204" pitchFamily="34" charset="0"/>
              </a:rPr>
              <a:t>Texto clave: </a:t>
            </a:r>
            <a:r>
              <a:rPr lang="es-MX" sz="1800" b="1" dirty="0">
                <a:latin typeface="Aptos Display" panose="020B0004020202020204" pitchFamily="34" charset="0"/>
              </a:rPr>
              <a:t> Hebreos 11:1</a:t>
            </a:r>
            <a:r>
              <a:rPr lang="es-MX" sz="1800" b="1" noProof="0" dirty="0"/>
              <a:t> </a:t>
            </a:r>
            <a:r>
              <a:rPr lang="es-MX" sz="1800" noProof="0" dirty="0">
                <a:latin typeface="Aptos Display" panose="020B0004020202020204" pitchFamily="34" charset="0"/>
              </a:rPr>
              <a:t>Enfoque de Estudio: </a:t>
            </a:r>
            <a:r>
              <a:rPr lang="es-MX" sz="1800" b="1" dirty="0">
                <a:latin typeface="Aptos Display" panose="020B0004020202020204" pitchFamily="34" charset="0"/>
              </a:rPr>
              <a:t>Jueces 14; Marcos 9: 42–48; Romanos 3: 20; Mateo 5: 17, 18; Romanos 3: 28; Mateo 7: 24–29.</a:t>
            </a:r>
            <a:r>
              <a:rPr lang="es-MX" sz="1800" b="1" noProof="0" dirty="0">
                <a:latin typeface="Aptos Display" panose="020B0004020202020204" pitchFamily="34" charset="0"/>
              </a:rPr>
              <a:t> </a:t>
            </a:r>
            <a:r>
              <a:rPr lang="es-MX" sz="1800" noProof="0" dirty="0">
                <a:latin typeface="Aptos Display" panose="020B0004020202020204" pitchFamily="34" charset="0"/>
              </a:rPr>
              <a:t>En la lección de esta </a:t>
            </a:r>
            <a:r>
              <a:rPr lang="es-MX" sz="1800" dirty="0">
                <a:latin typeface="Aptos Display" panose="020B0004020202020204" pitchFamily="34" charset="0"/>
              </a:rPr>
              <a:t>semana estudiaremos tres temas sobre la Ley y el plan de salvación: </a:t>
            </a:r>
            <a:r>
              <a:rPr lang="es-MX" sz="1800" b="1" dirty="0">
                <a:latin typeface="Aptos Display" panose="020B0004020202020204" pitchFamily="34" charset="0"/>
              </a:rPr>
              <a:t>1) El pecado; 2) La Ley; y 3) El evangelio.</a:t>
            </a:r>
            <a:endParaRPr lang="es-MX" sz="1800" b="1" noProof="0" dirty="0">
              <a:latin typeface="Aptos Display" panose="020B0004020202020204" pitchFamily="34" charset="0"/>
            </a:endParaRPr>
          </a:p>
          <a:p>
            <a:pPr marL="0" indent="0" algn="just">
              <a:lnSpc>
                <a:spcPts val="1400"/>
              </a:lnSpc>
              <a:buNone/>
              <a:tabLst>
                <a:tab pos="534988" algn="l"/>
              </a:tabLst>
            </a:pPr>
            <a:r>
              <a:rPr lang="es-MX" sz="1800" dirty="0">
                <a:latin typeface="Aptos Display" panose="020B0004020202020204" pitchFamily="34" charset="0"/>
              </a:rPr>
              <a:t>Algunos consideran el pecado como una parte normal de la vida. Al fin y al cabo, es propio de la naturaleza humana dejarse llevar por el placer. Pero ¿restamos importancia al pecado porque la sociedad se ha acomodado a él? Muchos evitan llamar al pecado por su nombre por temor a incomodar a otros, pero cuanto más cómodos nos sintamos con el pecado, más lejos estaremos de una relación saludable con Dios. El pecado es, sin duda, el mayor obstáculo para una relación estrecha con Dios. El pecado no solo nos separa de Dios. (Isa. 59:2), Sino también nos engaña, nos hiere, nos consume y finalmente nos destruye. Nuestra lucha contra el pecado y el orgullo es la batalla más grande que jamás enfrentaremos y tiene implicaciones tremendas y eternas.</a:t>
            </a:r>
            <a:endParaRPr lang="es-MX" sz="1800" noProof="0" dirty="0">
              <a:latin typeface="Aptos Display" panose="020B0004020202020204" pitchFamily="34" charset="0"/>
            </a:endParaRPr>
          </a:p>
          <a:p>
            <a:pPr marL="0" indent="0" algn="just">
              <a:lnSpc>
                <a:spcPts val="1400"/>
              </a:lnSpc>
              <a:buNone/>
              <a:tabLst>
                <a:tab pos="534988" algn="l"/>
              </a:tabLst>
            </a:pPr>
            <a:r>
              <a:rPr lang="es-MX" sz="1800" dirty="0">
                <a:latin typeface="Aptos Display" panose="020B0004020202020204" pitchFamily="34" charset="0"/>
              </a:rPr>
              <a:t>Lo aceptemos o no, el pecado es un problema que nos afecta a todos, destruyendo nuestra relación con Dios como dice Pablo en Rom. 3:23, “Por cuanto todos pecaron, y están destituidos de la gloria de Dios”. ¿Cómo podemos ser salvos? ¿Cómo podemos reparar la separación que hace el pecado al separarnos de Dios? Los grandes lideres religiosos nos dan dos posibilidades: La solución por obras, esto es un concepto erróneo de la función de la Ley, y otros dicen que solo el evangelio o sea la salvación por la fe, la cual, es aboliendo la Ley, haciéndola a un lado. Para comenzar, la ley y el evangelio no son incompatibles, si no que ambos colaboran en nuestra lucha contra el pecado si cada uno tiene su función.</a:t>
            </a:r>
            <a:endParaRPr lang="es-MX" sz="1800" i="1" noProof="0" dirty="0">
              <a:latin typeface="Aptos Display" panose="020B0004020202020204" pitchFamily="34" charset="0"/>
            </a:endParaRP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84083" y="2204488"/>
            <a:ext cx="3163614" cy="3572973"/>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72639" y="1285560"/>
            <a:ext cx="7257022" cy="5482793"/>
          </a:xfrm>
          <a:effectLst>
            <a:softEdge rad="63500"/>
          </a:effectLst>
          <a:scene3d>
            <a:camera prst="orthographicFront"/>
            <a:lightRig rig="balanced" dir="t"/>
          </a:scene3d>
        </p:spPr>
        <p:txBody>
          <a:bodyPr wrap="square">
            <a:normAutofit fontScale="92500"/>
          </a:bodyPr>
          <a:lstStyle/>
          <a:p>
            <a:pPr marL="0" indent="0" algn="just" defTabSz="893763">
              <a:lnSpc>
                <a:spcPts val="1300"/>
              </a:lnSpc>
              <a:spcBef>
                <a:spcPts val="0"/>
              </a:spcBef>
              <a:spcAft>
                <a:spcPts val="600"/>
              </a:spcAft>
              <a:buNone/>
              <a:tabLst>
                <a:tab pos="717550" algn="l"/>
              </a:tabLst>
            </a:pPr>
            <a:r>
              <a:rPr lang="es-MX" noProof="0" dirty="0">
                <a:latin typeface="Bw Modelica" panose="00000600000000000000" pitchFamily="50" charset="0"/>
              </a:rPr>
              <a:t>	</a:t>
            </a:r>
            <a:r>
              <a:rPr lang="es-MX" dirty="0" err="1">
                <a:latin typeface="Aptos Display" panose="020B0004020202020204" pitchFamily="34" charset="0"/>
              </a:rPr>
              <a:t>iertamente</a:t>
            </a:r>
            <a:r>
              <a:rPr lang="es-MX" dirty="0">
                <a:latin typeface="Aptos Display" panose="020B0004020202020204" pitchFamily="34" charset="0"/>
              </a:rPr>
              <a:t> todos pecamos, y nuestros pensamientos, motivaciones, 	acciones y palabras hieren a otros, a nosotros mismos y a Dios. El 	pecado destruye nuestra relación con él, pero Dios se nos ha 	revelado 	por medio de su Ley para señalar el pecado existente en nuestra vida. 	Esta semana analizaremos la finalidad de la Ley de Dios y la solución divina para restaurar nuestra relación con él cuando pecamos. Ciertamente todos pecamos, y nuestros pensamientos, motivaciones, acciones y palabras hieren a otros, a nosotros mismos y a Dios. El pecado destruye nuestra relación con él, pero Dios se nos ha revelado por medio de su Ley para señalar el pecado existente en nuestra vida. </a:t>
            </a:r>
            <a:endParaRPr lang="es-MX" noProof="0" dirty="0">
              <a:latin typeface="Aptos Display" panose="020B0004020202020204" pitchFamily="34" charset="0"/>
            </a:endParaRPr>
          </a:p>
          <a:p>
            <a:pPr marL="0" indent="0" algn="just">
              <a:lnSpc>
                <a:spcPts val="1300"/>
              </a:lnSpc>
              <a:spcBef>
                <a:spcPts val="600"/>
              </a:spcBef>
              <a:buNone/>
              <a:tabLst>
                <a:tab pos="714375" algn="l"/>
              </a:tabLst>
            </a:pPr>
            <a:r>
              <a:rPr lang="es-MX" b="1" dirty="0">
                <a:latin typeface="Aptos Display" panose="020B0004020202020204" pitchFamily="34" charset="0"/>
              </a:rPr>
              <a:t>«Los símbolos y las sombras de los sacrificios ceremoniales, junto con las profecías, dieron a los israelitas una visión velada y borrosa de la misericordia y la gracia que habían de ser traídas al mundo mediante la revelación de Cristo… Únicamente mediante Cristo puede el hombre guardar la ley moral. Por la transgresión de esa ley, el hombre introdujo el pecado en el mundo, y con el pecado vino la muerte. Cristo llegó a ser la propiciación por los pecados del hombre, Ofreció la perfección de su carácter en lugar de la pecaminosidad del hombre. Tomó sobre sí mismo la maldición de la desobediencia. Los sacrificios y las ofrendas señalaban el sacrificio que iba a realizar. El cordero sacrificado simbolizaba al Cordero que había de quitar el pecado del mundo… La ley y el evangelio están en perfecta armonía. Se sostienen mutuamente. La ley se presenta con toda su majestad ante la conciencia, haciendo que el pecador sienta su necesidad de Cristo como la propiciación de los pecados. El evangelio reconoce el poder e inmutabilidad de la ley. «Yo no conocí el pecado sino por la ley», declara Pablo. Romanos 7:7. La convicción del pecado… impele al pecador hacia el Salvador. En su necesidad, el hombre puede presentar el poderoso argumento suministrado por la cruz del Calvario. Puede demandar la justicia de Cristo, pues es impartida a todo pecador arrepentido.» </a:t>
            </a:r>
            <a:r>
              <a:rPr lang="es-MX" i="1" dirty="0">
                <a:latin typeface="Aptos Display" panose="020B0004020202020204" pitchFamily="34" charset="0"/>
              </a:rPr>
              <a:t>(</a:t>
            </a:r>
            <a:r>
              <a:rPr lang="es-MX" i="1" dirty="0" err="1">
                <a:latin typeface="Aptos Display" panose="020B0004020202020204" pitchFamily="34" charset="0"/>
              </a:rPr>
              <a:t>God’s</a:t>
            </a:r>
            <a:r>
              <a:rPr lang="es-MX" i="1" dirty="0">
                <a:latin typeface="Aptos Display" panose="020B0004020202020204" pitchFamily="34" charset="0"/>
              </a:rPr>
              <a:t> Amazing Grace, p. 15; parcialmente en La maravillosa gracia de Dios, 7 de enero, p. 15)</a:t>
            </a:r>
            <a:endParaRPr lang="es-MX"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109579" y="1007645"/>
            <a:ext cx="1067974" cy="1241212"/>
          </a:xfrm>
          <a:prstGeom prst="rect">
            <a:avLst/>
          </a:prstGeom>
          <a:noFill/>
        </p:spPr>
        <p:txBody>
          <a:bodyPr wrap="square" lIns="91440" tIns="45720" rIns="91440" bIns="45720">
            <a:noAutofit/>
            <a:scene3d>
              <a:camera prst="orthographicFront"/>
              <a:lightRig rig="soft" dir="t">
                <a:rot lat="0" lon="0" rev="15600000"/>
              </a:lightRig>
            </a:scene3d>
            <a:sp3d extrusionH="57150" prstMaterial="softEdge">
              <a:bevelT w="25400" h="38100"/>
            </a:sp3d>
          </a:bodyPr>
          <a:lstStyle/>
          <a:p>
            <a:pPr algn="just"/>
            <a:r>
              <a:rPr lang="es-MX" sz="8100" b="1" noProof="0" dirty="0">
                <a:ln/>
                <a:solidFill>
                  <a:srgbClr val="00526B"/>
                </a:solidFill>
                <a:latin typeface="Aptos Display" panose="020B0004020202020204" pitchFamily="34" charset="0"/>
              </a:rPr>
              <a:t>C</a:t>
            </a:r>
            <a:endParaRPr lang="es-MX" sz="81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41226"/>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498751" y="165817"/>
            <a:ext cx="6490495" cy="830997"/>
          </a:xfrm>
          <a:prstGeom prst="rect">
            <a:avLst/>
          </a:prstGeom>
          <a:solidFill>
            <a:srgbClr val="725247"/>
          </a:solidFill>
          <a:effectLst>
            <a:softEdge rad="317500"/>
          </a:effectLst>
          <a:scene3d>
            <a:camera prst="orthographicFront"/>
            <a:lightRig rig="harsh" dir="t"/>
          </a:scene3d>
          <a:sp3d prstMaterial="dkEdge">
            <a:bevelT w="165100" prst="coolSlant"/>
            <a:bevelB w="152400" h="50800" prst="softRound"/>
          </a:sp3d>
        </p:spPr>
        <p:style>
          <a:lnRef idx="3">
            <a:schemeClr val="lt1"/>
          </a:lnRef>
          <a:fillRef idx="1">
            <a:schemeClr val="accent6"/>
          </a:fillRef>
          <a:effectRef idx="1">
            <a:schemeClr val="accent6"/>
          </a:effectRef>
          <a:fontRef idx="minor">
            <a:schemeClr val="lt1"/>
          </a:fontRef>
        </p:style>
        <p:txBody>
          <a:bodyPr wrap="square" lIns="91440" tIns="45720" rIns="91440" bIns="45720">
            <a:spAutoFit/>
            <a:sp3d extrusionH="57150" prstMaterial="matte">
              <a:bevelT w="63500" h="12700" prst="angle"/>
              <a:contourClr>
                <a:schemeClr val="bg1">
                  <a:lumMod val="65000"/>
                </a:schemeClr>
              </a:contourClr>
            </a:sp3d>
          </a:bodyPr>
          <a:lstStyle/>
          <a:p>
            <a:pPr algn="ctr"/>
            <a:r>
              <a:rPr lang="es-MX" sz="4800" b="1" cap="none" spc="0" noProof="0" dirty="0">
                <a:ln>
                  <a:solidFill>
                    <a:schemeClr val="tx1">
                      <a:lumMod val="95000"/>
                      <a:lumOff val="5000"/>
                    </a:schemeClr>
                  </a:solidFill>
                </a:ln>
                <a:solidFill>
                  <a:schemeClr val="bg1">
                    <a:lumMod val="95000"/>
                  </a:schemeClr>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57150" y="1661374"/>
            <a:ext cx="3115489" cy="3678128"/>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2973585" y="2259110"/>
            <a:ext cx="7498472" cy="4377501"/>
          </a:xfrm>
        </p:spPr>
        <p:txBody>
          <a:bodyPr vert="horz" wrap="square" lIns="91440" tIns="45720" rIns="91440" bIns="45720" rtlCol="0">
            <a:normAutofit fontScale="92500"/>
          </a:bodyPr>
          <a:lstStyle/>
          <a:p>
            <a:pPr marL="0" indent="0" algn="just">
              <a:lnSpc>
                <a:spcPts val="1500"/>
              </a:lnSpc>
              <a:spcBef>
                <a:spcPts val="0"/>
              </a:spcBef>
              <a:spcAft>
                <a:spcPts val="600"/>
              </a:spcAft>
              <a:buNone/>
            </a:pPr>
            <a:r>
              <a:rPr lang="es-MX" dirty="0">
                <a:latin typeface="Aptos Display" panose="020B0004020202020204" pitchFamily="34" charset="0"/>
              </a:rPr>
              <a:t>Cuando no llamamos al pecado por su nombre, aumentamos el problema del pecado. Por ejemplo, si no llamamos al adulterio pecado, corremos el riesgo de minimizar su amenaza y, lo que es peor, de normalizarlo. , creería». Tal vez tú mismo hayas tenido ese tipo de pensamientos alguna vez. El problema de no llamar al pecado por su nombre es particularmente rampante en muchas culturas actuales. En la sociedad secular, podemos evitar usar el término «pecado» por varias razones. Primero, la sociedad secularizada puede evitar el término «pecado» porque tiene connotaciones religiosas. Para la mayoría de la gente, el pecado no existe; implica algo que está prohibido por Dios o por la religión.</a:t>
            </a:r>
            <a:endParaRPr lang="es-MX" noProof="0" dirty="0">
              <a:latin typeface="Aptos Display" panose="020B0004020202020204" pitchFamily="34" charset="0"/>
            </a:endParaRPr>
          </a:p>
          <a:p>
            <a:pPr marL="0" indent="0" algn="just">
              <a:lnSpc>
                <a:spcPts val="15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Todos los que brindan un servicio verdadero a Dios confrontarán perplejidades. Pero no piensen en el fracaso. No hablen de desánimo. Estemos todos unidos haciendo la voluntad de nuestro Padre celestial… Si somos cristianos no podemos seguir el sistema del mundo. «Escrito está» debe ser nuestro consejero constante. Que no sean hombres impíos los que nos guíen… Los hombres se conducen como si se les hubiera dado libertad para anular las decisiones de Dios. Los críticos se colocan en el lugar de Dios y repasan su Palabra a fin de modificarla o aprobarla. De esta manera, todas las naciones se ven inducidas a beber del vino de la fornicación de Babilonia. Estos críticos han preparado las cosas como para que se ajusten a las herejías peculiares de los últimos días. Si no pueden cambiar la Palabra de Dios, si no pueden torcer su significado para que se ajuste a las prácticas humanas, la quebrantan…</a:t>
            </a:r>
            <a:r>
              <a:rPr lang="es-MX" b="1" noProof="0" dirty="0">
                <a:latin typeface="Aptos Display" panose="020B0004020202020204" pitchFamily="34" charset="0"/>
              </a:rPr>
              <a:t>» </a:t>
            </a:r>
            <a:r>
              <a:rPr lang="es-MX" i="1" dirty="0">
                <a:latin typeface="Aptos Display" panose="020B0004020202020204" pitchFamily="34" charset="0"/>
              </a:rPr>
              <a:t>(Alza tus ojos, 21 de enero, p. 33).</a:t>
            </a: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DISTRACCIONES Y TENTACIONES</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91325" y="915560"/>
            <a:ext cx="10092896" cy="1460087"/>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pPr>
              <a:lnSpc>
                <a:spcPts val="1400"/>
              </a:lnSpc>
            </a:pPr>
            <a:r>
              <a:rPr lang="es-MX" noProof="0" dirty="0"/>
              <a:t>«</a:t>
            </a:r>
            <a:r>
              <a:rPr lang="es-MX" dirty="0"/>
              <a:t>Descendió Sansón a </a:t>
            </a:r>
            <a:r>
              <a:rPr lang="es-MX" dirty="0" err="1"/>
              <a:t>Timnat</a:t>
            </a:r>
            <a:r>
              <a:rPr lang="es-MX" dirty="0"/>
              <a:t>, y vio en </a:t>
            </a:r>
            <a:r>
              <a:rPr lang="es-MX" dirty="0" err="1"/>
              <a:t>Timnat</a:t>
            </a:r>
            <a:r>
              <a:rPr lang="es-MX" dirty="0"/>
              <a:t> a una mujer de las hijas de los filisteos</a:t>
            </a:r>
            <a:r>
              <a:rPr lang="es-MX" noProof="0" dirty="0"/>
              <a:t>» </a:t>
            </a:r>
            <a:r>
              <a:rPr lang="es-MX" dirty="0"/>
              <a:t>Jueces 14: 1)</a:t>
            </a:r>
            <a:endParaRPr lang="es-MX" noProof="0" dirty="0"/>
          </a:p>
          <a:p>
            <a:pPr>
              <a:lnSpc>
                <a:spcPts val="1400"/>
              </a:lnSpc>
            </a:pPr>
            <a:r>
              <a:rPr lang="es-MX" dirty="0"/>
              <a:t>Lee acerca de las tentaciones de Sansón en Jueces 14 y 16: 1, 4, 16 y 17. Aunque fue llamado por Dios para cumplir una misión específica, Sansón servía al Señor mientras cedía a la tentación. ¿Qué nos enseña el desenlace de su vida al respecto?</a:t>
            </a:r>
            <a:endParaRPr lang="es-MX" noProof="0" dirty="0"/>
          </a:p>
          <a:p>
            <a:pPr>
              <a:lnSpc>
                <a:spcPts val="1400"/>
              </a:lnSpc>
            </a:pPr>
            <a:r>
              <a:rPr lang="es-MX" noProof="0" dirty="0"/>
              <a:t>R</a:t>
            </a:r>
            <a:r>
              <a:rPr lang="es-MX" noProof="0" dirty="0">
                <a:solidFill>
                  <a:srgbClr val="0070C0"/>
                </a:solidFill>
              </a:rPr>
              <a:t>. Sanson cayo porque dependía de su fuerza, y no de la fuerza de Dios</a:t>
            </a:r>
            <a:r>
              <a:rPr lang="es-MX" dirty="0">
                <a:solidFill>
                  <a:srgbClr val="0070C0"/>
                </a:solidFill>
              </a:rPr>
              <a:t>. El tentador conoce nuestras debilidades y se enfoca en ellas para entorpecer nuestra relación con Dios y hacernos sentir culpables e indignos, lo cual tiende a alejarnos de Dios.</a:t>
            </a:r>
            <a:endParaRPr lang="es-MX" noProof="0" dirty="0">
              <a:solidFill>
                <a:srgbClr val="0070C0"/>
              </a:solidFill>
            </a:endParaRP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18645" y="2447365"/>
            <a:ext cx="2954940" cy="3376004"/>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213437" y="6569113"/>
            <a:ext cx="10170784" cy="290208"/>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¿Con qué estás luchando? ¿Cómo puede la Palabra de Dios ayudarte?</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119743" y="851911"/>
            <a:ext cx="10255436" cy="1387398"/>
          </a:xfrm>
          <a:noFill/>
        </p:spPr>
        <p:txBody>
          <a:bodyPr vert="horz" wrap="square" lIns="91440" tIns="45720" rIns="91440" bIns="45720" rtlCol="0" anchor="t">
            <a:normAutofit fontScale="92500"/>
          </a:bodyPr>
          <a:lstStyle/>
          <a:p>
            <a:pPr>
              <a:lnSpc>
                <a:spcPts val="1600"/>
              </a:lnSpc>
            </a:pPr>
            <a:r>
              <a:rPr lang="es-MX" noProof="0" dirty="0">
                <a:latin typeface="Aptos Display" panose="020B0004020202020204" pitchFamily="34" charset="0"/>
              </a:rPr>
              <a:t>«</a:t>
            </a:r>
            <a:r>
              <a:rPr lang="es-MX" dirty="0">
                <a:latin typeface="Aptos Display" panose="020B0004020202020204" pitchFamily="34" charset="0"/>
              </a:rPr>
              <a:t>Cualquiera que haga tropezar a uno de estos pequeñitos que creen en mí, mejor le fuera si se le atase una piedra de molino al cuello, y se le arrojase en el mar.</a:t>
            </a:r>
            <a:r>
              <a:rPr lang="es-MX" noProof="0" dirty="0">
                <a:latin typeface="Aptos Display" panose="020B0004020202020204" pitchFamily="34" charset="0"/>
              </a:rPr>
              <a:t>» </a:t>
            </a:r>
            <a:r>
              <a:rPr lang="es-MX" dirty="0">
                <a:latin typeface="Aptos Display" panose="020B0004020202020204" pitchFamily="34" charset="0"/>
              </a:rPr>
              <a:t>(Marcos 9: 42)</a:t>
            </a:r>
          </a:p>
          <a:p>
            <a:pPr>
              <a:lnSpc>
                <a:spcPts val="1600"/>
              </a:lnSpc>
            </a:pPr>
            <a:r>
              <a:rPr lang="es-MX" dirty="0"/>
              <a:t>Jesús nos dijo qué debemos hacer metafóricamente si nuestras manos, pies y ojos son instrumentos del pecado. ¿Qué nos aconsejó? Lee Marcos 9: 42 al 48.</a:t>
            </a:r>
          </a:p>
          <a:p>
            <a:pPr>
              <a:lnSpc>
                <a:spcPts val="16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Amputarse una mano o un pie o extirparse un ojo a causa del pecado es sin duda una metáfora </a:t>
            </a:r>
            <a:r>
              <a:rPr lang="es-MX" dirty="0" err="1">
                <a:solidFill>
                  <a:srgbClr val="0070C0"/>
                </a:solidFill>
                <a:latin typeface="Aptos Display" panose="020B0004020202020204" pitchFamily="34" charset="0"/>
              </a:rPr>
              <a:t>extrema.El</a:t>
            </a:r>
            <a:r>
              <a:rPr lang="es-MX" dirty="0">
                <a:solidFill>
                  <a:srgbClr val="0070C0"/>
                </a:solidFill>
                <a:latin typeface="Aptos Display" panose="020B0004020202020204" pitchFamily="34" charset="0"/>
              </a:rPr>
              <a:t> hecho de que Jesús la usara muestra cuán grave era, en su opinión, el pecado y su impacto en nuestra vida.</a:t>
            </a:r>
          </a:p>
          <a:p>
            <a:pPr>
              <a:lnSpc>
                <a:spcPts val="1600"/>
              </a:lnSpc>
            </a:pP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142566"/>
            <a:ext cx="7537270" cy="4534264"/>
          </a:xfrm>
        </p:spPr>
        <p:txBody>
          <a:bodyPr vert="horz" lIns="91440" tIns="45720" rIns="91440" bIns="45720" rtlCol="0">
            <a:normAutofit fontScale="92500"/>
          </a:bodyPr>
          <a:lstStyle/>
          <a:p>
            <a:pPr marL="0" indent="0" algn="just">
              <a:lnSpc>
                <a:spcPts val="1400"/>
              </a:lnSpc>
              <a:spcBef>
                <a:spcPts val="0"/>
              </a:spcBef>
              <a:spcAft>
                <a:spcPts val="600"/>
              </a:spcAft>
              <a:buNone/>
            </a:pPr>
            <a:r>
              <a:rPr lang="es-MX" dirty="0">
                <a:latin typeface="Aptos Display" panose="020B0004020202020204" pitchFamily="34" charset="0"/>
              </a:rPr>
              <a:t>El Nuevo Testamento continúa en la misma línea. Para Jesús, si pecamos contra nuestros prójimos o no nos preocupamos por ellos, es como si hubiéramos pecado contra Él o lo hubiéramos descuidado (Mat. 25:45). Para Pablo, cuando pecas contra los hermanos, «pecas contra Cristo» (1 Cor. 8:12, NKJV). Incluso cuando pecamos contra nosotros mismos en nuestro propio cuerpo, pecamos contra Dios. Lo contrario también es cierto: el primer pecado cometido por Adán contra Dios tuvo un impacto en su vida y en su entorno (</a:t>
            </a:r>
            <a:r>
              <a:rPr lang="es-MX" dirty="0" err="1">
                <a:latin typeface="Aptos Display" panose="020B0004020202020204" pitchFamily="34" charset="0"/>
              </a:rPr>
              <a:t>Gén</a:t>
            </a:r>
            <a:r>
              <a:rPr lang="es-MX" dirty="0">
                <a:latin typeface="Aptos Display" panose="020B0004020202020204" pitchFamily="34" charset="0"/>
              </a:rPr>
              <a:t>. 3:17–19). El pecado es la causa de la muerte para todos los humanos (</a:t>
            </a:r>
            <a:r>
              <a:rPr lang="es-MX" dirty="0" err="1">
                <a:latin typeface="Aptos Display" panose="020B0004020202020204" pitchFamily="34" charset="0"/>
              </a:rPr>
              <a:t>Gén</a:t>
            </a:r>
            <a:r>
              <a:rPr lang="es-MX" dirty="0">
                <a:latin typeface="Aptos Display" panose="020B0004020202020204" pitchFamily="34" charset="0"/>
              </a:rPr>
              <a:t>. 2:17), un principio que se repetirá una y otra vez en la Biblia (Prov. 8:36, Ez. 18:4, Rom. 5:12). Como nuestro cuerpo es el templo del Espíritu Santo, pecar contra nuestro cuerpo es pecar contra Dios (1 Cor. 6:18, 19).</a:t>
            </a:r>
            <a:endParaRPr lang="es-MX" i="1"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Nuestro Señor está en conocimiento del conflicto de su pueblo en estos últimos días con los instrumentos satánicos combinados con hombres malignos que desprecian y rechazan esta gran salvación. Con la mayor sencillez y candor, nuestro Salvador, el poderoso General de los ejércitos del cielo, no oculta el terrible conflicto que tendrán que experimentar. Señala los peligros, revela los planes de batalla y pone de manifiesto la obra dura y pesada que debe realizarse, y entonces eleva su voz antes de entrar en el conflicto para que contemos el costo mientras que al mismo tiempo anima a todos a tomar las armas de su panoplia, y espera que la hueste celestial ordene los ejércitos para combatir en defensa de la verdad y la justicia. La debilidad del hombre encontrará fortaleza y ayuda sobrenaturales en cada conflicto duro para hacer las obras de la Omnipotencia, y perseverancia en la fe, y perfecta confianza en Dios, que le asegurarán el éxito» </a:t>
            </a:r>
            <a:r>
              <a:rPr lang="es-MX" i="1" dirty="0">
                <a:latin typeface="Aptos Display" panose="020B0004020202020204" pitchFamily="34" charset="0"/>
              </a:rPr>
              <a:t>(Hijos e hijas de Dios, 14 de julio, p. 204).)</a:t>
            </a:r>
          </a:p>
          <a:p>
            <a:pPr marL="0" indent="0" algn="just">
              <a:lnSpc>
                <a:spcPts val="1400"/>
              </a:lnSpc>
              <a:spcBef>
                <a:spcPts val="0"/>
              </a:spcBef>
              <a:spcAft>
                <a:spcPts val="600"/>
              </a:spcAft>
              <a:buNone/>
            </a:pPr>
            <a:endParaRPr lang="es-MX" i="1"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p>
            <a:r>
              <a:rPr lang="es-MX" sz="2800" noProof="0" dirty="0">
                <a:solidFill>
                  <a:schemeClr val="bg1">
                    <a:lumMod val="95000"/>
                  </a:schemeClr>
                </a:solidFill>
                <a:latin typeface="Amasis MT Pro Black" panose="02040A04050005020304" pitchFamily="18" charset="0"/>
              </a:rPr>
              <a:t>DESAFÍOS EN MI RELACIÓN CON DIOS</a:t>
            </a:r>
          </a:p>
        </p:txBody>
      </p:sp>
      <p:sp>
        <p:nvSpPr>
          <p:cNvPr id="2" name="Doble onda 1">
            <a:extLst>
              <a:ext uri="{FF2B5EF4-FFF2-40B4-BE49-F238E27FC236}">
                <a16:creationId xmlns:a16="http://schemas.microsoft.com/office/drawing/2014/main" id="{74924193-BB4C-1260-67CD-FE9D1840DD54}"/>
              </a:ext>
            </a:extLst>
          </p:cNvPr>
          <p:cNvSpPr/>
          <p:nvPr/>
        </p:nvSpPr>
        <p:spPr>
          <a:xfrm>
            <a:off x="119743" y="2602741"/>
            <a:ext cx="2718166" cy="3280223"/>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6551206"/>
            <a:ext cx="10170784" cy="367678"/>
          </a:xfrm>
          <a:prstGeom prst="rect">
            <a:avLst/>
          </a:prstGeom>
          <a:noFill/>
        </p:spPr>
        <p:txBody>
          <a:bodyPr wrap="square" rtlCol="0">
            <a:normAutofit/>
          </a:bodyPr>
          <a:lstStyle/>
          <a:p>
            <a:pPr algn="just">
              <a:lnSpc>
                <a:spcPts val="1800"/>
              </a:lnSpc>
            </a:pPr>
            <a:r>
              <a:rPr lang="es-MX" b="1" noProof="0" dirty="0"/>
              <a:t>Reflexionemos:</a:t>
            </a:r>
            <a:r>
              <a:rPr lang="es-MX" noProof="0" dirty="0"/>
              <a:t> </a:t>
            </a:r>
            <a:r>
              <a:rPr lang="es-MX" b="1" dirty="0">
                <a:solidFill>
                  <a:srgbClr val="C00000"/>
                </a:solidFill>
                <a:latin typeface="Aptos Display" panose="020B0004020202020204" pitchFamily="34" charset="0"/>
              </a:rPr>
              <a:t>¿Qué tanto esta fortalecida tu relación con Dios para resistir la tentación del pecado?</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 calcmode="lin" valueType="num">
                                      <p:cBhvr additive="base">
                                        <p:cTn id="7"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 calcmode="lin" valueType="num">
                                      <p:cBhvr additive="base">
                                        <p:cTn id="13"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additive="base">
                                        <p:cTn id="1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 calcmode="lin" valueType="num">
                                      <p:cBhvr additive="base">
                                        <p:cTn id="25"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32253"/>
            <a:ext cx="10260898" cy="1498571"/>
          </a:xfrm>
          <a:noFill/>
        </p:spPr>
        <p:txBody>
          <a:bodyPr vert="horz" wrap="square" lIns="91440" tIns="45720" rIns="91440" bIns="45720" rtlCol="0" anchor="t">
            <a:normAutofit/>
          </a:bodyPr>
          <a:lstStyle/>
          <a:p>
            <a:pPr>
              <a:lnSpc>
                <a:spcPts val="1500"/>
              </a:lnSpc>
            </a:pPr>
            <a:r>
              <a:rPr lang="es-MX" noProof="0" dirty="0">
                <a:latin typeface="Aptos Display" panose="020B0004020202020204" pitchFamily="34" charset="0"/>
              </a:rPr>
              <a:t>«</a:t>
            </a:r>
            <a:r>
              <a:rPr lang="es-MX" dirty="0">
                <a:latin typeface="Comic Sans MS" panose="030F0702030302020204" pitchFamily="66" charset="0"/>
              </a:rPr>
              <a:t>Todo aquel que comete pecado, infringe también la ley; pues el pecado es infracción de la ley.</a:t>
            </a:r>
            <a:r>
              <a:rPr lang="es-MX" noProof="0" dirty="0">
                <a:latin typeface="Aptos Display" panose="020B0004020202020204" pitchFamily="34" charset="0"/>
              </a:rPr>
              <a:t>» </a:t>
            </a:r>
            <a:r>
              <a:rPr lang="es-MX" dirty="0">
                <a:latin typeface="Aptos Display" panose="020B0004020202020204" pitchFamily="34" charset="0"/>
              </a:rPr>
              <a:t>(1 Juan 3: 4)</a:t>
            </a:r>
            <a:endParaRPr lang="es-MX" noProof="0" dirty="0">
              <a:latin typeface="Aptos Display" panose="020B0004020202020204" pitchFamily="34" charset="0"/>
            </a:endParaRPr>
          </a:p>
          <a:p>
            <a:pPr>
              <a:lnSpc>
                <a:spcPts val="1500"/>
              </a:lnSpc>
            </a:pPr>
            <a:r>
              <a:rPr lang="es-MX" dirty="0"/>
              <a:t>¿Cómo definirías y describirías el pecado para que lo entendiera un no cristiano? ¿Cómo describe la Biblia el pecado? Lee Romanos 3: 20 y 1 Juan 3: 4.?</a:t>
            </a:r>
            <a:endParaRPr lang="es-MX" noProof="0" dirty="0">
              <a:latin typeface="Aptos Display" panose="020B0004020202020204" pitchFamily="34" charset="0"/>
            </a:endParaRPr>
          </a:p>
          <a:p>
            <a:pPr>
              <a:lnSpc>
                <a:spcPts val="1500"/>
              </a:lnSpc>
            </a:pPr>
            <a:r>
              <a:rPr lang="es-MX" noProof="0" dirty="0">
                <a:latin typeface="Aptos Display" panose="020B0004020202020204" pitchFamily="34" charset="0"/>
              </a:rPr>
              <a:t>R. </a:t>
            </a:r>
            <a:r>
              <a:rPr lang="es-MX" noProof="0" dirty="0">
                <a:solidFill>
                  <a:srgbClr val="0070C0"/>
                </a:solidFill>
                <a:latin typeface="Aptos Display" panose="020B0004020202020204" pitchFamily="34" charset="0"/>
              </a:rPr>
              <a:t>El pecado es desobediencia a Dios</a:t>
            </a:r>
            <a:r>
              <a:rPr lang="es-MX" dirty="0">
                <a:solidFill>
                  <a:srgbClr val="0070C0"/>
                </a:solidFill>
                <a:latin typeface="Aptos Display" panose="020B0004020202020204" pitchFamily="34" charset="0"/>
              </a:rPr>
              <a:t>. Dios ama al pecador pero aborrece el pecado. Por tanto Dios te ama, por eso debemos abandonar el pecado. El pecado es la transgresión de la Ley de Dios, así lo describe(1 Juan 3:4).</a:t>
            </a:r>
            <a:endParaRPr lang="es-MX" sz="2000" noProof="0" dirty="0">
              <a:solidFill>
                <a:srgbClr val="0070C0"/>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250146"/>
            <a:ext cx="7601082" cy="3935501"/>
          </a:xfrm>
        </p:spPr>
        <p:txBody>
          <a:bodyPr>
            <a:noAutofit/>
          </a:bodyPr>
          <a:lstStyle/>
          <a:p>
            <a:pPr marL="0" indent="0" algn="just">
              <a:lnSpc>
                <a:spcPts val="1400"/>
              </a:lnSpc>
              <a:spcBef>
                <a:spcPts val="0"/>
              </a:spcBef>
              <a:spcAft>
                <a:spcPts val="600"/>
              </a:spcAft>
              <a:buNone/>
            </a:pPr>
            <a:r>
              <a:rPr lang="es-MX" dirty="0">
                <a:latin typeface="Aptos Display" panose="020B0004020202020204" pitchFamily="34" charset="0"/>
              </a:rPr>
              <a:t>El pecado, o el desacato a la ley de Dios, nos aleja de Él. Según estos versículos, la desobediencia de una persona puede incluso afectar negativamente a sus hijos, nietos y bisnietos. Ya sea adicción, abuso o malas decisiones, las consecuencias de ello pueden causar dificultades, inseguridades y miedos durante tres o cuatro generaciones. ¡Pero hay esperanza! Sí, el pecado puede alejarnos de Dios y de los demás, pero el amor por Dios y Sus caminos tiene un poder mucho mayor. Quebrantar la ley puede causar aflicción durante algunas generaciones, pero el versículo promete que la bendición de seguir Su ley recaerá sobre «mil generaciones». Cuando amas y atesoras los caminos de Dios, los tataranietos de tus tataranietos (y cientos y cientos de generaciones más allá de eso) seguirán siendo colmados con Su amor. Su amor es ilimitado, y Su ley es solo una forma de vislumbrar cuán amplio y profundo es Su amor..</a:t>
            </a:r>
            <a:endParaRPr lang="es-MX" noProof="0" dirty="0">
              <a:latin typeface="Aptos Display" panose="020B0004020202020204" pitchFamily="34" charset="0"/>
            </a:endParaRPr>
          </a:p>
          <a:p>
            <a:pPr marL="0" indent="0" algn="just">
              <a:lnSpc>
                <a:spcPts val="1300"/>
              </a:lnSpc>
              <a:spcBef>
                <a:spcPts val="0"/>
              </a:spcBef>
              <a:spcAft>
                <a:spcPts val="600"/>
              </a:spcAft>
              <a:buNone/>
            </a:pPr>
            <a:r>
              <a:rPr lang="es-MX" b="1" noProof="0" dirty="0">
                <a:latin typeface="Aptos Display" panose="020B0004020202020204" pitchFamily="34" charset="0"/>
              </a:rPr>
              <a:t>«</a:t>
            </a:r>
            <a:r>
              <a:rPr lang="es-MX" sz="1700" b="1" dirty="0">
                <a:latin typeface="Aptos Display" panose="020B0004020202020204" pitchFamily="34" charset="0"/>
              </a:rPr>
              <a:t>Al rechazar el Antiguo Testamento, prácticamente rechazan el Nuevo; pues ambos son partes de un todo inseparable. Ningún hombre puede presentar correctamente la ley de Dios sin el evangelio, ni el evangelio sin la ley. La ley es el evangelio sintetizado, y el evangelio es la ley desarrollada. La ley es la raíz, el Evangelio su fragante flor y fruto. El Antiguo Testamento arroja luz sobre el Nuevo, y el Nuevo sobre el Viejo. Cada uno de ellos es una revelación de la gloria de Dios en Cristo. Ambos presentan verdades que revelarán continuamente nuevas profundidades de significado para el estudiante fervoroso »</a:t>
            </a:r>
            <a:r>
              <a:rPr lang="es-MX" b="1" noProof="0" dirty="0">
                <a:latin typeface="Aptos Display" panose="020B0004020202020204" pitchFamily="34" charset="0"/>
              </a:rPr>
              <a:t> </a:t>
            </a:r>
            <a:r>
              <a:rPr lang="es-MX" i="1" dirty="0">
                <a:latin typeface="Aptos Display" panose="020B0004020202020204" pitchFamily="34" charset="0"/>
              </a:rPr>
              <a:t>Exaltad a Jesús, 19 de octubre, p. 300).</a:t>
            </a:r>
          </a:p>
          <a:p>
            <a:pPr marL="0" indent="0" algn="just">
              <a:lnSpc>
                <a:spcPts val="1300"/>
              </a:lnSpc>
              <a:spcBef>
                <a:spcPts val="0"/>
              </a:spcBef>
              <a:spcAft>
                <a:spcPts val="600"/>
              </a:spcAft>
              <a:buNone/>
            </a:pPr>
            <a:endParaRPr lang="es-MX" i="1" dirty="0">
              <a:latin typeface="Aptos Display" panose="020B0004020202020204" pitchFamily="34" charset="0"/>
            </a:endParaRPr>
          </a:p>
          <a:p>
            <a:pPr marL="0" indent="0" algn="just">
              <a:lnSpc>
                <a:spcPts val="1300"/>
              </a:lnSpc>
              <a:spcBef>
                <a:spcPts val="0"/>
              </a:spcBef>
              <a:spcAft>
                <a:spcPts val="600"/>
              </a:spcAft>
              <a:buNone/>
            </a:pPr>
            <a:endParaRPr lang="es-MX" i="1" dirty="0">
              <a:latin typeface="Aptos Display" panose="020B0004020202020204" pitchFamily="34" charset="0"/>
            </a:endParaRPr>
          </a:p>
          <a:p>
            <a:pPr marL="0" indent="0" algn="just">
              <a:lnSpc>
                <a:spcPts val="1300"/>
              </a:lnSpc>
              <a:spcBef>
                <a:spcPts val="0"/>
              </a:spcBef>
              <a:spcAft>
                <a:spcPts val="600"/>
              </a:spcAft>
              <a:buNone/>
            </a:pPr>
            <a:endParaRPr lang="es-MX" i="1" dirty="0">
              <a:latin typeface="Aptos Display" panose="020B0004020202020204" pitchFamily="34" charset="0"/>
            </a:endParaRPr>
          </a:p>
          <a:p>
            <a:pPr marL="0" indent="0" algn="just">
              <a:lnSpc>
                <a:spcPts val="1300"/>
              </a:lnSpc>
              <a:spcBef>
                <a:spcPts val="0"/>
              </a:spcBef>
              <a:spcAft>
                <a:spcPts val="600"/>
              </a:spcAft>
              <a:buNone/>
            </a:pPr>
            <a:endParaRPr lang="es-MX" i="1" dirty="0">
              <a:latin typeface="Aptos Display" panose="020B0004020202020204" pitchFamily="34" charset="0"/>
            </a:endParaRPr>
          </a:p>
          <a:p>
            <a:pPr marL="0" indent="0" algn="just">
              <a:lnSpc>
                <a:spcPts val="1300"/>
              </a:lnSpc>
              <a:spcBef>
                <a:spcPts val="0"/>
              </a:spcBef>
              <a:spcAft>
                <a:spcPts val="600"/>
              </a:spcAft>
              <a:buNone/>
            </a:pPr>
            <a:endParaRPr lang="es-MX" i="1" dirty="0">
              <a:latin typeface="Aptos Display" panose="020B0004020202020204" pitchFamily="34" charset="0"/>
            </a:endParaRPr>
          </a:p>
          <a:p>
            <a:pPr marL="0" indent="0" algn="just">
              <a:lnSpc>
                <a:spcPts val="1300"/>
              </a:lnSpc>
              <a:spcBef>
                <a:spcPts val="0"/>
              </a:spcBef>
              <a:spcAft>
                <a:spcPts val="600"/>
              </a:spcAft>
              <a:buNone/>
            </a:pPr>
            <a:endParaRPr lang="es-MX" sz="1600"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2870200" y="161993"/>
            <a:ext cx="7366000" cy="658800"/>
          </a:xfrm>
          <a:prstGeom prst="rect">
            <a:avLst/>
          </a:prstGeom>
          <a:solidFill>
            <a:srgbClr val="92D05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10000"/>
            <a:sp3d extrusionH="31750" contourW="38100">
              <a:bevelT prst="riblet"/>
              <a:bevelB w="0" h="0"/>
              <a:extrusionClr>
                <a:schemeClr val="tx1">
                  <a:lumMod val="50000"/>
                  <a:lumOff val="50000"/>
                </a:schemeClr>
              </a:extrusionClr>
              <a:contourClr>
                <a:schemeClr val="bg1"/>
              </a:contourClr>
            </a:sp3d>
          </a:bodyPr>
          <a:lstStyle>
            <a:defPPr>
              <a:defRPr lang="es-MX"/>
            </a:defPPr>
            <a:lvl1pPr>
              <a:defRPr sz="2800">
                <a:solidFill>
                  <a:schemeClr val="bg1">
                    <a:lumMod val="95000"/>
                  </a:schemeClr>
                </a:solidFill>
                <a:latin typeface="Amasis MT Pro Black" panose="02040A04050005020304" pitchFamily="18" charset="0"/>
              </a:defRPr>
            </a:lvl1pPr>
          </a:lstStyle>
          <a:p>
            <a:pPr>
              <a:lnSpc>
                <a:spcPct val="90000"/>
              </a:lnSpc>
              <a:spcBef>
                <a:spcPct val="0"/>
              </a:spcBef>
            </a:pPr>
            <a:r>
              <a:rPr lang="es-MX" sz="4800" b="1" noProof="0" dirty="0">
                <a:ln/>
                <a:solidFill>
                  <a:schemeClr val="tx1"/>
                </a:solidFill>
                <a:effectLst>
                  <a:outerShdw blurRad="50800" dir="5400000" algn="ctr" rotWithShape="0">
                    <a:schemeClr val="bg1"/>
                  </a:outerShdw>
                </a:effectLst>
                <a:latin typeface="+mn-lt"/>
              </a:rPr>
              <a:t>LA LEY</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115772" y="161575"/>
            <a:ext cx="2658325" cy="659218"/>
          </a:xfrm>
          <a:solidFill>
            <a:srgbClr val="8FCB50"/>
          </a:solidFill>
          <a:ln w="22225" cap="rnd">
            <a:noFill/>
          </a:ln>
          <a:scene3d>
            <a:camera prst="obliqueTopRight"/>
            <a:lightRig rig="balanced" dir="t"/>
          </a:scene3d>
          <a:sp3d>
            <a:bevelT w="190500" h="38100"/>
          </a:sp3d>
        </p:spPr>
        <p:txBody>
          <a:bodyPr>
            <a:noAutofit/>
            <a:sp3d extrusionH="88900" prstMaterial="powder">
              <a:bevelT h="127000"/>
              <a:bevelB w="38100" h="38100" prst="slope"/>
              <a:extrusionClr>
                <a:schemeClr val="bg1"/>
              </a:extrusionClr>
            </a:sp3d>
          </a:bodyPr>
          <a:lstStyle/>
          <a:p>
            <a:pPr algn="ctr"/>
            <a:r>
              <a:rPr lang="es-MX" sz="4800" b="1" u="sng" noProof="0" dirty="0">
                <a:ln/>
                <a:solidFill>
                  <a:schemeClr val="tx1"/>
                </a:solidFill>
                <a:effectLst>
                  <a:outerShdw blurRad="50800" dir="5400000" algn="ctr" rotWithShape="0">
                    <a:schemeClr val="bg1"/>
                  </a:outerShdw>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86062" y="2606899"/>
            <a:ext cx="2688036" cy="2923088"/>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86061" y="6320122"/>
            <a:ext cx="10289118" cy="770975"/>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Cuando pienso en la Ley de Dios, ¿creo que me limita o que me fortalece? ¿Cómo puedo entender mejor la Ley si la considero una limitación?</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bevelB prst="slope"/>
          </a:sp3d>
        </p:spPr>
        <p:txBody>
          <a:bodyPr wrap="square" rtlCol="0" anchor="ctr">
            <a:normAutofit fontScale="92500" lnSpcReduction="10000"/>
            <a:sp3d extrusionH="57150" contourW="25400">
              <a:bevelT w="50800" prst="angle"/>
              <a:extrusionClr>
                <a:schemeClr val="bg1"/>
              </a:extrusionClr>
              <a:contourClr>
                <a:schemeClr val="bg1"/>
              </a:contourClr>
            </a:sp3d>
          </a:bodyPr>
          <a:lstStyle/>
          <a:p>
            <a:pPr algn="just">
              <a:spcBef>
                <a:spcPct val="0"/>
              </a:spcBef>
            </a:pPr>
            <a:r>
              <a:rPr lang="es-MX" sz="4400" b="1" noProof="0" dirty="0">
                <a:ln>
                  <a:solidFill>
                    <a:schemeClr val="accent1"/>
                  </a:solidFill>
                </a:ln>
                <a:solidFill>
                  <a:schemeClr val="bg1"/>
                </a:solidFill>
                <a:effectLst>
                  <a:outerShdw blurRad="50800" dist="38100" algn="l" rotWithShape="0">
                    <a:schemeClr val="bg1">
                      <a:lumMod val="95000"/>
                      <a:alpha val="40000"/>
                    </a:schemeClr>
                  </a:outerShdw>
                </a:effectLst>
              </a:rPr>
              <a:t>LA LEY Y EL EVANGELIO</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906359"/>
            <a:ext cx="10453558" cy="920745"/>
          </a:xfrm>
          <a:noFill/>
        </p:spPr>
        <p:txBody>
          <a:bodyPr vert="horz" wrap="square" lIns="91440" tIns="45720" rIns="91440" bIns="45720" rtlCol="0" anchor="t">
            <a:normAutofit/>
          </a:bodyPr>
          <a:lstStyle/>
          <a:p>
            <a:pPr>
              <a:lnSpc>
                <a:spcPts val="1300"/>
              </a:lnSpc>
              <a:spcAft>
                <a:spcPts val="300"/>
              </a:spcAft>
            </a:pPr>
            <a:r>
              <a:rPr lang="es-MX" dirty="0">
                <a:latin typeface="Aptos Display" panose="020B0004020202020204" pitchFamily="34" charset="0"/>
              </a:rPr>
              <a:t>«Concluimos, pues, que el hombre es justificado por fe sin las obras de la ley.</a:t>
            </a:r>
            <a:r>
              <a:rPr lang="es-MX" noProof="0" dirty="0">
                <a:latin typeface="Aptos Display" panose="020B0004020202020204" pitchFamily="34" charset="0"/>
              </a:rPr>
              <a:t>» </a:t>
            </a:r>
            <a:r>
              <a:rPr lang="es-MX" dirty="0">
                <a:latin typeface="Aptos Display" panose="020B0004020202020204" pitchFamily="34" charset="0"/>
              </a:rPr>
              <a:t>(Romanos 3: 28)</a:t>
            </a:r>
          </a:p>
          <a:p>
            <a:pPr>
              <a:lnSpc>
                <a:spcPts val="1300"/>
              </a:lnSpc>
              <a:spcAft>
                <a:spcPts val="300"/>
              </a:spcAft>
            </a:pPr>
            <a:r>
              <a:rPr lang="es-MX" dirty="0">
                <a:latin typeface="Aptos Display" panose="020B0004020202020204" pitchFamily="34" charset="0"/>
              </a:rPr>
              <a:t>¿Qué dijo Jesús en Mateo 5: 17 y 18 acerca de la Ley?.</a:t>
            </a:r>
            <a:endParaRPr lang="es-MX" noProof="0" dirty="0">
              <a:latin typeface="Aptos Display" panose="020B0004020202020204" pitchFamily="34" charset="0"/>
            </a:endParaRPr>
          </a:p>
          <a:p>
            <a:pPr>
              <a:lnSpc>
                <a:spcPts val="1300"/>
              </a:lnSpc>
              <a:spcAft>
                <a:spcPts val="300"/>
              </a:spcAft>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Que no se piense que el había venido a abrogar la ley o los profetas; sino cumplir. Ya que ni una jota no una tilde pasará de la ley, hasta que se cumpla todo lo escrito en su Palabra.</a:t>
            </a: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22128" y="2380391"/>
            <a:ext cx="2701466" cy="313803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1981214"/>
            <a:ext cx="7752092" cy="4303052"/>
          </a:xfrm>
          <a:effectLst>
            <a:glow rad="127000">
              <a:schemeClr val="bg1"/>
            </a:glow>
            <a:softEdge rad="25400"/>
          </a:effectLst>
        </p:spPr>
        <p:txBody>
          <a:bodyPr>
            <a:normAutofit/>
            <a:scene3d>
              <a:camera prst="orthographicFront"/>
              <a:lightRig rig="brightRoom" dir="t">
                <a:rot lat="0" lon="0" rev="1200000"/>
              </a:lightRig>
            </a:scene3d>
            <a:sp3d prstMaterial="dkEdge">
              <a:bevelT w="38100"/>
              <a:extrusionClr>
                <a:schemeClr val="bg1"/>
              </a:extrusionClr>
              <a:contourClr>
                <a:schemeClr val="bg1"/>
              </a:contourClr>
            </a:sp3d>
          </a:bodyPr>
          <a:lstStyle/>
          <a:p>
            <a:pPr marL="0" indent="0" algn="just">
              <a:lnSpc>
                <a:spcPts val="1500"/>
              </a:lnSpc>
              <a:buNone/>
            </a:pPr>
            <a:r>
              <a:rPr lang="es-MX" dirty="0">
                <a:latin typeface="Aptos Display" panose="020B0004020202020204" pitchFamily="34" charset="0"/>
              </a:rPr>
              <a:t>No podemos hacer nada contra el pecado con nuestras propias fuerzas. Así, la primera solución al problema es simplemente reconocer el pecado y admitir que su propia naturaleza es maligna. Para ese propósito, necesitamos la ley de Dios. Porque solo «por medio de la ley es el conocimiento del pecado» (Rom. 3:20). La ley es así comparada con un «tutor» que nos llevará a Cristo (Gál. 3:24, NKJV). Así como el tutor en la antigua sociedad griega debía llevar al niño a su maestro, la ley de Dios nos llevará a Cristo. A medida que nos esforcemos en esa lucha con la ley de la justicia, nos daremos cuenta de lo difícil que es y de lo desesperanzados que estamos. Entonces nos daremos cuenta de que nuestra única esperanza es abrazar la gracia de Dios.</a:t>
            </a:r>
            <a:endParaRPr lang="es-MX" i="1" noProof="0" dirty="0">
              <a:latin typeface="Aptos Display" panose="020B0004020202020204" pitchFamily="34" charset="0"/>
            </a:endParaRPr>
          </a:p>
          <a:p>
            <a:pPr marL="0" indent="0" algn="just">
              <a:lnSpc>
                <a:spcPts val="1500"/>
              </a:lnSpc>
              <a:buNone/>
            </a:pPr>
            <a:r>
              <a:rPr lang="es-MX" b="1" noProof="0" dirty="0">
                <a:latin typeface="Aptos Display" panose="020B0004020202020204" pitchFamily="34" charset="0"/>
              </a:rPr>
              <a:t>«</a:t>
            </a:r>
            <a:r>
              <a:rPr lang="es-MX" b="1" dirty="0">
                <a:latin typeface="Aptos Display" panose="020B0004020202020204" pitchFamily="34" charset="0"/>
              </a:rPr>
              <a:t>La ley de Jehová es perfecta, que convierte el alma». Salmo 19:7 (VM). Sin la ley, los hombres no pueden formarse un justo concepto de la pureza y santidad de Dios ni de su propia culpabilidad e impureza. No tienen verdadera convicción del pecado, y no sienten necesidad de arrepentirse. Como no ven su condición perdida como violadores de la ley de Dios, no se dan cuenta tampoco de la necesidad que tienen de la sangre expiatoria de Cristo. Aceptan la esperanza de salvación sin que se realice un cambio radical en su corazón ni reforma en su vida. Así abundan las conversiones superficiales, y multitudes se unen a la iglesia sin haberse unido jamás con Cristo » </a:t>
            </a:r>
            <a:r>
              <a:rPr lang="es-MX" i="1" dirty="0">
                <a:latin typeface="Aptos Display" panose="020B0004020202020204" pitchFamily="34" charset="0"/>
              </a:rPr>
              <a:t>(El conflicto de los siglos, pp. 461, 462).</a:t>
            </a:r>
          </a:p>
        </p:txBody>
      </p:sp>
      <p:sp>
        <p:nvSpPr>
          <p:cNvPr id="6" name="CuadroTexto 5">
            <a:extLst>
              <a:ext uri="{FF2B5EF4-FFF2-40B4-BE49-F238E27FC236}">
                <a16:creationId xmlns:a16="http://schemas.microsoft.com/office/drawing/2014/main" id="{9380AA45-86D5-335F-FCD4-9E237300BF12}"/>
              </a:ext>
            </a:extLst>
          </p:cNvPr>
          <p:cNvSpPr txBox="1"/>
          <p:nvPr/>
        </p:nvSpPr>
        <p:spPr>
          <a:xfrm>
            <a:off x="22128" y="6335131"/>
            <a:ext cx="10442672"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 ¿Cuándo aceptamos a Cristo y su sacrificio nuestros pecados son perdonados? ¿Entonces que función tiene la Ley de Dios?</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862701"/>
            <a:ext cx="10247731" cy="1351427"/>
          </a:xfrm>
        </p:spPr>
        <p:txBody>
          <a:bodyPr wrap="square" anchor="t">
            <a:noAutofit/>
          </a:bodyPr>
          <a:lstStyle/>
          <a:p>
            <a:pPr>
              <a:lnSpc>
                <a:spcPts val="14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Cualquiera, pues, que me oye estas palabras, y las hace, le compararé a un hombre prudente, que edificó su casa sobre la roca</a:t>
            </a:r>
            <a:r>
              <a:rPr lang="es-MX" noProof="0" dirty="0">
                <a:latin typeface="Aptos Display" panose="020B0004020202020204" pitchFamily="34" charset="0"/>
              </a:rPr>
              <a:t>» </a:t>
            </a:r>
            <a:r>
              <a:rPr lang="es-MX" dirty="0">
                <a:latin typeface="Aptos Display" panose="020B0004020202020204" pitchFamily="34" charset="0"/>
              </a:rPr>
              <a:t>(Mateo 7:24)</a:t>
            </a:r>
            <a:endParaRPr lang="es-MX" noProof="0" dirty="0">
              <a:latin typeface="Aptos Display" panose="020B0004020202020204" pitchFamily="34" charset="0"/>
            </a:endParaRPr>
          </a:p>
          <a:p>
            <a:pPr>
              <a:lnSpc>
                <a:spcPts val="1400"/>
              </a:lnSpc>
              <a:spcAft>
                <a:spcPts val="300"/>
              </a:spcAft>
            </a:pPr>
            <a:r>
              <a:rPr lang="es-MX" dirty="0">
                <a:latin typeface="Aptos Display" panose="020B0004020202020204" pitchFamily="34" charset="0"/>
              </a:rPr>
              <a:t>Jesús concluyó el Sermón del Monte con un conmovedor desafío final para sus oyentes. ¿Cuál fue? Lee Mateo 7: 24 al 29.</a:t>
            </a:r>
            <a:endParaRPr lang="es-MX" noProof="0" dirty="0">
              <a:latin typeface="Aptos Display" panose="020B0004020202020204" pitchFamily="34" charset="0"/>
            </a:endParaRPr>
          </a:p>
          <a:p>
            <a:pPr>
              <a:lnSpc>
                <a:spcPts val="14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Que nuestra vida debe estar ancladas y edificadas en la Roca que es Cristo, así ninguna tormenta de pecado derribara nuestra vida.</a:t>
            </a:r>
            <a:endParaRPr lang="es-MX" noProof="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32444" y="2178430"/>
            <a:ext cx="7655137" cy="4141691"/>
          </a:xfrm>
        </p:spPr>
        <p:txBody>
          <a:bodyPr vert="horz" wrap="square" lIns="91440" tIns="45720" rIns="91440" bIns="45720" rtlCol="0">
            <a:normAutofit/>
          </a:bodyPr>
          <a:lstStyle/>
          <a:p>
            <a:pPr marL="0" indent="0" algn="just">
              <a:lnSpc>
                <a:spcPts val="1300"/>
              </a:lnSpc>
              <a:spcBef>
                <a:spcPts val="0"/>
              </a:spcBef>
              <a:spcAft>
                <a:spcPts val="600"/>
              </a:spcAft>
              <a:buNone/>
            </a:pPr>
            <a:r>
              <a:rPr lang="es-MX" sz="1900" dirty="0">
                <a:latin typeface="Aptos Display" panose="020B0004020202020204" pitchFamily="34" charset="0"/>
              </a:rPr>
              <a:t>Jesús afirmó que el requisito para entrar en el Cielo es hacer la voluntad de Dios y, en última instancia, conocer a Dios, pues no podemos hacer su voluntad sin conocerlo. Este es el factor definitorio y una expectativa muy razonable. Si tu hijo dice que te ama y suele hacer lo que le pides, su conducta revela la profundidad de su amor y su respeto hacia ti. De la misma manera, si amamos a Dios, querremos hacer su voluntad pues sabemos por experiencia que es lo mejor. Nuestra obediencia como evidencia y fruto de nuestro amor muestra la verdadera naturaleza de nuestra relación con él. Cuando aceptamos a Jesús y vivimos en estrecha relación con él, guardando sus mandamientos, estaremos edificando sobre la Roca</a:t>
            </a:r>
            <a:endParaRPr lang="es-MX" sz="1900" noProof="0" dirty="0">
              <a:latin typeface="Aptos Display" panose="020B0004020202020204" pitchFamily="34" charset="0"/>
            </a:endParaRPr>
          </a:p>
          <a:p>
            <a:pPr marL="0" indent="0" algn="just">
              <a:lnSpc>
                <a:spcPts val="1500"/>
              </a:lnSpc>
              <a:spcBef>
                <a:spcPts val="0"/>
              </a:spcBef>
              <a:spcAft>
                <a:spcPts val="600"/>
              </a:spcAft>
              <a:buNone/>
            </a:pPr>
            <a:r>
              <a:rPr lang="es-MX" noProof="0" dirty="0">
                <a:latin typeface="Aptos Display" panose="020B0004020202020204" pitchFamily="34" charset="0"/>
              </a:rPr>
              <a:t>«</a:t>
            </a:r>
            <a:r>
              <a:rPr lang="es-MX" b="1" dirty="0">
                <a:latin typeface="Aptos Display" panose="020B0004020202020204" pitchFamily="34" charset="0"/>
              </a:rPr>
              <a:t>Al par que se predica el evangelio, hay agentes que trabajan y que no son sino intermediarios de los espíritus mentirosos. Muchos tratan con ellos por simple curiosidad, pero al ver pruebas de que obra un poder más que humano, quedan cada vez más seducidos hasta que llegan a estar dominados por una voluntad más fuerte que la suya. No pueden escapar de este poder misterioso. Las defensas de su alma quedan derribadas. No tienen vallas contra el pecado. Nadie sabe hasta qué abismos de degradación puede llegar a hundirse una vez que rechazó las restricciones de la Palabra de Dios y de su Espíritu. Un pecado secreto o una pasión dominante puede mantener a un cautivo tan impotente como el endemoniado de </a:t>
            </a:r>
            <a:r>
              <a:rPr lang="es-MX" b="1" dirty="0" err="1">
                <a:latin typeface="Aptos Display" panose="020B0004020202020204" pitchFamily="34" charset="0"/>
              </a:rPr>
              <a:t>Capernaum</a:t>
            </a:r>
            <a:r>
              <a:rPr lang="es-MX" b="1" dirty="0">
                <a:latin typeface="Aptos Display" panose="020B0004020202020204" pitchFamily="34" charset="0"/>
              </a:rPr>
              <a:t>. Sin embargo, su condición no es desesperada.</a:t>
            </a:r>
            <a:r>
              <a:rPr lang="es-MX" b="1" noProof="0" dirty="0">
                <a:latin typeface="Aptos Display" panose="020B0004020202020204" pitchFamily="34" charset="0"/>
              </a:rPr>
              <a:t>»</a:t>
            </a:r>
            <a:r>
              <a:rPr lang="es-MX" i="1" noProof="0" dirty="0">
                <a:latin typeface="Aptos Display" panose="020B0004020202020204" pitchFamily="34" charset="0"/>
              </a:rPr>
              <a:t> </a:t>
            </a:r>
            <a:r>
              <a:rPr lang="es-MX" i="1" dirty="0">
                <a:latin typeface="Aptos Display" panose="020B0004020202020204" pitchFamily="34" charset="0"/>
              </a:rPr>
              <a:t>(El Deseado de todas las gentes, pp. 223, 224).</a:t>
            </a:r>
          </a:p>
          <a:p>
            <a:pPr marL="0" indent="0" algn="just">
              <a:lnSpc>
                <a:spcPts val="1500"/>
              </a:lnSpc>
              <a:spcBef>
                <a:spcPts val="0"/>
              </a:spcBef>
              <a:spcAft>
                <a:spcPts val="600"/>
              </a:spcAft>
              <a:buNone/>
            </a:pPr>
            <a:endParaRPr lang="es-MX" i="1" dirty="0">
              <a:latin typeface="Aptos Display" panose="020B0004020202020204" pitchFamily="34" charset="0"/>
            </a:endParaRPr>
          </a:p>
          <a:p>
            <a:pPr marL="0" indent="0" algn="just">
              <a:lnSpc>
                <a:spcPts val="1500"/>
              </a:lnSpc>
              <a:spcBef>
                <a:spcPts val="0"/>
              </a:spcBef>
              <a:spcAft>
                <a:spcPts val="600"/>
              </a:spcAft>
              <a:buNone/>
            </a:pPr>
            <a:endParaRPr lang="es-MX" i="1" dirty="0">
              <a:latin typeface="Aptos Display" panose="020B0004020202020204" pitchFamily="34" charset="0"/>
            </a:endParaRPr>
          </a:p>
          <a:p>
            <a:pPr marL="0" indent="0" algn="just">
              <a:lnSpc>
                <a:spcPts val="15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FF2323"/>
          </a:solidFill>
          <a:ln>
            <a:noFill/>
          </a:ln>
          <a:effectLst>
            <a:outerShdw blurRad="50800" dist="50800" dir="1200000" algn="l" rotWithShape="0">
              <a:prstClr val="black">
                <a:alpha val="46000"/>
              </a:prst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ln>
                  <a:solidFill>
                    <a:schemeClr val="bg1"/>
                  </a:solidFill>
                </a:ln>
                <a:solidFill>
                  <a:schemeClr val="bg1"/>
                </a:solidFill>
                <a:effectLst>
                  <a:innerShdw blurRad="63500" dist="50800" dir="18900000">
                    <a:schemeClr val="tx1">
                      <a:alpha val="50000"/>
                    </a:schemeClr>
                  </a:innerShdw>
                </a:effectLst>
                <a:latin typeface="Amasis MT Pro Black" panose="02040A04050005020304" pitchFamily="18" charset="0"/>
              </a:rPr>
              <a:t>SABER Y HACER</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solidFill>
            <a:srgbClr val="FF000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solidFill>
                    <a:schemeClr val="bg1"/>
                  </a:solidFill>
                </a:ln>
                <a:solidFill>
                  <a:schemeClr val="tx1"/>
                </a:solidFill>
                <a:effectLst>
                  <a:outerShdw blurRad="50800" dist="50800" dir="5400000" algn="ctr" rotWithShape="0">
                    <a:schemeClr val="bg1"/>
                  </a:outerShdw>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50" y="2581835"/>
            <a:ext cx="2592594" cy="3190897"/>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139850" y="6369313"/>
            <a:ext cx="10312275" cy="290208"/>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¿Qué mensaje le darías a una persona que está luchando para vencer una tentación?</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41238</TotalTime>
  <Words>3443</Words>
  <Application>Microsoft Office PowerPoint</Application>
  <PresentationFormat>Panorámica</PresentationFormat>
  <Paragraphs>73</Paragraphs>
  <Slides>10</Slides>
  <Notes>6</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10</vt:i4>
      </vt:variant>
    </vt:vector>
  </HeadingPairs>
  <TitlesOfParts>
    <vt:vector size="28" baseType="lpstr">
      <vt:lpstr>Abadi</vt:lpstr>
      <vt:lpstr>Amasis MT Pro Black</vt:lpstr>
      <vt:lpstr>Aptos</vt:lpstr>
      <vt:lpstr>Aptos Black</vt:lpstr>
      <vt:lpstr>Aptos Display</vt:lpstr>
      <vt:lpstr>Arial</vt:lpstr>
      <vt:lpstr>Avenir Next LT Pro</vt:lpstr>
      <vt:lpstr>Bahnschrift</vt:lpstr>
      <vt:lpstr>Bw Modelica</vt:lpstr>
      <vt:lpstr>Calibri</vt:lpstr>
      <vt:lpstr>Calibri Light</vt:lpstr>
      <vt:lpstr>Comic Sans MS</vt:lpstr>
      <vt:lpstr>Gill Sans Nova Cond</vt:lpstr>
      <vt:lpstr>Gisha</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1926</cp:revision>
  <dcterms:created xsi:type="dcterms:W3CDTF">2023-06-19T00:44:38Z</dcterms:created>
  <dcterms:modified xsi:type="dcterms:W3CDTF">2026-05-29T04:57:46Z</dcterms:modified>
</cp:coreProperties>
</file>