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heme/themeOverride1.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63" r:id="rId3"/>
    <p:sldId id="264" r:id="rId4"/>
    <p:sldId id="257" r:id="rId5"/>
    <p:sldId id="258" r:id="rId6"/>
    <p:sldId id="259" r:id="rId7"/>
    <p:sldId id="260" r:id="rId8"/>
    <p:sldId id="261" r:id="rId9"/>
    <p:sldId id="262" r:id="rId10"/>
    <p:sldId id="265" r:id="rId11"/>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3795"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4BE66"/>
    <a:srgbClr val="7D7C7F"/>
    <a:srgbClr val="B5B9D2"/>
    <a:srgbClr val="434669"/>
    <a:srgbClr val="B8BED4"/>
    <a:srgbClr val="44476A"/>
    <a:srgbClr val="5B0A1B"/>
    <a:srgbClr val="4A3C2E"/>
    <a:srgbClr val="ACA8AF"/>
    <a:srgbClr val="69233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794" autoAdjust="0"/>
    <p:restoredTop sz="94678" autoAdjust="0"/>
  </p:normalViewPr>
  <p:slideViewPr>
    <p:cSldViewPr snapToGrid="0">
      <p:cViewPr varScale="1">
        <p:scale>
          <a:sx n="73" d="100"/>
          <a:sy n="73" d="100"/>
        </p:scale>
        <p:origin x="706" y="408"/>
      </p:cViewPr>
      <p:guideLst>
        <p:guide orient="horz" pos="2183"/>
        <p:guide pos="3795"/>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E85254-74DC-4BFD-8036-326AD9CD5383}" type="datetimeFigureOut">
              <a:rPr lang="es-MX" smtClean="0"/>
              <a:t>31/03/2026</a:t>
            </a:fld>
            <a:endParaRPr lang="es-MX"/>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DE6DF53-FE41-4145-8C09-04488577F769}" type="slidenum">
              <a:rPr lang="es-MX" smtClean="0"/>
              <a:t>‹Nº›</a:t>
            </a:fld>
            <a:endParaRPr lang="es-MX"/>
          </a:p>
        </p:txBody>
      </p:sp>
    </p:spTree>
    <p:extLst>
      <p:ext uri="{BB962C8B-B14F-4D97-AF65-F5344CB8AC3E}">
        <p14:creationId xmlns:p14="http://schemas.microsoft.com/office/powerpoint/2010/main" val="32721618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txBody>
          <a:bodyPr/>
          <a:lstStyle/>
          <a:p>
            <a:endParaRPr lang="es-MX" dirty="0"/>
          </a:p>
        </p:txBody>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7DE6DF53-FE41-4145-8C09-04488577F769}" type="slidenum">
              <a:rPr lang="es-MX" smtClean="0"/>
              <a:t>1</a:t>
            </a:fld>
            <a:endParaRPr lang="es-MX" dirty="0"/>
          </a:p>
        </p:txBody>
      </p:sp>
    </p:spTree>
    <p:extLst>
      <p:ext uri="{BB962C8B-B14F-4D97-AF65-F5344CB8AC3E}">
        <p14:creationId xmlns:p14="http://schemas.microsoft.com/office/powerpoint/2010/main" val="2289207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txBody>
          <a:bodyPr/>
          <a:lstStyle/>
          <a:p>
            <a:endParaRPr lang="es-MX"/>
          </a:p>
        </p:txBody>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5"/>
          </p:nvPr>
        </p:nvSpPr>
        <p:spPr/>
        <p:txBody>
          <a:bodyPr/>
          <a:lstStyle/>
          <a:p>
            <a:fld id="{7DE6DF53-FE41-4145-8C09-04488577F769}" type="slidenum">
              <a:rPr lang="es-MX" smtClean="0"/>
              <a:t>3</a:t>
            </a:fld>
            <a:endParaRPr lang="es-MX"/>
          </a:p>
        </p:txBody>
      </p:sp>
    </p:spTree>
    <p:extLst>
      <p:ext uri="{BB962C8B-B14F-4D97-AF65-F5344CB8AC3E}">
        <p14:creationId xmlns:p14="http://schemas.microsoft.com/office/powerpoint/2010/main" val="42870821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txBody>
          <a:bodyPr/>
          <a:lstStyle/>
          <a:p>
            <a:endParaRPr lang="es-MX"/>
          </a:p>
        </p:txBody>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5"/>
          </p:nvPr>
        </p:nvSpPr>
        <p:spPr/>
        <p:txBody>
          <a:bodyPr/>
          <a:lstStyle/>
          <a:p>
            <a:fld id="{7DE6DF53-FE41-4145-8C09-04488577F769}" type="slidenum">
              <a:rPr lang="es-MX" smtClean="0"/>
              <a:t>5</a:t>
            </a:fld>
            <a:endParaRPr lang="es-MX"/>
          </a:p>
        </p:txBody>
      </p:sp>
    </p:spTree>
    <p:extLst>
      <p:ext uri="{BB962C8B-B14F-4D97-AF65-F5344CB8AC3E}">
        <p14:creationId xmlns:p14="http://schemas.microsoft.com/office/powerpoint/2010/main" val="14328573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txBody>
          <a:bodyPr/>
          <a:lstStyle/>
          <a:p>
            <a:endParaRPr lang="es-MX"/>
          </a:p>
        </p:txBody>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5"/>
          </p:nvPr>
        </p:nvSpPr>
        <p:spPr/>
        <p:txBody>
          <a:bodyPr/>
          <a:lstStyle/>
          <a:p>
            <a:fld id="{7DE6DF53-FE41-4145-8C09-04488577F769}" type="slidenum">
              <a:rPr lang="es-MX" smtClean="0"/>
              <a:t>7</a:t>
            </a:fld>
            <a:endParaRPr lang="es-MX"/>
          </a:p>
        </p:txBody>
      </p:sp>
    </p:spTree>
    <p:extLst>
      <p:ext uri="{BB962C8B-B14F-4D97-AF65-F5344CB8AC3E}">
        <p14:creationId xmlns:p14="http://schemas.microsoft.com/office/powerpoint/2010/main" val="22818813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txBody>
          <a:bodyPr/>
          <a:lstStyle/>
          <a:p>
            <a:endParaRPr lang="es-MX"/>
          </a:p>
        </p:txBody>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5"/>
          </p:nvPr>
        </p:nvSpPr>
        <p:spPr/>
        <p:txBody>
          <a:bodyPr/>
          <a:lstStyle/>
          <a:p>
            <a:fld id="{7DE6DF53-FE41-4145-8C09-04488577F769}" type="slidenum">
              <a:rPr lang="es-MX" smtClean="0"/>
              <a:t>8</a:t>
            </a:fld>
            <a:endParaRPr lang="es-MX"/>
          </a:p>
        </p:txBody>
      </p:sp>
    </p:spTree>
    <p:extLst>
      <p:ext uri="{BB962C8B-B14F-4D97-AF65-F5344CB8AC3E}">
        <p14:creationId xmlns:p14="http://schemas.microsoft.com/office/powerpoint/2010/main" val="14539790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txBody>
          <a:bodyPr/>
          <a:lstStyle/>
          <a:p>
            <a:endParaRPr lang="es-MX"/>
          </a:p>
        </p:txBody>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5"/>
          </p:nvPr>
        </p:nvSpPr>
        <p:spPr/>
        <p:txBody>
          <a:bodyPr/>
          <a:lstStyle/>
          <a:p>
            <a:fld id="{7DE6DF53-FE41-4145-8C09-04488577F769}" type="slidenum">
              <a:rPr lang="es-MX" smtClean="0"/>
              <a:t>9</a:t>
            </a:fld>
            <a:endParaRPr lang="es-MX"/>
          </a:p>
        </p:txBody>
      </p:sp>
    </p:spTree>
    <p:extLst>
      <p:ext uri="{BB962C8B-B14F-4D97-AF65-F5344CB8AC3E}">
        <p14:creationId xmlns:p14="http://schemas.microsoft.com/office/powerpoint/2010/main" val="308679848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bg>
      <p:bgPr>
        <a:blipFill dpi="0" rotWithShape="1">
          <a:blip r:embed="rId2">
            <a:lum/>
          </a:blip>
          <a:srcRect/>
          <a:stretch>
            <a:fillRect l="11000" r="8000" b="-1000"/>
          </a:stretch>
        </a:blipFill>
        <a:effectLst/>
      </p:bgPr>
    </p:bg>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E5C93EEE-43D6-22CD-08BA-AB86D0C45D1D}"/>
              </a:ext>
            </a:extLst>
          </p:cNvPr>
          <p:cNvSpPr/>
          <p:nvPr userDrawn="1"/>
        </p:nvSpPr>
        <p:spPr>
          <a:xfrm>
            <a:off x="19925" y="-1278"/>
            <a:ext cx="10432773" cy="989438"/>
          </a:xfrm>
          <a:prstGeom prst="rect">
            <a:avLst/>
          </a:prstGeom>
          <a:solidFill>
            <a:srgbClr val="7D7C7F"/>
          </a:solidFill>
          <a:ln>
            <a:solidFill>
              <a:srgbClr val="7D7C7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ts val="4000"/>
              </a:lnSpc>
            </a:pPr>
            <a:endParaRPr lang="es-MX" sz="3600" dirty="0">
              <a:latin typeface="Haettenschweiler" panose="020B0706040902060204" pitchFamily="34" charset="0"/>
            </a:endParaRPr>
          </a:p>
        </p:txBody>
      </p:sp>
      <p:sp>
        <p:nvSpPr>
          <p:cNvPr id="18" name="Rectángulo 17">
            <a:extLst>
              <a:ext uri="{FF2B5EF4-FFF2-40B4-BE49-F238E27FC236}">
                <a16:creationId xmlns:a16="http://schemas.microsoft.com/office/drawing/2014/main" id="{7136F143-38F5-6138-E2BA-81CD00471189}"/>
              </a:ext>
            </a:extLst>
          </p:cNvPr>
          <p:cNvSpPr/>
          <p:nvPr userDrawn="1"/>
        </p:nvSpPr>
        <p:spPr>
          <a:xfrm>
            <a:off x="-7080" y="-22594"/>
            <a:ext cx="2276694" cy="6887244"/>
          </a:xfrm>
          <a:prstGeom prst="rect">
            <a:avLst/>
          </a:prstGeom>
          <a:solidFill>
            <a:srgbClr val="7D7C7F"/>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dirty="0"/>
          </a:p>
        </p:txBody>
      </p:sp>
      <p:sp>
        <p:nvSpPr>
          <p:cNvPr id="20" name="CuadroTexto 19">
            <a:extLst>
              <a:ext uri="{FF2B5EF4-FFF2-40B4-BE49-F238E27FC236}">
                <a16:creationId xmlns:a16="http://schemas.microsoft.com/office/drawing/2014/main" id="{054428B6-9E8E-1B76-884D-446C54D7F3B1}"/>
              </a:ext>
            </a:extLst>
          </p:cNvPr>
          <p:cNvSpPr txBox="1"/>
          <p:nvPr userDrawn="1"/>
        </p:nvSpPr>
        <p:spPr>
          <a:xfrm>
            <a:off x="19925" y="4659997"/>
            <a:ext cx="2184400" cy="723281"/>
          </a:xfrm>
          <a:prstGeom prst="rect">
            <a:avLst/>
          </a:prstGeom>
          <a:noFill/>
        </p:spPr>
        <p:txBody>
          <a:bodyPr wrap="square" rtlCol="0">
            <a:noAutofit/>
          </a:bodyPr>
          <a:lstStyle/>
          <a:p>
            <a:pPr algn="ctr">
              <a:lnSpc>
                <a:spcPts val="2200"/>
              </a:lnSpc>
            </a:pPr>
            <a:r>
              <a:rPr lang="es-MX" sz="2400" b="1" dirty="0">
                <a:ln>
                  <a:solidFill>
                    <a:srgbClr val="1A0606"/>
                  </a:solidFill>
                </a:ln>
                <a:solidFill>
                  <a:schemeClr val="bg1">
                    <a:lumMod val="95000"/>
                  </a:schemeClr>
                </a:solidFill>
                <a:effectLst>
                  <a:innerShdw blurRad="63500" dist="50800" dir="18900000">
                    <a:prstClr val="black">
                      <a:alpha val="50000"/>
                    </a:prstClr>
                  </a:innerShdw>
                </a:effectLst>
                <a:latin typeface="Abadi" panose="020B0604020104020204" pitchFamily="34" charset="0"/>
              </a:rPr>
              <a:t>Resumen en </a:t>
            </a:r>
          </a:p>
          <a:p>
            <a:pPr algn="ctr">
              <a:lnSpc>
                <a:spcPts val="2200"/>
              </a:lnSpc>
            </a:pPr>
            <a:r>
              <a:rPr lang="es-MX" sz="2400" b="1" dirty="0">
                <a:ln>
                  <a:solidFill>
                    <a:srgbClr val="1A0606"/>
                  </a:solidFill>
                </a:ln>
                <a:solidFill>
                  <a:schemeClr val="bg1">
                    <a:lumMod val="95000"/>
                  </a:schemeClr>
                </a:solidFill>
                <a:effectLst>
                  <a:innerShdw blurRad="63500" dist="50800" dir="18900000">
                    <a:prstClr val="black">
                      <a:alpha val="50000"/>
                    </a:prstClr>
                  </a:innerShdw>
                </a:effectLst>
                <a:latin typeface="Abadi" panose="020B0604020104020204" pitchFamily="34" charset="0"/>
              </a:rPr>
              <a:t>PowerPoint</a:t>
            </a:r>
          </a:p>
        </p:txBody>
      </p:sp>
      <p:sp>
        <p:nvSpPr>
          <p:cNvPr id="21" name="CuadroTexto 20">
            <a:extLst>
              <a:ext uri="{FF2B5EF4-FFF2-40B4-BE49-F238E27FC236}">
                <a16:creationId xmlns:a16="http://schemas.microsoft.com/office/drawing/2014/main" id="{438004BE-1FB9-496E-1A53-22E90E1B4D3D}"/>
              </a:ext>
            </a:extLst>
          </p:cNvPr>
          <p:cNvSpPr txBox="1"/>
          <p:nvPr userDrawn="1"/>
        </p:nvSpPr>
        <p:spPr>
          <a:xfrm>
            <a:off x="-96687" y="1760486"/>
            <a:ext cx="2494656" cy="694338"/>
          </a:xfrm>
          <a:prstGeom prst="rect">
            <a:avLst/>
          </a:prstGeom>
          <a:noFill/>
        </p:spPr>
        <p:txBody>
          <a:bodyPr wrap="square" rtlCol="0">
            <a:normAutofit fontScale="32500" lnSpcReduction="20000"/>
          </a:bodyPr>
          <a:lstStyle/>
          <a:p>
            <a:pPr algn="ctr"/>
            <a:r>
              <a:rPr lang="es-MX" sz="8600" b="1" kern="1200" dirty="0">
                <a:ln>
                  <a:solidFill>
                    <a:schemeClr val="tx1"/>
                  </a:solidFill>
                </a:ln>
                <a:solidFill>
                  <a:schemeClr val="bg1">
                    <a:lumMod val="95000"/>
                  </a:schemeClr>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2</a:t>
            </a:r>
            <a:r>
              <a:rPr lang="es-MX" sz="3200" b="1" kern="1200" dirty="0">
                <a:ln>
                  <a:solidFill>
                    <a:schemeClr val="tx1"/>
                  </a:solidFill>
                </a:ln>
                <a:solidFill>
                  <a:schemeClr val="tx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  </a:t>
            </a:r>
            <a:r>
              <a:rPr lang="es-MX" sz="32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         </a:t>
            </a:r>
            <a:r>
              <a:rPr lang="es-MX" sz="4500" b="1" kern="1200" dirty="0">
                <a:ln>
                  <a:solidFill>
                    <a:schemeClr val="tx1"/>
                  </a:solidFill>
                </a:ln>
                <a:solidFill>
                  <a:schemeClr val="bg1">
                    <a:lumMod val="95000"/>
                  </a:schemeClr>
                </a:solidFill>
                <a:effectLst/>
                <a:latin typeface="Impact" panose="020B0806030902050204" pitchFamily="34" charset="0"/>
                <a:ea typeface="+mn-ea"/>
                <a:cs typeface="Arial" panose="020B0604020202020204" pitchFamily="34" charset="0"/>
              </a:rPr>
              <a:t>TRIMESTRE</a:t>
            </a:r>
          </a:p>
          <a:p>
            <a:pPr algn="ctr"/>
            <a:endParaRPr lang="es-MX" sz="1400" b="1" dirty="0">
              <a:ln>
                <a:solidFill>
                  <a:schemeClr val="tx1"/>
                </a:solidFill>
              </a:ln>
              <a:solidFill>
                <a:schemeClr val="bg1">
                  <a:lumMod val="95000"/>
                </a:schemeClr>
              </a:solidFill>
              <a:effectLst/>
              <a:latin typeface="Gisha" panose="020B0604020202020204" pitchFamily="34" charset="-79"/>
              <a:cs typeface="Gisha" panose="020B0604020202020204" pitchFamily="34" charset="-79"/>
            </a:endParaRPr>
          </a:p>
          <a:p>
            <a:pPr algn="ctr"/>
            <a:r>
              <a:rPr lang="es-MX" sz="4500" b="1" kern="1200" dirty="0">
                <a:ln>
                  <a:solidFill>
                    <a:schemeClr val="tx1"/>
                  </a:solidFill>
                </a:ln>
                <a:solidFill>
                  <a:schemeClr val="bg1">
                    <a:lumMod val="95000"/>
                  </a:schemeClr>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Abril – Mayo 2026</a:t>
            </a:r>
          </a:p>
        </p:txBody>
      </p:sp>
      <p:sp>
        <p:nvSpPr>
          <p:cNvPr id="22" name="CuadroTexto 21">
            <a:extLst>
              <a:ext uri="{FF2B5EF4-FFF2-40B4-BE49-F238E27FC236}">
                <a16:creationId xmlns:a16="http://schemas.microsoft.com/office/drawing/2014/main" id="{4D4946DB-1295-E0A0-98C0-FD3E07F96757}"/>
              </a:ext>
            </a:extLst>
          </p:cNvPr>
          <p:cNvSpPr txBox="1">
            <a:spLocks noChangeAspect="1"/>
          </p:cNvSpPr>
          <p:nvPr userDrawn="1"/>
        </p:nvSpPr>
        <p:spPr>
          <a:xfrm>
            <a:off x="-93738" y="2411181"/>
            <a:ext cx="2431347" cy="1173719"/>
          </a:xfrm>
          <a:prstGeom prst="rect">
            <a:avLst/>
          </a:prstGeom>
          <a:noFill/>
        </p:spPr>
        <p:txBody>
          <a:bodyPr wrap="square" rtlCol="0" anchor="ctr">
            <a:normAutofit/>
          </a:bodyPr>
          <a:lstStyle/>
          <a:p>
            <a:pPr algn="ctr">
              <a:lnSpc>
                <a:spcPts val="2400"/>
              </a:lnSpc>
              <a:spcAft>
                <a:spcPts val="0"/>
              </a:spcAft>
            </a:pPr>
            <a:r>
              <a:rPr lang="es-MX" sz="2700" b="1" kern="1200" baseline="0" dirty="0">
                <a:ln>
                  <a:solidFill>
                    <a:schemeClr val="tx1"/>
                  </a:solidFill>
                </a:ln>
                <a:solidFill>
                  <a:schemeClr val="bg1">
                    <a:lumMod val="95000"/>
                  </a:schemeClr>
                </a:solidFill>
                <a:effectLst/>
                <a:latin typeface="Impact" panose="020B0806030902050204" pitchFamily="34" charset="0"/>
                <a:ea typeface="Gungsuh" panose="02030600000101010101" pitchFamily="18" charset="-127"/>
                <a:cs typeface="Angsana New" panose="020B0502040204020203" pitchFamily="18" charset="-34"/>
              </a:rPr>
              <a:t>EVALUATE</a:t>
            </a:r>
          </a:p>
        </p:txBody>
      </p:sp>
      <p:sp>
        <p:nvSpPr>
          <p:cNvPr id="23" name="CuadroTexto 22">
            <a:extLst>
              <a:ext uri="{FF2B5EF4-FFF2-40B4-BE49-F238E27FC236}">
                <a16:creationId xmlns:a16="http://schemas.microsoft.com/office/drawing/2014/main" id="{45EC3A53-86C5-901F-73D4-AD344F35D6DA}"/>
              </a:ext>
            </a:extLst>
          </p:cNvPr>
          <p:cNvSpPr txBox="1"/>
          <p:nvPr userDrawn="1"/>
        </p:nvSpPr>
        <p:spPr>
          <a:xfrm>
            <a:off x="23168" y="3421933"/>
            <a:ext cx="2184400" cy="461665"/>
          </a:xfrm>
          <a:prstGeom prst="rect">
            <a:avLst/>
          </a:prstGeom>
          <a:noFill/>
        </p:spPr>
        <p:txBody>
          <a:bodyPr wrap="square" rtlCol="0">
            <a:spAutoFit/>
          </a:bodyPr>
          <a:lstStyle/>
          <a:p>
            <a:pPr algn="ctr"/>
            <a:r>
              <a:rPr lang="es-MX" sz="2400" b="1" dirty="0">
                <a:ln>
                  <a:solidFill>
                    <a:schemeClr val="tx1"/>
                  </a:solidFill>
                </a:ln>
                <a:solidFill>
                  <a:schemeClr val="bg1">
                    <a:lumMod val="95000"/>
                  </a:schemeClr>
                </a:solidFill>
                <a:effectLst>
                  <a:innerShdw blurRad="63500" dist="50800" dir="18900000">
                    <a:prstClr val="black">
                      <a:alpha val="50000"/>
                    </a:prstClr>
                  </a:innerShdw>
                </a:effectLst>
                <a:latin typeface="Lato" panose="020F0502020204030203" pitchFamily="34" charset="0"/>
                <a:ea typeface="Adobe Fan Heiti Std B" panose="020B0700000000000000" pitchFamily="34" charset="-128"/>
                <a:cs typeface="Adobe Arabic" panose="02040503050201020203" pitchFamily="18" charset="-78"/>
              </a:rPr>
              <a:t>LECCIÓN</a:t>
            </a:r>
          </a:p>
        </p:txBody>
      </p:sp>
      <p:sp>
        <p:nvSpPr>
          <p:cNvPr id="25" name="CuadroTexto 24">
            <a:extLst>
              <a:ext uri="{FF2B5EF4-FFF2-40B4-BE49-F238E27FC236}">
                <a16:creationId xmlns:a16="http://schemas.microsoft.com/office/drawing/2014/main" id="{6F8D5B16-C793-0AC3-F87C-33BEDB485A53}"/>
              </a:ext>
            </a:extLst>
          </p:cNvPr>
          <p:cNvSpPr txBox="1"/>
          <p:nvPr userDrawn="1"/>
        </p:nvSpPr>
        <p:spPr>
          <a:xfrm>
            <a:off x="-46835" y="4340267"/>
            <a:ext cx="2431348" cy="365125"/>
          </a:xfrm>
          <a:prstGeom prst="rect">
            <a:avLst/>
          </a:prstGeom>
          <a:noFill/>
        </p:spPr>
        <p:txBody>
          <a:bodyPr wrap="square" rtlCol="0">
            <a:normAutofit lnSpcReduction="10000"/>
          </a:bodyPr>
          <a:lstStyle/>
          <a:p>
            <a:pPr algn="ctr"/>
            <a:r>
              <a:rPr lang="es-MX" sz="1800" b="1" baseline="0" dirty="0">
                <a:ln>
                  <a:solidFill>
                    <a:schemeClr val="bg1">
                      <a:lumMod val="95000"/>
                      <a:alpha val="62000"/>
                    </a:schemeClr>
                  </a:solidFill>
                </a:ln>
                <a:solidFill>
                  <a:schemeClr val="bg1"/>
                </a:solidFill>
                <a:effectLst/>
                <a:latin typeface="Gill Sans Nova Cond" panose="020F0502020204030204" pitchFamily="34" charset="0"/>
              </a:rPr>
              <a:t>Para el 04 de Abril de 2026</a:t>
            </a:r>
          </a:p>
        </p:txBody>
      </p:sp>
      <p:grpSp>
        <p:nvGrpSpPr>
          <p:cNvPr id="26" name="Grupo 25">
            <a:extLst>
              <a:ext uri="{FF2B5EF4-FFF2-40B4-BE49-F238E27FC236}">
                <a16:creationId xmlns:a16="http://schemas.microsoft.com/office/drawing/2014/main" id="{5C454177-BC84-892D-CEEB-8F21831409CE}"/>
              </a:ext>
            </a:extLst>
          </p:cNvPr>
          <p:cNvGrpSpPr/>
          <p:nvPr userDrawn="1"/>
        </p:nvGrpSpPr>
        <p:grpSpPr>
          <a:xfrm>
            <a:off x="-7080" y="5238894"/>
            <a:ext cx="2184400" cy="1552295"/>
            <a:chOff x="23168" y="5023571"/>
            <a:chExt cx="2184400" cy="1552295"/>
          </a:xfrm>
          <a:noFill/>
        </p:grpSpPr>
        <p:sp>
          <p:nvSpPr>
            <p:cNvPr id="27" name="CuadroTexto 26">
              <a:extLst>
                <a:ext uri="{FF2B5EF4-FFF2-40B4-BE49-F238E27FC236}">
                  <a16:creationId xmlns:a16="http://schemas.microsoft.com/office/drawing/2014/main" id="{60F25CE4-7C95-7636-1972-F427424C6F9B}"/>
                </a:ext>
              </a:extLst>
            </p:cNvPr>
            <p:cNvSpPr txBox="1"/>
            <p:nvPr userDrawn="1"/>
          </p:nvSpPr>
          <p:spPr>
            <a:xfrm>
              <a:off x="23168" y="6237312"/>
              <a:ext cx="2184400" cy="338554"/>
            </a:xfrm>
            <a:prstGeom prst="rect">
              <a:avLst/>
            </a:prstGeom>
            <a:grpFill/>
          </p:spPr>
          <p:txBody>
            <a:bodyPr wrap="square" rtlCol="0">
              <a:spAutoFit/>
            </a:bodyPr>
            <a:lstStyle/>
            <a:p>
              <a:pPr algn="ctr"/>
              <a:r>
                <a:rPr lang="es-MX" sz="1600">
                  <a:solidFill>
                    <a:schemeClr val="bg1"/>
                  </a:solidFill>
                  <a:latin typeface="Avenir Next LT Pro"/>
                </a:rPr>
                <a:t>“El Llano”</a:t>
              </a:r>
            </a:p>
          </p:txBody>
        </p:sp>
        <p:pic>
          <p:nvPicPr>
            <p:cNvPr id="28" name="Imagen 27" descr="Imagen que contiene dibujo, camiseta&#10;&#10;Descripción generada automáticamente">
              <a:extLst>
                <a:ext uri="{FF2B5EF4-FFF2-40B4-BE49-F238E27FC236}">
                  <a16:creationId xmlns:a16="http://schemas.microsoft.com/office/drawing/2014/main" id="{A4072C76-FB78-61FB-9AB6-10AB69BCCBA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2556" y="5023571"/>
              <a:ext cx="2042379" cy="1316294"/>
            </a:xfrm>
            <a:prstGeom prst="rect">
              <a:avLst/>
            </a:prstGeom>
            <a:grpFill/>
          </p:spPr>
        </p:pic>
      </p:grpSp>
      <p:sp>
        <p:nvSpPr>
          <p:cNvPr id="29" name="CuadroTexto 28">
            <a:extLst>
              <a:ext uri="{FF2B5EF4-FFF2-40B4-BE49-F238E27FC236}">
                <a16:creationId xmlns:a16="http://schemas.microsoft.com/office/drawing/2014/main" id="{6157EA28-EA3B-BC3B-96F7-0742CE682FD5}"/>
              </a:ext>
            </a:extLst>
          </p:cNvPr>
          <p:cNvSpPr txBox="1"/>
          <p:nvPr userDrawn="1"/>
        </p:nvSpPr>
        <p:spPr>
          <a:xfrm>
            <a:off x="620037" y="1693883"/>
            <a:ext cx="504024" cy="395705"/>
          </a:xfrm>
          <a:prstGeom prst="rect">
            <a:avLst/>
          </a:prstGeom>
          <a:noFill/>
        </p:spPr>
        <p:txBody>
          <a:bodyPr wrap="square" rtlCol="0">
            <a:normAutofit/>
          </a:bodyPr>
          <a:lstStyle/>
          <a:p>
            <a:pPr algn="just"/>
            <a:r>
              <a:rPr lang="es-MX" sz="1600" b="1" kern="1200" dirty="0">
                <a:ln>
                  <a:solidFill>
                    <a:schemeClr val="tx1"/>
                  </a:solidFill>
                </a:ln>
                <a:solidFill>
                  <a:schemeClr val="bg1">
                    <a:lumMod val="95000"/>
                  </a:schemeClr>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do.</a:t>
            </a:r>
          </a:p>
        </p:txBody>
      </p:sp>
      <p:pic>
        <p:nvPicPr>
          <p:cNvPr id="32" name="Imagen 31">
            <a:extLst>
              <a:ext uri="{FF2B5EF4-FFF2-40B4-BE49-F238E27FC236}">
                <a16:creationId xmlns:a16="http://schemas.microsoft.com/office/drawing/2014/main" id="{67E2865D-1263-9050-8A61-788E30BA1A8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462675" y="6414864"/>
            <a:ext cx="365125" cy="365125"/>
          </a:xfrm>
          <a:prstGeom prst="rect">
            <a:avLst/>
          </a:prstGeom>
        </p:spPr>
      </p:pic>
      <p:sp>
        <p:nvSpPr>
          <p:cNvPr id="33" name="CuadroTexto 32">
            <a:extLst>
              <a:ext uri="{FF2B5EF4-FFF2-40B4-BE49-F238E27FC236}">
                <a16:creationId xmlns:a16="http://schemas.microsoft.com/office/drawing/2014/main" id="{BFA40AF4-3846-5CBC-9726-DD64BD7FF0FA}"/>
              </a:ext>
            </a:extLst>
          </p:cNvPr>
          <p:cNvSpPr txBox="1"/>
          <p:nvPr userDrawn="1"/>
        </p:nvSpPr>
        <p:spPr>
          <a:xfrm>
            <a:off x="2843894" y="6425757"/>
            <a:ext cx="2432937" cy="369332"/>
          </a:xfrm>
          <a:prstGeom prst="rect">
            <a:avLst/>
          </a:prstGeom>
          <a:solidFill>
            <a:schemeClr val="bg1"/>
          </a:solidFill>
        </p:spPr>
        <p:txBody>
          <a:bodyPr wrap="square" rtlCol="0">
            <a:spAutoFit/>
          </a:bodyPr>
          <a:lstStyle/>
          <a:p>
            <a:r>
              <a:rPr lang="es-MX" b="1">
                <a:solidFill>
                  <a:schemeClr val="tx1"/>
                </a:solidFill>
              </a:rPr>
              <a:t>@IglesiaElLlanoTulaHgo</a:t>
            </a:r>
          </a:p>
        </p:txBody>
      </p:sp>
      <p:sp>
        <p:nvSpPr>
          <p:cNvPr id="34" name="CuadroTexto 33">
            <a:extLst>
              <a:ext uri="{FF2B5EF4-FFF2-40B4-BE49-F238E27FC236}">
                <a16:creationId xmlns:a16="http://schemas.microsoft.com/office/drawing/2014/main" id="{B444AB40-2EA1-0181-24DE-17F7219D0002}"/>
              </a:ext>
            </a:extLst>
          </p:cNvPr>
          <p:cNvSpPr txBox="1"/>
          <p:nvPr userDrawn="1"/>
        </p:nvSpPr>
        <p:spPr>
          <a:xfrm>
            <a:off x="5664314" y="6439147"/>
            <a:ext cx="1856872" cy="369332"/>
          </a:xfrm>
          <a:prstGeom prst="rect">
            <a:avLst/>
          </a:prstGeom>
          <a:solidFill>
            <a:schemeClr val="bg1"/>
          </a:solidFill>
        </p:spPr>
        <p:txBody>
          <a:bodyPr wrap="square" rtlCol="0">
            <a:spAutoFit/>
          </a:bodyPr>
          <a:lstStyle/>
          <a:p>
            <a:r>
              <a:rPr lang="es-MX" b="1">
                <a:solidFill>
                  <a:schemeClr val="tx1"/>
                </a:solidFill>
              </a:rPr>
              <a:t>@</a:t>
            </a:r>
            <a:r>
              <a:rPr lang="es-MX" b="1" err="1">
                <a:solidFill>
                  <a:schemeClr val="tx1"/>
                </a:solidFill>
              </a:rPr>
              <a:t>IASD_EL_Llano</a:t>
            </a:r>
            <a:endParaRPr lang="es-MX" b="1">
              <a:solidFill>
                <a:schemeClr val="tx1"/>
              </a:solidFill>
            </a:endParaRPr>
          </a:p>
        </p:txBody>
      </p:sp>
      <p:pic>
        <p:nvPicPr>
          <p:cNvPr id="35" name="Imagen 34" descr="Icono&#10;&#10;Descripción generada automáticamente">
            <a:extLst>
              <a:ext uri="{FF2B5EF4-FFF2-40B4-BE49-F238E27FC236}">
                <a16:creationId xmlns:a16="http://schemas.microsoft.com/office/drawing/2014/main" id="{22136A54-EE3D-4A95-7FEA-E1CA27388858}"/>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555342" y="6414864"/>
            <a:ext cx="400103" cy="400103"/>
          </a:xfrm>
          <a:prstGeom prst="rect">
            <a:avLst/>
          </a:prstGeom>
        </p:spPr>
      </p:pic>
      <p:sp>
        <p:nvSpPr>
          <p:cNvPr id="36" name="CuadroTexto 35">
            <a:extLst>
              <a:ext uri="{FF2B5EF4-FFF2-40B4-BE49-F238E27FC236}">
                <a16:creationId xmlns:a16="http://schemas.microsoft.com/office/drawing/2014/main" id="{EA59B72E-368B-0459-A2F1-A42F80F9FAD4}"/>
              </a:ext>
            </a:extLst>
          </p:cNvPr>
          <p:cNvSpPr txBox="1"/>
          <p:nvPr userDrawn="1"/>
        </p:nvSpPr>
        <p:spPr>
          <a:xfrm>
            <a:off x="7919586" y="6420898"/>
            <a:ext cx="1856872" cy="369332"/>
          </a:xfrm>
          <a:prstGeom prst="rect">
            <a:avLst/>
          </a:prstGeom>
          <a:solidFill>
            <a:schemeClr val="bg1"/>
          </a:solidFill>
        </p:spPr>
        <p:txBody>
          <a:bodyPr wrap="square" rtlCol="0">
            <a:spAutoFit/>
          </a:bodyPr>
          <a:lstStyle/>
          <a:p>
            <a:r>
              <a:rPr lang="es-MX" b="1">
                <a:solidFill>
                  <a:schemeClr val="tx1"/>
                </a:solidFill>
              </a:rPr>
              <a:t>@iasddistritotula</a:t>
            </a:r>
          </a:p>
        </p:txBody>
      </p:sp>
      <p:pic>
        <p:nvPicPr>
          <p:cNvPr id="37" name="Imagen 36">
            <a:extLst>
              <a:ext uri="{FF2B5EF4-FFF2-40B4-BE49-F238E27FC236}">
                <a16:creationId xmlns:a16="http://schemas.microsoft.com/office/drawing/2014/main" id="{EA3D70A9-BCD2-5CB2-57BF-72C5701A5D38}"/>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286770" y="6413554"/>
            <a:ext cx="420518" cy="420518"/>
          </a:xfrm>
          <a:prstGeom prst="rect">
            <a:avLst/>
          </a:prstGeom>
        </p:spPr>
      </p:pic>
      <p:sp>
        <p:nvSpPr>
          <p:cNvPr id="9" name="CuadroTexto 8">
            <a:extLst>
              <a:ext uri="{FF2B5EF4-FFF2-40B4-BE49-F238E27FC236}">
                <a16:creationId xmlns:a16="http://schemas.microsoft.com/office/drawing/2014/main" id="{B6B498AB-C0EC-B0BA-B2CD-527C584DCC1F}"/>
              </a:ext>
            </a:extLst>
          </p:cNvPr>
          <p:cNvSpPr txBox="1"/>
          <p:nvPr userDrawn="1"/>
        </p:nvSpPr>
        <p:spPr>
          <a:xfrm>
            <a:off x="-46835" y="1064553"/>
            <a:ext cx="2326390" cy="692497"/>
          </a:xfrm>
          <a:prstGeom prst="rect">
            <a:avLst/>
          </a:prstGeom>
          <a:noFill/>
        </p:spPr>
        <p:txBody>
          <a:bodyPr wrap="square" rtlCol="0">
            <a:spAutoFit/>
          </a:bodyPr>
          <a:lstStyle/>
          <a:p>
            <a:r>
              <a:rPr lang="es-MX" sz="2400" dirty="0">
                <a:solidFill>
                  <a:schemeClr val="bg1"/>
                </a:solidFill>
                <a:latin typeface="Impact" panose="020B0806030902050204" pitchFamily="34" charset="0"/>
              </a:rPr>
              <a:t>Escuela Sabática</a:t>
            </a:r>
          </a:p>
          <a:p>
            <a:r>
              <a:rPr lang="es-MX" sz="1500" dirty="0">
                <a:solidFill>
                  <a:schemeClr val="bg1"/>
                </a:solidFill>
                <a:latin typeface="Impact" panose="020B0806030902050204" pitchFamily="34" charset="0"/>
              </a:rPr>
              <a:t>Guía de Estudio de la Biblia</a:t>
            </a:r>
          </a:p>
        </p:txBody>
      </p:sp>
      <p:sp>
        <p:nvSpPr>
          <p:cNvPr id="2" name="CuadroTexto 1">
            <a:extLst>
              <a:ext uri="{FF2B5EF4-FFF2-40B4-BE49-F238E27FC236}">
                <a16:creationId xmlns:a16="http://schemas.microsoft.com/office/drawing/2014/main" id="{A3E93D66-26CA-9690-6C5F-6C84B729B0D0}"/>
              </a:ext>
            </a:extLst>
          </p:cNvPr>
          <p:cNvSpPr txBox="1"/>
          <p:nvPr userDrawn="1"/>
        </p:nvSpPr>
        <p:spPr>
          <a:xfrm>
            <a:off x="62308" y="3584900"/>
            <a:ext cx="2249689" cy="830997"/>
          </a:xfrm>
          <a:prstGeom prst="rect">
            <a:avLst/>
          </a:prstGeom>
          <a:noFill/>
        </p:spPr>
        <p:txBody>
          <a:bodyPr wrap="square" rtlCol="0">
            <a:spAutoFit/>
          </a:bodyPr>
          <a:lstStyle/>
          <a:p>
            <a:pPr algn="ctr"/>
            <a:r>
              <a:rPr lang="es-MX" sz="4800" b="1" dirty="0">
                <a:ln>
                  <a:solidFill>
                    <a:schemeClr val="tx1"/>
                  </a:solidFill>
                </a:ln>
                <a:solidFill>
                  <a:schemeClr val="bg1">
                    <a:lumMod val="95000"/>
                  </a:schemeClr>
                </a:solidFill>
                <a:effectLst>
                  <a:outerShdw blurRad="38100" dist="38100" dir="2700000" algn="tl">
                    <a:schemeClr val="bg1">
                      <a:alpha val="43000"/>
                    </a:schemeClr>
                  </a:outerShdw>
                </a:effectLst>
                <a:latin typeface="+mn-lt"/>
                <a:ea typeface="Adobe Fan Heiti Std B" panose="020B0700000000000000" pitchFamily="34" charset="-128"/>
                <a:cs typeface="Adobe Arabic" panose="02040503050201020203" pitchFamily="18" charset="-78"/>
              </a:rPr>
              <a:t>01</a:t>
            </a:r>
          </a:p>
        </p:txBody>
      </p:sp>
      <p:pic>
        <p:nvPicPr>
          <p:cNvPr id="8" name="Imagen 7">
            <a:extLst>
              <a:ext uri="{FF2B5EF4-FFF2-40B4-BE49-F238E27FC236}">
                <a16:creationId xmlns:a16="http://schemas.microsoft.com/office/drawing/2014/main" id="{6C3FC000-E3B6-B013-2912-548E4CE3FAB0}"/>
              </a:ext>
            </a:extLst>
          </p:cNvPr>
          <p:cNvPicPr>
            <a:picLocks noChangeAspect="1"/>
          </p:cNvPicPr>
          <p:nvPr userDrawn="1"/>
        </p:nvPicPr>
        <p:blipFill>
          <a:blip r:embed="rId7">
            <a:extLst>
              <a:ext uri="{28A0092B-C50C-407E-A947-70E740481C1C}">
                <a14:useLocalDpi xmlns:a14="http://schemas.microsoft.com/office/drawing/2010/main" val="0"/>
              </a:ext>
            </a:extLst>
          </a:blip>
          <a:srcRect l="19980" r="19980"/>
          <a:stretch/>
        </p:blipFill>
        <p:spPr>
          <a:xfrm rot="20462093">
            <a:off x="9164257" y="-36728"/>
            <a:ext cx="2630893" cy="2895056"/>
          </a:xfrm>
          <a:prstGeom prst="rect">
            <a:avLst/>
          </a:prstGeom>
        </p:spPr>
      </p:pic>
      <p:sp>
        <p:nvSpPr>
          <p:cNvPr id="3" name="CuadroTexto 2">
            <a:extLst>
              <a:ext uri="{FF2B5EF4-FFF2-40B4-BE49-F238E27FC236}">
                <a16:creationId xmlns:a16="http://schemas.microsoft.com/office/drawing/2014/main" id="{39CE9DAA-DFF2-F38C-38CD-D5DA8C02B1C8}"/>
              </a:ext>
            </a:extLst>
          </p:cNvPr>
          <p:cNvSpPr txBox="1"/>
          <p:nvPr userDrawn="1"/>
        </p:nvSpPr>
        <p:spPr>
          <a:xfrm>
            <a:off x="3857418" y="159299"/>
            <a:ext cx="4508820" cy="882737"/>
          </a:xfrm>
          <a:prstGeom prst="rect">
            <a:avLst/>
          </a:prstGeom>
          <a:noFill/>
        </p:spPr>
        <p:txBody>
          <a:bodyPr wrap="square" tIns="36000" rtlCol="0">
            <a:spAutoFit/>
          </a:bodyPr>
          <a:lstStyle/>
          <a:p>
            <a:pPr>
              <a:spcAft>
                <a:spcPts val="0"/>
              </a:spcAft>
            </a:pPr>
            <a:r>
              <a:rPr lang="es-MX" sz="2000" dirty="0">
                <a:solidFill>
                  <a:schemeClr val="bg1"/>
                </a:solidFill>
                <a:latin typeface="Aptos Black" panose="020F0502020204030204" pitchFamily="34" charset="0"/>
                <a:ea typeface="ADLaM Display" panose="02010000000000000000" pitchFamily="2" charset="0"/>
                <a:cs typeface="ADLaM Display" panose="02010000000000000000" pitchFamily="2" charset="0"/>
              </a:rPr>
              <a:t>CRECIENDO EN NUESTRA</a:t>
            </a:r>
          </a:p>
          <a:p>
            <a:pPr>
              <a:spcAft>
                <a:spcPts val="0"/>
              </a:spcAft>
            </a:pPr>
            <a:r>
              <a:rPr lang="es-MX" sz="3200" dirty="0">
                <a:solidFill>
                  <a:schemeClr val="bg1"/>
                </a:solidFill>
                <a:latin typeface="Aptos Black" panose="020F0502020204030204" pitchFamily="34" charset="0"/>
                <a:ea typeface="ADLaM Display" panose="02010000000000000000" pitchFamily="2" charset="0"/>
                <a:cs typeface="ADLaM Display" panose="02010000000000000000" pitchFamily="2" charset="0"/>
              </a:rPr>
              <a:t>RELACIÓN CON DIOS</a:t>
            </a:r>
          </a:p>
        </p:txBody>
      </p:sp>
    </p:spTree>
    <p:extLst>
      <p:ext uri="{BB962C8B-B14F-4D97-AF65-F5344CB8AC3E}">
        <p14:creationId xmlns:p14="http://schemas.microsoft.com/office/powerpoint/2010/main" val="262550259"/>
      </p:ext>
    </p:extLst>
  </p:cSld>
  <p:clrMapOvr>
    <a:masterClrMapping/>
  </p:clrMapOvr>
  <p:extLst>
    <p:ext uri="{DCECCB84-F9BA-43D5-87BE-67443E8EF086}">
      <p15:sldGuideLst xmlns:p15="http://schemas.microsoft.com/office/powerpoint/2012/main">
        <p15:guide id="1" orient="horz" pos="2137" userDrawn="1">
          <p15:clr>
            <a:srgbClr val="FBAE40"/>
          </p15:clr>
        </p15:guide>
        <p15:guide id="2" pos="3863"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rgbClr val="879EC7"/>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a:ln/>
                <a:solidFill>
                  <a:schemeClr val="bg1"/>
                </a:solidFill>
                <a:effectLst/>
              </a:rPr>
              <a:t>Viernes</a:t>
            </a:r>
            <a:endParaRPr lang="es-MX"/>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18071219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379E34-0212-3FEC-6B75-0357DA6B652A}"/>
              </a:ext>
            </a:extLst>
          </p:cNvPr>
          <p:cNvSpPr>
            <a:spLocks noGrp="1"/>
          </p:cNvSpPr>
          <p:nvPr>
            <p:ph type="title" hasCustomPrompt="1"/>
          </p:nvPr>
        </p:nvSpPr>
        <p:spPr>
          <a:xfrm>
            <a:off x="838200" y="365125"/>
            <a:ext cx="9565894" cy="772559"/>
          </a:xfrm>
          <a:solidFill>
            <a:srgbClr val="72524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lvl1pPr>
              <a:defRPr>
                <a:solidFill>
                  <a:schemeClr val="bg1"/>
                </a:solidFill>
                <a:latin typeface="Bahnschrift" panose="020B0502040204020203" pitchFamily="34" charset="0"/>
              </a:defRPr>
            </a:lvl1pPr>
          </a:lstStyle>
          <a:p>
            <a:r>
              <a:rPr lang="es-MX"/>
              <a:t>Para Estudiar y Meditar</a:t>
            </a:r>
          </a:p>
        </p:txBody>
      </p:sp>
      <p:sp>
        <p:nvSpPr>
          <p:cNvPr id="3" name="Marcador de contenido 2">
            <a:extLst>
              <a:ext uri="{FF2B5EF4-FFF2-40B4-BE49-F238E27FC236}">
                <a16:creationId xmlns:a16="http://schemas.microsoft.com/office/drawing/2014/main" id="{4D61D150-340D-959A-651D-A720EE27CBB9}"/>
              </a:ext>
            </a:extLst>
          </p:cNvPr>
          <p:cNvSpPr>
            <a:spLocks noGrp="1"/>
          </p:cNvSpPr>
          <p:nvPr>
            <p:ph sz="half" idx="1"/>
          </p:nvPr>
        </p:nvSpPr>
        <p:spPr>
          <a:xfrm>
            <a:off x="838199" y="1414130"/>
            <a:ext cx="10515599" cy="5078745"/>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Tree>
    <p:extLst>
      <p:ext uri="{BB962C8B-B14F-4D97-AF65-F5344CB8AC3E}">
        <p14:creationId xmlns:p14="http://schemas.microsoft.com/office/powerpoint/2010/main" val="16068026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70F384F-5FAA-793F-9ADF-9FE239747309}"/>
              </a:ext>
            </a:extLst>
          </p:cNvPr>
          <p:cNvSpPr>
            <a:spLocks noGrp="1"/>
          </p:cNvSpPr>
          <p:nvPr>
            <p:ph type="title" hasCustomPrompt="1"/>
          </p:nvPr>
        </p:nvSpPr>
        <p:spPr>
          <a:xfrm>
            <a:off x="838200" y="566530"/>
            <a:ext cx="5572539" cy="765313"/>
          </a:xfrm>
          <a:solidFill>
            <a:srgbClr val="72524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a:bodyPr>
          <a:lstStyle>
            <a:lvl1pPr algn="ctr">
              <a:defRPr sz="4000">
                <a:solidFill>
                  <a:schemeClr val="bg1"/>
                </a:solidFill>
                <a:latin typeface="Bahnschrift" panose="020B0502040204020203" pitchFamily="34" charset="0"/>
              </a:defRPr>
            </a:lvl1pPr>
          </a:lstStyle>
          <a:p>
            <a:r>
              <a:rPr lang="es-MX"/>
              <a:t>Para Memorizar</a:t>
            </a:r>
          </a:p>
        </p:txBody>
      </p:sp>
      <p:sp>
        <p:nvSpPr>
          <p:cNvPr id="3" name="Marcador de contenido 2">
            <a:extLst>
              <a:ext uri="{FF2B5EF4-FFF2-40B4-BE49-F238E27FC236}">
                <a16:creationId xmlns:a16="http://schemas.microsoft.com/office/drawing/2014/main" id="{AD6416DA-D468-1E38-B8F8-86B122923A03}"/>
              </a:ext>
            </a:extLst>
          </p:cNvPr>
          <p:cNvSpPr>
            <a:spLocks noGrp="1"/>
          </p:cNvSpPr>
          <p:nvPr>
            <p:ph idx="1"/>
          </p:nvPr>
        </p:nvSpPr>
        <p:spPr>
          <a:xfrm>
            <a:off x="838200" y="1825625"/>
            <a:ext cx="5572539" cy="4351338"/>
          </a:xfrm>
        </p:spPr>
        <p:txBody>
          <a:bodyPr/>
          <a:lstStyle>
            <a:lvl1pPr>
              <a:defRPr>
                <a:latin typeface="Bahnschrift" panose="020B0502040204020203" pitchFamily="34" charset="0"/>
              </a:defRPr>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Tree>
    <p:extLst>
      <p:ext uri="{BB962C8B-B14F-4D97-AF65-F5344CB8AC3E}">
        <p14:creationId xmlns:p14="http://schemas.microsoft.com/office/powerpoint/2010/main" val="325049355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379E34-0212-3FEC-6B75-0357DA6B652A}"/>
              </a:ext>
            </a:extLst>
          </p:cNvPr>
          <p:cNvSpPr>
            <a:spLocks noGrp="1"/>
          </p:cNvSpPr>
          <p:nvPr>
            <p:ph type="title" hasCustomPrompt="1"/>
          </p:nvPr>
        </p:nvSpPr>
        <p:spPr>
          <a:xfrm>
            <a:off x="838200" y="365125"/>
            <a:ext cx="9565894" cy="772559"/>
          </a:xfrm>
          <a:solidFill>
            <a:srgbClr val="69343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lvl1pPr>
              <a:defRPr>
                <a:solidFill>
                  <a:schemeClr val="bg1"/>
                </a:solidFill>
                <a:latin typeface="Bahnschrift" panose="020B0502040204020203" pitchFamily="34" charset="0"/>
              </a:defRPr>
            </a:lvl1pPr>
          </a:lstStyle>
          <a:p>
            <a:r>
              <a:rPr lang="es-MX"/>
              <a:t>Enfoque del Estudio</a:t>
            </a:r>
          </a:p>
        </p:txBody>
      </p:sp>
      <p:sp>
        <p:nvSpPr>
          <p:cNvPr id="3" name="Marcador de contenido 2">
            <a:extLst>
              <a:ext uri="{FF2B5EF4-FFF2-40B4-BE49-F238E27FC236}">
                <a16:creationId xmlns:a16="http://schemas.microsoft.com/office/drawing/2014/main" id="{4D61D150-340D-959A-651D-A720EE27CBB9}"/>
              </a:ext>
            </a:extLst>
          </p:cNvPr>
          <p:cNvSpPr>
            <a:spLocks noGrp="1"/>
          </p:cNvSpPr>
          <p:nvPr>
            <p:ph sz="half" idx="1"/>
          </p:nvPr>
        </p:nvSpPr>
        <p:spPr>
          <a:xfrm>
            <a:off x="838200" y="1414130"/>
            <a:ext cx="9565894" cy="5078745"/>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pic>
        <p:nvPicPr>
          <p:cNvPr id="11" name="Imagen 10">
            <a:extLst>
              <a:ext uri="{FF2B5EF4-FFF2-40B4-BE49-F238E27FC236}">
                <a16:creationId xmlns:a16="http://schemas.microsoft.com/office/drawing/2014/main" id="{FE981D50-2213-A4FE-11F7-6AC77B7C3416}"/>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294387853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ación">
    <p:spTree>
      <p:nvGrpSpPr>
        <p:cNvPr id="1" name=""/>
        <p:cNvGrpSpPr/>
        <p:nvPr/>
      </p:nvGrpSpPr>
      <p:grpSpPr>
        <a:xfrm>
          <a:off x="0" y="0"/>
          <a:ext cx="0" cy="0"/>
          <a:chOff x="0" y="0"/>
          <a:chExt cx="0" cy="0"/>
        </a:xfrm>
      </p:grpSpPr>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8" y="244549"/>
            <a:ext cx="2668956" cy="595422"/>
          </a:xfrm>
          <a:solidFill>
            <a:srgbClr val="FFFF00"/>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a:ln/>
                <a:solidFill>
                  <a:schemeClr val="bg1"/>
                </a:solidFill>
                <a:effectLst/>
              </a:rPr>
              <a:t>Sábado</a:t>
            </a:r>
            <a:endParaRPr lang="es-MX"/>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36477178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omparación">
    <p:spTree>
      <p:nvGrpSpPr>
        <p:cNvPr id="1" name=""/>
        <p:cNvGrpSpPr/>
        <p:nvPr/>
      </p:nvGrpSpPr>
      <p:grpSpPr>
        <a:xfrm>
          <a:off x="0" y="0"/>
          <a:ext cx="0" cy="0"/>
          <a:chOff x="0" y="0"/>
          <a:chExt cx="0" cy="0"/>
        </a:xfrm>
      </p:grpSpPr>
      <p:pic>
        <p:nvPicPr>
          <p:cNvPr id="12" name="Imagen 11">
            <a:extLst>
              <a:ext uri="{FF2B5EF4-FFF2-40B4-BE49-F238E27FC236}">
                <a16:creationId xmlns:a16="http://schemas.microsoft.com/office/drawing/2014/main" id="{0BE04881-6D87-A1AD-36A9-346929F6D1B6}"/>
              </a:ext>
            </a:extLst>
          </p:cNvPr>
          <p:cNvPicPr>
            <a:picLocks noChangeAspect="1"/>
          </p:cNvPicPr>
          <p:nvPr userDrawn="1"/>
        </p:nvPicPr>
        <p:blipFill>
          <a:blip r:embed="rId2">
            <a:alphaModFix amt="6000"/>
            <a:extLst>
              <a:ext uri="{28A0092B-C50C-407E-A947-70E740481C1C}">
                <a14:useLocalDpi xmlns:a14="http://schemas.microsoft.com/office/drawing/2010/main" val="0"/>
              </a:ext>
            </a:extLst>
          </a:blip>
          <a:stretch>
            <a:fillRect/>
          </a:stretch>
        </p:blipFill>
        <p:spPr>
          <a:xfrm>
            <a:off x="0" y="-8878"/>
            <a:ext cx="10384170" cy="6866877"/>
          </a:xfrm>
          <a:prstGeom prst="rect">
            <a:avLst/>
          </a:prstGeom>
          <a:ln>
            <a:solidFill>
              <a:srgbClr val="3A241B"/>
            </a:solidFill>
          </a:ln>
        </p:spPr>
      </p:pic>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58325" cy="659218"/>
          </a:xfrm>
          <a:solidFill>
            <a:srgbClr val="0070C0"/>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a:ln/>
                <a:solidFill>
                  <a:schemeClr val="bg1"/>
                </a:solidFill>
                <a:effectLst/>
              </a:rPr>
              <a:t>Domingo</a:t>
            </a:r>
            <a:endParaRPr lang="es-MX"/>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3">
            <a:extLst>
              <a:ext uri="{BEBA8EAE-BF5A-486C-A8C5-ECC9F3942E4B}">
                <a14:imgProps xmlns:a14="http://schemas.microsoft.com/office/drawing/2010/main">
                  <a14:imgLayer r:embed="rId4">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17715755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chemeClr val="accent2">
              <a:lumMod val="75000"/>
            </a:schemeClr>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a:ln/>
                <a:solidFill>
                  <a:schemeClr val="bg1"/>
                </a:solidFill>
                <a:effectLst/>
              </a:rPr>
              <a:t>Lunes</a:t>
            </a:r>
            <a:endParaRPr lang="es-MX"/>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pic>
        <p:nvPicPr>
          <p:cNvPr id="5" name="Imagen 4">
            <a:extLst>
              <a:ext uri="{FF2B5EF4-FFF2-40B4-BE49-F238E27FC236}">
                <a16:creationId xmlns:a16="http://schemas.microsoft.com/office/drawing/2014/main" id="{09FD1E85-B9FB-9717-A420-2C2D1703BFD1}"/>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32731930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chemeClr val="accent6">
              <a:lumMod val="75000"/>
            </a:schemeClr>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a:ln/>
                <a:solidFill>
                  <a:schemeClr val="bg1"/>
                </a:solidFill>
                <a:effectLst/>
              </a:rPr>
              <a:t>Martes</a:t>
            </a:r>
            <a:endParaRPr lang="es-MX"/>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38123254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rgbClr val="7030A0"/>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a:ln/>
                <a:solidFill>
                  <a:schemeClr val="bg1"/>
                </a:solidFill>
                <a:effectLst/>
              </a:rPr>
              <a:t>Miércoles</a:t>
            </a:r>
            <a:endParaRPr lang="es-MX"/>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29118094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rgbClr val="3A241B"/>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a:ln/>
                <a:solidFill>
                  <a:schemeClr val="bg1"/>
                </a:solidFill>
                <a:effectLst/>
              </a:rPr>
              <a:t>Jueves</a:t>
            </a:r>
            <a:endParaRPr lang="es-MX"/>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11026194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microsoft.com/office/2007/relationships/hdphoto" Target="../media/hdphoto1.wdp"/><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23000"/>
            <a:lum/>
          </a:blip>
          <a:srcRect/>
          <a:stretch>
            <a:fillRect l="-7000" t="-52000" b="-19000"/>
          </a:stretch>
        </a:blip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1BC164EA-CD03-CDE3-4C70-D65E5324CA21}"/>
              </a:ext>
            </a:extLst>
          </p:cNvPr>
          <p:cNvSpPr>
            <a:spLocks noGrp="1"/>
          </p:cNvSpPr>
          <p:nvPr>
            <p:ph type="title"/>
          </p:nvPr>
        </p:nvSpPr>
        <p:spPr>
          <a:xfrm>
            <a:off x="838200" y="365125"/>
            <a:ext cx="9585960" cy="1325563"/>
          </a:xfrm>
          <a:prstGeom prst="rect">
            <a:avLst/>
          </a:prstGeom>
        </p:spPr>
        <p:txBody>
          <a:bodyPr vert="horz" lIns="91440" tIns="45720" rIns="91440" bIns="45720" rtlCol="0" anchor="ctr">
            <a:normAutofit/>
          </a:bodyPr>
          <a:lstStyle/>
          <a:p>
            <a:r>
              <a:rPr lang="es-MX" dirty="0"/>
              <a:t>Haz clic para modificar el estilo de título del patrón</a:t>
            </a:r>
          </a:p>
        </p:txBody>
      </p:sp>
      <p:sp>
        <p:nvSpPr>
          <p:cNvPr id="3" name="Marcador de texto 2">
            <a:extLst>
              <a:ext uri="{FF2B5EF4-FFF2-40B4-BE49-F238E27FC236}">
                <a16:creationId xmlns:a16="http://schemas.microsoft.com/office/drawing/2014/main" id="{8402620B-FC92-FE96-84D6-7AD4549730FC}"/>
              </a:ext>
            </a:extLst>
          </p:cNvPr>
          <p:cNvSpPr>
            <a:spLocks noGrp="1"/>
          </p:cNvSpPr>
          <p:nvPr>
            <p:ph type="body" idx="1"/>
          </p:nvPr>
        </p:nvSpPr>
        <p:spPr>
          <a:xfrm>
            <a:off x="838200" y="1825625"/>
            <a:ext cx="9585960" cy="4351338"/>
          </a:xfrm>
          <a:prstGeom prst="rect">
            <a:avLst/>
          </a:prstGeom>
        </p:spPr>
        <p:txBody>
          <a:bodyPr vert="horz" lIns="91440" tIns="45720" rIns="91440" bIns="45720" rtlCol="0">
            <a:normAutofit/>
          </a:body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4" name="Marcador de fecha 3">
            <a:extLst>
              <a:ext uri="{FF2B5EF4-FFF2-40B4-BE49-F238E27FC236}">
                <a16:creationId xmlns:a16="http://schemas.microsoft.com/office/drawing/2014/main" id="{663A4EC4-8259-128D-5D4B-B1A5577ED14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46F4E8-F38C-42C9-9C2C-1B30C3AC1985}" type="datetimeFigureOut">
              <a:rPr lang="es-MX" smtClean="0"/>
              <a:t>31/03/2026</a:t>
            </a:fld>
            <a:endParaRPr lang="es-MX"/>
          </a:p>
        </p:txBody>
      </p:sp>
      <p:sp>
        <p:nvSpPr>
          <p:cNvPr id="5" name="Marcador de pie de página 4">
            <a:extLst>
              <a:ext uri="{FF2B5EF4-FFF2-40B4-BE49-F238E27FC236}">
                <a16:creationId xmlns:a16="http://schemas.microsoft.com/office/drawing/2014/main" id="{5D21FC23-2A34-1A69-6A1A-801839853DF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a:extLst>
              <a:ext uri="{FF2B5EF4-FFF2-40B4-BE49-F238E27FC236}">
                <a16:creationId xmlns:a16="http://schemas.microsoft.com/office/drawing/2014/main" id="{C286D127-1499-4104-59F8-50831016146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136436-985C-49E4-94E8-B6E0A34F10FA}" type="slidenum">
              <a:rPr lang="es-MX" smtClean="0"/>
              <a:t>‹Nº›</a:t>
            </a:fld>
            <a:endParaRPr lang="es-MX"/>
          </a:p>
        </p:txBody>
      </p:sp>
      <p:pic>
        <p:nvPicPr>
          <p:cNvPr id="8" name="Imagen 7">
            <a:extLst>
              <a:ext uri="{FF2B5EF4-FFF2-40B4-BE49-F238E27FC236}">
                <a16:creationId xmlns:a16="http://schemas.microsoft.com/office/drawing/2014/main" id="{899DCE16-765D-47CA-350B-0B147B595551}"/>
              </a:ext>
            </a:extLst>
          </p:cNvPr>
          <p:cNvPicPr>
            <a:picLocks noChangeAspect="1"/>
          </p:cNvPicPr>
          <p:nvPr userDrawn="1"/>
        </p:nvPicPr>
        <p:blipFill>
          <a:blip r:embed="rId14">
            <a:extLst>
              <a:ext uri="{BEBA8EAE-BF5A-486C-A8C5-ECC9F3942E4B}">
                <a14:imgProps xmlns:a14="http://schemas.microsoft.com/office/drawing/2010/main">
                  <a14:imgLayer r:embed="rId15">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
        <p:nvSpPr>
          <p:cNvPr id="7" name="Rectángulo 6">
            <a:extLst>
              <a:ext uri="{FF2B5EF4-FFF2-40B4-BE49-F238E27FC236}">
                <a16:creationId xmlns:a16="http://schemas.microsoft.com/office/drawing/2014/main" id="{959BBEF0-358E-CE31-EE2C-582F35EF3555}"/>
              </a:ext>
            </a:extLst>
          </p:cNvPr>
          <p:cNvSpPr/>
          <p:nvPr userDrawn="1"/>
        </p:nvSpPr>
        <p:spPr>
          <a:xfrm>
            <a:off x="10424160" y="0"/>
            <a:ext cx="1787906" cy="6858000"/>
          </a:xfrm>
          <a:prstGeom prst="rect">
            <a:avLst/>
          </a:prstGeom>
          <a:solidFill>
            <a:srgbClr val="04BE66"/>
          </a:solidFill>
          <a:ln w="6350">
            <a:solidFill>
              <a:srgbClr val="04BE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30844987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61" r:id="rId5"/>
    <p:sldLayoutId id="2147483662" r:id="rId6"/>
    <p:sldLayoutId id="2147483663" r:id="rId7"/>
    <p:sldLayoutId id="2147483664" r:id="rId8"/>
    <p:sldLayoutId id="2147483665" r:id="rId9"/>
    <p:sldLayoutId id="2147483667" r:id="rId10"/>
    <p:sldLayoutId id="214748366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Bahnschrift" panose="020B05020402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Bahnschrift" panose="020B05020402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Bahnschrift" panose="020B05020402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hnschrift" panose="020B05020402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hnschrift" panose="020B05020402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8.xml"/><Relationship Id="rId1" Type="http://schemas.openxmlformats.org/officeDocument/2006/relationships/themeOverride" Target="../theme/themeOverride1.xml"/><Relationship Id="rId4" Type="http://schemas.openxmlformats.org/officeDocument/2006/relationships/image" Target="../media/image16.jpg"/></Relationships>
</file>

<file path=ppt/slides/_rels/slide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66565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18A06159-10CE-6092-3C21-C54D76BF8895}"/>
              </a:ext>
            </a:extLst>
          </p:cNvPr>
          <p:cNvSpPr>
            <a:spLocks noGrp="1"/>
          </p:cNvSpPr>
          <p:nvPr>
            <p:ph type="title"/>
          </p:nvPr>
        </p:nvSpPr>
        <p:spPr/>
        <p:txBody>
          <a:bodyPr/>
          <a:lstStyle/>
          <a:p>
            <a:r>
              <a:rPr lang="es-MX" noProof="0" dirty="0"/>
              <a:t>PARA ESTUDIAR Y MEDITAR</a:t>
            </a:r>
          </a:p>
        </p:txBody>
      </p:sp>
      <p:sp>
        <p:nvSpPr>
          <p:cNvPr id="7" name="Marcador de contenido 6">
            <a:extLst>
              <a:ext uri="{FF2B5EF4-FFF2-40B4-BE49-F238E27FC236}">
                <a16:creationId xmlns:a16="http://schemas.microsoft.com/office/drawing/2014/main" id="{B5030CE1-1F6F-F1D9-6767-9BD33F1D3CBA}"/>
              </a:ext>
            </a:extLst>
          </p:cNvPr>
          <p:cNvSpPr>
            <a:spLocks noGrp="1"/>
          </p:cNvSpPr>
          <p:nvPr>
            <p:ph sz="half" idx="1"/>
          </p:nvPr>
        </p:nvSpPr>
        <p:spPr>
          <a:xfrm>
            <a:off x="761448" y="1404256"/>
            <a:ext cx="9642646" cy="5238281"/>
          </a:xfrm>
        </p:spPr>
        <p:txBody>
          <a:bodyPr wrap="square">
            <a:normAutofit/>
          </a:bodyPr>
          <a:lstStyle/>
          <a:p>
            <a:pPr marL="0" indent="0" algn="just">
              <a:lnSpc>
                <a:spcPts val="1800"/>
              </a:lnSpc>
              <a:buNone/>
            </a:pPr>
            <a:r>
              <a:rPr lang="es-MX" sz="2200" noProof="0" dirty="0">
                <a:latin typeface="Aptos Display" panose="020B0004020202020204" pitchFamily="34" charset="0"/>
              </a:rPr>
              <a:t>La lección de esta semana, </a:t>
            </a:r>
            <a:r>
              <a:rPr lang="es-MX" sz="2200" dirty="0">
                <a:latin typeface="Aptos Display" panose="020B0004020202020204" pitchFamily="34" charset="0"/>
              </a:rPr>
              <a:t>consideraremos dos temas principales: </a:t>
            </a:r>
            <a:r>
              <a:rPr lang="es-MX" sz="2200" b="1" dirty="0">
                <a:latin typeface="Aptos Display" panose="020B0004020202020204" pitchFamily="34" charset="0"/>
              </a:rPr>
              <a:t>1) El estado actual de nuestra relación con Dios. 2) Evaluación personal a la luz de la Biblia.</a:t>
            </a:r>
            <a:endParaRPr lang="es-MX" sz="2200" b="1" noProof="0" dirty="0">
              <a:latin typeface="Aptos Display" panose="020B0004020202020204" pitchFamily="34" charset="0"/>
            </a:endParaRPr>
          </a:p>
          <a:p>
            <a:pPr marL="0" indent="0" algn="just">
              <a:lnSpc>
                <a:spcPts val="1800"/>
              </a:lnSpc>
              <a:buNone/>
            </a:pPr>
            <a:r>
              <a:rPr lang="es-MX" sz="2200" dirty="0">
                <a:latin typeface="Aptos Display" panose="020B0004020202020204" pitchFamily="34" charset="0"/>
              </a:rPr>
              <a:t>Estamos diseñados para estar en una relación con Dios, así que cuando descuidamos esa relación, no es sorprendente que comencemos a experimentar señales de inquietud e insatisfacción. Al principio, puede que ni siquiera nos demos cuenta de que estas señales están relacionadas con nuestra creciente distancia de Dios. Pero a medida que nos reconectamos con Él, comenzamos a experimentar paz y alivio de estas indicaciones de inquietud espiritual.</a:t>
            </a:r>
            <a:endParaRPr lang="es-MX" sz="2200" noProof="0" dirty="0">
              <a:latin typeface="Aptos Display" panose="020B0004020202020204" pitchFamily="34" charset="0"/>
            </a:endParaRPr>
          </a:p>
          <a:p>
            <a:pPr marL="0" indent="0" algn="just">
              <a:lnSpc>
                <a:spcPts val="1800"/>
              </a:lnSpc>
              <a:buNone/>
            </a:pPr>
            <a:r>
              <a:rPr lang="es-MX" sz="2200" dirty="0">
                <a:latin typeface="Aptos Display" panose="020B0004020202020204" pitchFamily="34" charset="0"/>
              </a:rPr>
              <a:t>Considera estas señales a menudo pasadas por alto de que es hora de reconectarse con Dios: Me quejo o critico con frecuencia. Tengo pensamientos o acciones que no quiero que Dios ni otros conozcan. Mi pasado me persigue. Siento un vacío en mi vida. A menudo me siento indigno de amor, celoso o implacable. No estoy seguro de si seré salvo. Lleno el tiempo potencialmente tranquilo con música, televisión, internet, hablando o enviando mensajes. No conozco mi propósito en la vida. A menudo finjo ser algo que no soy. Siento que algunas situaciones o personas están por debajo de mí. He asistido a la iglesia durante años, pero no me siento cómodo hablando con otros sobre Dios o mis creencias. Si algo de esto te resulta familiar, ten la seguridad de que Dios ya está obrando. En lugar de pensar en estas como señales de condenación personal, considéralas invitaciones personales a una relación más cercana con Dios. A medida que nutras tu conexión con Él, tu espíritu será renovado, lo que impactará positivamente en todas las demás áreas de tu vida</a:t>
            </a:r>
            <a:endParaRPr lang="es-MX" sz="2200" noProof="0" dirty="0">
              <a:latin typeface="Aptos Display" panose="020B0004020202020204" pitchFamily="34" charset="0"/>
            </a:endParaRPr>
          </a:p>
          <a:p>
            <a:pPr marL="0" indent="0" algn="just">
              <a:lnSpc>
                <a:spcPts val="1800"/>
              </a:lnSpc>
              <a:buNone/>
            </a:pPr>
            <a:endParaRPr lang="es-MX" sz="2200" noProof="0" dirty="0">
              <a:latin typeface="Aptos Display" panose="020B0004020202020204" pitchFamily="34" charset="0"/>
            </a:endParaRPr>
          </a:p>
          <a:p>
            <a:pPr marL="0" indent="0" algn="just">
              <a:lnSpc>
                <a:spcPts val="1800"/>
              </a:lnSpc>
              <a:buNone/>
            </a:pPr>
            <a:endParaRPr lang="es-MX" sz="2200" noProof="0" dirty="0">
              <a:latin typeface="Aptos Display" panose="020B0004020202020204" pitchFamily="34" charset="0"/>
            </a:endParaRPr>
          </a:p>
        </p:txBody>
      </p:sp>
    </p:spTree>
    <p:extLst>
      <p:ext uri="{BB962C8B-B14F-4D97-AF65-F5344CB8AC3E}">
        <p14:creationId xmlns:p14="http://schemas.microsoft.com/office/powerpoint/2010/main" val="3188503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2F0E561-E43A-8C44-DE02-CDA39EEF3812}"/>
              </a:ext>
            </a:extLst>
          </p:cNvPr>
          <p:cNvSpPr>
            <a:spLocks noGrp="1"/>
          </p:cNvSpPr>
          <p:nvPr>
            <p:ph type="title"/>
          </p:nvPr>
        </p:nvSpPr>
        <p:spPr>
          <a:solidFill>
            <a:srgbClr val="725247"/>
          </a:solidFill>
        </p:spPr>
        <p:txBody>
          <a:bodyPr vert="horz" lIns="91440" tIns="45720" rIns="91440" bIns="45720" rtlCol="0">
            <a:normAutofit/>
          </a:bodyPr>
          <a:lstStyle/>
          <a:p>
            <a:pPr>
              <a:spcBef>
                <a:spcPts val="1000"/>
              </a:spcBef>
              <a:buFont typeface="Arial" panose="020B0604020202020204" pitchFamily="34" charset="0"/>
            </a:pPr>
            <a:r>
              <a:rPr lang="es-MX" sz="4400" b="1" noProof="0" dirty="0">
                <a:ea typeface="+mn-ea"/>
                <a:cs typeface="+mn-cs"/>
              </a:rPr>
              <a:t>Para Memorizar</a:t>
            </a:r>
          </a:p>
        </p:txBody>
      </p:sp>
      <p:sp>
        <p:nvSpPr>
          <p:cNvPr id="6" name="Marcador de contenido 5">
            <a:extLst>
              <a:ext uri="{FF2B5EF4-FFF2-40B4-BE49-F238E27FC236}">
                <a16:creationId xmlns:a16="http://schemas.microsoft.com/office/drawing/2014/main" id="{519F4388-C2D1-A570-D577-FF7AE43E02BE}"/>
              </a:ext>
            </a:extLst>
          </p:cNvPr>
          <p:cNvSpPr>
            <a:spLocks noGrp="1"/>
          </p:cNvSpPr>
          <p:nvPr>
            <p:ph idx="1"/>
          </p:nvPr>
        </p:nvSpPr>
        <p:spPr>
          <a:xfrm>
            <a:off x="464024" y="1825625"/>
            <a:ext cx="6373504" cy="4465846"/>
          </a:xfrm>
          <a:ln w="28575">
            <a:solidFill>
              <a:schemeClr val="tx1"/>
            </a:solidFill>
            <a:extLst>
              <a:ext uri="{C807C97D-BFC1-408E-A445-0C87EB9F89A2}">
                <ask:lineSketchStyleProps xmlns:ask="http://schemas.microsoft.com/office/drawing/2018/sketchyshapes">
                  <ask:type>
                    <ask:lineSketchNone/>
                  </ask:type>
                </ask:lineSketchStyleProps>
              </a:ext>
            </a:extLst>
          </a:ln>
          <a:effectLst>
            <a:softEdge rad="279400"/>
          </a:effectLst>
        </p:spPr>
        <p:txBody>
          <a:bodyPr wrap="square">
            <a:normAutofit/>
          </a:bodyPr>
          <a:lstStyle/>
          <a:p>
            <a:pPr marL="0" indent="0" algn="ctr">
              <a:buNone/>
            </a:pPr>
            <a:r>
              <a:rPr lang="es-MX" sz="4000" b="1" noProof="0" dirty="0">
                <a:latin typeface="ADLaM Display" panose="02010000000000000000" pitchFamily="2" charset="0"/>
                <a:ea typeface="ADLaM Display" panose="02010000000000000000" pitchFamily="2" charset="0"/>
                <a:cs typeface="ADLaM Display" panose="02010000000000000000" pitchFamily="2" charset="0"/>
              </a:rPr>
              <a:t>«Como el Padre me amó, también yo los he amado»</a:t>
            </a:r>
          </a:p>
          <a:p>
            <a:pPr marL="0" indent="0" algn="ctr">
              <a:buNone/>
            </a:pPr>
            <a:r>
              <a:rPr lang="es-MX" sz="2600" b="1" noProof="0" dirty="0">
                <a:latin typeface="Arial Rounded MT Bold" panose="020F0704030504030204" pitchFamily="34" charset="0"/>
              </a:rPr>
              <a:t>(Juan 15: 9).</a:t>
            </a:r>
            <a:endParaRPr lang="es-MX" sz="2600" b="1" noProof="0" dirty="0"/>
          </a:p>
        </p:txBody>
      </p:sp>
      <p:sp>
        <p:nvSpPr>
          <p:cNvPr id="3" name="Rectángulo: esquinas redondeadas 2">
            <a:extLst>
              <a:ext uri="{FF2B5EF4-FFF2-40B4-BE49-F238E27FC236}">
                <a16:creationId xmlns:a16="http://schemas.microsoft.com/office/drawing/2014/main" id="{EF0BC2FB-53FE-CBAC-4370-418FA4B8FF43}"/>
              </a:ext>
            </a:extLst>
          </p:cNvPr>
          <p:cNvSpPr/>
          <p:nvPr/>
        </p:nvSpPr>
        <p:spPr>
          <a:xfrm>
            <a:off x="6673755" y="2702257"/>
            <a:ext cx="3971498" cy="2620370"/>
          </a:xfrm>
          <a:prstGeom prst="roundRect">
            <a:avLst/>
          </a:prstGeom>
          <a:blipFill dpi="0" rotWithShape="1">
            <a:blip r:embed="rId2">
              <a:extLst>
                <a:ext uri="{28A0092B-C50C-407E-A947-70E740481C1C}">
                  <a14:useLocalDpi xmlns:a14="http://schemas.microsoft.com/office/drawing/2010/main" val="0"/>
                </a:ext>
              </a:extLst>
            </a:blip>
            <a:srcRect/>
            <a:stretch>
              <a:fillRect/>
            </a:stretch>
          </a:blipFill>
          <a:effectLst>
            <a:innerShdw blurRad="63500" dist="50800" dir="18900000">
              <a:prstClr val="black">
                <a:alpha val="50000"/>
              </a:prstClr>
            </a:innerShdw>
          </a:effectLst>
          <a:scene3d>
            <a:camera prst="isometricOffAxis2Left"/>
            <a:lightRig rig="threePt" dir="t"/>
          </a:scene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noProof="0" dirty="0"/>
          </a:p>
        </p:txBody>
      </p:sp>
    </p:spTree>
    <p:extLst>
      <p:ext uri="{BB962C8B-B14F-4D97-AF65-F5344CB8AC3E}">
        <p14:creationId xmlns:p14="http://schemas.microsoft.com/office/powerpoint/2010/main" val="31253639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35E0DBFC-8D99-0EC1-8869-D2AE3223C0AA}"/>
              </a:ext>
            </a:extLst>
          </p:cNvPr>
          <p:cNvSpPr>
            <a:spLocks noGrp="1"/>
          </p:cNvSpPr>
          <p:nvPr>
            <p:ph type="title"/>
          </p:nvPr>
        </p:nvSpPr>
        <p:spPr>
          <a:xfrm>
            <a:off x="811305" y="365125"/>
            <a:ext cx="9565894" cy="772559"/>
          </a:xfrm>
          <a:solidFill>
            <a:srgbClr val="725247"/>
          </a:solidFill>
        </p:spPr>
        <p:txBody>
          <a:bodyPr/>
          <a:lstStyle/>
          <a:p>
            <a:r>
              <a:rPr lang="es-MX" noProof="0" dirty="0"/>
              <a:t>Enfoque del Estudio</a:t>
            </a:r>
          </a:p>
        </p:txBody>
      </p:sp>
      <p:sp>
        <p:nvSpPr>
          <p:cNvPr id="6" name="Marcador de contenido 5">
            <a:extLst>
              <a:ext uri="{FF2B5EF4-FFF2-40B4-BE49-F238E27FC236}">
                <a16:creationId xmlns:a16="http://schemas.microsoft.com/office/drawing/2014/main" id="{3BF1AEB9-94DB-8515-B032-A5A29DBFA153}"/>
              </a:ext>
            </a:extLst>
          </p:cNvPr>
          <p:cNvSpPr>
            <a:spLocks noGrp="1"/>
          </p:cNvSpPr>
          <p:nvPr>
            <p:ph sz="half" idx="4294967295"/>
          </p:nvPr>
        </p:nvSpPr>
        <p:spPr>
          <a:xfrm>
            <a:off x="3382299" y="1240222"/>
            <a:ext cx="7059842" cy="5617778"/>
          </a:xfrm>
        </p:spPr>
        <p:txBody>
          <a:bodyPr vert="horz" wrap="square" lIns="91440" tIns="45720" rIns="91440" bIns="45720" rtlCol="0">
            <a:normAutofit/>
          </a:bodyPr>
          <a:lstStyle/>
          <a:p>
            <a:pPr marL="0" indent="0" algn="just">
              <a:lnSpc>
                <a:spcPts val="1400"/>
              </a:lnSpc>
              <a:buNone/>
              <a:tabLst>
                <a:tab pos="534988" algn="l"/>
              </a:tabLst>
            </a:pPr>
            <a:r>
              <a:rPr lang="es-MX" sz="1800" noProof="0" dirty="0">
                <a:latin typeface="Aptos Display" panose="020B0004020202020204" pitchFamily="34" charset="0"/>
              </a:rPr>
              <a:t>Texto clave: </a:t>
            </a:r>
            <a:r>
              <a:rPr lang="es-MX" sz="1800" b="1" noProof="0" dirty="0">
                <a:latin typeface="Aptos Display" panose="020B0004020202020204" pitchFamily="34" charset="0"/>
              </a:rPr>
              <a:t>:</a:t>
            </a:r>
            <a:r>
              <a:rPr lang="es-MX" sz="1800" b="1" noProof="0" dirty="0"/>
              <a:t>  Apocalipsis 3:14–22, Juan 15:9, Jeremías 31:3. </a:t>
            </a:r>
            <a:r>
              <a:rPr lang="es-MX" sz="1800" noProof="0" dirty="0">
                <a:latin typeface="Aptos Display" panose="020B0004020202020204" pitchFamily="34" charset="0"/>
              </a:rPr>
              <a:t>Enfoque de Estudio: </a:t>
            </a:r>
            <a:r>
              <a:rPr lang="es-MX" sz="1800" b="1" noProof="0" dirty="0">
                <a:latin typeface="Aptos Display" panose="020B0004020202020204" pitchFamily="34" charset="0"/>
              </a:rPr>
              <a:t>Apocalipsis 3: 14–22; 4: 9–11; Génesis 2: 7; 3: 8–10; Jeremías 31: 3, 4; Juan 15: 1–11; Romanos 8: 9–11. </a:t>
            </a:r>
            <a:r>
              <a:rPr lang="es-MX" sz="1800" noProof="0" dirty="0">
                <a:latin typeface="Aptos Display" panose="020B0004020202020204" pitchFamily="34" charset="0"/>
              </a:rPr>
              <a:t>La lección de esta semana consideraremos dos temas principales: </a:t>
            </a:r>
            <a:r>
              <a:rPr lang="es-MX" sz="1800" b="1" noProof="0" dirty="0">
                <a:latin typeface="Aptos Display" panose="020B0004020202020204" pitchFamily="34" charset="0"/>
              </a:rPr>
              <a:t>1) El estado actual de nuestra relación con Dios. 2) Evaluación personal a la luz de la Biblia.</a:t>
            </a:r>
          </a:p>
          <a:p>
            <a:pPr marL="0" indent="0" algn="just">
              <a:lnSpc>
                <a:spcPts val="1400"/>
              </a:lnSpc>
              <a:buNone/>
              <a:tabLst>
                <a:tab pos="534988" algn="l"/>
              </a:tabLst>
            </a:pPr>
            <a:r>
              <a:rPr lang="es-MX" sz="1800" dirty="0">
                <a:latin typeface="Aptos Display" panose="020B0004020202020204" pitchFamily="34" charset="0"/>
              </a:rPr>
              <a:t>En esta lección, confrontaremos la realidad de nuestra condición espiritual actual como iglesia. Esta realidad nos concierne tanto corporativamente, como pueblo de Dios, como personalmente, como individuos. Nuestro análisis de nuestra condición se realizará a la luz del mensaje apocalíptico a la iglesia de Laodicea. Este mensaje comprende la séptima y última carta a las iglesias de Asia Menor, tal como se encuentra en el libro de Apocalipsis. Las siete cartas, contenidas en los capítulos 2 y 3, son profecías que cubren la historia de la iglesia cristiana, desde el período de la iglesia primitiva hasta el tiempo del fin. Dios mismo se dirige a Su iglesia en estas cartas.</a:t>
            </a:r>
            <a:endParaRPr lang="es-MX" sz="1800" noProof="0" dirty="0">
              <a:latin typeface="Aptos Display" panose="020B0004020202020204" pitchFamily="34" charset="0"/>
            </a:endParaRPr>
          </a:p>
          <a:p>
            <a:pPr marL="0" indent="0" algn="just">
              <a:lnSpc>
                <a:spcPts val="1400"/>
              </a:lnSpc>
              <a:buNone/>
              <a:tabLst>
                <a:tab pos="534988" algn="l"/>
              </a:tabLst>
            </a:pPr>
            <a:r>
              <a:rPr lang="es-MX" sz="1800" dirty="0">
                <a:latin typeface="Aptos Display" panose="020B0004020202020204" pitchFamily="34" charset="0"/>
              </a:rPr>
              <a:t>A modo de ejemplo, un vistazo rápido a la progresión de los movimientos del Señor en favor de Su iglesia, tal como se presenta en las siete cartas, sugiere que la venida literal del </a:t>
            </a:r>
            <a:r>
              <a:rPr lang="es-MX" sz="1800" i="1" dirty="0">
                <a:latin typeface="Aptos Display" panose="020B0004020202020204" pitchFamily="34" charset="0"/>
              </a:rPr>
              <a:t>Señor </a:t>
            </a:r>
            <a:r>
              <a:rPr lang="es-MX" sz="1800" dirty="0">
                <a:latin typeface="Aptos Display" panose="020B0004020202020204" pitchFamily="34" charset="0"/>
              </a:rPr>
              <a:t>avanza cada vez más cerca</a:t>
            </a:r>
            <a:r>
              <a:rPr lang="es-MX" sz="1800" i="1" dirty="0">
                <a:latin typeface="Aptos Display" panose="020B0004020202020204" pitchFamily="34" charset="0"/>
              </a:rPr>
              <a:t>:  </a:t>
            </a:r>
            <a:r>
              <a:rPr lang="es-MX" sz="1800" b="1" i="1" dirty="0">
                <a:latin typeface="Aptos Display" panose="020B0004020202020204" pitchFamily="34" charset="0"/>
              </a:rPr>
              <a:t>Éfeso:</a:t>
            </a:r>
            <a:r>
              <a:rPr lang="es-MX" sz="1800" i="1" dirty="0">
                <a:latin typeface="Aptos Display" panose="020B0004020202020204" pitchFamily="34" charset="0"/>
              </a:rPr>
              <a:t> El Señor «camina» (Apocalipsis 2:1).  </a:t>
            </a:r>
            <a:r>
              <a:rPr lang="es-MX" sz="1800" b="1" i="1" dirty="0">
                <a:latin typeface="Aptos Display" panose="020B0004020202020204" pitchFamily="34" charset="0"/>
              </a:rPr>
              <a:t>Esmirna:</a:t>
            </a:r>
            <a:r>
              <a:rPr lang="es-MX" sz="1800" i="1" dirty="0">
                <a:latin typeface="Aptos Display" panose="020B0004020202020204" pitchFamily="34" charset="0"/>
              </a:rPr>
              <a:t> El Señor «estuvo muerto y volvió a la vida» (Apocalipsis 2:8).  </a:t>
            </a:r>
            <a:r>
              <a:rPr lang="es-MX" sz="1800" b="1" i="1" dirty="0">
                <a:latin typeface="Aptos Display" panose="020B0004020202020204" pitchFamily="34" charset="0"/>
              </a:rPr>
              <a:t>Pérgamo</a:t>
            </a:r>
            <a:r>
              <a:rPr lang="es-MX" sz="1800" i="1" dirty="0">
                <a:latin typeface="Aptos Display" panose="020B0004020202020204" pitchFamily="34" charset="0"/>
              </a:rPr>
              <a:t>: El Señor amonesta a Su pueblo: «Arrepiéntete; pues si no, vendré a ti pronto» (Apocalipsis 2:16).  </a:t>
            </a:r>
            <a:r>
              <a:rPr lang="es-MX" sz="1800" b="1" i="1" dirty="0" err="1">
                <a:latin typeface="Aptos Display" panose="020B0004020202020204" pitchFamily="34" charset="0"/>
              </a:rPr>
              <a:t>Tiatira</a:t>
            </a:r>
            <a:r>
              <a:rPr lang="es-MX" sz="1800" i="1" dirty="0">
                <a:latin typeface="Aptos Display" panose="020B0004020202020204" pitchFamily="34" charset="0"/>
              </a:rPr>
              <a:t>: El Señor insta fervientemente a Su pueblo a retener lo que tienen «hasta que yo venga» (Apocalipsis 2:25). </a:t>
            </a:r>
            <a:r>
              <a:rPr lang="es-MX" sz="1800" b="1" i="1" dirty="0" err="1">
                <a:latin typeface="Aptos Display" panose="020B0004020202020204" pitchFamily="34" charset="0"/>
              </a:rPr>
              <a:t>Sardis</a:t>
            </a:r>
            <a:r>
              <a:rPr lang="es-MX" sz="1800" i="1" dirty="0">
                <a:latin typeface="Aptos Display" panose="020B0004020202020204" pitchFamily="34" charset="0"/>
              </a:rPr>
              <a:t>: El Señor advierte a Su pueblo que, si no retienen y se arrepienten: «Vendré a ti como ladrón» (Apocalipsis 3:3).  </a:t>
            </a:r>
            <a:r>
              <a:rPr lang="es-MX" sz="1800" b="1" i="1" dirty="0">
                <a:latin typeface="Aptos Display" panose="020B0004020202020204" pitchFamily="34" charset="0"/>
              </a:rPr>
              <a:t>Filadelfia</a:t>
            </a:r>
            <a:r>
              <a:rPr lang="es-MX" sz="1800" i="1" dirty="0">
                <a:latin typeface="Aptos Display" panose="020B0004020202020204" pitchFamily="34" charset="0"/>
              </a:rPr>
              <a:t>: El Señor exclama: «¡He aquí, yo vengo pronto!» (Apocalipsis 3:11).  </a:t>
            </a:r>
            <a:r>
              <a:rPr lang="es-MX" sz="1800" b="1" i="1" dirty="0">
                <a:latin typeface="Aptos Display" panose="020B0004020202020204" pitchFamily="34" charset="0"/>
              </a:rPr>
              <a:t>Laodicea</a:t>
            </a:r>
            <a:r>
              <a:rPr lang="es-MX" sz="1800" i="1" dirty="0">
                <a:latin typeface="Aptos Display" panose="020B0004020202020204" pitchFamily="34" charset="0"/>
              </a:rPr>
              <a:t>: El Señor declara la proximidad de Su posición en relación con el corazón de Su pueblo, anunciando: «He aquí, yo estoy a la puerta y llamo» (Apocalipsis 3:20).</a:t>
            </a:r>
            <a:endParaRPr lang="es-MX" sz="1800" i="1" noProof="0" dirty="0">
              <a:latin typeface="Aptos Display" panose="020B0004020202020204" pitchFamily="34" charset="0"/>
            </a:endParaRPr>
          </a:p>
        </p:txBody>
      </p:sp>
      <p:sp>
        <p:nvSpPr>
          <p:cNvPr id="2" name="Diagrama de flujo: retraso 1">
            <a:extLst>
              <a:ext uri="{FF2B5EF4-FFF2-40B4-BE49-F238E27FC236}">
                <a16:creationId xmlns:a16="http://schemas.microsoft.com/office/drawing/2014/main" id="{B31CFBF4-8ED8-9551-57EF-E297B67EED06}"/>
              </a:ext>
            </a:extLst>
          </p:cNvPr>
          <p:cNvSpPr/>
          <p:nvPr/>
        </p:nvSpPr>
        <p:spPr>
          <a:xfrm>
            <a:off x="84083" y="2204488"/>
            <a:ext cx="3163614" cy="3572973"/>
          </a:xfrm>
          <a:prstGeom prst="flowChartDelay">
            <a:avLst/>
          </a:prstGeom>
          <a:blipFill dpi="0" rotWithShape="1">
            <a:blip r:embed="rId3">
              <a:extLst>
                <a:ext uri="{28A0092B-C50C-407E-A947-70E740481C1C}">
                  <a14:useLocalDpi xmlns:a14="http://schemas.microsoft.com/office/drawing/2010/main" val="0"/>
                </a:ext>
              </a:extLst>
            </a:blip>
            <a:srcRect/>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noProof="0" dirty="0"/>
          </a:p>
        </p:txBody>
      </p:sp>
    </p:spTree>
    <p:extLst>
      <p:ext uri="{BB962C8B-B14F-4D97-AF65-F5344CB8AC3E}">
        <p14:creationId xmlns:p14="http://schemas.microsoft.com/office/powerpoint/2010/main" val="1864839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 calcmode="lin" valueType="num">
                                      <p:cBhvr additive="base">
                                        <p:cTn id="17"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contenido 6">
            <a:extLst>
              <a:ext uri="{FF2B5EF4-FFF2-40B4-BE49-F238E27FC236}">
                <a16:creationId xmlns:a16="http://schemas.microsoft.com/office/drawing/2014/main" id="{8E7BAD8D-BC5A-CFA0-D665-5255A396E347}"/>
              </a:ext>
            </a:extLst>
          </p:cNvPr>
          <p:cNvSpPr>
            <a:spLocks noGrp="1"/>
          </p:cNvSpPr>
          <p:nvPr>
            <p:ph sz="half" idx="2"/>
          </p:nvPr>
        </p:nvSpPr>
        <p:spPr>
          <a:xfrm>
            <a:off x="3172639" y="1488385"/>
            <a:ext cx="7257022" cy="5280277"/>
          </a:xfrm>
          <a:effectLst>
            <a:softEdge rad="63500"/>
          </a:effectLst>
          <a:scene3d>
            <a:camera prst="orthographicFront"/>
            <a:lightRig rig="balanced" dir="t"/>
          </a:scene3d>
        </p:spPr>
        <p:txBody>
          <a:bodyPr wrap="square">
            <a:noAutofit/>
          </a:bodyPr>
          <a:lstStyle/>
          <a:p>
            <a:pPr marL="0" indent="0" algn="just">
              <a:lnSpc>
                <a:spcPts val="1300"/>
              </a:lnSpc>
              <a:spcBef>
                <a:spcPts val="0"/>
              </a:spcBef>
              <a:spcAft>
                <a:spcPts val="600"/>
              </a:spcAft>
              <a:buNone/>
              <a:tabLst>
                <a:tab pos="452438" algn="l"/>
              </a:tabLst>
            </a:pPr>
            <a:r>
              <a:rPr lang="es-MX" noProof="0" dirty="0">
                <a:latin typeface="Bw Modelica" panose="00000600000000000000" pitchFamily="50" charset="0"/>
              </a:rPr>
              <a:t>	</a:t>
            </a:r>
            <a:r>
              <a:rPr lang="es-MX" dirty="0">
                <a:latin typeface="Aptos Display" panose="020B0004020202020204" pitchFamily="34" charset="0"/>
              </a:rPr>
              <a:t>Imagina un amigo que encaje en esta descripción:</a:t>
            </a:r>
          </a:p>
          <a:p>
            <a:pPr marL="0" indent="0" algn="just">
              <a:lnSpc>
                <a:spcPts val="1300"/>
              </a:lnSpc>
              <a:spcBef>
                <a:spcPts val="0"/>
              </a:spcBef>
              <a:spcAft>
                <a:spcPts val="600"/>
              </a:spcAft>
              <a:buNone/>
              <a:tabLst>
                <a:tab pos="452438" algn="l"/>
              </a:tabLst>
            </a:pPr>
            <a:r>
              <a:rPr lang="es-MX" dirty="0">
                <a:latin typeface="Aptos Display" panose="020B0004020202020204" pitchFamily="34" charset="0"/>
              </a:rPr>
              <a:t>	</a:t>
            </a:r>
            <a:r>
              <a:rPr lang="es-MX" b="1" i="1" dirty="0">
                <a:latin typeface="Aptos Display" panose="020B0004020202020204" pitchFamily="34" charset="0"/>
              </a:rPr>
              <a:t>Solo te contacta cuando necesita ayuda. Pide cosas, y tú se las das 	gustosamente, pero rara vez dice «gracias». Parece olvidarse de ti 	cuando le van bien las cosas. Te acusa de no ser cariñoso y te culpa por cosas que no son tu culpa. Dice a la gente que te conoce, pero rara vez quiere pasar tiempo contigo. Ni siquiera abre la puerta cuando estás en su entrada llamando, solo queriendo entrar de visita. </a:t>
            </a:r>
            <a:r>
              <a:rPr lang="es-MX" dirty="0">
                <a:latin typeface="Aptos Display" panose="020B0004020202020204" pitchFamily="34" charset="0"/>
              </a:rPr>
              <a:t>Ese no es exactamente el tipo de amigo que te gustaría tener. </a:t>
            </a:r>
            <a:endParaRPr lang="es-MX" noProof="0" dirty="0">
              <a:latin typeface="Aptos Display" panose="020B0004020202020204" pitchFamily="34" charset="0"/>
            </a:endParaRPr>
          </a:p>
          <a:p>
            <a:pPr marL="0" indent="0" algn="just">
              <a:lnSpc>
                <a:spcPts val="1300"/>
              </a:lnSpc>
              <a:spcBef>
                <a:spcPts val="0"/>
              </a:spcBef>
              <a:spcAft>
                <a:spcPts val="600"/>
              </a:spcAft>
              <a:buNone/>
              <a:tabLst>
                <a:tab pos="627063" algn="l"/>
              </a:tabLst>
            </a:pPr>
            <a:r>
              <a:rPr lang="es-MX" dirty="0">
                <a:latin typeface="Aptos Display" panose="020B0004020202020204" pitchFamily="34" charset="0"/>
              </a:rPr>
              <a:t>Vuelve a mirar la lista y ve si te identificas con alguna de estas tendencias. Si puedes identificarte con algo de esa lista, anímate. No solo es posible mejorar tu relación con Dios, sino que también es una de las mayores alegrías de la vida. Incluso si no siempre has sido un amigo cercano para Él, Dios te valora profundamente a ti y tu amistad.</a:t>
            </a:r>
            <a:r>
              <a:rPr lang="es-MX" b="1" i="1" dirty="0">
                <a:latin typeface="Aptos Display" panose="020B0004020202020204" pitchFamily="34" charset="0"/>
              </a:rPr>
              <a:t> </a:t>
            </a:r>
            <a:r>
              <a:rPr lang="es-MX" dirty="0">
                <a:latin typeface="Aptos Display" panose="020B0004020202020204" pitchFamily="34" charset="0"/>
              </a:rPr>
              <a:t>Hablando a su círculo de seguidores, Jesús dijo: «Yo os he llamado amigos» (Juan 15:15). En esa misma conversación, describió la medida máxima de la amistad: «Nadie tiene mayor amor que este, que uno ponga su vida por sus amigos» (Juan 15:13). Un día después, Jesús vivió esa definición de amistad cuando murió, por sus amigos. </a:t>
            </a:r>
            <a:endParaRPr lang="es-MX" noProof="0" dirty="0">
              <a:latin typeface="Aptos Display" panose="020B0004020202020204" pitchFamily="34" charset="0"/>
            </a:endParaRPr>
          </a:p>
          <a:p>
            <a:pPr marL="0" indent="0" algn="just">
              <a:lnSpc>
                <a:spcPts val="1300"/>
              </a:lnSpc>
              <a:spcBef>
                <a:spcPts val="600"/>
              </a:spcBef>
              <a:buNone/>
              <a:tabLst>
                <a:tab pos="714375" algn="l"/>
              </a:tabLst>
            </a:pPr>
            <a:r>
              <a:rPr lang="es-MX" b="1" dirty="0">
                <a:latin typeface="Aptos Display" panose="020B0004020202020204" pitchFamily="34" charset="0"/>
              </a:rPr>
              <a:t>«Al establecer una relación con Cristo, el hombre renovado no hace sino volver a la relación con Dios que ya se le había señalado… Su primer deber es hacia sus hijos y sus parientes más cercanos. Nada puede excusarle por descuidar el círculo de sus más allegados para atender el círculo externo más amplio. En el día del ajuste final de cuentas… se les preguntará a los padres y a las madres qué hicieron para asegurar la salvación de las almas de los que ellos se hicieron responsables trayéndolos al mundo. ¿Descuidaron sus corderos dejándolos al amparo de extraños?… Una gran cantidad de bien realizado en favor de otros no cancelará la deuda que tenéis ante Dios de cuidar a vuestros hijos. El bienestar espiritual de su familia está en primer lugar.</a:t>
            </a:r>
            <a:r>
              <a:rPr lang="es-MX" b="1" noProof="0" dirty="0">
                <a:latin typeface="Aptos Display" panose="020B0004020202020204" pitchFamily="34" charset="0"/>
              </a:rPr>
              <a:t>» </a:t>
            </a:r>
            <a:r>
              <a:rPr lang="es-MX" i="1" dirty="0">
                <a:latin typeface="Aptos Display" panose="020B0004020202020204" pitchFamily="34" charset="0"/>
              </a:rPr>
              <a:t>(Dios nos cuida, 25 de enero, p. 33).</a:t>
            </a:r>
            <a:endParaRPr lang="es-MX" i="1" noProof="0" dirty="0">
              <a:latin typeface="Aptos Display" panose="020B0004020202020204" pitchFamily="34" charset="0"/>
            </a:endParaRPr>
          </a:p>
          <a:p>
            <a:pPr marL="0" indent="0" algn="just">
              <a:lnSpc>
                <a:spcPts val="1300"/>
              </a:lnSpc>
              <a:spcBef>
                <a:spcPts val="600"/>
              </a:spcBef>
              <a:buNone/>
              <a:tabLst>
                <a:tab pos="714375" algn="l"/>
              </a:tabLst>
            </a:pPr>
            <a:endParaRPr lang="es-MX" i="1" noProof="0" dirty="0">
              <a:latin typeface="Aptos Display" panose="020B0004020202020204" pitchFamily="34" charset="0"/>
            </a:endParaRPr>
          </a:p>
          <a:p>
            <a:pPr marL="0" indent="0" algn="just">
              <a:lnSpc>
                <a:spcPts val="1300"/>
              </a:lnSpc>
              <a:spcBef>
                <a:spcPts val="600"/>
              </a:spcBef>
              <a:buNone/>
              <a:tabLst>
                <a:tab pos="714375" algn="l"/>
              </a:tabLst>
            </a:pPr>
            <a:endParaRPr lang="es-MX" i="1" noProof="0" dirty="0">
              <a:solidFill>
                <a:schemeClr val="bg1">
                  <a:lumMod val="95000"/>
                </a:schemeClr>
              </a:solidFill>
              <a:latin typeface="Aptos Display" panose="020B0004020202020204" pitchFamily="34" charset="0"/>
            </a:endParaRPr>
          </a:p>
          <a:p>
            <a:pPr marL="0" indent="0" algn="just">
              <a:lnSpc>
                <a:spcPts val="1300"/>
              </a:lnSpc>
              <a:spcBef>
                <a:spcPts val="600"/>
              </a:spcBef>
              <a:buNone/>
              <a:tabLst>
                <a:tab pos="714375" algn="l"/>
              </a:tabLst>
            </a:pPr>
            <a:endParaRPr lang="es-MX" i="1" noProof="0" dirty="0">
              <a:latin typeface="Bw Modelica" panose="00000600000000000000" pitchFamily="50" charset="0"/>
            </a:endParaRPr>
          </a:p>
        </p:txBody>
      </p:sp>
      <p:sp>
        <p:nvSpPr>
          <p:cNvPr id="2" name="Rectángulo 1">
            <a:extLst>
              <a:ext uri="{FF2B5EF4-FFF2-40B4-BE49-F238E27FC236}">
                <a16:creationId xmlns:a16="http://schemas.microsoft.com/office/drawing/2014/main" id="{D0A09385-F934-B49B-498E-D0BC730CE53F}"/>
              </a:ext>
            </a:extLst>
          </p:cNvPr>
          <p:cNvSpPr/>
          <p:nvPr/>
        </p:nvSpPr>
        <p:spPr>
          <a:xfrm>
            <a:off x="3109579" y="1195910"/>
            <a:ext cx="831802" cy="1241212"/>
          </a:xfrm>
          <a:prstGeom prst="rect">
            <a:avLst/>
          </a:prstGeom>
          <a:noFill/>
        </p:spPr>
        <p:txBody>
          <a:bodyPr wrap="square" lIns="91440" tIns="45720" rIns="91440" bIns="45720">
            <a:noAutofit/>
            <a:scene3d>
              <a:camera prst="orthographicFront"/>
              <a:lightRig rig="soft" dir="t">
                <a:rot lat="0" lon="0" rev="15600000"/>
              </a:lightRig>
            </a:scene3d>
            <a:sp3d extrusionH="57150" prstMaterial="softEdge">
              <a:bevelT w="25400" h="38100"/>
            </a:sp3d>
          </a:bodyPr>
          <a:lstStyle/>
          <a:p>
            <a:pPr algn="just"/>
            <a:r>
              <a:rPr lang="es-MX" sz="8100" b="1" noProof="0" dirty="0">
                <a:ln/>
                <a:solidFill>
                  <a:srgbClr val="00526B"/>
                </a:solidFill>
                <a:latin typeface="Aptos Display" panose="020B0004020202020204" pitchFamily="34" charset="0"/>
              </a:rPr>
              <a:t>I </a:t>
            </a:r>
            <a:endParaRPr lang="es-MX" sz="8100" b="1" cap="none" spc="0" noProof="0" dirty="0">
              <a:ln/>
              <a:solidFill>
                <a:srgbClr val="00526B"/>
              </a:solidFill>
              <a:effectLst/>
              <a:latin typeface="Aptos Display" panose="020B0004020202020204" pitchFamily="34" charset="0"/>
            </a:endParaRPr>
          </a:p>
        </p:txBody>
      </p:sp>
      <p:sp>
        <p:nvSpPr>
          <p:cNvPr id="24" name="Rectángulo 23">
            <a:extLst>
              <a:ext uri="{FF2B5EF4-FFF2-40B4-BE49-F238E27FC236}">
                <a16:creationId xmlns:a16="http://schemas.microsoft.com/office/drawing/2014/main" id="{A240F20F-2FEA-AE43-A41C-434E351EB6C2}"/>
              </a:ext>
            </a:extLst>
          </p:cNvPr>
          <p:cNvSpPr/>
          <p:nvPr/>
        </p:nvSpPr>
        <p:spPr>
          <a:xfrm>
            <a:off x="550845" y="141226"/>
            <a:ext cx="2310248" cy="92333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s-MX" sz="5400" b="1" u="sng" cap="none" spc="0" noProof="0" dirty="0">
                <a:ln/>
                <a:solidFill>
                  <a:srgbClr val="4E4DA4"/>
                </a:solidFill>
                <a:effectLst>
                  <a:outerShdw blurRad="50800" dist="50800" dir="5400000" algn="ctr" rotWithShape="0">
                    <a:schemeClr val="bg1"/>
                  </a:outerShdw>
                </a:effectLst>
              </a:rPr>
              <a:t>Sábado</a:t>
            </a:r>
          </a:p>
        </p:txBody>
      </p:sp>
      <p:sp>
        <p:nvSpPr>
          <p:cNvPr id="25" name="Rectángulo 24">
            <a:extLst>
              <a:ext uri="{FF2B5EF4-FFF2-40B4-BE49-F238E27FC236}">
                <a16:creationId xmlns:a16="http://schemas.microsoft.com/office/drawing/2014/main" id="{8CE5F2C8-9123-7026-E3C0-C0B5A5A9D649}"/>
              </a:ext>
            </a:extLst>
          </p:cNvPr>
          <p:cNvSpPr/>
          <p:nvPr/>
        </p:nvSpPr>
        <p:spPr>
          <a:xfrm>
            <a:off x="3115488" y="165817"/>
            <a:ext cx="7257022" cy="830997"/>
          </a:xfrm>
          <a:prstGeom prst="rect">
            <a:avLst/>
          </a:prstGeom>
          <a:solidFill>
            <a:srgbClr val="725247"/>
          </a:solidFill>
          <a:effectLst>
            <a:softEdge rad="317500"/>
          </a:effectLst>
          <a:scene3d>
            <a:camera prst="orthographicFront"/>
            <a:lightRig rig="harsh" dir="t"/>
          </a:scene3d>
          <a:sp3d prstMaterial="dkEdge">
            <a:bevelT w="165100" prst="coolSlant"/>
            <a:bevelB w="152400" h="50800" prst="softRound"/>
          </a:sp3d>
        </p:spPr>
        <p:style>
          <a:lnRef idx="3">
            <a:schemeClr val="lt1"/>
          </a:lnRef>
          <a:fillRef idx="1">
            <a:schemeClr val="accent6"/>
          </a:fillRef>
          <a:effectRef idx="1">
            <a:schemeClr val="accent6"/>
          </a:effectRef>
          <a:fontRef idx="minor">
            <a:schemeClr val="lt1"/>
          </a:fontRef>
        </p:style>
        <p:txBody>
          <a:bodyPr wrap="square" lIns="91440" tIns="45720" rIns="91440" bIns="45720">
            <a:spAutoFit/>
            <a:sp3d extrusionH="57150" prstMaterial="matte">
              <a:bevelT w="63500" h="12700" prst="angle"/>
              <a:contourClr>
                <a:schemeClr val="bg1">
                  <a:lumMod val="65000"/>
                </a:schemeClr>
              </a:contourClr>
            </a:sp3d>
          </a:bodyPr>
          <a:lstStyle/>
          <a:p>
            <a:pPr algn="ctr"/>
            <a:r>
              <a:rPr lang="es-MX" sz="4800" b="1" cap="none" spc="0" noProof="0" dirty="0">
                <a:ln>
                  <a:solidFill>
                    <a:schemeClr val="tx1">
                      <a:lumMod val="95000"/>
                      <a:lumOff val="5000"/>
                    </a:schemeClr>
                  </a:solidFill>
                </a:ln>
                <a:solidFill>
                  <a:schemeClr val="bg1">
                    <a:lumMod val="95000"/>
                  </a:schemeClr>
                </a:solidFill>
                <a:effectLst>
                  <a:outerShdw blurRad="50800" dist="50800" dir="5400000" algn="ctr" rotWithShape="0">
                    <a:schemeClr val="bg1"/>
                  </a:outerShdw>
                </a:effectLst>
              </a:rPr>
              <a:t>Introducción a la Lección</a:t>
            </a:r>
          </a:p>
        </p:txBody>
      </p:sp>
      <p:sp>
        <p:nvSpPr>
          <p:cNvPr id="3" name="Diagrama de flujo: retraso 2">
            <a:extLst>
              <a:ext uri="{FF2B5EF4-FFF2-40B4-BE49-F238E27FC236}">
                <a16:creationId xmlns:a16="http://schemas.microsoft.com/office/drawing/2014/main" id="{ECC72CFC-2E7B-2BE9-F5F5-04E2E1182785}"/>
              </a:ext>
            </a:extLst>
          </p:cNvPr>
          <p:cNvSpPr/>
          <p:nvPr/>
        </p:nvSpPr>
        <p:spPr>
          <a:xfrm>
            <a:off x="57150" y="1662476"/>
            <a:ext cx="3115489" cy="3678128"/>
          </a:xfrm>
          <a:prstGeom prst="flowChartDelay">
            <a:avLst/>
          </a:prstGeom>
          <a:blipFill dpi="0" rotWithShape="1">
            <a:blip r:embed="rId2">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noProof="0" dirty="0"/>
          </a:p>
        </p:txBody>
      </p:sp>
    </p:spTree>
    <p:extLst>
      <p:ext uri="{BB962C8B-B14F-4D97-AF65-F5344CB8AC3E}">
        <p14:creationId xmlns:p14="http://schemas.microsoft.com/office/powerpoint/2010/main" val="4179762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additive="base">
                                        <p:cTn id="21" dur="500" fill="hold"/>
                                        <p:tgtEl>
                                          <p:spTgt spid="3"/>
                                        </p:tgtEl>
                                        <p:attrNameLst>
                                          <p:attrName>ppt_x</p:attrName>
                                        </p:attrNameLst>
                                      </p:cBhvr>
                                      <p:tavLst>
                                        <p:tav tm="0">
                                          <p:val>
                                            <p:strVal val="#ppt_x"/>
                                          </p:val>
                                        </p:tav>
                                        <p:tav tm="100000">
                                          <p:val>
                                            <p:strVal val="#ppt_x"/>
                                          </p:val>
                                        </p:tav>
                                      </p:tavLst>
                                    </p:anim>
                                    <p:anim calcmode="lin" valueType="num">
                                      <p:cBhvr additive="base">
                                        <p:cTn id="2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7">
                                            <p:txEl>
                                              <p:pRg st="2" end="2"/>
                                            </p:txEl>
                                          </p:spTgt>
                                        </p:tgtEl>
                                        <p:attrNameLst>
                                          <p:attrName>style.visibility</p:attrName>
                                        </p:attrNameLst>
                                      </p:cBhvr>
                                      <p:to>
                                        <p:strVal val="visible"/>
                                      </p:to>
                                    </p:set>
                                    <p:anim calcmode="lin" valueType="num">
                                      <p:cBhvr additive="base">
                                        <p:cTn id="27"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7">
                                            <p:txEl>
                                              <p:pRg st="2" end="2"/>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7">
                                            <p:txEl>
                                              <p:pRg st="3" end="3"/>
                                            </p:txEl>
                                          </p:spTgt>
                                        </p:tgtEl>
                                        <p:attrNameLst>
                                          <p:attrName>style.visibility</p:attrName>
                                        </p:attrNameLst>
                                      </p:cBhvr>
                                      <p:to>
                                        <p:strVal val="visible"/>
                                      </p:to>
                                    </p:set>
                                    <p:anim calcmode="lin" valueType="num">
                                      <p:cBhvr additive="base">
                                        <p:cTn id="31"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2" grpId="0"/>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BA847B68-02D3-9617-6027-73DD024F831A}"/>
              </a:ext>
            </a:extLst>
          </p:cNvPr>
          <p:cNvSpPr>
            <a:spLocks noGrp="1"/>
          </p:cNvSpPr>
          <p:nvPr>
            <p:ph type="title"/>
          </p:nvPr>
        </p:nvSpPr>
        <p:spPr>
          <a:xfrm>
            <a:off x="467360" y="221388"/>
            <a:ext cx="2658325" cy="659218"/>
          </a:xfrm>
          <a:ln w="22225" cap="rnd">
            <a:noFill/>
          </a:ln>
          <a:scene3d>
            <a:camera prst="obliqueTopRight"/>
            <a:lightRig rig="balanced" dir="t"/>
          </a:scene3d>
          <a:sp3d>
            <a:bevelT w="190500" h="38100"/>
          </a:sp3d>
        </p:spPr>
        <p:txBody>
          <a:bodyPr>
            <a:noAutofit/>
            <a:sp3d extrusionH="88900" prstMaterial="powder">
              <a:bevelT h="127000"/>
              <a:bevelB w="38100" h="38100" prst="slope"/>
            </a:sp3d>
          </a:bodyPr>
          <a:lstStyle/>
          <a:p>
            <a:pPr algn="ctr"/>
            <a:r>
              <a:rPr lang="es-MX" sz="4800" b="1" u="sng" noProof="0" dirty="0">
                <a:ln/>
                <a:effectLst/>
                <a:latin typeface="+mn-lt"/>
                <a:ea typeface="+mn-ea"/>
                <a:cs typeface="+mn-cs"/>
              </a:rPr>
              <a:t>Domingo</a:t>
            </a:r>
          </a:p>
        </p:txBody>
      </p:sp>
      <p:sp>
        <p:nvSpPr>
          <p:cNvPr id="8" name="Marcador de contenido 7">
            <a:extLst>
              <a:ext uri="{FF2B5EF4-FFF2-40B4-BE49-F238E27FC236}">
                <a16:creationId xmlns:a16="http://schemas.microsoft.com/office/drawing/2014/main" id="{A1B76ABE-4F5A-3818-9448-543E7AE0ED38}"/>
              </a:ext>
            </a:extLst>
          </p:cNvPr>
          <p:cNvSpPr>
            <a:spLocks noGrp="1"/>
          </p:cNvSpPr>
          <p:nvPr>
            <p:ph sz="half" idx="2"/>
          </p:nvPr>
        </p:nvSpPr>
        <p:spPr>
          <a:xfrm>
            <a:off x="2973585" y="2030466"/>
            <a:ext cx="7498472" cy="4700736"/>
          </a:xfrm>
        </p:spPr>
        <p:txBody>
          <a:bodyPr vert="horz" wrap="square" lIns="91440" tIns="45720" rIns="91440" bIns="45720" rtlCol="0">
            <a:normAutofit/>
          </a:bodyPr>
          <a:lstStyle/>
          <a:p>
            <a:pPr marL="0" indent="0" algn="just">
              <a:lnSpc>
                <a:spcPts val="1500"/>
              </a:lnSpc>
              <a:spcBef>
                <a:spcPts val="0"/>
              </a:spcBef>
              <a:spcAft>
                <a:spcPts val="600"/>
              </a:spcAft>
              <a:buNone/>
            </a:pPr>
            <a:r>
              <a:rPr lang="es-MX" noProof="0" dirty="0">
                <a:latin typeface="Aptos Display" panose="020B0004020202020204" pitchFamily="34" charset="0"/>
              </a:rPr>
              <a:t>Si alguien conoce al ser humanos es Dios y específicamente a ti y a mi el Señor nos dice que nos conoce. Sabe que no somos no fríos ni calientes, ya que pensamos que no necesitamos nada, pero ese es nuestro punto de vistas. En nuestra vida dedicamos un poco de tiempo en nuestra relación con Dios, pensando que es poco de tiempo es suficiente. Pero no es así. La realidad es que necesitamos a Dios mucho más de lo que creemos. Amor a Jesús y vivir para él de todo corazón o no hacerlo en absoluto es mejor bajo la perspectiva de Dios que ser tibios. En esa condición de tibios Jesús dice que nos vomitara figuradamente porque nuestra condición de tibieza espiritual le provoca nauseas. Pero </a:t>
            </a:r>
            <a:r>
              <a:rPr lang="es-MX" noProof="0" dirty="0" err="1">
                <a:latin typeface="Aptos Display" panose="020B0004020202020204" pitchFamily="34" charset="0"/>
              </a:rPr>
              <a:t>aín</a:t>
            </a:r>
            <a:r>
              <a:rPr lang="es-MX" noProof="0" dirty="0">
                <a:latin typeface="Aptos Display" panose="020B0004020202020204" pitchFamily="34" charset="0"/>
              </a:rPr>
              <a:t> no lo ha hecho por eso nos pide que tomemos ciertas decisiones ahora mismo.</a:t>
            </a:r>
          </a:p>
          <a:p>
            <a:pPr marL="0" indent="0" algn="just">
              <a:lnSpc>
                <a:spcPts val="1500"/>
              </a:lnSpc>
              <a:spcBef>
                <a:spcPts val="0"/>
              </a:spcBef>
              <a:spcAft>
                <a:spcPts val="600"/>
              </a:spcAft>
              <a:buNone/>
            </a:pPr>
            <a:r>
              <a:rPr lang="es-MX" b="1" noProof="0" dirty="0">
                <a:latin typeface="Aptos Display" panose="020B0004020202020204" pitchFamily="34" charset="0"/>
              </a:rPr>
              <a:t>«Debemos manifestar a Aquel que nos ha llamado de las tinieblas a su luz admirable. Es mediante la fe viva como podemos descansar en esa luz. Es mediante la fe viva como cada día podemos regocijarnos en esa luz. No debemos hablar de nuestras dudas y pruebas, porque se hacen más grandes cada vez que hablamos de ellas. Cada vez que hablamos de ellas, Satanás gana la victoria; pero cuando decimos: «Encomendaré el cuidado de mi alma a él, como a un testigo fiel», testificamos entonces de que nos hemos entregado a Cristo sin ninguna reserva, y entonces Dios nos concede luz, y nos regocijamos en él.» </a:t>
            </a:r>
            <a:r>
              <a:rPr lang="es-MX" i="1" noProof="0" dirty="0">
                <a:latin typeface="Aptos Display" panose="020B0004020202020204" pitchFamily="34" charset="0"/>
              </a:rPr>
              <a:t>(</a:t>
            </a:r>
            <a:r>
              <a:rPr lang="es-MX" i="1" dirty="0">
                <a:latin typeface="Aptos Display" panose="020B0004020202020204" pitchFamily="34" charset="0"/>
              </a:rPr>
              <a:t>Nuestra elevada vocación, 8 de diciembre, p. 350).</a:t>
            </a:r>
            <a:endParaRPr lang="es-MX" i="1" noProof="0" dirty="0">
              <a:latin typeface="Aptos Display" panose="020B0004020202020204" pitchFamily="34" charset="0"/>
            </a:endParaRPr>
          </a:p>
        </p:txBody>
      </p:sp>
      <p:sp>
        <p:nvSpPr>
          <p:cNvPr id="3" name="CuadroTexto 2">
            <a:extLst>
              <a:ext uri="{FF2B5EF4-FFF2-40B4-BE49-F238E27FC236}">
                <a16:creationId xmlns:a16="http://schemas.microsoft.com/office/drawing/2014/main" id="{9C843493-6D59-555A-AF77-0A60D65147F1}"/>
              </a:ext>
            </a:extLst>
          </p:cNvPr>
          <p:cNvSpPr txBox="1"/>
          <p:nvPr/>
        </p:nvSpPr>
        <p:spPr>
          <a:xfrm>
            <a:off x="3267244" y="218958"/>
            <a:ext cx="6624918" cy="658800"/>
          </a:xfrm>
          <a:prstGeom prst="rect">
            <a:avLst/>
          </a:prstGeom>
          <a:solidFill>
            <a:srgbClr val="036EB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a:bodyPr>
          <a:lstStyle/>
          <a:p>
            <a:r>
              <a:rPr lang="es-MX" sz="2800" noProof="0" dirty="0">
                <a:solidFill>
                  <a:schemeClr val="bg1">
                    <a:lumMod val="95000"/>
                  </a:schemeClr>
                </a:solidFill>
                <a:latin typeface="Amasis MT Pro Black" panose="02040A04050005020304" pitchFamily="18" charset="0"/>
              </a:rPr>
              <a:t>NUESTRA CONDICIÓN</a:t>
            </a:r>
          </a:p>
        </p:txBody>
      </p:sp>
      <p:sp>
        <p:nvSpPr>
          <p:cNvPr id="2" name="Marcador de texto 14">
            <a:extLst>
              <a:ext uri="{FF2B5EF4-FFF2-40B4-BE49-F238E27FC236}">
                <a16:creationId xmlns:a16="http://schemas.microsoft.com/office/drawing/2014/main" id="{95E88C88-C4EA-0DC9-A72D-7FB73AB77910}"/>
              </a:ext>
            </a:extLst>
          </p:cNvPr>
          <p:cNvSpPr txBox="1">
            <a:spLocks/>
          </p:cNvSpPr>
          <p:nvPr/>
        </p:nvSpPr>
        <p:spPr>
          <a:xfrm>
            <a:off x="291325" y="915562"/>
            <a:ext cx="10092896" cy="1228548"/>
          </a:xfrm>
          <a:prstGeom prst="rect">
            <a:avLst/>
          </a:prstGeom>
          <a:noFill/>
        </p:spPr>
        <p:txBody>
          <a:bodyPr vert="horz" wrap="square" lIns="91440" tIns="45720" rIns="91440" bIns="45720" rtlCol="0" anchor="t">
            <a:normAutofit/>
          </a:bodyPr>
          <a:lstStyle>
            <a:lvl1pPr indent="0" algn="just">
              <a:lnSpc>
                <a:spcPts val="1600"/>
              </a:lnSpc>
              <a:spcBef>
                <a:spcPts val="0"/>
              </a:spcBef>
              <a:buFont typeface="Arial" panose="020B0604020202020204" pitchFamily="34" charset="0"/>
              <a:buNone/>
              <a:defRPr b="1">
                <a:latin typeface="Aptos Display" panose="020B0004020202020204" pitchFamily="34" charset="0"/>
              </a:defRPr>
            </a:lvl1pPr>
            <a:lvl2pPr indent="0">
              <a:lnSpc>
                <a:spcPct val="90000"/>
              </a:lnSpc>
              <a:spcBef>
                <a:spcPts val="500"/>
              </a:spcBef>
              <a:buFont typeface="Arial" panose="020B0604020202020204" pitchFamily="34" charset="0"/>
              <a:buNone/>
              <a:defRPr sz="2000" b="1">
                <a:latin typeface="Bahnschrift" panose="020B0502040204020203" pitchFamily="34" charset="0"/>
              </a:defRPr>
            </a:lvl2pPr>
            <a:lvl3pPr indent="0">
              <a:lnSpc>
                <a:spcPct val="90000"/>
              </a:lnSpc>
              <a:spcBef>
                <a:spcPts val="500"/>
              </a:spcBef>
              <a:buFont typeface="Arial" panose="020B0604020202020204" pitchFamily="34" charset="0"/>
              <a:buNone/>
              <a:defRPr b="1">
                <a:latin typeface="Bahnschrift" panose="020B0502040204020203" pitchFamily="34" charset="0"/>
              </a:defRPr>
            </a:lvl3pPr>
            <a:lvl4pPr indent="0">
              <a:lnSpc>
                <a:spcPct val="90000"/>
              </a:lnSpc>
              <a:spcBef>
                <a:spcPts val="500"/>
              </a:spcBef>
              <a:buFont typeface="Arial" panose="020B0604020202020204" pitchFamily="34" charset="0"/>
              <a:buNone/>
              <a:defRPr sz="1600" b="1">
                <a:latin typeface="Bahnschrift" panose="020B0502040204020203" pitchFamily="34" charset="0"/>
              </a:defRPr>
            </a:lvl4pPr>
            <a:lvl5pPr indent="0">
              <a:lnSpc>
                <a:spcPct val="90000"/>
              </a:lnSpc>
              <a:spcBef>
                <a:spcPts val="500"/>
              </a:spcBef>
              <a:buFont typeface="Arial" panose="020B0604020202020204" pitchFamily="34" charset="0"/>
              <a:buNone/>
              <a:defRPr sz="1600" b="1">
                <a:latin typeface="Bahnschrift" panose="020B0502040204020203" pitchFamily="34" charset="0"/>
              </a:defRPr>
            </a:lvl5pPr>
            <a:lvl6pPr indent="0">
              <a:lnSpc>
                <a:spcPct val="90000"/>
              </a:lnSpc>
              <a:spcBef>
                <a:spcPts val="500"/>
              </a:spcBef>
              <a:buFont typeface="Arial" panose="020B0604020202020204" pitchFamily="34" charset="0"/>
              <a:buNone/>
              <a:defRPr sz="1600" b="1"/>
            </a:lvl6pPr>
            <a:lvl7pPr indent="0">
              <a:lnSpc>
                <a:spcPct val="90000"/>
              </a:lnSpc>
              <a:spcBef>
                <a:spcPts val="500"/>
              </a:spcBef>
              <a:buFont typeface="Arial" panose="020B0604020202020204" pitchFamily="34" charset="0"/>
              <a:buNone/>
              <a:defRPr sz="1600" b="1"/>
            </a:lvl7pPr>
            <a:lvl8pPr indent="0">
              <a:lnSpc>
                <a:spcPct val="90000"/>
              </a:lnSpc>
              <a:spcBef>
                <a:spcPts val="500"/>
              </a:spcBef>
              <a:buFont typeface="Arial" panose="020B0604020202020204" pitchFamily="34" charset="0"/>
              <a:buNone/>
              <a:defRPr sz="1600" b="1"/>
            </a:lvl8pPr>
            <a:lvl9pPr indent="0">
              <a:lnSpc>
                <a:spcPct val="90000"/>
              </a:lnSpc>
              <a:spcBef>
                <a:spcPts val="500"/>
              </a:spcBef>
              <a:buFont typeface="Arial" panose="020B0604020202020204" pitchFamily="34" charset="0"/>
              <a:buNone/>
              <a:defRPr sz="1600" b="1"/>
            </a:lvl9pPr>
          </a:lstStyle>
          <a:p>
            <a:pPr>
              <a:lnSpc>
                <a:spcPts val="1400"/>
              </a:lnSpc>
            </a:pPr>
            <a:r>
              <a:rPr lang="es-MX" noProof="0" dirty="0"/>
              <a:t>«</a:t>
            </a:r>
            <a:r>
              <a:rPr lang="es-MX" dirty="0"/>
              <a:t>Porque tú dices: Yo soy rico, y me he enriquecido, y de ninguna cosa tengo necesidad; y no sabes que tú eres un desventurado, miserable, pobre, ciego y desnudo.</a:t>
            </a:r>
            <a:r>
              <a:rPr lang="es-MX" noProof="0" dirty="0"/>
              <a:t>» (Apocalipsis 3: 17)</a:t>
            </a:r>
          </a:p>
          <a:p>
            <a:pPr>
              <a:lnSpc>
                <a:spcPts val="1400"/>
              </a:lnSpc>
            </a:pPr>
            <a:r>
              <a:rPr lang="es-MX" dirty="0"/>
              <a:t>Lee Apocalipsis 3: 14 al 17, donde Jesús describe la condición espiritual de su pueblo en la actualidad. ¿En qué medida estos textos te describen a ti?</a:t>
            </a:r>
            <a:endParaRPr lang="es-MX" noProof="0" dirty="0"/>
          </a:p>
          <a:p>
            <a:pPr>
              <a:lnSpc>
                <a:spcPts val="1400"/>
              </a:lnSpc>
            </a:pPr>
            <a:r>
              <a:rPr lang="es-MX" noProof="0" dirty="0"/>
              <a:t>R</a:t>
            </a:r>
            <a:r>
              <a:rPr lang="es-MX" noProof="0" dirty="0">
                <a:solidFill>
                  <a:srgbClr val="0070C0"/>
                </a:solidFill>
              </a:rPr>
              <a:t>. Nos describen en la medida justa, el nos conoce perfectamente y sabe que fácilmente nos olvidamos de él. Y cuando estamos cómodos creemos que no </a:t>
            </a:r>
            <a:r>
              <a:rPr lang="es-MX" dirty="0">
                <a:solidFill>
                  <a:srgbClr val="0070C0"/>
                </a:solidFill>
              </a:rPr>
              <a:t>n</a:t>
            </a:r>
            <a:r>
              <a:rPr lang="es-MX" noProof="0" dirty="0" err="1">
                <a:solidFill>
                  <a:srgbClr val="0070C0"/>
                </a:solidFill>
              </a:rPr>
              <a:t>ecesitamos</a:t>
            </a:r>
            <a:r>
              <a:rPr lang="es-MX" noProof="0" dirty="0">
                <a:solidFill>
                  <a:srgbClr val="0070C0"/>
                </a:solidFill>
              </a:rPr>
              <a:t> nada de él.</a:t>
            </a:r>
          </a:p>
        </p:txBody>
      </p:sp>
      <p:sp>
        <p:nvSpPr>
          <p:cNvPr id="7" name="Rectángulo: esquinas redondeadas 6">
            <a:extLst>
              <a:ext uri="{FF2B5EF4-FFF2-40B4-BE49-F238E27FC236}">
                <a16:creationId xmlns:a16="http://schemas.microsoft.com/office/drawing/2014/main" id="{5EF9DE09-0BF3-A44A-DD62-CF541FF2C699}"/>
              </a:ext>
            </a:extLst>
          </p:cNvPr>
          <p:cNvSpPr/>
          <p:nvPr/>
        </p:nvSpPr>
        <p:spPr>
          <a:xfrm>
            <a:off x="18645" y="2141927"/>
            <a:ext cx="2954940" cy="3376004"/>
          </a:xfrm>
          <a:prstGeom prst="roundRect">
            <a:avLst>
              <a:gd name="adj" fmla="val 38512"/>
            </a:avLst>
          </a:prstGeom>
          <a:blipFill dpi="0" rotWithShape="1">
            <a:blip r:embed="rId3">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noProof="0" dirty="0"/>
          </a:p>
        </p:txBody>
      </p:sp>
      <p:sp>
        <p:nvSpPr>
          <p:cNvPr id="4" name="CuadroTexto 3">
            <a:extLst>
              <a:ext uri="{FF2B5EF4-FFF2-40B4-BE49-F238E27FC236}">
                <a16:creationId xmlns:a16="http://schemas.microsoft.com/office/drawing/2014/main" id="{7DF06888-23B9-F1DA-BA85-8703A04A89A4}"/>
              </a:ext>
            </a:extLst>
          </p:cNvPr>
          <p:cNvSpPr txBox="1"/>
          <p:nvPr/>
        </p:nvSpPr>
        <p:spPr>
          <a:xfrm>
            <a:off x="131463" y="6428892"/>
            <a:ext cx="10170784" cy="290208"/>
          </a:xfrm>
          <a:prstGeom prst="rect">
            <a:avLst/>
          </a:prstGeom>
          <a:noFill/>
        </p:spPr>
        <p:txBody>
          <a:bodyPr wrap="square" rtlCol="0">
            <a:spAutoFit/>
          </a:bodyPr>
          <a:lstStyle/>
          <a:p>
            <a:pPr algn="just">
              <a:lnSpc>
                <a:spcPts val="1400"/>
              </a:lnSpc>
            </a:pPr>
            <a:r>
              <a:rPr lang="es-MX" b="1" noProof="0" dirty="0"/>
              <a:t>Reflexionemos:</a:t>
            </a:r>
            <a:r>
              <a:rPr lang="es-MX" noProof="0" dirty="0"/>
              <a:t> </a:t>
            </a:r>
            <a:r>
              <a:rPr lang="es-MX" b="1" dirty="0">
                <a:solidFill>
                  <a:srgbClr val="C00000"/>
                </a:solidFill>
                <a:latin typeface="Aptos Display" panose="020B0004020202020204" pitchFamily="34" charset="0"/>
              </a:rPr>
              <a:t>¿Qué esperanza te ofrecen estos versículos si has descuidado tu vida espiritual?</a:t>
            </a:r>
            <a:endParaRPr lang="es-MX" b="1" noProof="0" dirty="0">
              <a:solidFill>
                <a:srgbClr val="C00000"/>
              </a:solidFill>
              <a:latin typeface="Aptos Display" panose="020B0004020202020204" pitchFamily="34" charset="0"/>
            </a:endParaRPr>
          </a:p>
        </p:txBody>
      </p:sp>
    </p:spTree>
    <p:extLst>
      <p:ext uri="{BB962C8B-B14F-4D97-AF65-F5344CB8AC3E}">
        <p14:creationId xmlns:p14="http://schemas.microsoft.com/office/powerpoint/2010/main" val="594522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additive="base">
                                        <p:cTn id="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additive="base">
                                        <p:cTn id="1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anim calcmode="lin" valueType="num">
                                      <p:cBhvr additive="base">
                                        <p:cTn id="19"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P spid="2" grpId="0" uiExpand="1" build="p"/>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ítulo 13">
            <a:extLst>
              <a:ext uri="{FF2B5EF4-FFF2-40B4-BE49-F238E27FC236}">
                <a16:creationId xmlns:a16="http://schemas.microsoft.com/office/drawing/2014/main" id="{444F1356-8449-E24A-109E-EBC13E04F5F3}"/>
              </a:ext>
            </a:extLst>
          </p:cNvPr>
          <p:cNvSpPr>
            <a:spLocks noGrp="1"/>
          </p:cNvSpPr>
          <p:nvPr>
            <p:ph type="title"/>
          </p:nvPr>
        </p:nvSpPr>
        <p:spPr>
          <a:xfrm>
            <a:off x="463867" y="180753"/>
            <a:ext cx="2653200" cy="659218"/>
          </a:xfrm>
          <a:effectLst>
            <a:outerShdw blurRad="44450" dist="27940" dir="5400000" algn="ctr">
              <a:schemeClr val="tx1">
                <a:lumMod val="50000"/>
                <a:lumOff val="50000"/>
                <a:alpha val="32000"/>
              </a:schemeClr>
            </a:outerShdw>
          </a:effectLst>
          <a:scene3d>
            <a:camera prst="perspectiveLeft"/>
            <a:lightRig rig="brightRoom" dir="t"/>
          </a:scene3d>
          <a:sp3d>
            <a:bevelT w="190500" h="38100"/>
          </a:sp3d>
        </p:spPr>
        <p:txBody>
          <a:bodyPr>
            <a:noAutofit/>
            <a:sp3d extrusionH="88900" prstMaterial="dkEdge">
              <a:bevelB w="38100" h="38100"/>
            </a:sp3d>
          </a:bodyPr>
          <a:lstStyle/>
          <a:p>
            <a:pPr algn="ctr"/>
            <a:r>
              <a:rPr lang="es-MX" sz="5400" b="1" u="sng" noProof="0" dirty="0">
                <a:ln/>
                <a:effectLst>
                  <a:outerShdw blurRad="50800" dist="38100" dir="1200000" algn="l" rotWithShape="0">
                    <a:schemeClr val="bg1">
                      <a:lumMod val="65000"/>
                      <a:alpha val="83000"/>
                    </a:schemeClr>
                  </a:outerShdw>
                </a:effectLst>
                <a:latin typeface="+mn-lt"/>
                <a:ea typeface="+mn-ea"/>
                <a:cs typeface="+mn-cs"/>
              </a:rPr>
              <a:t>Lunes</a:t>
            </a:r>
          </a:p>
        </p:txBody>
      </p:sp>
      <p:sp>
        <p:nvSpPr>
          <p:cNvPr id="15" name="Marcador de texto 14">
            <a:extLst>
              <a:ext uri="{FF2B5EF4-FFF2-40B4-BE49-F238E27FC236}">
                <a16:creationId xmlns:a16="http://schemas.microsoft.com/office/drawing/2014/main" id="{273AE9CE-BF4C-446E-C3D7-36DFCFE1EE19}"/>
              </a:ext>
            </a:extLst>
          </p:cNvPr>
          <p:cNvSpPr>
            <a:spLocks noGrp="1"/>
          </p:cNvSpPr>
          <p:nvPr>
            <p:ph type="body" idx="1"/>
          </p:nvPr>
        </p:nvSpPr>
        <p:spPr>
          <a:xfrm>
            <a:off x="204395" y="851912"/>
            <a:ext cx="10170784" cy="1470874"/>
          </a:xfrm>
          <a:noFill/>
        </p:spPr>
        <p:txBody>
          <a:bodyPr vert="horz" wrap="square" lIns="91440" tIns="45720" rIns="91440" bIns="45720" rtlCol="0" anchor="t">
            <a:normAutofit/>
          </a:bodyPr>
          <a:lstStyle/>
          <a:p>
            <a:pPr>
              <a:lnSpc>
                <a:spcPts val="1400"/>
              </a:lnSpc>
            </a:pPr>
            <a:r>
              <a:rPr lang="es-MX" noProof="0" dirty="0">
                <a:latin typeface="Aptos Display" panose="020B0004020202020204" pitchFamily="34" charset="0"/>
              </a:rPr>
              <a:t>«</a:t>
            </a:r>
            <a:r>
              <a:rPr lang="es-MX" dirty="0">
                <a:latin typeface="Aptos Display" panose="020B0004020202020204" pitchFamily="34" charset="0"/>
              </a:rPr>
              <a:t>He aquí, yo estoy a la puerta y llamo; si alguno oye mi voz y abre la puerta, entraré a él, y cenaré con él, y él conmigo.</a:t>
            </a:r>
            <a:r>
              <a:rPr lang="es-MX" noProof="0" dirty="0">
                <a:latin typeface="Aptos Display" panose="020B0004020202020204" pitchFamily="34" charset="0"/>
              </a:rPr>
              <a:t>». (</a:t>
            </a:r>
            <a:r>
              <a:rPr lang="es-MX" noProof="0" dirty="0" err="1">
                <a:latin typeface="Aptos Display" panose="020B0004020202020204" pitchFamily="34" charset="0"/>
              </a:rPr>
              <a:t>Apocalipisis</a:t>
            </a:r>
            <a:r>
              <a:rPr lang="es-MX" noProof="0" dirty="0">
                <a:latin typeface="Aptos Display" panose="020B0004020202020204" pitchFamily="34" charset="0"/>
              </a:rPr>
              <a:t> 3: 20)</a:t>
            </a:r>
          </a:p>
          <a:p>
            <a:pPr>
              <a:lnSpc>
                <a:spcPts val="1400"/>
              </a:lnSpc>
            </a:pPr>
            <a:r>
              <a:rPr lang="es-MX" dirty="0">
                <a:latin typeface="Aptos Display" panose="020B0004020202020204" pitchFamily="34" charset="0"/>
              </a:rPr>
              <a:t>Lee Apocalipsis 3: 20. ¿Qué se nos promete aquí y qué debemos hacer para recibir lo prometido?</a:t>
            </a:r>
            <a:endParaRPr lang="es-MX" noProof="0" dirty="0">
              <a:latin typeface="Aptos Display" panose="020B0004020202020204" pitchFamily="34" charset="0"/>
            </a:endParaRPr>
          </a:p>
          <a:p>
            <a:pPr>
              <a:lnSpc>
                <a:spcPts val="1400"/>
              </a:lnSpc>
            </a:pPr>
            <a:r>
              <a:rPr kumimoji="0" lang="es-MX" b="1" i="0" u="none" strike="noStrike" kern="1200" cap="none" spc="0" normalizeH="0" baseline="0" noProof="0" dirty="0">
                <a:ln>
                  <a:noFill/>
                </a:ln>
                <a:solidFill>
                  <a:prstClr val="black"/>
                </a:solidFill>
                <a:effectLst/>
                <a:uLnTx/>
                <a:uFillTx/>
                <a:latin typeface="Aptos Display" panose="020B0004020202020204" pitchFamily="34" charset="0"/>
              </a:rPr>
              <a:t>R. </a:t>
            </a:r>
            <a:r>
              <a:rPr lang="es-MX" noProof="0" dirty="0">
                <a:solidFill>
                  <a:srgbClr val="0070C0"/>
                </a:solidFill>
                <a:latin typeface="Aptos Display" panose="020B0004020202020204" pitchFamily="34" charset="0"/>
              </a:rPr>
              <a:t>Que si abrimos la puerta de nuestro corazón y dejamos que Cristo entre, el nos promete entrar y cenaremos con él y él con nosotros. En entras palabras desea sentarse a comer con nosotros. Desea un compromiso y un dialogo en torno a una buena comida. Esa es la relación estrecha y </a:t>
            </a:r>
            <a:r>
              <a:rPr lang="es-MX" noProof="0" dirty="0" err="1">
                <a:solidFill>
                  <a:srgbClr val="0070C0"/>
                </a:solidFill>
                <a:latin typeface="Aptos Display" panose="020B0004020202020204" pitchFamily="34" charset="0"/>
              </a:rPr>
              <a:t>durarera</a:t>
            </a:r>
            <a:r>
              <a:rPr lang="es-MX" noProof="0" dirty="0">
                <a:solidFill>
                  <a:srgbClr val="0070C0"/>
                </a:solidFill>
                <a:latin typeface="Aptos Display" panose="020B0004020202020204" pitchFamily="34" charset="0"/>
              </a:rPr>
              <a:t> que Jesús nos invita a tener con él</a:t>
            </a:r>
          </a:p>
          <a:p>
            <a:pPr>
              <a:lnSpc>
                <a:spcPts val="1400"/>
              </a:lnSpc>
            </a:pPr>
            <a:endParaRPr lang="es-MX" sz="2000" noProof="0" dirty="0">
              <a:latin typeface="Aptos Display" panose="020B0004020202020204" pitchFamily="34" charset="0"/>
            </a:endParaRPr>
          </a:p>
        </p:txBody>
      </p:sp>
      <p:sp>
        <p:nvSpPr>
          <p:cNvPr id="16" name="Marcador de contenido 15">
            <a:extLst>
              <a:ext uri="{FF2B5EF4-FFF2-40B4-BE49-F238E27FC236}">
                <a16:creationId xmlns:a16="http://schemas.microsoft.com/office/drawing/2014/main" id="{45767219-B16D-A207-C6B6-4C961D37CDAA}"/>
              </a:ext>
            </a:extLst>
          </p:cNvPr>
          <p:cNvSpPr>
            <a:spLocks noGrp="1"/>
          </p:cNvSpPr>
          <p:nvPr>
            <p:ph sz="half" idx="2"/>
          </p:nvPr>
        </p:nvSpPr>
        <p:spPr>
          <a:xfrm>
            <a:off x="2837909" y="2196654"/>
            <a:ext cx="7537270" cy="4225162"/>
          </a:xfrm>
        </p:spPr>
        <p:txBody>
          <a:bodyPr vert="horz" lIns="91440" tIns="45720" rIns="91440" bIns="45720" rtlCol="0">
            <a:normAutofit/>
          </a:bodyPr>
          <a:lstStyle/>
          <a:p>
            <a:pPr marL="0" indent="0" algn="just">
              <a:lnSpc>
                <a:spcPts val="1400"/>
              </a:lnSpc>
              <a:spcBef>
                <a:spcPts val="0"/>
              </a:spcBef>
              <a:spcAft>
                <a:spcPts val="600"/>
              </a:spcAft>
              <a:buNone/>
            </a:pPr>
            <a:r>
              <a:rPr lang="es-MX" dirty="0">
                <a:latin typeface="Aptos Display" panose="020B0004020202020204" pitchFamily="34" charset="0"/>
              </a:rPr>
              <a:t>Hasta ahora, Dios se ha dirigido a Laodicea colectivamente como Su pueblo, como la iglesia en su conjunto de los últimos días. Ahora, en el versículo 20, Él se dirige repentinamente a cada creyente dentro de esa iglesia como el individuo único a quien Él ama personalmente y con quien mantiene una relación distintiva. Es significativo que en la repetición apocalíptica del número siete, el verbo “Yo amo”, en primera persona, va seguido de siete verbos más que expresan el amor intenso y personal del Señor por cada uno de nosotros (Apocalipsis 3:19–21): (1) «yo reprendo», (2) «yo castigo», (3) «yo estoy a la puerta», (4) «llamo», (5) «entraré a él», (6) «cenaré con él, y él conmigo», y (7) «le daré que se siente conmigo en mi trono». </a:t>
            </a:r>
            <a:endParaRPr lang="es-MX" noProof="0" dirty="0">
              <a:latin typeface="Aptos Display" panose="020B0004020202020204" pitchFamily="34" charset="0"/>
            </a:endParaRPr>
          </a:p>
          <a:p>
            <a:pPr marL="0" indent="0" algn="just">
              <a:lnSpc>
                <a:spcPts val="1400"/>
              </a:lnSpc>
              <a:spcBef>
                <a:spcPts val="0"/>
              </a:spcBef>
              <a:spcAft>
                <a:spcPts val="600"/>
              </a:spcAft>
              <a:buNone/>
            </a:pPr>
            <a:r>
              <a:rPr lang="es-MX" b="1" noProof="0" dirty="0">
                <a:latin typeface="Aptos Display" panose="020B0004020202020204" pitchFamily="34" charset="0"/>
              </a:rPr>
              <a:t>«</a:t>
            </a:r>
            <a:r>
              <a:rPr lang="es-MX" b="1" dirty="0">
                <a:latin typeface="Aptos Display" panose="020B0004020202020204" pitchFamily="34" charset="0"/>
              </a:rPr>
              <a:t>No debemos imitar a ningún ser humano. No hay ningún ser humano suficientemente sabio para ser nuestro modelo. Debemos contemplar al Hombre Cristo Jesús, que es completo en la perfección de justicia y santidad. Él es el Autor y Consumador de nuestra fe. Es el Hombre modelo. Su vida es la medida de la vida que debemos alcanzar. Su carácter es nuestro modelo. Por lo tanto, despejemos nuestra mente de perplejidades y de las dificultades de esta vida y fijémosla en él, para que contemplándolo podamos ser cambiados a su semejanza. Podemos contemplar a Cristo con un buen propósito. Podemos estar seguros mirándolo porque es omnisapiente. Al contemplarlo y al pensar en él, él se formará en nuestro interior, la esperanza de gloria.</a:t>
            </a:r>
            <a:r>
              <a:rPr lang="es-MX" b="1" noProof="0" dirty="0">
                <a:latin typeface="Aptos Display" panose="020B0004020202020204" pitchFamily="34" charset="0"/>
              </a:rPr>
              <a:t>»</a:t>
            </a:r>
            <a:r>
              <a:rPr lang="es-MX" noProof="0" dirty="0">
                <a:latin typeface="Aptos Display" panose="020B0004020202020204" pitchFamily="34" charset="0"/>
              </a:rPr>
              <a:t> </a:t>
            </a:r>
            <a:r>
              <a:rPr lang="es-MX" i="1" dirty="0">
                <a:latin typeface="Aptos Display" panose="020B0004020202020204" pitchFamily="34" charset="0"/>
              </a:rPr>
              <a:t>(Nuestra elevada vocación, 8 de diciembre, p. 350).</a:t>
            </a:r>
            <a:endParaRPr lang="es-MX" i="1" noProof="0" dirty="0">
              <a:latin typeface="Aptos Display" panose="020B0004020202020204" pitchFamily="34" charset="0"/>
            </a:endParaRPr>
          </a:p>
          <a:p>
            <a:pPr marL="0" indent="0" algn="just">
              <a:lnSpc>
                <a:spcPts val="1400"/>
              </a:lnSpc>
              <a:spcBef>
                <a:spcPts val="0"/>
              </a:spcBef>
              <a:spcAft>
                <a:spcPts val="600"/>
              </a:spcAft>
              <a:buNone/>
            </a:pPr>
            <a:endParaRPr lang="es-MX" i="1" noProof="0" dirty="0">
              <a:latin typeface="Aptos Display" panose="020B0004020202020204" pitchFamily="34" charset="0"/>
            </a:endParaRPr>
          </a:p>
          <a:p>
            <a:pPr marL="0" indent="0" algn="just">
              <a:lnSpc>
                <a:spcPts val="1400"/>
              </a:lnSpc>
              <a:spcBef>
                <a:spcPts val="0"/>
              </a:spcBef>
              <a:spcAft>
                <a:spcPts val="600"/>
              </a:spcAft>
              <a:buNone/>
            </a:pPr>
            <a:endParaRPr lang="es-MX" i="1" noProof="0" dirty="0">
              <a:latin typeface="Aptos Display" panose="020B0004020202020204" pitchFamily="34" charset="0"/>
            </a:endParaRPr>
          </a:p>
          <a:p>
            <a:pPr marL="0" indent="0" algn="just">
              <a:lnSpc>
                <a:spcPts val="1400"/>
              </a:lnSpc>
              <a:spcBef>
                <a:spcPts val="0"/>
              </a:spcBef>
              <a:spcAft>
                <a:spcPts val="600"/>
              </a:spcAft>
              <a:buNone/>
            </a:pPr>
            <a:endParaRPr lang="es-MX" i="1" noProof="0" dirty="0">
              <a:latin typeface="Aptos Display" panose="020B0004020202020204" pitchFamily="34" charset="0"/>
            </a:endParaRPr>
          </a:p>
        </p:txBody>
      </p:sp>
      <p:sp>
        <p:nvSpPr>
          <p:cNvPr id="3" name="CuadroTexto 2">
            <a:extLst>
              <a:ext uri="{FF2B5EF4-FFF2-40B4-BE49-F238E27FC236}">
                <a16:creationId xmlns:a16="http://schemas.microsoft.com/office/drawing/2014/main" id="{59155F0B-0975-150E-86E7-E6B9F5FBE7C0}"/>
              </a:ext>
            </a:extLst>
          </p:cNvPr>
          <p:cNvSpPr txBox="1"/>
          <p:nvPr/>
        </p:nvSpPr>
        <p:spPr>
          <a:xfrm>
            <a:off x="3287564" y="181171"/>
            <a:ext cx="6624000" cy="658800"/>
          </a:xfrm>
          <a:prstGeom prst="rect">
            <a:avLst/>
          </a:prstGeom>
          <a:solidFill>
            <a:srgbClr val="BB561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fontScale="77500" lnSpcReduction="20000"/>
          </a:bodyPr>
          <a:lstStyle/>
          <a:p>
            <a:r>
              <a:rPr lang="es-MX" sz="2800" noProof="0" dirty="0">
                <a:solidFill>
                  <a:schemeClr val="bg1">
                    <a:lumMod val="95000"/>
                  </a:schemeClr>
                </a:solidFill>
                <a:latin typeface="Amasis MT Pro Black" panose="02040A04050005020304" pitchFamily="18" charset="0"/>
              </a:rPr>
              <a:t>AMONESTACIÓN, ARREPENTIMIENTO Y RECOMPENSA</a:t>
            </a:r>
          </a:p>
        </p:txBody>
      </p:sp>
      <p:sp>
        <p:nvSpPr>
          <p:cNvPr id="2" name="Doble onda 1">
            <a:extLst>
              <a:ext uri="{FF2B5EF4-FFF2-40B4-BE49-F238E27FC236}">
                <a16:creationId xmlns:a16="http://schemas.microsoft.com/office/drawing/2014/main" id="{74924193-BB4C-1260-67CD-FE9D1840DD54}"/>
              </a:ext>
            </a:extLst>
          </p:cNvPr>
          <p:cNvSpPr/>
          <p:nvPr/>
        </p:nvSpPr>
        <p:spPr>
          <a:xfrm>
            <a:off x="119743" y="2196653"/>
            <a:ext cx="2718166" cy="3280223"/>
          </a:xfrm>
          <a:custGeom>
            <a:avLst/>
            <a:gdLst>
              <a:gd name="connsiteX0" fmla="*/ 0 w 2576470"/>
              <a:gd name="connsiteY0" fmla="*/ 175880 h 2814084"/>
              <a:gd name="connsiteX1" fmla="*/ 1288235 w 2576470"/>
              <a:gd name="connsiteY1" fmla="*/ 175880 h 2814084"/>
              <a:gd name="connsiteX2" fmla="*/ 2576470 w 2576470"/>
              <a:gd name="connsiteY2" fmla="*/ 175880 h 2814084"/>
              <a:gd name="connsiteX3" fmla="*/ 2576470 w 2576470"/>
              <a:gd name="connsiteY3" fmla="*/ 2638204 h 2814084"/>
              <a:gd name="connsiteX4" fmla="*/ 1288235 w 2576470"/>
              <a:gd name="connsiteY4" fmla="*/ 2638204 h 2814084"/>
              <a:gd name="connsiteX5" fmla="*/ 0 w 2576470"/>
              <a:gd name="connsiteY5" fmla="*/ 2638204 h 2814084"/>
              <a:gd name="connsiteX6" fmla="*/ 0 w 2576470"/>
              <a:gd name="connsiteY6" fmla="*/ 175880 h 2814084"/>
              <a:gd name="connsiteX0" fmla="*/ 0 w 2576470"/>
              <a:gd name="connsiteY0" fmla="*/ 260563 h 2892127"/>
              <a:gd name="connsiteX1" fmla="*/ 1288235 w 2576470"/>
              <a:gd name="connsiteY1" fmla="*/ 260563 h 2892127"/>
              <a:gd name="connsiteX2" fmla="*/ 2178437 w 2576470"/>
              <a:gd name="connsiteY2" fmla="*/ 260563 h 2892127"/>
              <a:gd name="connsiteX3" fmla="*/ 2576470 w 2576470"/>
              <a:gd name="connsiteY3" fmla="*/ 2722887 h 2892127"/>
              <a:gd name="connsiteX4" fmla="*/ 1288235 w 2576470"/>
              <a:gd name="connsiteY4" fmla="*/ 2722887 h 2892127"/>
              <a:gd name="connsiteX5" fmla="*/ 0 w 2576470"/>
              <a:gd name="connsiteY5" fmla="*/ 2722887 h 2892127"/>
              <a:gd name="connsiteX6" fmla="*/ 0 w 2576470"/>
              <a:gd name="connsiteY6" fmla="*/ 260563 h 2892127"/>
              <a:gd name="connsiteX0" fmla="*/ 0 w 2210710"/>
              <a:gd name="connsiteY0" fmla="*/ 260563 h 2911203"/>
              <a:gd name="connsiteX1" fmla="*/ 1288235 w 2210710"/>
              <a:gd name="connsiteY1" fmla="*/ 260563 h 2911203"/>
              <a:gd name="connsiteX2" fmla="*/ 2178437 w 2210710"/>
              <a:gd name="connsiteY2" fmla="*/ 260563 h 2911203"/>
              <a:gd name="connsiteX3" fmla="*/ 2210710 w 2210710"/>
              <a:gd name="connsiteY3" fmla="*/ 2744402 h 2911203"/>
              <a:gd name="connsiteX4" fmla="*/ 1288235 w 2210710"/>
              <a:gd name="connsiteY4" fmla="*/ 2722887 h 2911203"/>
              <a:gd name="connsiteX5" fmla="*/ 0 w 2210710"/>
              <a:gd name="connsiteY5" fmla="*/ 2722887 h 2911203"/>
              <a:gd name="connsiteX6" fmla="*/ 0 w 2210710"/>
              <a:gd name="connsiteY6" fmla="*/ 260563 h 2911203"/>
              <a:gd name="connsiteX0" fmla="*/ 0 w 2210710"/>
              <a:gd name="connsiteY0" fmla="*/ 257015 h 2907655"/>
              <a:gd name="connsiteX1" fmla="*/ 1288235 w 2210710"/>
              <a:gd name="connsiteY1" fmla="*/ 257015 h 2907655"/>
              <a:gd name="connsiteX2" fmla="*/ 2206129 w 2210710"/>
              <a:gd name="connsiteY2" fmla="*/ 160197 h 2907655"/>
              <a:gd name="connsiteX3" fmla="*/ 2210710 w 2210710"/>
              <a:gd name="connsiteY3" fmla="*/ 2740854 h 2907655"/>
              <a:gd name="connsiteX4" fmla="*/ 1288235 w 2210710"/>
              <a:gd name="connsiteY4" fmla="*/ 2719339 h 2907655"/>
              <a:gd name="connsiteX5" fmla="*/ 0 w 2210710"/>
              <a:gd name="connsiteY5" fmla="*/ 2719339 h 2907655"/>
              <a:gd name="connsiteX6" fmla="*/ 0 w 2210710"/>
              <a:gd name="connsiteY6" fmla="*/ 257015 h 2907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10710" h="2907655">
                <a:moveTo>
                  <a:pt x="0" y="257015"/>
                </a:moveTo>
                <a:cubicBezTo>
                  <a:pt x="429412" y="-329252"/>
                  <a:pt x="920547" y="273151"/>
                  <a:pt x="1288235" y="257015"/>
                </a:cubicBezTo>
                <a:cubicBezTo>
                  <a:pt x="1655923" y="240879"/>
                  <a:pt x="1776717" y="746465"/>
                  <a:pt x="2206129" y="160197"/>
                </a:cubicBezTo>
                <a:cubicBezTo>
                  <a:pt x="2206129" y="980972"/>
                  <a:pt x="2210710" y="1920079"/>
                  <a:pt x="2210710" y="2740854"/>
                </a:cubicBezTo>
                <a:cubicBezTo>
                  <a:pt x="1781298" y="3327121"/>
                  <a:pt x="1717647" y="2133071"/>
                  <a:pt x="1288235" y="2719339"/>
                </a:cubicBezTo>
                <a:cubicBezTo>
                  <a:pt x="858823" y="3305606"/>
                  <a:pt x="429412" y="2133071"/>
                  <a:pt x="0" y="2719339"/>
                </a:cubicBezTo>
                <a:lnTo>
                  <a:pt x="0" y="257015"/>
                </a:lnTo>
                <a:close/>
              </a:path>
            </a:pathLst>
          </a:custGeom>
          <a:blipFill dpi="0" rotWithShape="1">
            <a:blip r:embed="rId2">
              <a:extLst>
                <a:ext uri="{28A0092B-C50C-407E-A947-70E740481C1C}">
                  <a14:useLocalDpi xmlns:a14="http://schemas.microsoft.com/office/drawing/2010/main" val="0"/>
                </a:ext>
              </a:extLst>
            </a:blip>
            <a:srcRect/>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noProof="0" dirty="0"/>
          </a:p>
        </p:txBody>
      </p:sp>
      <p:sp>
        <p:nvSpPr>
          <p:cNvPr id="5" name="CuadroTexto 4">
            <a:extLst>
              <a:ext uri="{FF2B5EF4-FFF2-40B4-BE49-F238E27FC236}">
                <a16:creationId xmlns:a16="http://schemas.microsoft.com/office/drawing/2014/main" id="{7C79EABE-BEA1-D270-7D68-2932CC5569D4}"/>
              </a:ext>
            </a:extLst>
          </p:cNvPr>
          <p:cNvSpPr txBox="1"/>
          <p:nvPr/>
        </p:nvSpPr>
        <p:spPr>
          <a:xfrm>
            <a:off x="204395" y="6421815"/>
            <a:ext cx="10170784" cy="593836"/>
          </a:xfrm>
          <a:prstGeom prst="rect">
            <a:avLst/>
          </a:prstGeom>
          <a:noFill/>
        </p:spPr>
        <p:txBody>
          <a:bodyPr wrap="square" rtlCol="0">
            <a:normAutofit/>
          </a:bodyPr>
          <a:lstStyle/>
          <a:p>
            <a:pPr algn="just">
              <a:lnSpc>
                <a:spcPts val="1300"/>
              </a:lnSpc>
            </a:pPr>
            <a:r>
              <a:rPr lang="es-MX" b="1" noProof="0" dirty="0"/>
              <a:t>Reflexionemos:</a:t>
            </a:r>
            <a:r>
              <a:rPr lang="es-MX" noProof="0" dirty="0"/>
              <a:t> </a:t>
            </a:r>
            <a:r>
              <a:rPr lang="es-MX" b="1" dirty="0">
                <a:solidFill>
                  <a:srgbClr val="C00000"/>
                </a:solidFill>
                <a:latin typeface="Aptos Display" panose="020B0004020202020204" pitchFamily="34" charset="0"/>
              </a:rPr>
              <a:t>Jesús te está llamando ahora mismo, pero tienes que decidir abrirle tu corazón. ¿Cómo puede motivarte a tomar esa decisión pensar en la Cruz y en lo que significa?</a:t>
            </a:r>
            <a:endParaRPr lang="es-MX" sz="1700" b="1" noProof="0" dirty="0">
              <a:solidFill>
                <a:srgbClr val="C00000"/>
              </a:solidFill>
              <a:latin typeface="Aptos Display" panose="020B0004020202020204" pitchFamily="34" charset="0"/>
            </a:endParaRPr>
          </a:p>
        </p:txBody>
      </p:sp>
    </p:spTree>
    <p:extLst>
      <p:ext uri="{BB962C8B-B14F-4D97-AF65-F5344CB8AC3E}">
        <p14:creationId xmlns:p14="http://schemas.microsoft.com/office/powerpoint/2010/main" val="862707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
                                            <p:txEl>
                                              <p:pRg st="2" end="2"/>
                                            </p:txEl>
                                          </p:spTgt>
                                        </p:tgtEl>
                                        <p:attrNameLst>
                                          <p:attrName>style.visibility</p:attrName>
                                        </p:attrNameLst>
                                      </p:cBhvr>
                                      <p:to>
                                        <p:strVal val="visible"/>
                                      </p:to>
                                    </p:set>
                                    <p:anim calcmode="lin" valueType="num">
                                      <p:cBhvr additive="base">
                                        <p:cTn id="7"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
                                            <p:txEl>
                                              <p:pRg st="0" end="0"/>
                                            </p:txEl>
                                          </p:spTgt>
                                        </p:tgtEl>
                                        <p:attrNameLst>
                                          <p:attrName>style.visibility</p:attrName>
                                        </p:attrNameLst>
                                      </p:cBhvr>
                                      <p:to>
                                        <p:strVal val="visible"/>
                                      </p:to>
                                    </p:set>
                                    <p:anim calcmode="lin" valueType="num">
                                      <p:cBhvr additive="base">
                                        <p:cTn id="13"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6">
                                            <p:txEl>
                                              <p:pRg st="1" end="1"/>
                                            </p:txEl>
                                          </p:spTgt>
                                        </p:tgtEl>
                                        <p:attrNameLst>
                                          <p:attrName>style.visibility</p:attrName>
                                        </p:attrNameLst>
                                      </p:cBhvr>
                                      <p:to>
                                        <p:strVal val="visible"/>
                                      </p:to>
                                    </p:set>
                                    <p:anim calcmode="lin" valueType="num">
                                      <p:cBhvr additive="base">
                                        <p:cTn id="19" dur="500" fill="hold"/>
                                        <p:tgtEl>
                                          <p:spTgt spid="16">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uiExpand="1" build="p"/>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texto 6">
            <a:extLst>
              <a:ext uri="{FF2B5EF4-FFF2-40B4-BE49-F238E27FC236}">
                <a16:creationId xmlns:a16="http://schemas.microsoft.com/office/drawing/2014/main" id="{9A8B48DA-4413-26BF-EC99-862B3BCCCCA7}"/>
              </a:ext>
            </a:extLst>
          </p:cNvPr>
          <p:cNvSpPr>
            <a:spLocks noGrp="1"/>
          </p:cNvSpPr>
          <p:nvPr>
            <p:ph type="body" idx="1"/>
          </p:nvPr>
        </p:nvSpPr>
        <p:spPr>
          <a:xfrm>
            <a:off x="86061" y="832255"/>
            <a:ext cx="10260898" cy="1459000"/>
          </a:xfrm>
          <a:noFill/>
        </p:spPr>
        <p:txBody>
          <a:bodyPr vert="horz" wrap="square" lIns="91440" tIns="45720" rIns="91440" bIns="45720" rtlCol="0" anchor="t">
            <a:normAutofit fontScale="92500"/>
          </a:bodyPr>
          <a:lstStyle/>
          <a:p>
            <a:pPr>
              <a:lnSpc>
                <a:spcPts val="1500"/>
              </a:lnSpc>
            </a:pPr>
            <a:r>
              <a:rPr lang="es-MX" noProof="0" dirty="0">
                <a:latin typeface="Aptos Display" panose="020B0004020202020204" pitchFamily="34" charset="0"/>
              </a:rPr>
              <a:t>«</a:t>
            </a:r>
            <a:r>
              <a:rPr lang="es-MX" dirty="0">
                <a:latin typeface="Comic Sans MS" panose="030F0702030302020204" pitchFamily="66" charset="0"/>
              </a:rPr>
              <a:t>Al que venciere, le daré que se siente conmigo en mi trono, así como yo he vencido, y me he sentado con mi Padre en su trono</a:t>
            </a:r>
            <a:r>
              <a:rPr lang="es-MX" noProof="0" dirty="0">
                <a:latin typeface="Aptos Display" panose="020B0004020202020204" pitchFamily="34" charset="0"/>
              </a:rPr>
              <a:t>» (Apocalipsis 3: 21).</a:t>
            </a:r>
          </a:p>
          <a:p>
            <a:pPr>
              <a:lnSpc>
                <a:spcPts val="1500"/>
              </a:lnSpc>
            </a:pPr>
            <a:r>
              <a:rPr lang="es-MX" dirty="0"/>
              <a:t>¿Qué nos enseñan estos relatos acerca de cómo interactúa Dios con las personas en diversas situaciones?</a:t>
            </a:r>
            <a:endParaRPr lang="es-MX" noProof="0" dirty="0">
              <a:latin typeface="Aptos Display" panose="020B0004020202020204" pitchFamily="34" charset="0"/>
            </a:endParaRPr>
          </a:p>
          <a:p>
            <a:pPr>
              <a:lnSpc>
                <a:spcPts val="1500"/>
              </a:lnSpc>
            </a:pPr>
            <a:r>
              <a:rPr lang="es-MX" noProof="0" dirty="0">
                <a:latin typeface="Aptos Display" panose="020B0004020202020204" pitchFamily="34" charset="0"/>
              </a:rPr>
              <a:t>R. </a:t>
            </a:r>
            <a:r>
              <a:rPr lang="es-MX" noProof="0" dirty="0">
                <a:solidFill>
                  <a:srgbClr val="0070C0"/>
                </a:solidFill>
                <a:latin typeface="Aptos Display" panose="020B0004020202020204" pitchFamily="34" charset="0"/>
              </a:rPr>
              <a:t>Cuando estamos en pecado o en dificultades es Dios quien nos busca. Cuando caminamos con Dios, él se congratula y nos llevara con él cuando venga por 2da. ocasión. Dios traerá la salvación a quien le obedezca y  los que no recibirán la paga de sus </a:t>
            </a:r>
            <a:r>
              <a:rPr lang="es-MX" dirty="0">
                <a:solidFill>
                  <a:srgbClr val="0070C0"/>
                </a:solidFill>
                <a:latin typeface="Aptos Display" panose="020B0004020202020204" pitchFamily="34" charset="0"/>
              </a:rPr>
              <a:t>a</a:t>
            </a:r>
            <a:r>
              <a:rPr lang="es-MX" noProof="0" dirty="0" err="1">
                <a:solidFill>
                  <a:srgbClr val="0070C0"/>
                </a:solidFill>
                <a:latin typeface="Aptos Display" panose="020B0004020202020204" pitchFamily="34" charset="0"/>
              </a:rPr>
              <a:t>ctos</a:t>
            </a:r>
            <a:r>
              <a:rPr lang="es-MX" noProof="0" dirty="0">
                <a:solidFill>
                  <a:srgbClr val="0070C0"/>
                </a:solidFill>
                <a:latin typeface="Aptos Display" panose="020B0004020202020204" pitchFamily="34" charset="0"/>
              </a:rPr>
              <a:t>. Debemos confiar en Dios con ojos cerrados cono lo hizo Abraham.</a:t>
            </a:r>
            <a:endParaRPr lang="es-MX" sz="2000" noProof="0" dirty="0">
              <a:solidFill>
                <a:srgbClr val="0070C0"/>
              </a:solidFill>
              <a:latin typeface="Aptos Display" panose="020B0004020202020204" pitchFamily="34" charset="0"/>
            </a:endParaRPr>
          </a:p>
        </p:txBody>
      </p:sp>
      <p:sp>
        <p:nvSpPr>
          <p:cNvPr id="8" name="Marcador de contenido 7">
            <a:extLst>
              <a:ext uri="{FF2B5EF4-FFF2-40B4-BE49-F238E27FC236}">
                <a16:creationId xmlns:a16="http://schemas.microsoft.com/office/drawing/2014/main" id="{11F57159-DA92-C69A-F804-BE0279520E05}"/>
              </a:ext>
            </a:extLst>
          </p:cNvPr>
          <p:cNvSpPr>
            <a:spLocks noGrp="1"/>
          </p:cNvSpPr>
          <p:nvPr>
            <p:ph sz="half" idx="2"/>
          </p:nvPr>
        </p:nvSpPr>
        <p:spPr>
          <a:xfrm>
            <a:off x="2774097" y="2296879"/>
            <a:ext cx="7601082" cy="4093405"/>
          </a:xfrm>
        </p:spPr>
        <p:txBody>
          <a:bodyPr>
            <a:noAutofit/>
          </a:bodyPr>
          <a:lstStyle/>
          <a:p>
            <a:pPr marL="0" indent="0" algn="just">
              <a:lnSpc>
                <a:spcPts val="1400"/>
              </a:lnSpc>
              <a:spcBef>
                <a:spcPts val="0"/>
              </a:spcBef>
              <a:spcAft>
                <a:spcPts val="600"/>
              </a:spcAft>
              <a:buNone/>
            </a:pPr>
            <a:r>
              <a:rPr lang="es-MX" dirty="0">
                <a:latin typeface="Aptos Display" panose="020B0004020202020204" pitchFamily="34" charset="0"/>
              </a:rPr>
              <a:t>Dios utiliza el pacto matrimonial para simbolizar su compromiso y devoción hacia nosotros. En Apocalipsis 19, la iglesia es descrita como la amada novia de Dios, y la inminente reunión de Dios y el hombre es llamada «la cena de las bodas del Cordero» (versículo 9). Casi puedes imaginarlo como un esposo que adora, con una sonrisa de admiración y una lágrima en el ojo al ver a su hermosa novia, la iglesia. «Gocémonos y alegrémonos y démosle gloria; porque han llegado las bodas del Cordero, y su esposa se ha preparado.» (versículo 7). Este simbolismo ilustra cuán emocionado está Dios por elegirnos y cuán preciosos somos para Él. Ya sea que Dios caminara físicamente con sus criaturas humanas o que solo hablara con ellas, él siempre ha deseado estar cerca de la humanidad. Independientemente de cómo es tu relación actual con Dios, él anhela estar cerca de ti. Jeremías 31: 3 y 4 se refiere a esto en los siguientes términos: «Hace mucho se me apareció el Señor y me dijo: “Con amor eterno te he amado, por eso te atraje con bondad. Aún te edificaré, y serás edificada”».</a:t>
            </a:r>
            <a:endParaRPr lang="es-MX" noProof="0" dirty="0">
              <a:latin typeface="Aptos Display" panose="020B0004020202020204" pitchFamily="34" charset="0"/>
            </a:endParaRPr>
          </a:p>
          <a:p>
            <a:pPr marL="0" indent="0" algn="just">
              <a:lnSpc>
                <a:spcPts val="1300"/>
              </a:lnSpc>
              <a:spcBef>
                <a:spcPts val="0"/>
              </a:spcBef>
              <a:spcAft>
                <a:spcPts val="600"/>
              </a:spcAft>
              <a:buNone/>
            </a:pPr>
            <a:r>
              <a:rPr lang="es-MX" b="1" noProof="0" dirty="0">
                <a:latin typeface="Aptos Display" panose="020B0004020202020204" pitchFamily="34" charset="0"/>
              </a:rPr>
              <a:t>«</a:t>
            </a:r>
            <a:r>
              <a:rPr lang="es-MX" b="1" dirty="0">
                <a:latin typeface="Aptos Display" panose="020B0004020202020204" pitchFamily="34" charset="0"/>
              </a:rPr>
              <a:t>Usted tiene el privilegio de confiar en el amor de Jesús para su salvación, en la forma más plena, segura y noble; usted tiene el privilegio de decir: “Me ama, me recibe; confiaré en él porque dio su vida por mí”. Nada disipa tanto la duda como el ponerse en contacto con el carácter de Cristo. Él declara: “Y al que a mí viene no le echo fuera”, es decir, no hay ninguna posibilidad de que lo eche fuera, porque he empeñado mi palabra de que lo recibiré. Acepte la palabra de Cristo y afirme con sus labios que ya ha ganado la victoria</a:t>
            </a:r>
            <a:r>
              <a:rPr lang="es-MX" b="1" noProof="0" dirty="0">
                <a:latin typeface="Aptos Display" panose="020B0004020202020204" pitchFamily="34" charset="0"/>
              </a:rPr>
              <a:t>.» </a:t>
            </a:r>
            <a:r>
              <a:rPr lang="es-MX" i="1" dirty="0">
                <a:latin typeface="Aptos Display" panose="020B0004020202020204" pitchFamily="34" charset="0"/>
              </a:rPr>
              <a:t>(Testimonios para los ministros, pp. 516, 517).</a:t>
            </a:r>
            <a:endParaRPr lang="es-MX" sz="1600" b="1" noProof="0" dirty="0">
              <a:solidFill>
                <a:srgbClr val="C00000"/>
              </a:solidFill>
              <a:latin typeface="Aptos Display" panose="020B0004020202020204" pitchFamily="34" charset="0"/>
            </a:endParaRPr>
          </a:p>
        </p:txBody>
      </p:sp>
      <p:sp>
        <p:nvSpPr>
          <p:cNvPr id="2" name="CuadroTexto 1">
            <a:extLst>
              <a:ext uri="{FF2B5EF4-FFF2-40B4-BE49-F238E27FC236}">
                <a16:creationId xmlns:a16="http://schemas.microsoft.com/office/drawing/2014/main" id="{08C685AE-E21C-8DBF-EB5E-2BDEB9589609}"/>
              </a:ext>
            </a:extLst>
          </p:cNvPr>
          <p:cNvSpPr txBox="1"/>
          <p:nvPr/>
        </p:nvSpPr>
        <p:spPr>
          <a:xfrm>
            <a:off x="2870200" y="161993"/>
            <a:ext cx="7366000" cy="658800"/>
          </a:xfrm>
          <a:prstGeom prst="rect">
            <a:avLst/>
          </a:prstGeom>
          <a:solidFill>
            <a:srgbClr val="92D050"/>
          </a:solidFill>
          <a:ln>
            <a:noFill/>
          </a:ln>
          <a:effectLst>
            <a:outerShdw blurRad="44450" dist="27940" dir="5400000" algn="ctr">
              <a:schemeClr val="tx1">
                <a:alpha val="32000"/>
              </a:schemeClr>
            </a:outerShdw>
          </a:effectLst>
          <a:scene3d>
            <a:camera prst="orthographicFront">
              <a:rot lat="0" lon="0" rev="0"/>
            </a:camera>
            <a:lightRig rig="balanced" dir="t">
              <a:rot lat="0" lon="0" rev="8700000"/>
            </a:lightRig>
          </a:scene3d>
          <a:sp3d>
            <a:bevelT w="190500" h="38100"/>
          </a:sp3d>
        </p:spPr>
        <p:txBody>
          <a:bodyPr wrap="square" rtlCol="0" anchor="ctr">
            <a:normAutofit fontScale="92500" lnSpcReduction="10000"/>
            <a:sp3d extrusionH="31750" contourW="38100">
              <a:bevelT prst="riblet"/>
              <a:bevelB w="0" h="0"/>
              <a:extrusionClr>
                <a:schemeClr val="tx1">
                  <a:lumMod val="50000"/>
                  <a:lumOff val="50000"/>
                </a:schemeClr>
              </a:extrusionClr>
              <a:contourClr>
                <a:schemeClr val="bg1"/>
              </a:contourClr>
            </a:sp3d>
          </a:bodyPr>
          <a:lstStyle>
            <a:defPPr>
              <a:defRPr lang="es-MX"/>
            </a:defPPr>
            <a:lvl1pPr>
              <a:defRPr sz="2800">
                <a:solidFill>
                  <a:schemeClr val="bg1">
                    <a:lumMod val="95000"/>
                  </a:schemeClr>
                </a:solidFill>
                <a:latin typeface="Amasis MT Pro Black" panose="02040A04050005020304" pitchFamily="18" charset="0"/>
              </a:defRPr>
            </a:lvl1pPr>
          </a:lstStyle>
          <a:p>
            <a:pPr>
              <a:lnSpc>
                <a:spcPct val="90000"/>
              </a:lnSpc>
              <a:spcBef>
                <a:spcPct val="0"/>
              </a:spcBef>
            </a:pPr>
            <a:r>
              <a:rPr lang="es-MX" sz="4800" b="1" noProof="0" dirty="0">
                <a:ln/>
                <a:solidFill>
                  <a:schemeClr val="tx1"/>
                </a:solidFill>
                <a:effectLst>
                  <a:outerShdw blurRad="50800" dir="5400000" algn="ctr" rotWithShape="0">
                    <a:schemeClr val="bg1"/>
                  </a:outerShdw>
                </a:effectLst>
                <a:latin typeface="+mn-lt"/>
              </a:rPr>
              <a:t>AMOR ETERNO</a:t>
            </a:r>
          </a:p>
        </p:txBody>
      </p:sp>
      <p:sp>
        <p:nvSpPr>
          <p:cNvPr id="12" name="Título 5">
            <a:extLst>
              <a:ext uri="{FF2B5EF4-FFF2-40B4-BE49-F238E27FC236}">
                <a16:creationId xmlns:a16="http://schemas.microsoft.com/office/drawing/2014/main" id="{9B2B152D-20AD-F590-1625-1546DA8426D8}"/>
              </a:ext>
            </a:extLst>
          </p:cNvPr>
          <p:cNvSpPr>
            <a:spLocks noGrp="1"/>
          </p:cNvSpPr>
          <p:nvPr>
            <p:ph type="title"/>
          </p:nvPr>
        </p:nvSpPr>
        <p:spPr>
          <a:xfrm>
            <a:off x="115772" y="161575"/>
            <a:ext cx="2658325" cy="659218"/>
          </a:xfrm>
          <a:solidFill>
            <a:srgbClr val="8FCB50"/>
          </a:solidFill>
          <a:ln w="22225" cap="rnd">
            <a:noFill/>
          </a:ln>
          <a:scene3d>
            <a:camera prst="obliqueTopRight"/>
            <a:lightRig rig="balanced" dir="t"/>
          </a:scene3d>
          <a:sp3d>
            <a:bevelT w="190500" h="38100"/>
          </a:sp3d>
        </p:spPr>
        <p:txBody>
          <a:bodyPr>
            <a:noAutofit/>
            <a:sp3d extrusionH="88900" prstMaterial="powder">
              <a:bevelT h="127000"/>
              <a:bevelB w="38100" h="38100" prst="slope"/>
              <a:extrusionClr>
                <a:schemeClr val="bg1"/>
              </a:extrusionClr>
            </a:sp3d>
          </a:bodyPr>
          <a:lstStyle/>
          <a:p>
            <a:pPr algn="ctr"/>
            <a:r>
              <a:rPr lang="es-MX" sz="4800" b="1" u="sng" noProof="0" dirty="0">
                <a:ln/>
                <a:solidFill>
                  <a:schemeClr val="tx1"/>
                </a:solidFill>
                <a:effectLst>
                  <a:outerShdw blurRad="50800" dir="5400000" algn="ctr" rotWithShape="0">
                    <a:schemeClr val="bg1"/>
                  </a:outerShdw>
                </a:effectLst>
                <a:latin typeface="+mn-lt"/>
                <a:ea typeface="+mn-ea"/>
                <a:cs typeface="+mn-cs"/>
              </a:rPr>
              <a:t>Martes</a:t>
            </a:r>
          </a:p>
        </p:txBody>
      </p:sp>
      <p:sp>
        <p:nvSpPr>
          <p:cNvPr id="3" name="Lágrima 2">
            <a:extLst>
              <a:ext uri="{FF2B5EF4-FFF2-40B4-BE49-F238E27FC236}">
                <a16:creationId xmlns:a16="http://schemas.microsoft.com/office/drawing/2014/main" id="{AE4EEBE8-A631-7019-3F15-CE49B6932798}"/>
              </a:ext>
            </a:extLst>
          </p:cNvPr>
          <p:cNvSpPr/>
          <p:nvPr/>
        </p:nvSpPr>
        <p:spPr>
          <a:xfrm>
            <a:off x="0" y="2615864"/>
            <a:ext cx="2774097" cy="2923088"/>
          </a:xfrm>
          <a:prstGeom prst="teardrop">
            <a:avLst/>
          </a:prstGeom>
          <a:blipFill dpi="0" rotWithShape="1">
            <a:blip r:embed="rId3">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noProof="0" dirty="0"/>
          </a:p>
        </p:txBody>
      </p:sp>
      <p:sp>
        <p:nvSpPr>
          <p:cNvPr id="4" name="CuadroTexto 3">
            <a:extLst>
              <a:ext uri="{FF2B5EF4-FFF2-40B4-BE49-F238E27FC236}">
                <a16:creationId xmlns:a16="http://schemas.microsoft.com/office/drawing/2014/main" id="{984389FA-3FF8-460A-60BF-4030930B8800}"/>
              </a:ext>
            </a:extLst>
          </p:cNvPr>
          <p:cNvSpPr txBox="1"/>
          <p:nvPr/>
        </p:nvSpPr>
        <p:spPr>
          <a:xfrm>
            <a:off x="86061" y="6400795"/>
            <a:ext cx="10289118" cy="662158"/>
          </a:xfrm>
          <a:prstGeom prst="rect">
            <a:avLst/>
          </a:prstGeom>
          <a:noFill/>
        </p:spPr>
        <p:txBody>
          <a:bodyPr wrap="square" rtlCol="0">
            <a:normAutofit/>
          </a:bodyPr>
          <a:lstStyle/>
          <a:p>
            <a:pPr algn="just">
              <a:lnSpc>
                <a:spcPts val="1400"/>
              </a:lnSpc>
            </a:pPr>
            <a:r>
              <a:rPr lang="es-MX" b="1" noProof="0" dirty="0"/>
              <a:t>Reflexionemos:</a:t>
            </a:r>
            <a:r>
              <a:rPr lang="es-MX" noProof="0" dirty="0"/>
              <a:t> </a:t>
            </a:r>
            <a:r>
              <a:rPr lang="es-MX" b="1" dirty="0">
                <a:solidFill>
                  <a:srgbClr val="C00000"/>
                </a:solidFill>
                <a:latin typeface="Aptos Display" panose="020B0004020202020204" pitchFamily="34" charset="0"/>
              </a:rPr>
              <a:t>¿Qué cosas que están obstaculizando tu relación con Dios debes superar para evitar que eso siga sucediendo?</a:t>
            </a:r>
            <a:endParaRPr lang="es-MX" b="1" noProof="0" dirty="0">
              <a:solidFill>
                <a:srgbClr val="C00000"/>
              </a:solidFill>
              <a:latin typeface="Aptos Display" panose="020B0004020202020204" pitchFamily="34" charset="0"/>
            </a:endParaRPr>
          </a:p>
        </p:txBody>
      </p:sp>
    </p:spTree>
    <p:extLst>
      <p:ext uri="{BB962C8B-B14F-4D97-AF65-F5344CB8AC3E}">
        <p14:creationId xmlns:p14="http://schemas.microsoft.com/office/powerpoint/2010/main" val="3296400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 calcmode="lin" valueType="num">
                                      <p:cBhvr additive="base">
                                        <p:cTn id="7"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additive="base">
                                        <p:cTn id="1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anim calcmode="lin" valueType="num">
                                      <p:cBhvr additive="base">
                                        <p:cTn id="19"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8" grpId="0" uiExpand="1" build="p"/>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93D4AD41-BBA2-6A4A-28FE-57EE21BC4ED8}"/>
              </a:ext>
            </a:extLst>
          </p:cNvPr>
          <p:cNvSpPr txBox="1"/>
          <p:nvPr/>
        </p:nvSpPr>
        <p:spPr>
          <a:xfrm>
            <a:off x="3278601" y="187113"/>
            <a:ext cx="6624000" cy="658800"/>
          </a:xfrm>
          <a:prstGeom prst="rect">
            <a:avLst/>
          </a:prstGeom>
          <a:solidFill>
            <a:srgbClr val="6E349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bevelB prst="slope"/>
          </a:sp3d>
        </p:spPr>
        <p:txBody>
          <a:bodyPr wrap="square" rtlCol="0" anchor="ctr">
            <a:normAutofit fontScale="92500" lnSpcReduction="10000"/>
            <a:sp3d extrusionH="57150" contourW="25400">
              <a:bevelT w="50800" prst="angle"/>
              <a:extrusionClr>
                <a:schemeClr val="bg1"/>
              </a:extrusionClr>
              <a:contourClr>
                <a:schemeClr val="bg1"/>
              </a:contourClr>
            </a:sp3d>
          </a:bodyPr>
          <a:lstStyle/>
          <a:p>
            <a:pPr algn="just">
              <a:spcBef>
                <a:spcPct val="0"/>
              </a:spcBef>
            </a:pPr>
            <a:r>
              <a:rPr lang="es-MX" sz="4400" b="1" noProof="0" dirty="0">
                <a:ln>
                  <a:solidFill>
                    <a:schemeClr val="accent1"/>
                  </a:solidFill>
                </a:ln>
                <a:solidFill>
                  <a:schemeClr val="bg1"/>
                </a:solidFill>
                <a:effectLst>
                  <a:outerShdw blurRad="50800" dist="38100" algn="l" rotWithShape="0">
                    <a:schemeClr val="bg1">
                      <a:lumMod val="95000"/>
                      <a:alpha val="40000"/>
                    </a:schemeClr>
                  </a:outerShdw>
                </a:effectLst>
              </a:rPr>
              <a:t>PERMANENCIA</a:t>
            </a:r>
          </a:p>
        </p:txBody>
      </p:sp>
      <p:sp>
        <p:nvSpPr>
          <p:cNvPr id="9" name="Título 5">
            <a:extLst>
              <a:ext uri="{FF2B5EF4-FFF2-40B4-BE49-F238E27FC236}">
                <a16:creationId xmlns:a16="http://schemas.microsoft.com/office/drawing/2014/main" id="{32D96FCC-8331-450B-1E15-4B5A7EC1FDEF}"/>
              </a:ext>
            </a:extLst>
          </p:cNvPr>
          <p:cNvSpPr>
            <a:spLocks noGrp="1"/>
          </p:cNvSpPr>
          <p:nvPr>
            <p:ph type="title"/>
          </p:nvPr>
        </p:nvSpPr>
        <p:spPr>
          <a:xfrm>
            <a:off x="467360" y="193956"/>
            <a:ext cx="2658325" cy="659218"/>
          </a:xfrm>
          <a:solidFill>
            <a:srgbClr val="6E349A"/>
          </a:solidFill>
          <a:ln w="22225" cap="rnd">
            <a:noFill/>
          </a:ln>
          <a:scene3d>
            <a:camera prst="obliqueTopRight"/>
            <a:lightRig rig="balanced" dir="t"/>
          </a:scene3d>
          <a:sp3d>
            <a:bevelT w="190500" h="38100"/>
          </a:sp3d>
        </p:spPr>
        <p:txBody>
          <a:bodyPr>
            <a:noAutofit/>
            <a:sp3d extrusionH="88900" prstMaterial="powder">
              <a:bevelT h="127000"/>
              <a:bevelB w="38100" h="38100" prst="slope"/>
            </a:sp3d>
          </a:bodyPr>
          <a:lstStyle/>
          <a:p>
            <a:pPr algn="ctr"/>
            <a:r>
              <a:rPr lang="es-MX" b="1" u="sng" noProof="0" dirty="0">
                <a:ln/>
                <a:effectLst/>
                <a:latin typeface="+mn-lt"/>
                <a:ea typeface="+mn-ea"/>
                <a:cs typeface="+mn-cs"/>
              </a:rPr>
              <a:t>Miércoles</a:t>
            </a:r>
          </a:p>
        </p:txBody>
      </p:sp>
      <p:sp>
        <p:nvSpPr>
          <p:cNvPr id="4" name="Marcador de texto 3">
            <a:extLst>
              <a:ext uri="{FF2B5EF4-FFF2-40B4-BE49-F238E27FC236}">
                <a16:creationId xmlns:a16="http://schemas.microsoft.com/office/drawing/2014/main" id="{C454244B-81B2-9D1E-A4D6-0727FFF12747}"/>
              </a:ext>
            </a:extLst>
          </p:cNvPr>
          <p:cNvSpPr>
            <a:spLocks noGrp="1"/>
          </p:cNvSpPr>
          <p:nvPr>
            <p:ph type="body" idx="1"/>
          </p:nvPr>
        </p:nvSpPr>
        <p:spPr>
          <a:xfrm>
            <a:off x="11242" y="906359"/>
            <a:ext cx="10453558" cy="1101118"/>
          </a:xfrm>
          <a:noFill/>
        </p:spPr>
        <p:txBody>
          <a:bodyPr vert="horz" wrap="square" lIns="91440" tIns="45720" rIns="91440" bIns="45720" rtlCol="0" anchor="t">
            <a:normAutofit/>
          </a:bodyPr>
          <a:lstStyle/>
          <a:p>
            <a:pPr>
              <a:lnSpc>
                <a:spcPts val="1300"/>
              </a:lnSpc>
              <a:spcAft>
                <a:spcPts val="300"/>
              </a:spcAft>
            </a:pPr>
            <a:r>
              <a:rPr lang="es-MX" noProof="0" dirty="0">
                <a:latin typeface="Aptos Display" panose="020B0004020202020204" pitchFamily="34" charset="0"/>
              </a:rPr>
              <a:t>«</a:t>
            </a:r>
            <a:r>
              <a:rPr lang="es-MX" dirty="0">
                <a:latin typeface="Aptos Display" panose="020B0004020202020204" pitchFamily="34" charset="0"/>
              </a:rPr>
              <a:t>Yo soy la vid, vosotros los pámpanos; el que permanece en mí, y yo en él, éste lleva mucho fruto; porque separados de mí nada podéis hacer</a:t>
            </a:r>
            <a:r>
              <a:rPr lang="es-MX" noProof="0" dirty="0">
                <a:latin typeface="Aptos Display" panose="020B0004020202020204" pitchFamily="34" charset="0"/>
              </a:rPr>
              <a:t>» (Juan 15: 5)</a:t>
            </a:r>
          </a:p>
          <a:p>
            <a:pPr>
              <a:lnSpc>
                <a:spcPts val="1300"/>
              </a:lnSpc>
              <a:spcAft>
                <a:spcPts val="300"/>
              </a:spcAft>
            </a:pPr>
            <a:r>
              <a:rPr lang="es-MX" dirty="0">
                <a:latin typeface="Aptos Display" panose="020B0004020202020204" pitchFamily="34" charset="0"/>
              </a:rPr>
              <a:t>¿Qué dijo Jesús en Juan 15: 1 al 11?</a:t>
            </a:r>
            <a:endParaRPr lang="es-MX" noProof="0" dirty="0">
              <a:latin typeface="Aptos Display" panose="020B0004020202020204" pitchFamily="34" charset="0"/>
            </a:endParaRPr>
          </a:p>
          <a:p>
            <a:pPr>
              <a:lnSpc>
                <a:spcPts val="1300"/>
              </a:lnSpc>
              <a:spcAft>
                <a:spcPts val="300"/>
              </a:spcAft>
            </a:pPr>
            <a:r>
              <a:rPr lang="es-MX" noProof="0" dirty="0">
                <a:latin typeface="Aptos Display" panose="020B0004020202020204" pitchFamily="34" charset="0"/>
              </a:rPr>
              <a:t>R. </a:t>
            </a:r>
            <a:r>
              <a:rPr lang="es-MX" noProof="0" dirty="0">
                <a:solidFill>
                  <a:srgbClr val="0070C0"/>
                </a:solidFill>
                <a:latin typeface="Aptos Display" panose="020B0004020202020204" pitchFamily="34" charset="0"/>
              </a:rPr>
              <a:t>Que debemos permanecer en Jesús en una relación estrecha, en completa conexión con Él</a:t>
            </a:r>
            <a:r>
              <a:rPr lang="es-MX" dirty="0">
                <a:solidFill>
                  <a:srgbClr val="0070C0"/>
                </a:solidFill>
                <a:latin typeface="Aptos Display" panose="020B0004020202020204" pitchFamily="34" charset="0"/>
              </a:rPr>
              <a:t>, así como el pámpano permanece en la vid. Solo así podremos llevar fruto y podremos guardar sus mandamientos.</a:t>
            </a:r>
            <a:endParaRPr lang="es-MX" noProof="0" dirty="0">
              <a:solidFill>
                <a:srgbClr val="0070C0"/>
              </a:solidFill>
              <a:latin typeface="Aptos Display" panose="020B0004020202020204" pitchFamily="34" charset="0"/>
            </a:endParaRPr>
          </a:p>
          <a:p>
            <a:pPr>
              <a:lnSpc>
                <a:spcPts val="1300"/>
              </a:lnSpc>
              <a:spcAft>
                <a:spcPts val="300"/>
              </a:spcAft>
            </a:pPr>
            <a:endParaRPr lang="es-MX" noProof="0" dirty="0">
              <a:solidFill>
                <a:srgbClr val="0070C0"/>
              </a:solidFill>
              <a:latin typeface="Aptos Display" panose="020B0004020202020204" pitchFamily="34" charset="0"/>
            </a:endParaRPr>
          </a:p>
          <a:p>
            <a:pPr>
              <a:lnSpc>
                <a:spcPts val="1300"/>
              </a:lnSpc>
              <a:spcAft>
                <a:spcPts val="300"/>
              </a:spcAft>
            </a:pPr>
            <a:endParaRPr lang="es-MX" noProof="0" dirty="0">
              <a:solidFill>
                <a:srgbClr val="0070C0"/>
              </a:solidFill>
              <a:latin typeface="Aptos Display" panose="020B0004020202020204" pitchFamily="34" charset="0"/>
            </a:endParaRPr>
          </a:p>
          <a:p>
            <a:pPr>
              <a:lnSpc>
                <a:spcPts val="1300"/>
              </a:lnSpc>
              <a:spcAft>
                <a:spcPts val="300"/>
              </a:spcAft>
            </a:pPr>
            <a:endParaRPr lang="es-MX" noProof="0" dirty="0">
              <a:solidFill>
                <a:srgbClr val="0070C0"/>
              </a:solidFill>
              <a:latin typeface="Aptos Display" panose="020B0004020202020204" pitchFamily="34" charset="0"/>
            </a:endParaRPr>
          </a:p>
          <a:p>
            <a:pPr>
              <a:lnSpc>
                <a:spcPts val="1300"/>
              </a:lnSpc>
              <a:spcAft>
                <a:spcPts val="300"/>
              </a:spcAft>
            </a:pPr>
            <a:endParaRPr lang="es-MX" noProof="0" dirty="0">
              <a:solidFill>
                <a:srgbClr val="0070C0"/>
              </a:solidFill>
              <a:latin typeface="Aptos Display" panose="020B0004020202020204" pitchFamily="34" charset="0"/>
            </a:endParaRPr>
          </a:p>
          <a:p>
            <a:pPr>
              <a:lnSpc>
                <a:spcPts val="1300"/>
              </a:lnSpc>
              <a:spcAft>
                <a:spcPts val="300"/>
              </a:spcAft>
            </a:pPr>
            <a:endParaRPr lang="es-MX" noProof="0" dirty="0">
              <a:solidFill>
                <a:srgbClr val="0070C0"/>
              </a:solidFill>
              <a:latin typeface="Aptos Display" panose="020B0004020202020204" pitchFamily="34" charset="0"/>
            </a:endParaRPr>
          </a:p>
          <a:p>
            <a:pPr>
              <a:lnSpc>
                <a:spcPts val="1300"/>
              </a:lnSpc>
              <a:spcAft>
                <a:spcPts val="300"/>
              </a:spcAft>
            </a:pPr>
            <a:endParaRPr lang="es-MX" sz="1700" noProof="0" dirty="0">
              <a:solidFill>
                <a:srgbClr val="00B0F0"/>
              </a:solidFill>
              <a:latin typeface="Aptos Display" panose="020B0004020202020204" pitchFamily="34" charset="0"/>
            </a:endParaRPr>
          </a:p>
        </p:txBody>
      </p:sp>
      <p:sp>
        <p:nvSpPr>
          <p:cNvPr id="3" name="Diagrama de flujo: pantalla 2">
            <a:extLst>
              <a:ext uri="{FF2B5EF4-FFF2-40B4-BE49-F238E27FC236}">
                <a16:creationId xmlns:a16="http://schemas.microsoft.com/office/drawing/2014/main" id="{6186A0B3-A4B7-36EB-C952-5BC87AAF9B83}"/>
              </a:ext>
            </a:extLst>
          </p:cNvPr>
          <p:cNvSpPr/>
          <p:nvPr/>
        </p:nvSpPr>
        <p:spPr>
          <a:xfrm>
            <a:off x="11242" y="2380391"/>
            <a:ext cx="2701466" cy="3138036"/>
          </a:xfrm>
          <a:prstGeom prst="flowChartDisplay">
            <a:avLst/>
          </a:prstGeom>
          <a:blipFill dpi="0" rotWithShape="1">
            <a:blip r:embed="rId4">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noProof="0" dirty="0"/>
          </a:p>
        </p:txBody>
      </p:sp>
      <p:sp>
        <p:nvSpPr>
          <p:cNvPr id="10" name="Marcador de contenido 9">
            <a:extLst>
              <a:ext uri="{FF2B5EF4-FFF2-40B4-BE49-F238E27FC236}">
                <a16:creationId xmlns:a16="http://schemas.microsoft.com/office/drawing/2014/main" id="{10209970-210E-C161-AB3B-AECA924C0D07}"/>
              </a:ext>
            </a:extLst>
          </p:cNvPr>
          <p:cNvSpPr>
            <a:spLocks noGrp="1"/>
          </p:cNvSpPr>
          <p:nvPr>
            <p:ph sz="half" idx="2"/>
          </p:nvPr>
        </p:nvSpPr>
        <p:spPr>
          <a:xfrm>
            <a:off x="2712708" y="2007477"/>
            <a:ext cx="7752092" cy="4172607"/>
          </a:xfrm>
          <a:effectLst>
            <a:glow rad="127000">
              <a:schemeClr val="bg1"/>
            </a:glow>
            <a:softEdge rad="25400"/>
          </a:effectLst>
        </p:spPr>
        <p:txBody>
          <a:bodyPr>
            <a:normAutofit fontScale="92500"/>
            <a:scene3d>
              <a:camera prst="orthographicFront"/>
              <a:lightRig rig="brightRoom" dir="t">
                <a:rot lat="0" lon="0" rev="1200000"/>
              </a:lightRig>
            </a:scene3d>
            <a:sp3d prstMaterial="dkEdge">
              <a:bevelT w="38100"/>
              <a:extrusionClr>
                <a:schemeClr val="bg1"/>
              </a:extrusionClr>
              <a:contourClr>
                <a:schemeClr val="bg1"/>
              </a:contourClr>
            </a:sp3d>
          </a:bodyPr>
          <a:lstStyle/>
          <a:p>
            <a:pPr marL="0" indent="0" algn="just">
              <a:lnSpc>
                <a:spcPts val="1500"/>
              </a:lnSpc>
              <a:buNone/>
            </a:pPr>
            <a:r>
              <a:rPr lang="es-MX" dirty="0">
                <a:latin typeface="Aptos Display" panose="020B0004020202020204" pitchFamily="34" charset="0"/>
              </a:rPr>
              <a:t>Tener una relación cercana es vital y da vida, pero eso no significa que siempre sea fácil. Llevar una vida de devoción espiritual es contracultural y requiere esfuerzo e intención. Vivimos en un mundo rápido, ruidoso y distraído, una cultura que glorifica la autopromoción, la codicia y el drama. Este es el entorno opuesto al propicio para llevar a cabo las prácticas espirituales que construyen una relación con Dios, como la quietud, el descanso, la oración, el estudio de la Biblia, la moderación y el desinterés. Necesitamos quietud y silencio para llegar a conocer a Dios. Como dice Salmos 46:10: «Estad quietos, y conoced que yo soy Dios». </a:t>
            </a:r>
            <a:endParaRPr lang="es-MX" noProof="0" dirty="0">
              <a:latin typeface="Aptos Display" panose="020B0004020202020204" pitchFamily="34" charset="0"/>
            </a:endParaRPr>
          </a:p>
          <a:p>
            <a:pPr marL="0" indent="0" algn="just">
              <a:lnSpc>
                <a:spcPts val="1500"/>
              </a:lnSpc>
              <a:buNone/>
            </a:pPr>
            <a:r>
              <a:rPr lang="es-MX" b="1" noProof="0" dirty="0">
                <a:latin typeface="Aptos Display" panose="020B0004020202020204" pitchFamily="34" charset="0"/>
              </a:rPr>
              <a:t>«</a:t>
            </a:r>
            <a:r>
              <a:rPr lang="es-MX" b="1" dirty="0">
                <a:latin typeface="Aptos Display" panose="020B0004020202020204" pitchFamily="34" charset="0"/>
              </a:rPr>
              <a:t>Nuestro primer deber, y el más grande de todos, es saber que permanecemos en Cristo. Él debe hacer la obra. Debemos intentar saber “qué dice el Señor”, sometiendo nuestras vidas a su gobierno. Cuando el Espíritu de Cristo mora en nosotros, todo cambia. Solo el Salvador puede darnos el descanso y la paz que tanto necesitamos. Y en cada invitación que nos hace para buscar al Señor a fin de que lo encontremos, nos está llamando para que moremos en él. Esta invitación no consiste solamente en que vayamos a él, sino que permanezcamos en él. El Espíritu de Dios nos impulsa a acudir. Cuando tenemos ese descanso y esa paz, nuestras preocupaciones diarias no nos inducirán a ser ordinarios, toscos y descorteses. No seguiremos más nuestro propio camino y nuestra voluntad. Desearemos hacer la voluntad de Dios, morando en Cristo como los pámpanos se hallan unidos en la vid</a:t>
            </a:r>
            <a:r>
              <a:rPr lang="es-MX" b="1" noProof="0" dirty="0">
                <a:latin typeface="Aptos Display" panose="020B0004020202020204" pitchFamily="34" charset="0"/>
              </a:rPr>
              <a:t>». </a:t>
            </a:r>
            <a:r>
              <a:rPr lang="es-MX" i="1" dirty="0">
                <a:latin typeface="Aptos Display" panose="020B0004020202020204" pitchFamily="34" charset="0"/>
              </a:rPr>
              <a:t>(Cada día con Dios, 11 de mayo, p. 138)</a:t>
            </a:r>
            <a:r>
              <a:rPr lang="es-MX" i="1" noProof="0" dirty="0">
                <a:latin typeface="Aptos Display" panose="020B0004020202020204" pitchFamily="34" charset="0"/>
              </a:rPr>
              <a:t>.</a:t>
            </a:r>
          </a:p>
        </p:txBody>
      </p:sp>
      <p:sp>
        <p:nvSpPr>
          <p:cNvPr id="6" name="CuadroTexto 5">
            <a:extLst>
              <a:ext uri="{FF2B5EF4-FFF2-40B4-BE49-F238E27FC236}">
                <a16:creationId xmlns:a16="http://schemas.microsoft.com/office/drawing/2014/main" id="{9380AA45-86D5-335F-FCD4-9E237300BF12}"/>
              </a:ext>
            </a:extLst>
          </p:cNvPr>
          <p:cNvSpPr txBox="1"/>
          <p:nvPr/>
        </p:nvSpPr>
        <p:spPr>
          <a:xfrm>
            <a:off x="22128" y="6201260"/>
            <a:ext cx="10442672" cy="515334"/>
          </a:xfrm>
          <a:prstGeom prst="rect">
            <a:avLst/>
          </a:prstGeom>
          <a:noFill/>
        </p:spPr>
        <p:txBody>
          <a:bodyPr wrap="square" rtlCol="0">
            <a:spAutoFit/>
          </a:bodyPr>
          <a:lstStyle/>
          <a:p>
            <a:pPr algn="just">
              <a:lnSpc>
                <a:spcPts val="1600"/>
              </a:lnSpc>
            </a:pPr>
            <a:r>
              <a:rPr lang="es-MX" b="1" noProof="0" dirty="0"/>
              <a:t>Reflexionemos:</a:t>
            </a:r>
            <a:r>
              <a:rPr lang="es-MX" noProof="0" dirty="0"/>
              <a:t> </a:t>
            </a:r>
            <a:r>
              <a:rPr lang="es-MX" b="1" noProof="0" dirty="0">
                <a:solidFill>
                  <a:srgbClr val="C00000"/>
                </a:solidFill>
                <a:latin typeface="Aptos Display" panose="020B0004020202020204" pitchFamily="34" charset="0"/>
              </a:rPr>
              <a:t> ¡Cuanto tiempo dedicas al estudio de la Palabra de Dios? ¿Es suficiente para permanecer en Cristo? </a:t>
            </a:r>
            <a:r>
              <a:rPr lang="es-MX" b="1" dirty="0">
                <a:solidFill>
                  <a:srgbClr val="C00000"/>
                </a:solidFill>
                <a:latin typeface="Aptos Display" panose="020B0004020202020204" pitchFamily="34" charset="0"/>
              </a:rPr>
              <a:t>Si no es suficiente haz el propósito de dedicar más tiempo con Cristo.</a:t>
            </a:r>
            <a:endParaRPr lang="es-MX" sz="1700" b="1" noProof="0" dirty="0">
              <a:solidFill>
                <a:srgbClr val="C00000"/>
              </a:solidFill>
              <a:latin typeface="Aptos Display" panose="020B0004020202020204" pitchFamily="34" charset="0"/>
            </a:endParaRPr>
          </a:p>
        </p:txBody>
      </p:sp>
    </p:spTree>
    <p:extLst>
      <p:ext uri="{BB962C8B-B14F-4D97-AF65-F5344CB8AC3E}">
        <p14:creationId xmlns:p14="http://schemas.microsoft.com/office/powerpoint/2010/main" val="168724420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 calcmode="lin" valueType="num">
                                      <p:cBhvr additive="base">
                                        <p:cTn id="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anim calcmode="lin" valueType="num">
                                      <p:cBhvr additive="base">
                                        <p:cTn id="13"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xEl>
                                              <p:pRg st="1" end="1"/>
                                            </p:txEl>
                                          </p:spTgt>
                                        </p:tgtEl>
                                        <p:attrNameLst>
                                          <p:attrName>style.visibility</p:attrName>
                                        </p:attrNameLst>
                                      </p:cBhvr>
                                      <p:to>
                                        <p:strVal val="visible"/>
                                      </p:to>
                                    </p:set>
                                    <p:anim calcmode="lin" valueType="num">
                                      <p:cBhvr additive="base">
                                        <p:cTn id="19"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texto 6">
            <a:extLst>
              <a:ext uri="{FF2B5EF4-FFF2-40B4-BE49-F238E27FC236}">
                <a16:creationId xmlns:a16="http://schemas.microsoft.com/office/drawing/2014/main" id="{561AB1F5-B354-8C1B-B95F-2B1DF3FECEFE}"/>
              </a:ext>
            </a:extLst>
          </p:cNvPr>
          <p:cNvSpPr>
            <a:spLocks noGrp="1"/>
          </p:cNvSpPr>
          <p:nvPr>
            <p:ph type="body" idx="1"/>
          </p:nvPr>
        </p:nvSpPr>
        <p:spPr>
          <a:xfrm>
            <a:off x="139850" y="880631"/>
            <a:ext cx="10247731" cy="1579695"/>
          </a:xfrm>
        </p:spPr>
        <p:txBody>
          <a:bodyPr wrap="square" anchor="t">
            <a:noAutofit/>
          </a:bodyPr>
          <a:lstStyle/>
          <a:p>
            <a:pPr>
              <a:lnSpc>
                <a:spcPts val="1400"/>
              </a:lnSpc>
              <a:spcAft>
                <a:spcPts val="300"/>
              </a:spcAft>
            </a:pPr>
            <a:r>
              <a:rPr lang="es-MX" noProof="0" dirty="0">
                <a:latin typeface="Aptos Display" panose="020B0004020202020204" pitchFamily="34" charset="0"/>
              </a:rPr>
              <a:t>«</a:t>
            </a:r>
            <a:r>
              <a:rPr lang="es-MX" dirty="0">
                <a:latin typeface="Aptos Display" panose="020B0004020202020204" pitchFamily="34" charset="0"/>
              </a:rPr>
              <a:t>Permaneced en mí, y yo en vosotros. Como el pámpano no puede llevar fruto por sí mismo, si no permanece en la vid, así tampoco vosotros, si no permanecéis en mí</a:t>
            </a:r>
            <a:r>
              <a:rPr lang="es-MX" noProof="0" dirty="0">
                <a:latin typeface="Aptos Display" panose="020B0004020202020204" pitchFamily="34" charset="0"/>
              </a:rPr>
              <a:t>» (Juan 15: 4)</a:t>
            </a:r>
          </a:p>
          <a:p>
            <a:pPr>
              <a:lnSpc>
                <a:spcPts val="1400"/>
              </a:lnSpc>
              <a:spcAft>
                <a:spcPts val="300"/>
              </a:spcAft>
            </a:pPr>
            <a:r>
              <a:rPr lang="es-MX" dirty="0">
                <a:latin typeface="Aptos Display" panose="020B0004020202020204" pitchFamily="34" charset="0"/>
              </a:rPr>
              <a:t>Lee Lucas 11: 13, 1 Juan 4: 19 y Romanos 8: 9 al 11. ¿Cuál es el mensaje esencial de esos textos para nosotros?</a:t>
            </a:r>
            <a:endParaRPr lang="es-MX" noProof="0" dirty="0">
              <a:latin typeface="Aptos Display" panose="020B0004020202020204" pitchFamily="34" charset="0"/>
            </a:endParaRPr>
          </a:p>
          <a:p>
            <a:pPr>
              <a:lnSpc>
                <a:spcPts val="1400"/>
              </a:lnSpc>
              <a:spcAft>
                <a:spcPts val="300"/>
              </a:spcAft>
            </a:pPr>
            <a:r>
              <a:rPr kumimoji="0" lang="es-MX" b="1" i="0" u="none" strike="noStrike" kern="1200" cap="none" spc="0" normalizeH="0" baseline="0" noProof="0" dirty="0">
                <a:ln>
                  <a:noFill/>
                </a:ln>
                <a:solidFill>
                  <a:prstClr val="black"/>
                </a:solidFill>
                <a:effectLst/>
                <a:uLnTx/>
                <a:uFillTx/>
                <a:latin typeface="Aptos Display" panose="020B0004020202020204" pitchFamily="34" charset="0"/>
              </a:rPr>
              <a:t>R. </a:t>
            </a:r>
            <a:r>
              <a:rPr lang="es-MX" noProof="0" dirty="0">
                <a:solidFill>
                  <a:srgbClr val="0970BC"/>
                </a:solidFill>
                <a:latin typeface="Aptos Display" panose="020B0004020202020204" pitchFamily="34" charset="0"/>
              </a:rPr>
              <a:t>Dios nos dará el Espíritu Santo a los que lo pidan. Dios nos amo primero antes de que nosotros lo amarnos. Si tenemos el Espíritu y mora en nosotros, somos de Cristo, y vivificará también nuestro cuerpos para no estar muertos en el pecado. </a:t>
            </a:r>
            <a:endParaRPr lang="es-MX" noProof="0" dirty="0">
              <a:latin typeface="Aptos Display" panose="020B0004020202020204" pitchFamily="34" charset="0"/>
            </a:endParaRPr>
          </a:p>
        </p:txBody>
      </p:sp>
      <p:sp>
        <p:nvSpPr>
          <p:cNvPr id="8" name="Marcador de contenido 7">
            <a:extLst>
              <a:ext uri="{FF2B5EF4-FFF2-40B4-BE49-F238E27FC236}">
                <a16:creationId xmlns:a16="http://schemas.microsoft.com/office/drawing/2014/main" id="{E4DAE60B-E6BE-5D43-22D6-333BB2BAE90B}"/>
              </a:ext>
            </a:extLst>
          </p:cNvPr>
          <p:cNvSpPr>
            <a:spLocks noGrp="1"/>
          </p:cNvSpPr>
          <p:nvPr>
            <p:ph sz="half" idx="2"/>
          </p:nvPr>
        </p:nvSpPr>
        <p:spPr>
          <a:xfrm>
            <a:off x="2786478" y="2217685"/>
            <a:ext cx="7590593" cy="4365677"/>
          </a:xfrm>
        </p:spPr>
        <p:txBody>
          <a:bodyPr vert="horz" wrap="square" lIns="91440" tIns="45720" rIns="91440" bIns="45720" rtlCol="0">
            <a:normAutofit/>
          </a:bodyPr>
          <a:lstStyle/>
          <a:p>
            <a:pPr marL="0" indent="0" algn="just">
              <a:lnSpc>
                <a:spcPts val="1300"/>
              </a:lnSpc>
              <a:spcBef>
                <a:spcPts val="0"/>
              </a:spcBef>
              <a:spcAft>
                <a:spcPts val="600"/>
              </a:spcAft>
              <a:buNone/>
            </a:pPr>
            <a:r>
              <a:rPr lang="es-MX" sz="1900" dirty="0">
                <a:latin typeface="Aptos Display" panose="020B0004020202020204" pitchFamily="34" charset="0"/>
              </a:rPr>
              <a:t>Permanecer en Cristo parece a veces muy difícil. Puede que sepamos qué necesitamos, pero la prisa de la vida nos arrastra como un torbellino y todo parece demasiado arduo</a:t>
            </a:r>
            <a:r>
              <a:rPr lang="es-MX" sz="1900" noProof="0" dirty="0">
                <a:latin typeface="Aptos Display" panose="020B0004020202020204" pitchFamily="34" charset="0"/>
              </a:rPr>
              <a:t>.</a:t>
            </a:r>
            <a:r>
              <a:rPr lang="es-MX" sz="1900" dirty="0">
                <a:latin typeface="Aptos Display" panose="020B0004020202020204" pitchFamily="34" charset="0"/>
              </a:rPr>
              <a:t> A veces podemos estar parcialmente conectados a la Vid sin estar realmente unidos a ella con cada fibra de nuestro ser. Podemos asistir a la iglesia, orar y hacer lo correcto, aunque nos sentimos interiormente marchitos. Lo cierto es que no podemos fingir que permanecemos en Jesús, así como una rama no puede simular que está conectada a una vid. La savia de una vid es como el Espíritu Santo en nuestra vida. Podemos ser como una rama muerta, pero cuando decidimos pasar tiempo con Dios, el Espíritu Santo se derrama en nosotros como la savia de las raíces y nos da vida para que empecemos a crecer.</a:t>
            </a:r>
            <a:endParaRPr lang="es-MX" sz="1900" noProof="0" dirty="0">
              <a:latin typeface="Aptos Display" panose="020B0004020202020204" pitchFamily="34" charset="0"/>
            </a:endParaRPr>
          </a:p>
          <a:p>
            <a:pPr marL="0" indent="0" algn="just">
              <a:lnSpc>
                <a:spcPts val="1500"/>
              </a:lnSpc>
              <a:spcBef>
                <a:spcPts val="0"/>
              </a:spcBef>
              <a:spcAft>
                <a:spcPts val="600"/>
              </a:spcAft>
              <a:buNone/>
            </a:pPr>
            <a:r>
              <a:rPr lang="es-MX" noProof="0" dirty="0">
                <a:latin typeface="Aptos Display" panose="020B0004020202020204" pitchFamily="34" charset="0"/>
              </a:rPr>
              <a:t>«</a:t>
            </a:r>
            <a:r>
              <a:rPr lang="es-MX" b="1" dirty="0">
                <a:latin typeface="Aptos Display" panose="020B0004020202020204" pitchFamily="34" charset="0"/>
              </a:rPr>
              <a:t>La ley de Dios es la única verdadera norma de perfección moral. Esa ley fue ejemplificada prácticamente en la vida de Cristo. Él dice de sí mismo: “Yo he guardado los mandamientos de mi Padre”. Juan 15:10. Nada menos que esta obediencia hará frente a los requisitos de la Palabra de Dios. “El que dice que permanece en él, debe andar como él anduvo”. 1 Juan 2:6. No podemos afirmar que somos incapaces de hacerlo, porque tenemos la seguridad: “Bástate mi gracia”. 2 Corintios 12:9. Al mirarnos en el espejo divino, la ley de Dios, vemos el carácter excesivamente pecaminoso del pecado, y nuestra propia condición perdida como transgresores. Pero por el arrepentimiento y la fe somos justificados delante de Dios, y por la gracia divina capacitados para prestar obediencia a sus mandamientos.</a:t>
            </a:r>
            <a:r>
              <a:rPr lang="es-MX" b="1" noProof="0" dirty="0">
                <a:latin typeface="Aptos Display" panose="020B0004020202020204" pitchFamily="34" charset="0"/>
              </a:rPr>
              <a:t>»</a:t>
            </a:r>
            <a:r>
              <a:rPr lang="es-MX" i="1" noProof="0" dirty="0">
                <a:latin typeface="Aptos Display" panose="020B0004020202020204" pitchFamily="34" charset="0"/>
              </a:rPr>
              <a:t> </a:t>
            </a:r>
            <a:r>
              <a:rPr lang="es-MX" i="1" dirty="0">
                <a:latin typeface="Aptos Display" panose="020B0004020202020204" pitchFamily="34" charset="0"/>
              </a:rPr>
              <a:t>(Reflejemos a Jesús, 23 de marzo, p. 88).</a:t>
            </a:r>
            <a:endParaRPr lang="es-MX" i="1" noProof="0" dirty="0">
              <a:latin typeface="Aptos Display" panose="020B0004020202020204" pitchFamily="34" charset="0"/>
            </a:endParaRPr>
          </a:p>
          <a:p>
            <a:pPr marL="0" indent="0" algn="just">
              <a:lnSpc>
                <a:spcPts val="1400"/>
              </a:lnSpc>
              <a:spcBef>
                <a:spcPts val="0"/>
              </a:spcBef>
              <a:spcAft>
                <a:spcPts val="600"/>
              </a:spcAft>
              <a:buNone/>
            </a:pPr>
            <a:endParaRPr lang="es-MX" sz="1900" i="1" noProof="0" dirty="0">
              <a:latin typeface="Aptos Display" panose="020B0004020202020204" pitchFamily="34" charset="0"/>
            </a:endParaRPr>
          </a:p>
        </p:txBody>
      </p:sp>
      <p:sp>
        <p:nvSpPr>
          <p:cNvPr id="2" name="CuadroTexto 1">
            <a:extLst>
              <a:ext uri="{FF2B5EF4-FFF2-40B4-BE49-F238E27FC236}">
                <a16:creationId xmlns:a16="http://schemas.microsoft.com/office/drawing/2014/main" id="{ED5AB885-7FC0-5E71-F3CE-EEAFDF120305}"/>
              </a:ext>
            </a:extLst>
          </p:cNvPr>
          <p:cNvSpPr txBox="1"/>
          <p:nvPr/>
        </p:nvSpPr>
        <p:spPr>
          <a:xfrm>
            <a:off x="3278601" y="187113"/>
            <a:ext cx="6624000" cy="658800"/>
          </a:xfrm>
          <a:prstGeom prst="rect">
            <a:avLst/>
          </a:prstGeom>
          <a:solidFill>
            <a:srgbClr val="FF2323"/>
          </a:solidFill>
          <a:ln>
            <a:noFill/>
          </a:ln>
          <a:effectLst>
            <a:outerShdw blurRad="50800" dist="50800" dir="1200000" algn="l" rotWithShape="0">
              <a:prstClr val="black">
                <a:alpha val="46000"/>
              </a:prstClr>
            </a:outerShdw>
          </a:effectLst>
          <a:scene3d>
            <a:camera prst="orthographicFront">
              <a:rot lat="0" lon="0" rev="0"/>
            </a:camera>
            <a:lightRig rig="balanced" dir="t">
              <a:rot lat="0" lon="0" rev="8700000"/>
            </a:lightRig>
          </a:scene3d>
          <a:sp3d>
            <a:bevelT w="190500" h="38100"/>
          </a:sp3d>
        </p:spPr>
        <p:txBody>
          <a:bodyPr wrap="square" rtlCol="0" anchor="ctr">
            <a:normAutofit/>
          </a:bodyPr>
          <a:lstStyle/>
          <a:p>
            <a:r>
              <a:rPr lang="es-MX" sz="2800" noProof="0" dirty="0">
                <a:ln>
                  <a:solidFill>
                    <a:schemeClr val="bg1"/>
                  </a:solidFill>
                </a:ln>
                <a:solidFill>
                  <a:schemeClr val="bg1"/>
                </a:solidFill>
                <a:effectLst>
                  <a:innerShdw blurRad="63500" dist="50800" dir="18900000">
                    <a:schemeClr val="tx1">
                      <a:alpha val="50000"/>
                    </a:schemeClr>
                  </a:innerShdw>
                </a:effectLst>
                <a:latin typeface="Amasis MT Pro Black" panose="02040A04050005020304" pitchFamily="18" charset="0"/>
              </a:rPr>
              <a:t>LA SAVIA</a:t>
            </a:r>
          </a:p>
        </p:txBody>
      </p:sp>
      <p:sp>
        <p:nvSpPr>
          <p:cNvPr id="22" name="Título 5">
            <a:extLst>
              <a:ext uri="{FF2B5EF4-FFF2-40B4-BE49-F238E27FC236}">
                <a16:creationId xmlns:a16="http://schemas.microsoft.com/office/drawing/2014/main" id="{F998FE6C-165A-A6CF-2E59-80423ED8B31B}"/>
              </a:ext>
            </a:extLst>
          </p:cNvPr>
          <p:cNvSpPr>
            <a:spLocks noGrp="1"/>
          </p:cNvSpPr>
          <p:nvPr>
            <p:ph type="title"/>
          </p:nvPr>
        </p:nvSpPr>
        <p:spPr>
          <a:xfrm>
            <a:off x="467360" y="201068"/>
            <a:ext cx="2658325" cy="659218"/>
          </a:xfrm>
          <a:solidFill>
            <a:srgbClr val="FF0000"/>
          </a:solidFill>
          <a:ln w="22225" cap="rnd">
            <a:noFill/>
          </a:ln>
          <a:scene3d>
            <a:camera prst="obliqueTopRight"/>
            <a:lightRig rig="balanced" dir="t"/>
          </a:scene3d>
          <a:sp3d>
            <a:bevelT w="190500" h="38100"/>
          </a:sp3d>
        </p:spPr>
        <p:txBody>
          <a:bodyPr>
            <a:noAutofit/>
            <a:sp3d extrusionH="88900" prstMaterial="powder">
              <a:bevelT h="127000"/>
              <a:bevelB w="38100" h="38100" prst="slope"/>
            </a:sp3d>
          </a:bodyPr>
          <a:lstStyle/>
          <a:p>
            <a:pPr algn="ctr"/>
            <a:r>
              <a:rPr lang="es-MX" sz="4800" b="1" u="sng" noProof="0" dirty="0">
                <a:ln>
                  <a:solidFill>
                    <a:schemeClr val="bg1"/>
                  </a:solidFill>
                </a:ln>
                <a:solidFill>
                  <a:schemeClr val="tx1"/>
                </a:solidFill>
                <a:effectLst>
                  <a:outerShdw blurRad="50800" dist="50800" dir="5400000" algn="ctr" rotWithShape="0">
                    <a:schemeClr val="bg1"/>
                  </a:outerShdw>
                </a:effectLst>
                <a:latin typeface="+mn-lt"/>
                <a:ea typeface="+mn-ea"/>
                <a:cs typeface="+mn-cs"/>
              </a:rPr>
              <a:t>Jueves</a:t>
            </a:r>
          </a:p>
        </p:txBody>
      </p:sp>
      <p:sp>
        <p:nvSpPr>
          <p:cNvPr id="3" name="Diagrama de flujo: proceso alternativo 2">
            <a:extLst>
              <a:ext uri="{FF2B5EF4-FFF2-40B4-BE49-F238E27FC236}">
                <a16:creationId xmlns:a16="http://schemas.microsoft.com/office/drawing/2014/main" id="{E2AA187E-BBC3-A519-4C2B-F00A96DA9A45}"/>
              </a:ext>
            </a:extLst>
          </p:cNvPr>
          <p:cNvSpPr/>
          <p:nvPr/>
        </p:nvSpPr>
        <p:spPr>
          <a:xfrm>
            <a:off x="139850" y="2445954"/>
            <a:ext cx="2657138" cy="3387295"/>
          </a:xfrm>
          <a:prstGeom prst="flowChartAlternateProcess">
            <a:avLst/>
          </a:prstGeom>
          <a:blipFill dpi="0" rotWithShape="1">
            <a:blip r:embed="rId3">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noProof="0" dirty="0"/>
          </a:p>
        </p:txBody>
      </p:sp>
      <p:sp>
        <p:nvSpPr>
          <p:cNvPr id="5" name="CuadroTexto 4">
            <a:extLst>
              <a:ext uri="{FF2B5EF4-FFF2-40B4-BE49-F238E27FC236}">
                <a16:creationId xmlns:a16="http://schemas.microsoft.com/office/drawing/2014/main" id="{140FBE8E-B777-9D82-DBE5-8E8DA3575749}"/>
              </a:ext>
            </a:extLst>
          </p:cNvPr>
          <p:cNvSpPr txBox="1"/>
          <p:nvPr/>
        </p:nvSpPr>
        <p:spPr>
          <a:xfrm>
            <a:off x="139850" y="6429590"/>
            <a:ext cx="10312275" cy="470450"/>
          </a:xfrm>
          <a:prstGeom prst="rect">
            <a:avLst/>
          </a:prstGeom>
          <a:noFill/>
        </p:spPr>
        <p:txBody>
          <a:bodyPr wrap="square" rtlCol="0">
            <a:spAutoFit/>
          </a:bodyPr>
          <a:lstStyle/>
          <a:p>
            <a:pPr algn="just">
              <a:lnSpc>
                <a:spcPts val="1400"/>
              </a:lnSpc>
            </a:pPr>
            <a:r>
              <a:rPr lang="es-MX" b="1" noProof="0" dirty="0"/>
              <a:t>Reflexionemos:</a:t>
            </a:r>
            <a:r>
              <a:rPr lang="es-MX" noProof="0" dirty="0"/>
              <a:t> </a:t>
            </a:r>
            <a:r>
              <a:rPr lang="es-MX" b="1" dirty="0">
                <a:solidFill>
                  <a:srgbClr val="C00000"/>
                </a:solidFill>
                <a:latin typeface="Aptos Display" panose="020B0004020202020204" pitchFamily="34" charset="0"/>
              </a:rPr>
              <a:t>Lee nuevamente esa lista. ¿Cómo puede influir cada aspecto de la obra del Espíritu Santo en tu relación con Dios?</a:t>
            </a:r>
            <a:endParaRPr lang="es-MX" b="1" noProof="0" dirty="0">
              <a:solidFill>
                <a:srgbClr val="C00000"/>
              </a:solidFill>
              <a:latin typeface="Aptos Display" panose="020B0004020202020204" pitchFamily="34" charset="0"/>
            </a:endParaRPr>
          </a:p>
        </p:txBody>
      </p:sp>
    </p:spTree>
    <p:extLst>
      <p:ext uri="{BB962C8B-B14F-4D97-AF65-F5344CB8AC3E}">
        <p14:creationId xmlns:p14="http://schemas.microsoft.com/office/powerpoint/2010/main" val="3014199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 calcmode="lin" valueType="num">
                                      <p:cBhvr additive="base">
                                        <p:cTn id="7"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additive="base">
                                        <p:cTn id="1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anim calcmode="lin" valueType="num">
                                      <p:cBhvr additive="base">
                                        <p:cTn id="19"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8" grpId="0" uiExpand="1" build="p"/>
      <p:bldP spid="5" grpId="0"/>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ecciones" id="{33A9EC13-759B-4F92-AB56-6B8B56B226EE}" vid="{05531679-3202-4267-98F4-8A937D0844D2}"/>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37633</TotalTime>
  <Words>3499</Words>
  <Application>Microsoft Office PowerPoint</Application>
  <PresentationFormat>Panorámica</PresentationFormat>
  <Paragraphs>70</Paragraphs>
  <Slides>10</Slides>
  <Notes>6</Notes>
  <HiddenSlides>0</HiddenSlides>
  <MMClips>0</MMClips>
  <ScaleCrop>false</ScaleCrop>
  <HeadingPairs>
    <vt:vector size="6" baseType="variant">
      <vt:variant>
        <vt:lpstr>Fuentes usadas</vt:lpstr>
      </vt:variant>
      <vt:variant>
        <vt:i4>19</vt:i4>
      </vt:variant>
      <vt:variant>
        <vt:lpstr>Tema</vt:lpstr>
      </vt:variant>
      <vt:variant>
        <vt:i4>1</vt:i4>
      </vt:variant>
      <vt:variant>
        <vt:lpstr>Títulos de diapositiva</vt:lpstr>
      </vt:variant>
      <vt:variant>
        <vt:i4>10</vt:i4>
      </vt:variant>
    </vt:vector>
  </HeadingPairs>
  <TitlesOfParts>
    <vt:vector size="30" baseType="lpstr">
      <vt:lpstr>Abadi</vt:lpstr>
      <vt:lpstr>ADLaM Display</vt:lpstr>
      <vt:lpstr>Amasis MT Pro Black</vt:lpstr>
      <vt:lpstr>Aptos</vt:lpstr>
      <vt:lpstr>Aptos Black</vt:lpstr>
      <vt:lpstr>Aptos Display</vt:lpstr>
      <vt:lpstr>Arial</vt:lpstr>
      <vt:lpstr>Arial Rounded MT Bold</vt:lpstr>
      <vt:lpstr>Avenir Next LT Pro</vt:lpstr>
      <vt:lpstr>Bahnschrift</vt:lpstr>
      <vt:lpstr>Bw Modelica</vt:lpstr>
      <vt:lpstr>Calibri</vt:lpstr>
      <vt:lpstr>Calibri Light</vt:lpstr>
      <vt:lpstr>Comic Sans MS</vt:lpstr>
      <vt:lpstr>Gill Sans Nova Cond</vt:lpstr>
      <vt:lpstr>Gisha</vt:lpstr>
      <vt:lpstr>Haettenschweiler</vt:lpstr>
      <vt:lpstr>Impact</vt:lpstr>
      <vt:lpstr>Lato</vt:lpstr>
      <vt:lpstr>Tema de Office</vt:lpstr>
      <vt:lpstr>Presentación de PowerPoint</vt:lpstr>
      <vt:lpstr>Para Memorizar</vt:lpstr>
      <vt:lpstr>Enfoque del Estudio</vt:lpstr>
      <vt:lpstr>Presentación de PowerPoint</vt:lpstr>
      <vt:lpstr>Domingo</vt:lpstr>
      <vt:lpstr>Lunes</vt:lpstr>
      <vt:lpstr>Martes</vt:lpstr>
      <vt:lpstr>Miércoles</vt:lpstr>
      <vt:lpstr>Jueves</vt:lpstr>
      <vt:lpstr>PARA ESTUDIAR Y MEDITAR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JORGE CRUZ</dc:creator>
  <cp:lastModifiedBy>JORGE CRUZ</cp:lastModifiedBy>
  <cp:revision>1781</cp:revision>
  <dcterms:created xsi:type="dcterms:W3CDTF">2023-06-19T00:44:38Z</dcterms:created>
  <dcterms:modified xsi:type="dcterms:W3CDTF">2026-04-01T03:22:05Z</dcterms:modified>
</cp:coreProperties>
</file>