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1B9BA"/>
    <a:srgbClr val="D6B180"/>
    <a:srgbClr val="1F454E"/>
    <a:srgbClr val="265283"/>
    <a:srgbClr val="A2C0DA"/>
    <a:srgbClr val="2C5686"/>
    <a:srgbClr val="A1BFD9"/>
    <a:srgbClr val="7C5E26"/>
    <a:srgbClr val="69343E"/>
    <a:srgbClr val="9B9A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94" autoAdjust="0"/>
    <p:restoredTop sz="94678" autoAdjust="0"/>
  </p:normalViewPr>
  <p:slideViewPr>
    <p:cSldViewPr snapToGrid="0">
      <p:cViewPr varScale="1">
        <p:scale>
          <a:sx n="73" d="100"/>
          <a:sy n="73" d="100"/>
        </p:scale>
        <p:origin x="706" y="408"/>
      </p:cViewPr>
      <p:guideLst>
        <p:guide orient="horz" pos="2205"/>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18/06/2025</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1</a:t>
            </a:fld>
            <a:endParaRPr lang="es-MX"/>
          </a:p>
        </p:txBody>
      </p:sp>
    </p:spTree>
    <p:extLst>
      <p:ext uri="{BB962C8B-B14F-4D97-AF65-F5344CB8AC3E}">
        <p14:creationId xmlns:p14="http://schemas.microsoft.com/office/powerpoint/2010/main" val="22892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3</a:t>
            </a:fld>
            <a:endParaRPr lang="es-MX"/>
          </a:p>
        </p:txBody>
      </p:sp>
    </p:spTree>
    <p:extLst>
      <p:ext uri="{BB962C8B-B14F-4D97-AF65-F5344CB8AC3E}">
        <p14:creationId xmlns:p14="http://schemas.microsoft.com/office/powerpoint/2010/main" val="428708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5</a:t>
            </a:fld>
            <a:endParaRPr lang="es-MX"/>
          </a:p>
        </p:txBody>
      </p:sp>
    </p:spTree>
    <p:extLst>
      <p:ext uri="{BB962C8B-B14F-4D97-AF65-F5344CB8AC3E}">
        <p14:creationId xmlns:p14="http://schemas.microsoft.com/office/powerpoint/2010/main" val="143285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7</a:t>
            </a:fld>
            <a:endParaRPr lang="es-MX"/>
          </a:p>
        </p:txBody>
      </p:sp>
    </p:spTree>
    <p:extLst>
      <p:ext uri="{BB962C8B-B14F-4D97-AF65-F5344CB8AC3E}">
        <p14:creationId xmlns:p14="http://schemas.microsoft.com/office/powerpoint/2010/main" val="2281881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8</a:t>
            </a:fld>
            <a:endParaRPr lang="es-MX"/>
          </a:p>
        </p:txBody>
      </p:sp>
    </p:spTree>
    <p:extLst>
      <p:ext uri="{BB962C8B-B14F-4D97-AF65-F5344CB8AC3E}">
        <p14:creationId xmlns:p14="http://schemas.microsoft.com/office/powerpoint/2010/main" val="1453979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7136F143-38F5-6138-E2BA-81CD00471189}"/>
              </a:ext>
            </a:extLst>
          </p:cNvPr>
          <p:cNvSpPr/>
          <p:nvPr userDrawn="1"/>
        </p:nvSpPr>
        <p:spPr>
          <a:xfrm>
            <a:off x="-7080" y="-29261"/>
            <a:ext cx="2276694" cy="6900578"/>
          </a:xfrm>
          <a:prstGeom prst="rect">
            <a:avLst/>
          </a:prstGeom>
          <a:solidFill>
            <a:srgbClr val="1F454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4" name="Rectángulo 3">
            <a:extLst>
              <a:ext uri="{FF2B5EF4-FFF2-40B4-BE49-F238E27FC236}">
                <a16:creationId xmlns:a16="http://schemas.microsoft.com/office/drawing/2014/main" id="{E5C93EEE-43D6-22CD-08BA-AB86D0C45D1D}"/>
              </a:ext>
            </a:extLst>
          </p:cNvPr>
          <p:cNvSpPr/>
          <p:nvPr userDrawn="1"/>
        </p:nvSpPr>
        <p:spPr>
          <a:xfrm>
            <a:off x="-26912" y="-74119"/>
            <a:ext cx="12218912" cy="1087872"/>
          </a:xfrm>
          <a:prstGeom prst="rect">
            <a:avLst/>
          </a:prstGeom>
          <a:solidFill>
            <a:srgbClr val="1F454E"/>
          </a:solidFill>
          <a:ln>
            <a:solidFill>
              <a:srgbClr val="2250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4000"/>
              </a:lnSpc>
            </a:pPr>
            <a:endParaRPr lang="es-MX" sz="3600">
              <a:latin typeface="Haettenschweiler" panose="020B0706040902060204" pitchFamily="34" charset="0"/>
            </a:endParaRPr>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659997"/>
            <a:ext cx="2184400" cy="723281"/>
          </a:xfrm>
          <a:prstGeom prst="rect">
            <a:avLst/>
          </a:prstGeom>
          <a:noFill/>
        </p:spPr>
        <p:txBody>
          <a:bodyPr wrap="square" rtlCol="0">
            <a:noAutofit/>
          </a:bodyPr>
          <a:lstStyle/>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rPr>
              <a:t>Resumen en </a:t>
            </a:r>
          </a:p>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2</a:t>
            </a:r>
            <a:r>
              <a:rPr lang="es-MX" sz="3200" b="1" kern="1200" dirty="0">
                <a:ln>
                  <a:solidFill>
                    <a:schemeClr val="tx1"/>
                  </a:solidFill>
                </a:ln>
                <a:solidFill>
                  <a:schemeClr val="tx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lumMod val="95000"/>
                  </a:schemeClr>
                </a:solidFill>
                <a:effectLst/>
                <a:latin typeface="Impact" panose="020B0806030902050204" pitchFamily="34" charset="0"/>
                <a:ea typeface="+mn-ea"/>
                <a:cs typeface="Arial" panose="020B0604020202020204" pitchFamily="34" charset="0"/>
              </a:rPr>
              <a:t>TRIMESTRE</a:t>
            </a:r>
          </a:p>
          <a:p>
            <a:pPr algn="ctr"/>
            <a:endParaRPr lang="es-MX" sz="1400" b="1" dirty="0">
              <a:ln>
                <a:solidFill>
                  <a:schemeClr val="tx1"/>
                </a:solidFill>
              </a:ln>
              <a:solidFill>
                <a:schemeClr val="bg1">
                  <a:lumMod val="95000"/>
                </a:schemeClr>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Abril – Junio 2025</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0" y="2428785"/>
            <a:ext cx="2229860" cy="1000216"/>
          </a:xfrm>
          <a:prstGeom prst="rect">
            <a:avLst/>
          </a:prstGeom>
          <a:noFill/>
        </p:spPr>
        <p:txBody>
          <a:bodyPr wrap="square" rtlCol="0" anchor="ctr">
            <a:normAutofit/>
          </a:bodyPr>
          <a:lstStyle/>
          <a:p>
            <a:pPr algn="ctr">
              <a:lnSpc>
                <a:spcPts val="2400"/>
              </a:lnSpc>
              <a:spcAft>
                <a:spcPts val="0"/>
              </a:spcAft>
            </a:pPr>
            <a:r>
              <a:rPr lang="es-MX" sz="2800" b="1" kern="1200" baseline="0" dirty="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PRECURSORES</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371133"/>
            <a:ext cx="2184400" cy="461665"/>
          </a:xfrm>
          <a:prstGeom prst="rect">
            <a:avLst/>
          </a:prstGeom>
          <a:noFill/>
        </p:spPr>
        <p:txBody>
          <a:bodyPr wrap="square" rtlCol="0">
            <a:spAutoFit/>
          </a:bodyPr>
          <a:lstStyle/>
          <a:p>
            <a:pPr algn="ctr"/>
            <a:r>
              <a:rPr lang="es-MX" sz="2400" b="1" dirty="0">
                <a:ln>
                  <a:solidFill>
                    <a:schemeClr val="tx1"/>
                  </a:solidFill>
                </a:ln>
                <a:solidFill>
                  <a:schemeClr val="bg1">
                    <a:lumMod val="95000"/>
                  </a:schemeClr>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109360" y="4342587"/>
            <a:ext cx="2441498" cy="365125"/>
          </a:xfrm>
          <a:prstGeom prst="rect">
            <a:avLst/>
          </a:prstGeom>
          <a:noFill/>
        </p:spPr>
        <p:txBody>
          <a:bodyPr wrap="square" rtlCol="0">
            <a:normAutofit/>
          </a:bodyPr>
          <a:lstStyle/>
          <a:p>
            <a:pPr algn="ctr"/>
            <a:r>
              <a:rPr lang="es-MX" sz="1400" b="1" baseline="0" dirty="0">
                <a:ln>
                  <a:solidFill>
                    <a:schemeClr val="bg1">
                      <a:lumMod val="95000"/>
                      <a:alpha val="62000"/>
                    </a:schemeClr>
                  </a:solidFill>
                </a:ln>
                <a:solidFill>
                  <a:schemeClr val="bg1"/>
                </a:solidFill>
                <a:effectLst/>
                <a:latin typeface="Grandview" panose="020B0502040204020203" pitchFamily="34" charset="0"/>
              </a:rPr>
              <a:t>Para el 21 de Junio de 2025</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7080" y="5238894"/>
            <a:ext cx="2184400" cy="1552295"/>
            <a:chOff x="23168" y="5023571"/>
            <a:chExt cx="2184400" cy="1552295"/>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56" y="5023571"/>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620037" y="1643083"/>
            <a:ext cx="504024" cy="395705"/>
          </a:xfrm>
          <a:prstGeom prst="rect">
            <a:avLst/>
          </a:prstGeom>
          <a:noFill/>
        </p:spPr>
        <p:txBody>
          <a:bodyPr wrap="square" rtlCol="0">
            <a:normAutofit/>
          </a:bodyPr>
          <a:lstStyle/>
          <a:p>
            <a:pPr algn="just"/>
            <a:r>
              <a:rPr lang="es-MX" sz="1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do</a:t>
            </a:r>
          </a:p>
        </p:txBody>
      </p:sp>
      <p:grpSp>
        <p:nvGrpSpPr>
          <p:cNvPr id="38" name="Grupo 37">
            <a:extLst>
              <a:ext uri="{FF2B5EF4-FFF2-40B4-BE49-F238E27FC236}">
                <a16:creationId xmlns:a16="http://schemas.microsoft.com/office/drawing/2014/main" id="{B6FD5F4C-BE1E-50CE-D196-99FC3B2059A5}"/>
              </a:ext>
            </a:extLst>
          </p:cNvPr>
          <p:cNvGrpSpPr/>
          <p:nvPr userDrawn="1"/>
        </p:nvGrpSpPr>
        <p:grpSpPr>
          <a:xfrm>
            <a:off x="10416171" y="-92887"/>
            <a:ext cx="1968890" cy="6965813"/>
            <a:chOff x="10384170" y="0"/>
            <a:chExt cx="1816380" cy="6935045"/>
          </a:xfrm>
          <a:solidFill>
            <a:srgbClr val="81B9BA"/>
          </a:solidFill>
        </p:grpSpPr>
        <p:sp>
          <p:nvSpPr>
            <p:cNvPr id="30" name="Rectángulo 29">
              <a:extLst>
                <a:ext uri="{FF2B5EF4-FFF2-40B4-BE49-F238E27FC236}">
                  <a16:creationId xmlns:a16="http://schemas.microsoft.com/office/drawing/2014/main" id="{52F91F25-61AC-F9A7-14B0-73BFA02B80C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s-MX" sz="4000">
                <a:ln>
                  <a:solidFill>
                    <a:schemeClr val="bg1"/>
                  </a:solidFill>
                </a:ln>
                <a:solidFill>
                  <a:schemeClr val="bg1"/>
                </a:solidFill>
                <a:latin typeface="Haettenschweiler" panose="020B0706040902060204" pitchFamily="34" charset="0"/>
              </a:endParaRPr>
            </a:p>
          </p:txBody>
        </p:sp>
        <p:pic>
          <p:nvPicPr>
            <p:cNvPr id="31" name="Imagen 30">
              <a:extLst>
                <a:ext uri="{FF2B5EF4-FFF2-40B4-BE49-F238E27FC236}">
                  <a16:creationId xmlns:a16="http://schemas.microsoft.com/office/drawing/2014/main" id="{28B1C441-E37F-73DE-CA52-689F090AFC52}"/>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12644" y="5117450"/>
              <a:ext cx="1787906" cy="1586410"/>
            </a:xfrm>
            <a:prstGeom prst="rect">
              <a:avLst/>
            </a:prstGeom>
            <a:grpFill/>
            <a:ln>
              <a:noFill/>
            </a:ln>
          </p:spPr>
        </p:pic>
      </p:gr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62675" y="6414864"/>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843894" y="6425757"/>
            <a:ext cx="2432937" cy="369332"/>
          </a:xfrm>
          <a:prstGeom prst="rect">
            <a:avLst/>
          </a:prstGeom>
          <a:solidFill>
            <a:schemeClr val="bg1"/>
          </a:solidFill>
        </p:spPr>
        <p:txBody>
          <a:bodyPr wrap="square" rtlCol="0">
            <a:spAutoFit/>
          </a:bodyPr>
          <a:lstStyle/>
          <a:p>
            <a:r>
              <a:rPr lang="es-MX" b="1" dirty="0">
                <a:solidFill>
                  <a:schemeClr val="tx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664314" y="6439147"/>
            <a:ext cx="1856872" cy="369332"/>
          </a:xfrm>
          <a:prstGeom prst="rect">
            <a:avLst/>
          </a:prstGeom>
          <a:solidFill>
            <a:schemeClr val="bg1"/>
          </a:solidFill>
        </p:spPr>
        <p:txBody>
          <a:bodyPr wrap="square" rtlCol="0">
            <a:spAutoFit/>
          </a:bodyPr>
          <a:lstStyle/>
          <a:p>
            <a:r>
              <a:rPr lang="es-MX" b="1">
                <a:solidFill>
                  <a:schemeClr val="tx1"/>
                </a:solidFill>
              </a:rPr>
              <a:t>@</a:t>
            </a:r>
            <a:r>
              <a:rPr lang="es-MX" b="1" err="1">
                <a:solidFill>
                  <a:schemeClr val="tx1"/>
                </a:solidFill>
              </a:rPr>
              <a:t>IASD_EL_Llano</a:t>
            </a:r>
            <a:endParaRPr lang="es-MX" b="1">
              <a:solidFill>
                <a:schemeClr val="tx1"/>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555342" y="6414864"/>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919586" y="6420898"/>
            <a:ext cx="1856872" cy="369332"/>
          </a:xfrm>
          <a:prstGeom prst="rect">
            <a:avLst/>
          </a:prstGeom>
          <a:solidFill>
            <a:schemeClr val="bg1"/>
          </a:solidFill>
        </p:spPr>
        <p:txBody>
          <a:bodyPr wrap="square" rtlCol="0">
            <a:spAutoFit/>
          </a:bodyPr>
          <a:lstStyle/>
          <a:p>
            <a:r>
              <a:rPr lang="es-MX" b="1" dirty="0">
                <a:solidFill>
                  <a:schemeClr val="tx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286770" y="6413554"/>
            <a:ext cx="420518" cy="420518"/>
          </a:xfrm>
          <a:prstGeom prst="rect">
            <a:avLst/>
          </a:prstGeom>
        </p:spPr>
      </p:pic>
      <p:sp>
        <p:nvSpPr>
          <p:cNvPr id="9" name="CuadroTexto 8">
            <a:extLst>
              <a:ext uri="{FF2B5EF4-FFF2-40B4-BE49-F238E27FC236}">
                <a16:creationId xmlns:a16="http://schemas.microsoft.com/office/drawing/2014/main" id="{B6B498AB-C0EC-B0BA-B2CD-527C584DCC1F}"/>
              </a:ext>
            </a:extLst>
          </p:cNvPr>
          <p:cNvSpPr txBox="1"/>
          <p:nvPr userDrawn="1"/>
        </p:nvSpPr>
        <p:spPr>
          <a:xfrm>
            <a:off x="-46835" y="1013753"/>
            <a:ext cx="2326390" cy="692497"/>
          </a:xfrm>
          <a:prstGeom prst="rect">
            <a:avLst/>
          </a:prstGeom>
          <a:noFill/>
        </p:spPr>
        <p:txBody>
          <a:bodyPr wrap="square" rtlCol="0">
            <a:spAutoFit/>
          </a:bodyPr>
          <a:lstStyle/>
          <a:p>
            <a:r>
              <a:rPr lang="es-MX" sz="2400" dirty="0">
                <a:solidFill>
                  <a:schemeClr val="bg1"/>
                </a:solidFill>
                <a:latin typeface="Impact" panose="020B0806030902050204" pitchFamily="34" charset="0"/>
              </a:rPr>
              <a:t>Escuela Sabática</a:t>
            </a:r>
          </a:p>
          <a:p>
            <a:r>
              <a:rPr lang="es-MX" sz="1500" dirty="0">
                <a:solidFill>
                  <a:schemeClr val="bg1"/>
                </a:solidFill>
                <a:latin typeface="Impact" panose="020B0806030902050204" pitchFamily="34" charset="0"/>
              </a:rPr>
              <a:t>Guía de Estudio de la Biblia</a:t>
            </a:r>
          </a:p>
        </p:txBody>
      </p:sp>
      <p:sp>
        <p:nvSpPr>
          <p:cNvPr id="2" name="CuadroTexto 1">
            <a:extLst>
              <a:ext uri="{FF2B5EF4-FFF2-40B4-BE49-F238E27FC236}">
                <a16:creationId xmlns:a16="http://schemas.microsoft.com/office/drawing/2014/main" id="{A3E93D66-26CA-9690-6C5F-6C84B729B0D0}"/>
              </a:ext>
            </a:extLst>
          </p:cNvPr>
          <p:cNvSpPr txBox="1"/>
          <p:nvPr userDrawn="1"/>
        </p:nvSpPr>
        <p:spPr>
          <a:xfrm>
            <a:off x="-7082" y="3575902"/>
            <a:ext cx="2276695" cy="830997"/>
          </a:xfrm>
          <a:prstGeom prst="rect">
            <a:avLst/>
          </a:prstGeom>
          <a:noFill/>
        </p:spPr>
        <p:txBody>
          <a:bodyPr wrap="square" rtlCol="0">
            <a:spAutoFit/>
          </a:bodyPr>
          <a:lstStyle/>
          <a:p>
            <a:pPr algn="ctr"/>
            <a:r>
              <a:rPr lang="es-MX" sz="4800" b="1" dirty="0">
                <a:ln>
                  <a:solidFill>
                    <a:schemeClr val="tx1"/>
                  </a:solidFill>
                </a:ln>
                <a:solidFill>
                  <a:schemeClr val="bg1">
                    <a:lumMod val="95000"/>
                  </a:schemeClr>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12</a:t>
            </a:r>
          </a:p>
        </p:txBody>
      </p:sp>
      <p:pic>
        <p:nvPicPr>
          <p:cNvPr id="8" name="Imagen 7">
            <a:extLst>
              <a:ext uri="{FF2B5EF4-FFF2-40B4-BE49-F238E27FC236}">
                <a16:creationId xmlns:a16="http://schemas.microsoft.com/office/drawing/2014/main" id="{6C3FC000-E3B6-B013-2912-548E4CE3FAB0}"/>
              </a:ext>
            </a:extLst>
          </p:cNvPr>
          <p:cNvPicPr>
            <a:picLocks noChangeAspect="1"/>
          </p:cNvPicPr>
          <p:nvPr userDrawn="1"/>
        </p:nvPicPr>
        <p:blipFill>
          <a:blip r:embed="rId9">
            <a:extLst>
              <a:ext uri="{28A0092B-C50C-407E-A947-70E740481C1C}">
                <a14:useLocalDpi xmlns:a14="http://schemas.microsoft.com/office/drawing/2010/main" val="0"/>
              </a:ext>
            </a:extLst>
          </a:blip>
          <a:srcRect l="31849" t="5579" r="33044" b="8751"/>
          <a:stretch/>
        </p:blipFill>
        <p:spPr>
          <a:xfrm rot="19938390">
            <a:off x="9072116" y="130753"/>
            <a:ext cx="1439684" cy="2263893"/>
          </a:xfrm>
          <a:prstGeom prst="rect">
            <a:avLst/>
          </a:prstGeom>
        </p:spPr>
      </p:pic>
      <p:sp>
        <p:nvSpPr>
          <p:cNvPr id="11" name="CuadroTexto 10">
            <a:extLst>
              <a:ext uri="{FF2B5EF4-FFF2-40B4-BE49-F238E27FC236}">
                <a16:creationId xmlns:a16="http://schemas.microsoft.com/office/drawing/2014/main" id="{F152A176-FCE4-57C9-A5C5-9A3749F1991D}"/>
              </a:ext>
            </a:extLst>
          </p:cNvPr>
          <p:cNvSpPr txBox="1"/>
          <p:nvPr userDrawn="1"/>
        </p:nvSpPr>
        <p:spPr>
          <a:xfrm>
            <a:off x="4210050" y="59646"/>
            <a:ext cx="3962400" cy="954107"/>
          </a:xfrm>
          <a:prstGeom prst="rect">
            <a:avLst/>
          </a:prstGeom>
          <a:noFill/>
        </p:spPr>
        <p:txBody>
          <a:bodyPr wrap="square" rtlCol="0">
            <a:spAutoFit/>
          </a:bodyPr>
          <a:lstStyle/>
          <a:p>
            <a:r>
              <a:rPr lang="es-MX" sz="2800" b="1" spc="300" dirty="0">
                <a:solidFill>
                  <a:schemeClr val="bg1"/>
                </a:solidFill>
                <a:latin typeface="Mistral" panose="03090702030407020403" pitchFamily="66" charset="0"/>
                <a:ea typeface="Noto Serif" panose="02020600060500020200" pitchFamily="18" charset="0"/>
                <a:cs typeface="Noto Serif" panose="02020600060500020200" pitchFamily="18" charset="0"/>
              </a:rPr>
              <a:t>ALUSIONES IMÁGENES</a:t>
            </a:r>
          </a:p>
          <a:p>
            <a:r>
              <a:rPr lang="es-MX" sz="2800" b="1" spc="300" dirty="0">
                <a:solidFill>
                  <a:schemeClr val="bg1"/>
                </a:solidFill>
                <a:latin typeface="Mistral" panose="03090702030407020403" pitchFamily="66" charset="0"/>
                <a:ea typeface="Noto Serif" panose="02020600060500020200" pitchFamily="18" charset="0"/>
                <a:cs typeface="Noto Serif" panose="02020600060500020200" pitchFamily="18" charset="0"/>
              </a:rPr>
              <a:t>Y SÍMBOLOS</a:t>
            </a:r>
          </a:p>
        </p:txBody>
      </p:sp>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Viernes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A2C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6" name="Imagen 5">
            <a:extLst>
              <a:ext uri="{FF2B5EF4-FFF2-40B4-BE49-F238E27FC236}">
                <a16:creationId xmlns:a16="http://schemas.microsoft.com/office/drawing/2014/main" id="{F9288BD1-DBCF-8781-5786-D71C1B081F9D}"/>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4922058"/>
            <a:ext cx="1732152" cy="1570817"/>
          </a:xfrm>
          <a:prstGeom prst="rect">
            <a:avLst/>
          </a:prstGeom>
          <a:ln>
            <a:solidFill>
              <a:srgbClr val="3A241B"/>
            </a:solidFill>
          </a:ln>
        </p:spPr>
      </p:pic>
      <p:sp>
        <p:nvSpPr>
          <p:cNvPr id="7" name="Rectángulo 6">
            <a:extLst>
              <a:ext uri="{FF2B5EF4-FFF2-40B4-BE49-F238E27FC236}">
                <a16:creationId xmlns:a16="http://schemas.microsoft.com/office/drawing/2014/main" id="{C0C321DA-194A-2191-393B-B1FCD04688DA}"/>
              </a:ext>
            </a:extLst>
          </p:cNvPr>
          <p:cNvSpPr/>
          <p:nvPr userDrawn="1"/>
        </p:nvSpPr>
        <p:spPr>
          <a:xfrm>
            <a:off x="10384170" y="-8877"/>
            <a:ext cx="1816380" cy="6866878"/>
          </a:xfrm>
          <a:prstGeom prst="rect">
            <a:avLst/>
          </a:prstGeom>
          <a:solidFill>
            <a:srgbClr val="81B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2C93EF5D-790E-166E-63A2-DAE11B35B910}"/>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20000" y="5089027"/>
            <a:ext cx="1772000" cy="1586410"/>
          </a:xfrm>
          <a:prstGeom prst="rect">
            <a:avLst/>
          </a:prstGeom>
          <a:ln>
            <a:noFill/>
          </a:ln>
        </p:spPr>
      </p:pic>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4E4DA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grpSp>
        <p:nvGrpSpPr>
          <p:cNvPr id="9" name="Grupo 8">
            <a:extLst>
              <a:ext uri="{FF2B5EF4-FFF2-40B4-BE49-F238E27FC236}">
                <a16:creationId xmlns:a16="http://schemas.microsoft.com/office/drawing/2014/main" id="{D43830FA-C523-5FB8-0FBB-D670112D2D8E}"/>
              </a:ext>
            </a:extLst>
          </p:cNvPr>
          <p:cNvGrpSpPr/>
          <p:nvPr userDrawn="1"/>
        </p:nvGrpSpPr>
        <p:grpSpPr>
          <a:xfrm>
            <a:off x="10384170" y="-8877"/>
            <a:ext cx="1816380" cy="6866877"/>
            <a:chOff x="10384170" y="0"/>
            <a:chExt cx="1816380" cy="6935045"/>
          </a:xfrm>
          <a:solidFill>
            <a:srgbClr val="81B9BA"/>
          </a:solidFill>
        </p:grpSpPr>
        <p:sp>
          <p:nvSpPr>
            <p:cNvPr id="10" name="Rectángulo 9">
              <a:extLst>
                <a:ext uri="{FF2B5EF4-FFF2-40B4-BE49-F238E27FC236}">
                  <a16:creationId xmlns:a16="http://schemas.microsoft.com/office/drawing/2014/main" id="{D36033FD-B565-98F8-BCEE-B26286452E3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C2C0C666-FC4E-35A8-58B7-9A30BC7F44E7}"/>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200" y="1414130"/>
            <a:ext cx="9565894"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FA1AA0D3-0C31-E39A-40B3-CD257BD0EEF0}"/>
              </a:ext>
            </a:extLst>
          </p:cNvPr>
          <p:cNvSpPr/>
          <p:nvPr userDrawn="1"/>
        </p:nvSpPr>
        <p:spPr>
          <a:xfrm>
            <a:off x="10384170" y="-8878"/>
            <a:ext cx="1816380" cy="6866879"/>
          </a:xfrm>
          <a:prstGeom prst="rect">
            <a:avLst/>
          </a:prstGeom>
          <a:solidFill>
            <a:srgbClr val="81B9BA"/>
          </a:solidFill>
          <a:ln>
            <a:solidFill>
              <a:srgbClr val="8298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Sábado</a:t>
            </a:r>
            <a:endParaRPr lang="es-MX"/>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81B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Domingo</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81B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Lunes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1B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Martes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1B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Miércoles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444022" y="-8878"/>
            <a:ext cx="1816380" cy="6866878"/>
          </a:xfrm>
          <a:prstGeom prst="rect">
            <a:avLst/>
          </a:prstGeom>
          <a:solidFill>
            <a:srgbClr val="81B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Jueves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1B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t="-83000" b="-83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18/06/2025</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hemeOverride" Target="../theme/themeOverride1.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noProof="0" dirty="0"/>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699829"/>
            <a:ext cx="9642646" cy="4793046"/>
          </a:xfrm>
        </p:spPr>
        <p:txBody>
          <a:bodyPr wrap="square">
            <a:normAutofit fontScale="92500"/>
          </a:bodyPr>
          <a:lstStyle/>
          <a:p>
            <a:pPr marL="0" indent="0" algn="just">
              <a:lnSpc>
                <a:spcPts val="1600"/>
              </a:lnSpc>
              <a:buNone/>
            </a:pPr>
            <a:r>
              <a:rPr lang="es-MX" sz="2200" noProof="0" dirty="0">
                <a:latin typeface="Aptos Display" panose="020B0004020202020204" pitchFamily="34" charset="0"/>
              </a:rPr>
              <a:t>En la lección de esta semana estudiamos </a:t>
            </a:r>
            <a:r>
              <a:rPr lang="es-MX" sz="2200" dirty="0">
                <a:latin typeface="Aptos Display" panose="020B0004020202020204" pitchFamily="34" charset="0"/>
              </a:rPr>
              <a:t>dos libros proféticos: </a:t>
            </a:r>
            <a:r>
              <a:rPr lang="es-MX" sz="2200" b="1" dirty="0">
                <a:latin typeface="Aptos Display" panose="020B0004020202020204" pitchFamily="34" charset="0"/>
              </a:rPr>
              <a:t>1) Daniel y 2) Apocalipsis. </a:t>
            </a:r>
          </a:p>
          <a:p>
            <a:pPr marL="0" indent="0" algn="just">
              <a:lnSpc>
                <a:spcPts val="1600"/>
              </a:lnSpc>
              <a:buNone/>
            </a:pPr>
            <a:r>
              <a:rPr lang="es-MX" sz="2200" dirty="0">
                <a:latin typeface="Aptos Display" panose="020B0004020202020204" pitchFamily="34" charset="0"/>
              </a:rPr>
              <a:t>El libro de Apocalipsis repite el mismo escenario, aunque emplea un simbolismo diferente. Justo después de los mismos cuatro animales que vimos por primera vez en Daniel 7, la revelación apocalíptica identifica </a:t>
            </a:r>
            <a:r>
              <a:rPr lang="es-MX" sz="2200" dirty="0" err="1">
                <a:latin typeface="Aptos Display" panose="020B0004020202020204" pitchFamily="34" charset="0"/>
              </a:rPr>
              <a:t>unpoder</a:t>
            </a:r>
            <a:r>
              <a:rPr lang="es-MX" sz="2200" dirty="0">
                <a:latin typeface="Aptos Display" panose="020B0004020202020204" pitchFamily="34" charset="0"/>
              </a:rPr>
              <a:t> usurpador representado como una bestia. Al igual que el cuerno pequeño de Daniel 7 y 8, esta bestia pretende ser divina (</a:t>
            </a:r>
            <a:r>
              <a:rPr lang="es-MX" sz="2200" dirty="0" err="1">
                <a:latin typeface="Aptos Display" panose="020B0004020202020204" pitchFamily="34" charset="0"/>
              </a:rPr>
              <a:t>Apoc</a:t>
            </a:r>
            <a:r>
              <a:rPr lang="es-MX" sz="2200" dirty="0">
                <a:latin typeface="Aptos Display" panose="020B0004020202020204" pitchFamily="34" charset="0"/>
              </a:rPr>
              <a:t>. 13: 4) y persigue al pueblo de Dios (</a:t>
            </a:r>
            <a:r>
              <a:rPr lang="es-MX" sz="2200" dirty="0" err="1">
                <a:latin typeface="Aptos Display" panose="020B0004020202020204" pitchFamily="34" charset="0"/>
              </a:rPr>
              <a:t>Apoc</a:t>
            </a:r>
            <a:r>
              <a:rPr lang="es-MX" sz="2200" dirty="0">
                <a:latin typeface="Aptos Display" panose="020B0004020202020204" pitchFamily="34" charset="0"/>
              </a:rPr>
              <a:t>. 13: 5, 7). Este rápido repaso de la profecía es necesario para que comprendamos la palabra profética de advertencia y para animar al pueblo de Dios (2 Tim. 1: 7). </a:t>
            </a:r>
            <a:endParaRPr lang="es-MX" sz="2200" noProof="0" dirty="0">
              <a:latin typeface="Aptos Display" panose="020B0004020202020204" pitchFamily="34" charset="0"/>
            </a:endParaRPr>
          </a:p>
          <a:p>
            <a:pPr marL="0" indent="0" algn="just">
              <a:lnSpc>
                <a:spcPts val="1600"/>
              </a:lnSpc>
              <a:buNone/>
            </a:pPr>
            <a:r>
              <a:rPr lang="es-MX" sz="2200" dirty="0">
                <a:latin typeface="Aptos Display" panose="020B0004020202020204" pitchFamily="34" charset="0"/>
              </a:rPr>
              <a:t>Algunos de los primeros fundadores de los Estados Unidos jugaron con la idea de usar imágenes de Israel cruzando el Mar Rojo como escudo de armas porque creían que estaban ocupados restaurando una república al estilo hebreo, el tipo de gobierno que tenía Israel antes Saulo, cuando cada individuo respondía a Dios directamente sin un medio de comunicación estatal. ¿De dónde sacaron esa idea? De los disidentes ingleses, protestantes que tuvieron que huir de Gran Bretaña a los Países Bajos para evitar la opresión estatal. Mientras vivían en la República Holandesa, se encontraron con eruditos judíos que habían huido de la Inquisición hacia el sur, y se sumergieron en las Escrituras Hebreas. Los Estados Unidos se inspiraron en la República Hebrea anterior a Saúl (como la denominaron muchos de los protestantes que vivían en los Países Bajos). Lo que construyeron los Padres Fundadores fue extremadamente raro en la historia del mundo, y excepcionalmente frágil. Cuando nuestra libertad religiosa finalmente se evapore esta vez, se habrá ido para siempre, hasta que Cristo establezca su propio reino eterno.</a:t>
            </a:r>
            <a:endParaRPr lang="es-MX" sz="2200" noProof="0" dirty="0">
              <a:latin typeface="Aptos Display" panose="020B0004020202020204" pitchFamily="34" charset="0"/>
            </a:endParaRP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a:solidFill>
            <a:srgbClr val="81B9BA"/>
          </a:solidFill>
        </p:spPr>
        <p:txBody>
          <a:bodyPr vert="horz" lIns="91440" tIns="45720" rIns="91440" bIns="45720" rtlCol="0">
            <a:normAutofit/>
          </a:bodyPr>
          <a:lstStyle/>
          <a:p>
            <a:pPr>
              <a:spcBef>
                <a:spcPts val="1000"/>
              </a:spcBef>
              <a:buFont typeface="Arial" panose="020B0604020202020204" pitchFamily="34" charset="0"/>
            </a:pPr>
            <a:r>
              <a:rPr lang="es-MX" sz="4400" b="1" noProof="0" dirty="0">
                <a:solidFill>
                  <a:schemeClr val="tx1"/>
                </a:solidFill>
                <a:ea typeface="+mn-ea"/>
                <a:cs typeface="+mn-cs"/>
              </a:rPr>
              <a:t>Para Memorizar</a:t>
            </a:r>
          </a:p>
        </p:txBody>
      </p:sp>
      <p:sp>
        <p:nvSpPr>
          <p:cNvPr id="5" name="Doble onda 4">
            <a:extLst>
              <a:ext uri="{FF2B5EF4-FFF2-40B4-BE49-F238E27FC236}">
                <a16:creationId xmlns:a16="http://schemas.microsoft.com/office/drawing/2014/main" id="{D584D07D-BA94-A8F7-9483-916BC34050AD}"/>
              </a:ext>
            </a:extLst>
          </p:cNvPr>
          <p:cNvSpPr/>
          <p:nvPr/>
        </p:nvSpPr>
        <p:spPr>
          <a:xfrm>
            <a:off x="606055" y="1531088"/>
            <a:ext cx="5804683" cy="4760381"/>
          </a:xfrm>
          <a:prstGeom prst="doubleWave">
            <a:avLst/>
          </a:prstGeom>
          <a:noFill/>
          <a:ln w="38100" cap="flat" cmpd="sng" algn="ctr">
            <a:noFill/>
            <a:prstDash val="solid"/>
            <a:round/>
            <a:headEnd type="none" w="med" len="med"/>
            <a:tailEnd type="none" w="med" len="med"/>
          </a:ln>
          <a:effectLst>
            <a:outerShdw blurRad="50800" dist="50800" algn="ctr" rotWithShape="0">
              <a:srgbClr val="000000">
                <a:alpha val="43137"/>
              </a:srgbClr>
            </a:outerShdw>
          </a:effectLst>
        </p:spPr>
        <p:style>
          <a:lnRef idx="0">
            <a:scrgbClr r="0" g="0" b="0"/>
          </a:lnRef>
          <a:fillRef idx="0">
            <a:scrgbClr r="0" g="0" b="0"/>
          </a:fillRef>
          <a:effectRef idx="0">
            <a:scrgbClr r="0" g="0" b="0"/>
          </a:effectRef>
          <a:fontRef idx="minor">
            <a:schemeClr val="accent2"/>
          </a:fontRef>
        </p:style>
        <p:txBody>
          <a:bodyPr wrap="square" rtlCol="0" anchor="ctr">
            <a:noAutofit/>
          </a:bodyPr>
          <a:lstStyle/>
          <a:p>
            <a:pPr algn="ctr">
              <a:lnSpc>
                <a:spcPts val="3480"/>
              </a:lnSpc>
            </a:pPr>
            <a:r>
              <a:rPr lang="es-MX" sz="3600" b="1" noProof="0" dirty="0">
                <a:solidFill>
                  <a:schemeClr val="tx1"/>
                </a:solidFill>
                <a:latin typeface="Aptos Display" panose="020B0004020202020204" pitchFamily="34" charset="0"/>
              </a:rPr>
              <a:t>«Porque no nos ha dado Dios espíritu de timidez, sino de poder, de amor y de dominio propio»</a:t>
            </a:r>
          </a:p>
          <a:p>
            <a:pPr algn="ctr">
              <a:lnSpc>
                <a:spcPts val="3480"/>
              </a:lnSpc>
            </a:pPr>
            <a:r>
              <a:rPr lang="es-MX" sz="3600" b="1" noProof="0" dirty="0">
                <a:solidFill>
                  <a:schemeClr val="tx1"/>
                </a:solidFill>
                <a:latin typeface="Aptos Display" panose="020B0004020202020204" pitchFamily="34" charset="0"/>
              </a:rPr>
              <a:t> (2 Timoteo 1:7).</a:t>
            </a:r>
          </a:p>
        </p:txBody>
      </p:sp>
      <p:sp>
        <p:nvSpPr>
          <p:cNvPr id="3" name="Rectángulo: esquinas redondeadas 2">
            <a:extLst>
              <a:ext uri="{FF2B5EF4-FFF2-40B4-BE49-F238E27FC236}">
                <a16:creationId xmlns:a16="http://schemas.microsoft.com/office/drawing/2014/main" id="{EF0BC2FB-53FE-CBAC-4370-418FA4B8FF43}"/>
              </a:ext>
            </a:extLst>
          </p:cNvPr>
          <p:cNvSpPr/>
          <p:nvPr/>
        </p:nvSpPr>
        <p:spPr>
          <a:xfrm>
            <a:off x="6549656" y="2488019"/>
            <a:ext cx="3894337" cy="2652097"/>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effectLst>
            <a:innerShdw blurRad="63500" dist="50800" dir="18900000">
              <a:prstClr val="black">
                <a:alpha val="50000"/>
              </a:prstClr>
            </a:innerShdw>
          </a:effectLst>
          <a:scene3d>
            <a:camera prst="isometricOffAxis2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a:solidFill>
            <a:srgbClr val="265283"/>
          </a:solidFill>
        </p:spPr>
        <p:txBody>
          <a:bodyPr/>
          <a:lstStyle/>
          <a:p>
            <a:r>
              <a:rPr lang="es-MX" noProof="0" dirty="0"/>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3382299" y="1403132"/>
            <a:ext cx="7059842" cy="5365530"/>
          </a:xfrm>
        </p:spPr>
        <p:txBody>
          <a:bodyPr vert="horz" wrap="square" lIns="91440" tIns="45720" rIns="91440" bIns="45720" rtlCol="0">
            <a:normAutofit/>
          </a:bodyPr>
          <a:lstStyle/>
          <a:p>
            <a:pPr marL="0" indent="0" algn="just">
              <a:buNone/>
              <a:tabLst>
                <a:tab pos="534988" algn="l"/>
              </a:tabLst>
            </a:pPr>
            <a:r>
              <a:rPr lang="es-MX" sz="1800" noProof="0" dirty="0">
                <a:latin typeface="Aptos Display" panose="020B0004020202020204" pitchFamily="34" charset="0"/>
              </a:rPr>
              <a:t>Texto clave: </a:t>
            </a:r>
            <a:r>
              <a:rPr lang="es-MX" sz="1800" b="1" noProof="0" dirty="0">
                <a:latin typeface="Aptos Display" panose="020B0004020202020204" pitchFamily="34" charset="0"/>
              </a:rPr>
              <a:t>2 Timoteo 1: 7. </a:t>
            </a:r>
            <a:r>
              <a:rPr lang="es-MX" sz="1800" noProof="0" dirty="0">
                <a:latin typeface="Aptos Display" panose="020B0004020202020204" pitchFamily="34" charset="0"/>
              </a:rPr>
              <a:t>Para el estudio de esta semana: </a:t>
            </a:r>
            <a:r>
              <a:rPr lang="es-MX" sz="1800" b="1" noProof="0" dirty="0">
                <a:latin typeface="Aptos Display" panose="020B0004020202020204" pitchFamily="34" charset="0"/>
              </a:rPr>
              <a:t>Daniel 2:31-45; Daniel 3:1-12, 17, 18; Apocalipsis 13:11-17; Romanos 1:18-25; Hechos 12:1-17; Mateo 12:9-14. </a:t>
            </a:r>
            <a:r>
              <a:rPr lang="es-MX" sz="1800" noProof="0" dirty="0">
                <a:latin typeface="Aptos Display" panose="020B0004020202020204" pitchFamily="34" charset="0"/>
              </a:rPr>
              <a:t>Esta semana estudiaremos dos libros proféticos: </a:t>
            </a:r>
            <a:r>
              <a:rPr lang="es-MX" sz="1800" b="1" noProof="0" dirty="0">
                <a:latin typeface="Aptos Display" panose="020B0004020202020204" pitchFamily="34" charset="0"/>
              </a:rPr>
              <a:t>1) Daniel y 2) Apocalipsis.</a:t>
            </a:r>
          </a:p>
          <a:p>
            <a:pPr marL="0" indent="0" algn="just">
              <a:buNone/>
              <a:tabLst>
                <a:tab pos="534988" algn="l"/>
              </a:tabLst>
            </a:pPr>
            <a:r>
              <a:rPr lang="es-MX" sz="1800" dirty="0">
                <a:latin typeface="Aptos Display" panose="020B0004020202020204" pitchFamily="34" charset="0"/>
              </a:rPr>
              <a:t>Durante las dos últimas semanas, hemos estudiado relatos bíblicos y salmos que contenían alusiones a profecías futuras. Sin embargo, estas proyecciones hacia el futuro eran solo percepciones indirectas que nos preparaban para recibir y comprender el mensaje de la profecía</a:t>
            </a:r>
            <a:r>
              <a:rPr lang="es-MX" sz="1800" noProof="0" dirty="0">
                <a:latin typeface="Aptos Display" panose="020B0004020202020204" pitchFamily="34" charset="0"/>
              </a:rPr>
              <a:t>.</a:t>
            </a:r>
            <a:r>
              <a:rPr lang="es-MX" sz="1800" dirty="0">
                <a:latin typeface="Aptos Display" panose="020B0004020202020204" pitchFamily="34" charset="0"/>
              </a:rPr>
              <a:t> En esta lección, prestaremos atención a las profecías que se refieren explícitamente al tiempo del fin. Lo que hace única a la Biblia es su mensaje de esperanza: Dios salvará al mundo al final de los tiempos.</a:t>
            </a:r>
            <a:endParaRPr lang="es-MX" sz="1800" noProof="0" dirty="0">
              <a:latin typeface="Aptos Display" panose="020B0004020202020204" pitchFamily="34" charset="0"/>
            </a:endParaRPr>
          </a:p>
          <a:p>
            <a:pPr marL="0" indent="0" algn="just">
              <a:buNone/>
              <a:tabLst>
                <a:tab pos="534988" algn="l"/>
              </a:tabLst>
            </a:pPr>
            <a:r>
              <a:rPr lang="es-MX" sz="1800" dirty="0">
                <a:latin typeface="Aptos Display" panose="020B0004020202020204" pitchFamily="34" charset="0"/>
              </a:rPr>
              <a:t>El mensaje de esperanza, por supuesto, está presente en diferentes formas a lo largo de las Escrituras. Pero son sobre todo los dos libros apocalípticos, Daniel y Apocalipsis, los que se centran en el destino final del mundo. Estos dos libros están interrelacionados y, por lo tanto, serán consultados uno en relación con el otro. Veremos cómo la profecía de Daniel revelará el poder del mal y denunciará su esquema mental, que ya fue manifestado por los reyes babilónicos (Dan. 3). La profecía alcanzará entonces su cumplimiento en el cuerno pequeño de los capítulos 7 y 8, y en la bestia de Apocalipsis 13 y 14.</a:t>
            </a:r>
          </a:p>
          <a:p>
            <a:pPr marL="0" indent="0" algn="just">
              <a:buNone/>
              <a:tabLst>
                <a:tab pos="534988" algn="l"/>
              </a:tabLst>
            </a:pPr>
            <a:endParaRPr lang="es-MX" sz="1800" noProof="0" dirty="0">
              <a:latin typeface="Aptos Display" panose="020B0004020202020204" pitchFamily="34" charset="0"/>
            </a:endParaRPr>
          </a:p>
          <a:p>
            <a:pPr marL="0" indent="0" algn="just">
              <a:buNone/>
              <a:tabLst>
                <a:tab pos="534988" algn="l"/>
              </a:tabLst>
            </a:pPr>
            <a:endParaRPr lang="es-MX" sz="1800" noProof="0" dirty="0">
              <a:latin typeface="Aptos Display" panose="020B0004020202020204" pitchFamily="34" charset="0"/>
            </a:endParaRPr>
          </a:p>
          <a:p>
            <a:pPr marL="0" indent="0" algn="just">
              <a:buNone/>
              <a:tabLst>
                <a:tab pos="534988" algn="l"/>
              </a:tabLst>
            </a:pPr>
            <a:endParaRPr lang="es-MX" sz="1800" noProof="0" dirty="0">
              <a:latin typeface="Aptos Display" panose="020B0004020202020204" pitchFamily="34" charset="0"/>
            </a:endParaRPr>
          </a:p>
          <a:p>
            <a:pPr marL="0" indent="0" algn="just">
              <a:buNone/>
              <a:tabLst>
                <a:tab pos="534988" algn="l"/>
              </a:tabLst>
            </a:pPr>
            <a:endParaRPr lang="es-MX" sz="1800" noProof="0" dirty="0">
              <a:latin typeface="Aptos Display" panose="020B0004020202020204" pitchFamily="34" charset="0"/>
            </a:endParaRPr>
          </a:p>
        </p:txBody>
      </p:sp>
      <p:sp>
        <p:nvSpPr>
          <p:cNvPr id="2" name="Diagrama de flujo: retraso 1">
            <a:extLst>
              <a:ext uri="{FF2B5EF4-FFF2-40B4-BE49-F238E27FC236}">
                <a16:creationId xmlns:a16="http://schemas.microsoft.com/office/drawing/2014/main" id="{B31CFBF4-8ED8-9551-57EF-E297B67EED06}"/>
              </a:ext>
            </a:extLst>
          </p:cNvPr>
          <p:cNvSpPr/>
          <p:nvPr/>
        </p:nvSpPr>
        <p:spPr>
          <a:xfrm>
            <a:off x="10510" y="2102069"/>
            <a:ext cx="3371789" cy="3195145"/>
          </a:xfrm>
          <a:prstGeom prst="flowChartDelay">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3115489" y="1305060"/>
            <a:ext cx="7257022" cy="5527331"/>
          </a:xfrm>
        </p:spPr>
        <p:txBody>
          <a:bodyPr wrap="square">
            <a:normAutofit fontScale="92500" lnSpcReduction="20000"/>
          </a:bodyPr>
          <a:lstStyle/>
          <a:p>
            <a:pPr marL="0" indent="0" algn="just">
              <a:buNone/>
              <a:tabLst>
                <a:tab pos="714375" algn="l"/>
              </a:tabLst>
            </a:pPr>
            <a:r>
              <a:rPr lang="es-MX" noProof="0" dirty="0">
                <a:latin typeface="Bw Modelica" panose="00000600000000000000" pitchFamily="50" charset="0"/>
              </a:rPr>
              <a:t>	n</a:t>
            </a:r>
            <a:r>
              <a:rPr lang="es-MX" dirty="0">
                <a:latin typeface="Bw Modelica" panose="00000600000000000000" pitchFamily="50" charset="0"/>
              </a:rPr>
              <a:t> los últimos años se han producido algunos 	acontecimientos escalofriantes en la sociedad occidental, 	entre los que destaca la firme insistencia de algunos en que 	no todas las voces deben tener una plataforma. Ha habido 	esfuerzos concertados para silenciar ciertas opiniones en línea, y aunque las empresas de redes sociales como X (anteriormente </a:t>
            </a:r>
            <a:r>
              <a:rPr lang="es-MX" dirty="0" err="1">
                <a:latin typeface="Bw Modelica" panose="00000600000000000000" pitchFamily="50" charset="0"/>
              </a:rPr>
              <a:t>Twiter</a:t>
            </a:r>
            <a:r>
              <a:rPr lang="es-MX" dirty="0">
                <a:latin typeface="Bw Modelica" panose="00000600000000000000" pitchFamily="50" charset="0"/>
              </a:rPr>
              <a:t>) tienen el derecho absoluto de controlar quién puede usar su plataforma, la tendencia hacia la censura ideológica es preocupante. No importa si estás de acuerdo o en desacuerdo con aquellos a quienes se les ha prohibido hablar; Lo que más me gusta es que todo el mundo está prohibido, y que la gente parece pensar que es una buena idea.</a:t>
            </a:r>
            <a:endParaRPr lang="es-MX" noProof="0" dirty="0">
              <a:latin typeface="Bw Modelica" panose="00000600000000000000" pitchFamily="50" charset="0"/>
            </a:endParaRPr>
          </a:p>
          <a:p>
            <a:pPr marL="0" indent="0" algn="just">
              <a:buNone/>
              <a:tabLst>
                <a:tab pos="714375" algn="l"/>
              </a:tabLst>
            </a:pPr>
            <a:r>
              <a:rPr lang="es-MX" dirty="0">
                <a:latin typeface="Bw Modelica" panose="00000600000000000000" pitchFamily="50" charset="0"/>
              </a:rPr>
              <a:t>La censura casi siempre resulta ser una muy mala idea, y muchos sospechan firmemente que la represión de las opiniones religiosas no puede estar demasiado lejos de la restricción de las opiniones políticas. El movimiento final, después de todo, será combinar la iglesia y el estado, resucitando una versión de lo que ocurrió con la iglesia occidental medieval.</a:t>
            </a:r>
            <a:endParaRPr lang="es-MX" noProof="0" dirty="0">
              <a:latin typeface="Bw Modelica" panose="00000600000000000000" pitchFamily="50" charset="0"/>
            </a:endParaRPr>
          </a:p>
          <a:p>
            <a:pPr marL="0" indent="0" algn="just">
              <a:buNone/>
              <a:tabLst>
                <a:tab pos="984250" algn="l"/>
              </a:tabLst>
            </a:pPr>
            <a:r>
              <a:rPr lang="es-MX" b="1" noProof="0" dirty="0">
                <a:latin typeface="Bw Modelica SS01" panose="00000800000000000000" pitchFamily="50" charset="0"/>
              </a:rPr>
              <a:t>«</a:t>
            </a:r>
            <a:r>
              <a:rPr lang="es-MX" b="1" dirty="0">
                <a:latin typeface="Bw Modelica SS01" panose="00000800000000000000" pitchFamily="50" charset="0"/>
              </a:rPr>
              <a:t>¿Olvidará el Señor a su pueblo en esa hora de prueba? ¿Olvidó acaso al fiel Noé cuando sus juicios cayeron sobre el mundo antediluviano? ¿Olvidó acaso a Lot cuando cayó fuego del cielo para consumir las ciudades de la llanura? ¿Se olvidó de José cuando estaba rodeado de idólatras en Egipto? ¿o de Elías cuando el juramento de Jezabel le amenazaba con la suerte de los profetas de Baal? ¿Se olvidó de Jeremías en el oscuro y húmedo pozo en donde había sido echado? ¿Se olvidó acaso de los tres jóvenes en el horno ardiente o de Daniel en el foso de los leones?</a:t>
            </a:r>
            <a:r>
              <a:rPr lang="es-MX" b="1" noProof="0" dirty="0">
                <a:latin typeface="Bw Modelica SS01" panose="00000800000000000000" pitchFamily="50" charset="0"/>
              </a:rPr>
              <a:t>»</a:t>
            </a:r>
            <a:r>
              <a:rPr lang="es-MX" b="1" noProof="0" dirty="0">
                <a:latin typeface="Bw Modelica" panose="00000600000000000000" pitchFamily="50" charset="0"/>
              </a:rPr>
              <a:t> </a:t>
            </a:r>
            <a:r>
              <a:rPr lang="es-MX" i="1" dirty="0">
                <a:latin typeface="Bw Modelica" panose="00000600000000000000" pitchFamily="50" charset="0"/>
              </a:rPr>
              <a:t>(El conflicto de los siglos, pp. 610, 611).</a:t>
            </a:r>
            <a:endParaRPr lang="es-MX" i="1" noProof="0" dirty="0">
              <a:latin typeface="Bw Modelica" panose="00000600000000000000" pitchFamily="50" charset="0"/>
            </a:endParaRPr>
          </a:p>
        </p:txBody>
      </p:sp>
      <p:sp>
        <p:nvSpPr>
          <p:cNvPr id="2" name="Rectángulo 1">
            <a:extLst>
              <a:ext uri="{FF2B5EF4-FFF2-40B4-BE49-F238E27FC236}">
                <a16:creationId xmlns:a16="http://schemas.microsoft.com/office/drawing/2014/main" id="{D0A09385-F934-B49B-498E-D0BC730CE53F}"/>
              </a:ext>
            </a:extLst>
          </p:cNvPr>
          <p:cNvSpPr/>
          <p:nvPr/>
        </p:nvSpPr>
        <p:spPr>
          <a:xfrm>
            <a:off x="3054509" y="1160429"/>
            <a:ext cx="703860" cy="1383002"/>
          </a:xfrm>
          <a:prstGeom prst="rect">
            <a:avLst/>
          </a:prstGeom>
          <a:noFill/>
        </p:spPr>
        <p:txBody>
          <a:bodyPr wrap="square" lIns="91440" tIns="45720" rIns="91440" bIns="45720">
            <a:normAutofit lnSpcReduction="10000"/>
            <a:scene3d>
              <a:camera prst="orthographicFront"/>
              <a:lightRig rig="soft" dir="t">
                <a:rot lat="0" lon="0" rev="15600000"/>
              </a:lightRig>
            </a:scene3d>
            <a:sp3d extrusionH="57150" prstMaterial="softEdge">
              <a:bevelT w="25400" h="38100"/>
            </a:sp3d>
          </a:bodyPr>
          <a:lstStyle/>
          <a:p>
            <a:pPr algn="just"/>
            <a:r>
              <a:rPr lang="es-MX" sz="8800" b="1" noProof="0" dirty="0">
                <a:ln/>
                <a:solidFill>
                  <a:srgbClr val="00526B"/>
                </a:solidFill>
                <a:latin typeface="Aptos Display" panose="020B0004020202020204" pitchFamily="34" charset="0"/>
              </a:rPr>
              <a:t>E</a:t>
            </a:r>
            <a:endParaRPr lang="es-MX" sz="8800" b="1" cap="none" spc="0" noProof="0" dirty="0">
              <a:ln/>
              <a:solidFill>
                <a:srgbClr val="00526B"/>
              </a:solidFill>
              <a:effectLst/>
              <a:latin typeface="Aptos Display" panose="020B0004020202020204" pitchFamily="34" charset="0"/>
            </a:endParaRPr>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1174"/>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noProof="0" dirty="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25609"/>
            <a:ext cx="6490495" cy="83099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4800" b="1" cap="none" spc="0" noProof="0" dirty="0">
                <a:ln/>
                <a:solidFill>
                  <a:srgbClr val="4E4DA4"/>
                </a:solidFill>
                <a:effectLst>
                  <a:outerShdw blurRad="50800" dist="50800" dir="5400000" algn="ctr" rotWithShape="0">
                    <a:schemeClr val="bg1"/>
                  </a:outerShdw>
                </a:effectLst>
              </a:rPr>
              <a:t>Introducción a la Lección</a:t>
            </a:r>
          </a:p>
        </p:txBody>
      </p:sp>
      <p:sp>
        <p:nvSpPr>
          <p:cNvPr id="3" name="Diagrama de flujo: retraso 2">
            <a:extLst>
              <a:ext uri="{FF2B5EF4-FFF2-40B4-BE49-F238E27FC236}">
                <a16:creationId xmlns:a16="http://schemas.microsoft.com/office/drawing/2014/main" id="{ECC72CFC-2E7B-2BE9-F5F5-04E2E1182785}"/>
              </a:ext>
            </a:extLst>
          </p:cNvPr>
          <p:cNvSpPr/>
          <p:nvPr/>
        </p:nvSpPr>
        <p:spPr>
          <a:xfrm>
            <a:off x="0" y="2322786"/>
            <a:ext cx="3115488" cy="3279227"/>
          </a:xfrm>
          <a:prstGeom prst="flowChartDelay">
            <a:avLst/>
          </a:prstGeom>
          <a:blipFill dpi="0" rotWithShape="1">
            <a:blip r:embed="rId2">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 calcmode="lin" valueType="num">
                                      <p:cBhvr additive="base">
                                        <p:cTn id="1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noProof="0" dirty="0">
                <a:ln/>
                <a:effectLst/>
                <a:latin typeface="+mn-lt"/>
                <a:ea typeface="+mn-ea"/>
                <a:cs typeface="+mn-cs"/>
              </a:rPr>
              <a:t>Domingo</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3100285" y="2301760"/>
            <a:ext cx="7278696" cy="3962409"/>
          </a:xfrm>
        </p:spPr>
        <p:txBody>
          <a:bodyPr vert="horz" lIns="91440" tIns="45720" rIns="91440" bIns="45720" rtlCol="0">
            <a:normAutofit/>
          </a:bodyPr>
          <a:lstStyle/>
          <a:p>
            <a:pPr marL="0" indent="0" algn="just">
              <a:lnSpc>
                <a:spcPts val="1400"/>
              </a:lnSpc>
              <a:spcBef>
                <a:spcPts val="0"/>
              </a:spcBef>
              <a:spcAft>
                <a:spcPts val="600"/>
              </a:spcAft>
              <a:buNone/>
            </a:pPr>
            <a:r>
              <a:rPr lang="es-MX" dirty="0">
                <a:latin typeface="Aptos Display" panose="020B0004020202020204" pitchFamily="34" charset="0"/>
              </a:rPr>
              <a:t>Casi seis siglos antes de Cristo, el profeta expone la historia del mundo desde la época de Babilonia y a través de </a:t>
            </a:r>
            <a:r>
              <a:rPr lang="es-MX" dirty="0" err="1">
                <a:latin typeface="Aptos Display" panose="020B0004020202020204" pitchFamily="34" charset="0"/>
              </a:rPr>
              <a:t>Medopersia</a:t>
            </a:r>
            <a:r>
              <a:rPr lang="es-MX" dirty="0">
                <a:latin typeface="Aptos Display" panose="020B0004020202020204" pitchFamily="34" charset="0"/>
              </a:rPr>
              <a:t>, Grecia y Roma hasta la fragmentación de esta en lo que son hoy las naciones europeas</a:t>
            </a:r>
            <a:r>
              <a:rPr lang="es-MX" noProof="0" dirty="0">
                <a:latin typeface="Aptos Display" panose="020B0004020202020204" pitchFamily="34" charset="0"/>
              </a:rPr>
              <a:t>.</a:t>
            </a:r>
            <a:r>
              <a:rPr lang="es-MX" dirty="0">
                <a:latin typeface="Aptos Display" panose="020B0004020202020204" pitchFamily="34" charset="0"/>
              </a:rPr>
              <a:t> Todas las profecías apocalípticas de Daniel siguen la base establecida en Daniel 2. Es decir, la secuencia de un imperio mundial tras otro hasta que Dios establece su reino eterno (ver Dan. 2:44; 7:13, 14). En otras palabras, esas profecías anunciaban una serie ininterrumpida de imperios desde la antigüedad hasta el fin de la historia, incluyendo nuestros días. Este enfoque o interpretación historicista de las profecías nos ayuda a comprender los acontecimientos de los últimos días, descritos en Apocalipsis.</a:t>
            </a:r>
            <a:endParaRPr lang="es-MX" noProof="0" dirty="0">
              <a:latin typeface="Aptos Display" panose="020B0004020202020204" pitchFamily="34" charset="0"/>
            </a:endParaRPr>
          </a:p>
          <a:p>
            <a:pPr marL="0" indent="0" algn="just">
              <a:lnSpc>
                <a:spcPts val="14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En la historia de las naciones el que estudia la Palabra de Dios puede contemplar el cumplimiento literal de la profecía divina. Babilonia, al fin quebrantada, desapareció porque, en tiempos de prosperidad, sus gobernantes se habían considerado independientes de Dios y habían atribuido la gloria de su reino a las hazañas humanas. El reino medo-persa fue objeto de la ira del Cielo porque en él se pisoteaba la ley de Dios. El temor de Jehová no tenía cabida en los corazones de la vasta mayoría del pueblo. Prevalecían la impiedad, la blasfemia y la corrupción. Los reinos que siguieron fueron aun más viles y corruptos; y se fueron hundiendo cada vez más en su falta de valor moral…</a:t>
            </a:r>
            <a:r>
              <a:rPr lang="es-MX" b="1" noProof="0" dirty="0">
                <a:latin typeface="Aptos Display" panose="020B0004020202020204" pitchFamily="34" charset="0"/>
              </a:rPr>
              <a:t>» </a:t>
            </a:r>
            <a:r>
              <a:rPr lang="es-MX" dirty="0">
                <a:latin typeface="Aptos Display" panose="020B0004020202020204" pitchFamily="34" charset="0"/>
              </a:rPr>
              <a:t>(Profetas y reyes, pp. 367, 368).</a:t>
            </a:r>
            <a:endParaRPr lang="es-MX" noProof="0" dirty="0">
              <a:latin typeface="Aptos Display" panose="020B0004020202020204" pitchFamily="34" charset="0"/>
            </a:endParaRP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77500" lnSpcReduction="20000"/>
          </a:bodyPr>
          <a:lstStyle/>
          <a:p>
            <a:r>
              <a:rPr lang="es-MX" sz="2800" noProof="0" dirty="0">
                <a:solidFill>
                  <a:schemeClr val="bg1">
                    <a:lumMod val="95000"/>
                  </a:schemeClr>
                </a:solidFill>
                <a:latin typeface="Amasis MT Pro Black" panose="02040A04050005020304" pitchFamily="18" charset="0"/>
              </a:rPr>
              <a:t>DANIEL 2 Y EL ENFOQUE HISTORICISTA DE LA PROFECÍA</a:t>
            </a:r>
          </a:p>
        </p:txBody>
      </p:sp>
      <p:sp>
        <p:nvSpPr>
          <p:cNvPr id="2" name="Marcador de texto 14">
            <a:extLst>
              <a:ext uri="{FF2B5EF4-FFF2-40B4-BE49-F238E27FC236}">
                <a16:creationId xmlns:a16="http://schemas.microsoft.com/office/drawing/2014/main" id="{95E88C88-C4EA-0DC9-A72D-7FB73AB77910}"/>
              </a:ext>
            </a:extLst>
          </p:cNvPr>
          <p:cNvSpPr txBox="1">
            <a:spLocks/>
          </p:cNvSpPr>
          <p:nvPr/>
        </p:nvSpPr>
        <p:spPr>
          <a:xfrm>
            <a:off x="28567" y="875038"/>
            <a:ext cx="10350414" cy="1384686"/>
          </a:xfrm>
          <a:prstGeom prst="rect">
            <a:avLst/>
          </a:prstGeom>
          <a:noFill/>
        </p:spPr>
        <p:txBody>
          <a:bodyPr vert="horz" wrap="square" lIns="91440" tIns="45720" rIns="91440" bIns="45720" rtlCol="0" anchor="t">
            <a:normAutofit/>
          </a:bodyPr>
          <a:lstStyle>
            <a:lvl1pPr indent="0" algn="just">
              <a:lnSpc>
                <a:spcPts val="1600"/>
              </a:lnSpc>
              <a:spcBef>
                <a:spcPts val="0"/>
              </a:spcBef>
              <a:buFont typeface="Arial" panose="020B0604020202020204" pitchFamily="34" charset="0"/>
              <a:buNone/>
              <a:defRPr b="1">
                <a:latin typeface="Aptos Display" panose="020B0004020202020204" pitchFamily="34" charset="0"/>
              </a:defRPr>
            </a:lvl1pPr>
            <a:lvl2pPr indent="0">
              <a:lnSpc>
                <a:spcPct val="90000"/>
              </a:lnSpc>
              <a:spcBef>
                <a:spcPts val="500"/>
              </a:spcBef>
              <a:buFont typeface="Arial" panose="020B0604020202020204" pitchFamily="34" charset="0"/>
              <a:buNone/>
              <a:defRPr sz="2000" b="1">
                <a:latin typeface="Bahnschrift" panose="020B0502040204020203" pitchFamily="34" charset="0"/>
              </a:defRPr>
            </a:lvl2pPr>
            <a:lvl3pPr indent="0">
              <a:lnSpc>
                <a:spcPct val="90000"/>
              </a:lnSpc>
              <a:spcBef>
                <a:spcPts val="500"/>
              </a:spcBef>
              <a:buFont typeface="Arial" panose="020B0604020202020204" pitchFamily="34" charset="0"/>
              <a:buNone/>
              <a:defRPr b="1">
                <a:latin typeface="Bahnschrift" panose="020B0502040204020203" pitchFamily="34" charset="0"/>
              </a:defRPr>
            </a:lvl3pPr>
            <a:lvl4pPr indent="0">
              <a:lnSpc>
                <a:spcPct val="90000"/>
              </a:lnSpc>
              <a:spcBef>
                <a:spcPts val="500"/>
              </a:spcBef>
              <a:buFont typeface="Arial" panose="020B0604020202020204" pitchFamily="34" charset="0"/>
              <a:buNone/>
              <a:defRPr sz="1600" b="1">
                <a:latin typeface="Bahnschrift" panose="020B0502040204020203" pitchFamily="34" charset="0"/>
              </a:defRPr>
            </a:lvl4pPr>
            <a:lvl5pPr indent="0">
              <a:lnSpc>
                <a:spcPct val="90000"/>
              </a:lnSpc>
              <a:spcBef>
                <a:spcPts val="500"/>
              </a:spcBef>
              <a:buFont typeface="Arial" panose="020B0604020202020204" pitchFamily="34" charset="0"/>
              <a:buNone/>
              <a:defRPr sz="1600" b="1">
                <a:latin typeface="Bahnschrift" panose="020B0502040204020203" pitchFamily="34" charset="0"/>
              </a:defRPr>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r>
              <a:rPr lang="es-MX" noProof="0" dirty="0"/>
              <a:t>«Aconteció en los días que gobernaban los jueces, que hubo hambre en la tierra. Y un varón de Belén de Judá fue a morar en los campos de </a:t>
            </a:r>
            <a:r>
              <a:rPr lang="es-MX" noProof="0" dirty="0" err="1"/>
              <a:t>Moab</a:t>
            </a:r>
            <a:r>
              <a:rPr lang="es-MX" noProof="0" dirty="0"/>
              <a:t>, él y su mujer, y dos hijos suyos» (Ruth 1: 1.</a:t>
            </a:r>
          </a:p>
          <a:p>
            <a:r>
              <a:rPr lang="es-MX" dirty="0"/>
              <a:t>Lee Daniel 2:31 al 45. ¿Cuál fue el sueño de Nabucodonosor y cómo lo interpretó Daniel?</a:t>
            </a:r>
            <a:endParaRPr lang="es-MX" noProof="0" dirty="0"/>
          </a:p>
          <a:p>
            <a:r>
              <a:rPr lang="es-MX" noProof="0" dirty="0"/>
              <a:t>R</a:t>
            </a:r>
            <a:r>
              <a:rPr lang="es-MX" noProof="0" dirty="0">
                <a:solidFill>
                  <a:srgbClr val="0070C0"/>
                </a:solidFill>
              </a:rPr>
              <a:t>. Soñó una estatua de hecha de diferentes metales desde ora hasta hiero combinado con barro. Esta estatua representaba reinos desde esa época hasta el tiempo del fin de este mundo que fue representado por una </a:t>
            </a:r>
            <a:r>
              <a:rPr lang="es-MX" noProof="0" dirty="0" err="1">
                <a:solidFill>
                  <a:srgbClr val="0070C0"/>
                </a:solidFill>
              </a:rPr>
              <a:t>pidra</a:t>
            </a:r>
            <a:r>
              <a:rPr lang="es-MX" noProof="0" dirty="0">
                <a:solidFill>
                  <a:srgbClr val="0070C0"/>
                </a:solidFill>
              </a:rPr>
              <a:t> cortada no por </a:t>
            </a:r>
            <a:r>
              <a:rPr lang="es-MX" noProof="0" dirty="0" err="1">
                <a:solidFill>
                  <a:srgbClr val="0070C0"/>
                </a:solidFill>
              </a:rPr>
              <a:t>amno</a:t>
            </a:r>
            <a:r>
              <a:rPr lang="es-MX" noProof="0" dirty="0">
                <a:solidFill>
                  <a:srgbClr val="0070C0"/>
                </a:solidFill>
              </a:rPr>
              <a:t> de hombre que simboliza el reino de Dios eterno.</a:t>
            </a:r>
          </a:p>
        </p:txBody>
      </p:sp>
      <p:sp>
        <p:nvSpPr>
          <p:cNvPr id="7" name="Rectángulo: esquinas redondeadas 6">
            <a:extLst>
              <a:ext uri="{FF2B5EF4-FFF2-40B4-BE49-F238E27FC236}">
                <a16:creationId xmlns:a16="http://schemas.microsoft.com/office/drawing/2014/main" id="{5EF9DE09-0BF3-A44A-DD62-CF541FF2C699}"/>
              </a:ext>
            </a:extLst>
          </p:cNvPr>
          <p:cNvSpPr/>
          <p:nvPr/>
        </p:nvSpPr>
        <p:spPr>
          <a:xfrm>
            <a:off x="27765" y="2596050"/>
            <a:ext cx="3072520" cy="3158674"/>
          </a:xfrm>
          <a:prstGeom prst="roundRect">
            <a:avLst>
              <a:gd name="adj" fmla="val 38512"/>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4" name="CuadroTexto 3">
            <a:extLst>
              <a:ext uri="{FF2B5EF4-FFF2-40B4-BE49-F238E27FC236}">
                <a16:creationId xmlns:a16="http://schemas.microsoft.com/office/drawing/2014/main" id="{7DF06888-23B9-F1DA-BA85-8703A04A89A4}"/>
              </a:ext>
            </a:extLst>
          </p:cNvPr>
          <p:cNvSpPr txBox="1"/>
          <p:nvPr/>
        </p:nvSpPr>
        <p:spPr>
          <a:xfrm>
            <a:off x="117580" y="6283953"/>
            <a:ext cx="10170784" cy="515334"/>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dirty="0">
                <a:solidFill>
                  <a:srgbClr val="C00000"/>
                </a:solidFill>
                <a:latin typeface="Aptos Display" panose="020B0004020202020204" pitchFamily="34" charset="0"/>
              </a:rPr>
              <a:t>¿Cómo demuestra Daniel 2 que Dios no solo conoce el futuro sino también tiene, en última instancia, el control de este?</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uiExpand="1"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noProof="0" dirty="0">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204395" y="851915"/>
            <a:ext cx="10170784" cy="1397299"/>
          </a:xfrm>
          <a:noFill/>
        </p:spPr>
        <p:txBody>
          <a:bodyPr vert="horz" wrap="square" lIns="91440" tIns="45720" rIns="91440" bIns="45720" rtlCol="0" anchor="t">
            <a:normAutofit/>
          </a:bodyPr>
          <a:lstStyle/>
          <a:p>
            <a:pPr>
              <a:lnSpc>
                <a:spcPts val="1600"/>
              </a:lnSpc>
            </a:pPr>
            <a:r>
              <a:rPr lang="es-MX" noProof="0" dirty="0">
                <a:latin typeface="Aptos Display" panose="020B0004020202020204" pitchFamily="34" charset="0"/>
              </a:rPr>
              <a:t>«</a:t>
            </a:r>
            <a:r>
              <a:rPr lang="es-MX" dirty="0">
                <a:latin typeface="Aptos Display" panose="020B0004020202020204" pitchFamily="34" charset="0"/>
              </a:rPr>
              <a:t>Y si no, sepas, oh rey, que no serviremos a tus dioses, ni tampoco adoraremos la estatua que has levantado</a:t>
            </a:r>
            <a:r>
              <a:rPr lang="es-MX" noProof="0" dirty="0">
                <a:latin typeface="Aptos Display" panose="020B0004020202020204" pitchFamily="34" charset="0"/>
              </a:rPr>
              <a:t>» (Daniel </a:t>
            </a:r>
            <a:r>
              <a:rPr lang="es-MX" dirty="0">
                <a:latin typeface="Aptos Display" panose="020B0004020202020204" pitchFamily="34" charset="0"/>
              </a:rPr>
              <a:t>3</a:t>
            </a:r>
            <a:r>
              <a:rPr lang="es-MX" noProof="0" dirty="0">
                <a:latin typeface="Aptos Display" panose="020B0004020202020204" pitchFamily="34" charset="0"/>
              </a:rPr>
              <a:t>: 18)</a:t>
            </a:r>
          </a:p>
          <a:p>
            <a:pPr>
              <a:lnSpc>
                <a:spcPts val="1600"/>
              </a:lnSpc>
            </a:pPr>
            <a:r>
              <a:rPr lang="es-MX" dirty="0">
                <a:latin typeface="Aptos Display" panose="020B0004020202020204" pitchFamily="34" charset="0"/>
              </a:rPr>
              <a:t>Lee Daniel 3:1 al 12. ¿Qué implica el hecho de que la estatua fuera solo de oro y que el rey exigiera que se la adorara?</a:t>
            </a:r>
            <a:endParaRPr lang="es-MX" noProof="0" dirty="0">
              <a:latin typeface="Aptos Display" panose="020B0004020202020204" pitchFamily="34" charset="0"/>
            </a:endParaRPr>
          </a:p>
          <a:p>
            <a:pPr>
              <a:lnSpc>
                <a:spcPts val="1600"/>
              </a:lnSpc>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noProof="0" dirty="0">
                <a:solidFill>
                  <a:srgbClr val="0070C0"/>
                </a:solidFill>
                <a:latin typeface="Aptos Display" panose="020B0004020202020204" pitchFamily="34" charset="0"/>
              </a:rPr>
              <a:t>Esto implicaba que el reino de Babilonia nunca caería y que Nabucodonosor siempre sería rey. Siendo esto una franca rebelión al mensaje de Dios. </a:t>
            </a:r>
            <a:endParaRPr lang="es-MX" sz="2000" noProof="0" dirty="0">
              <a:latin typeface="Aptos Display" panose="020B0004020202020204" pitchFamily="34" charset="0"/>
            </a:endParaRP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2837909" y="2261158"/>
            <a:ext cx="7537270" cy="3744927"/>
          </a:xfrm>
        </p:spPr>
        <p:txBody>
          <a:bodyPr vert="horz" lIns="91440" tIns="45720" rIns="91440" bIns="45720" rtlCol="0">
            <a:normAutofit/>
          </a:bodyPr>
          <a:lstStyle/>
          <a:p>
            <a:pPr marL="0" indent="0" algn="just">
              <a:lnSpc>
                <a:spcPts val="1600"/>
              </a:lnSpc>
              <a:spcBef>
                <a:spcPts val="0"/>
              </a:spcBef>
              <a:spcAft>
                <a:spcPts val="600"/>
              </a:spcAft>
              <a:buNone/>
            </a:pPr>
            <a:r>
              <a:rPr lang="es-MX" dirty="0">
                <a:latin typeface="Aptos Display" panose="020B0004020202020204" pitchFamily="34" charset="0"/>
              </a:rPr>
              <a:t>La historia del horno de fuego en Daniel 3 —de la cual Daniel mismo, por alguna razón, está ausente— ofrece una gran cantidad de presagios para Apocalipsis 13, en el que la segunda bestia exige que el mundo adore a la primera. El número seis ocupa un lugar destacado en los primeros versículos, tal vez una pista del vínculo entre esta narración y la que se encuentra en Apocalipsis: la imagen ante la cual todos tendrían que inclinarse era de sesenta codos de alto y seis codos de ancho. La estatua que construyó Nabucodonosor es otro ejemplo de seres humanos caídos que se oponen al Dios del cielo, deseando su propio "paraíso" artificial —las naciones de este mundo— en lugar del gobierno de Dios.</a:t>
            </a:r>
            <a:endParaRPr lang="es-MX" noProof="0" dirty="0">
              <a:latin typeface="Aptos Display" panose="020B0004020202020204" pitchFamily="34" charset="0"/>
            </a:endParaRPr>
          </a:p>
          <a:p>
            <a:pPr marL="0" indent="0" algn="just">
              <a:lnSpc>
                <a:spcPts val="16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Los tres jóvenes hebreos, Sadrac, </a:t>
            </a:r>
            <a:r>
              <a:rPr lang="es-MX" b="1" dirty="0" err="1">
                <a:latin typeface="Aptos Display" panose="020B0004020202020204" pitchFamily="34" charset="0"/>
              </a:rPr>
              <a:t>Mesac</a:t>
            </a:r>
            <a:r>
              <a:rPr lang="es-MX" b="1" dirty="0">
                <a:latin typeface="Aptos Display" panose="020B0004020202020204" pitchFamily="34" charset="0"/>
              </a:rPr>
              <a:t> y </a:t>
            </a:r>
            <a:r>
              <a:rPr lang="es-MX" b="1" dirty="0" err="1">
                <a:latin typeface="Aptos Display" panose="020B0004020202020204" pitchFamily="34" charset="0"/>
              </a:rPr>
              <a:t>Abednego</a:t>
            </a:r>
            <a:r>
              <a:rPr lang="es-MX" b="1" dirty="0">
                <a:latin typeface="Aptos Display" panose="020B0004020202020204" pitchFamily="34" charset="0"/>
              </a:rPr>
              <a:t> (no tenemos registro de que Daniel estuviera presente), no deshonraron al Dios del cielo rindiendo homenaje a este ídolo. Su proceder fue comunicado al rey. Este, airado, los llamó a su presencia y, con amenazas, los indujo a unirse a la multitud en la adoración de la imagen. Cortésmente, pero con firmeza, declararon su lealtad al Dios del cielo y su fe en su poder para librarlos en la hora de la prueba</a:t>
            </a:r>
            <a:r>
              <a:rPr lang="es-MX" b="1" noProof="0" dirty="0">
                <a:latin typeface="Aptos Display" panose="020B0004020202020204" pitchFamily="34" charset="0"/>
              </a:rPr>
              <a:t>»</a:t>
            </a:r>
            <a:r>
              <a:rPr lang="es-MX" noProof="0" dirty="0">
                <a:latin typeface="Aptos Display" panose="020B0004020202020204" pitchFamily="34" charset="0"/>
              </a:rPr>
              <a:t> </a:t>
            </a:r>
            <a:r>
              <a:rPr lang="es-MX" i="1" dirty="0">
                <a:latin typeface="Aptos Display" panose="020B0004020202020204" pitchFamily="34" charset="0"/>
              </a:rPr>
              <a:t>(Manuscrito 110, 1904, párr. 52).</a:t>
            </a:r>
            <a:endParaRPr lang="es-MX" i="1" noProof="0" dirty="0">
              <a:latin typeface="Aptos Display" panose="020B0004020202020204" pitchFamily="34" charset="0"/>
            </a:endParaRP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solidFill>
                  <a:schemeClr val="bg1">
                    <a:lumMod val="95000"/>
                  </a:schemeClr>
                </a:solidFill>
                <a:latin typeface="Amasis MT Pro Black" panose="02040A04050005020304" pitchFamily="18" charset="0"/>
              </a:rPr>
              <a:t>LA ADORACIÓN DE LA IMAGEN</a:t>
            </a:r>
          </a:p>
        </p:txBody>
      </p:sp>
      <p:sp>
        <p:nvSpPr>
          <p:cNvPr id="2" name="Doble onda 1">
            <a:extLst>
              <a:ext uri="{FF2B5EF4-FFF2-40B4-BE49-F238E27FC236}">
                <a16:creationId xmlns:a16="http://schemas.microsoft.com/office/drawing/2014/main" id="{74924193-BB4C-1260-67CD-FE9D1840DD54}"/>
              </a:ext>
            </a:extLst>
          </p:cNvPr>
          <p:cNvSpPr/>
          <p:nvPr/>
        </p:nvSpPr>
        <p:spPr>
          <a:xfrm>
            <a:off x="204395" y="2249214"/>
            <a:ext cx="2633514" cy="3205655"/>
          </a:xfrm>
          <a:custGeom>
            <a:avLst/>
            <a:gdLst>
              <a:gd name="connsiteX0" fmla="*/ 0 w 2576470"/>
              <a:gd name="connsiteY0" fmla="*/ 175880 h 2814084"/>
              <a:gd name="connsiteX1" fmla="*/ 1288235 w 2576470"/>
              <a:gd name="connsiteY1" fmla="*/ 175880 h 2814084"/>
              <a:gd name="connsiteX2" fmla="*/ 2576470 w 2576470"/>
              <a:gd name="connsiteY2" fmla="*/ 175880 h 2814084"/>
              <a:gd name="connsiteX3" fmla="*/ 2576470 w 2576470"/>
              <a:gd name="connsiteY3" fmla="*/ 2638204 h 2814084"/>
              <a:gd name="connsiteX4" fmla="*/ 1288235 w 2576470"/>
              <a:gd name="connsiteY4" fmla="*/ 2638204 h 2814084"/>
              <a:gd name="connsiteX5" fmla="*/ 0 w 2576470"/>
              <a:gd name="connsiteY5" fmla="*/ 2638204 h 2814084"/>
              <a:gd name="connsiteX6" fmla="*/ 0 w 2576470"/>
              <a:gd name="connsiteY6" fmla="*/ 175880 h 2814084"/>
              <a:gd name="connsiteX0" fmla="*/ 0 w 2576470"/>
              <a:gd name="connsiteY0" fmla="*/ 260563 h 2892127"/>
              <a:gd name="connsiteX1" fmla="*/ 1288235 w 2576470"/>
              <a:gd name="connsiteY1" fmla="*/ 260563 h 2892127"/>
              <a:gd name="connsiteX2" fmla="*/ 2178437 w 2576470"/>
              <a:gd name="connsiteY2" fmla="*/ 260563 h 2892127"/>
              <a:gd name="connsiteX3" fmla="*/ 2576470 w 2576470"/>
              <a:gd name="connsiteY3" fmla="*/ 2722887 h 2892127"/>
              <a:gd name="connsiteX4" fmla="*/ 1288235 w 2576470"/>
              <a:gd name="connsiteY4" fmla="*/ 2722887 h 2892127"/>
              <a:gd name="connsiteX5" fmla="*/ 0 w 2576470"/>
              <a:gd name="connsiteY5" fmla="*/ 2722887 h 2892127"/>
              <a:gd name="connsiteX6" fmla="*/ 0 w 2576470"/>
              <a:gd name="connsiteY6" fmla="*/ 260563 h 2892127"/>
              <a:gd name="connsiteX0" fmla="*/ 0 w 2210710"/>
              <a:gd name="connsiteY0" fmla="*/ 260563 h 2911203"/>
              <a:gd name="connsiteX1" fmla="*/ 1288235 w 2210710"/>
              <a:gd name="connsiteY1" fmla="*/ 260563 h 2911203"/>
              <a:gd name="connsiteX2" fmla="*/ 2178437 w 2210710"/>
              <a:gd name="connsiteY2" fmla="*/ 260563 h 2911203"/>
              <a:gd name="connsiteX3" fmla="*/ 2210710 w 2210710"/>
              <a:gd name="connsiteY3" fmla="*/ 2744402 h 2911203"/>
              <a:gd name="connsiteX4" fmla="*/ 1288235 w 2210710"/>
              <a:gd name="connsiteY4" fmla="*/ 2722887 h 2911203"/>
              <a:gd name="connsiteX5" fmla="*/ 0 w 2210710"/>
              <a:gd name="connsiteY5" fmla="*/ 2722887 h 2911203"/>
              <a:gd name="connsiteX6" fmla="*/ 0 w 2210710"/>
              <a:gd name="connsiteY6" fmla="*/ 260563 h 2911203"/>
              <a:gd name="connsiteX0" fmla="*/ 0 w 2210710"/>
              <a:gd name="connsiteY0" fmla="*/ 257015 h 2907655"/>
              <a:gd name="connsiteX1" fmla="*/ 1288235 w 2210710"/>
              <a:gd name="connsiteY1" fmla="*/ 257015 h 2907655"/>
              <a:gd name="connsiteX2" fmla="*/ 2206129 w 2210710"/>
              <a:gd name="connsiteY2" fmla="*/ 160197 h 2907655"/>
              <a:gd name="connsiteX3" fmla="*/ 2210710 w 2210710"/>
              <a:gd name="connsiteY3" fmla="*/ 2740854 h 2907655"/>
              <a:gd name="connsiteX4" fmla="*/ 1288235 w 2210710"/>
              <a:gd name="connsiteY4" fmla="*/ 2719339 h 2907655"/>
              <a:gd name="connsiteX5" fmla="*/ 0 w 2210710"/>
              <a:gd name="connsiteY5" fmla="*/ 2719339 h 2907655"/>
              <a:gd name="connsiteX6" fmla="*/ 0 w 2210710"/>
              <a:gd name="connsiteY6" fmla="*/ 257015 h 290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10" h="2907655">
                <a:moveTo>
                  <a:pt x="0" y="257015"/>
                </a:moveTo>
                <a:cubicBezTo>
                  <a:pt x="429412" y="-329252"/>
                  <a:pt x="920547" y="273151"/>
                  <a:pt x="1288235" y="257015"/>
                </a:cubicBezTo>
                <a:cubicBezTo>
                  <a:pt x="1655923" y="240879"/>
                  <a:pt x="1776717" y="746465"/>
                  <a:pt x="2206129" y="160197"/>
                </a:cubicBezTo>
                <a:cubicBezTo>
                  <a:pt x="2206129" y="980972"/>
                  <a:pt x="2210710" y="1920079"/>
                  <a:pt x="2210710" y="2740854"/>
                </a:cubicBezTo>
                <a:cubicBezTo>
                  <a:pt x="1781298" y="3327121"/>
                  <a:pt x="1717647" y="2133071"/>
                  <a:pt x="1288235" y="2719339"/>
                </a:cubicBezTo>
                <a:cubicBezTo>
                  <a:pt x="858823" y="3305606"/>
                  <a:pt x="429412" y="2133071"/>
                  <a:pt x="0" y="2719339"/>
                </a:cubicBezTo>
                <a:lnTo>
                  <a:pt x="0" y="257015"/>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5" name="CuadroTexto 4">
            <a:extLst>
              <a:ext uri="{FF2B5EF4-FFF2-40B4-BE49-F238E27FC236}">
                <a16:creationId xmlns:a16="http://schemas.microsoft.com/office/drawing/2014/main" id="{7C79EABE-BEA1-D270-7D68-2932CC5569D4}"/>
              </a:ext>
            </a:extLst>
          </p:cNvPr>
          <p:cNvSpPr txBox="1"/>
          <p:nvPr/>
        </p:nvSpPr>
        <p:spPr>
          <a:xfrm>
            <a:off x="204395" y="6131089"/>
            <a:ext cx="10170784" cy="720518"/>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dirty="0">
                <a:solidFill>
                  <a:srgbClr val="C00000"/>
                </a:solidFill>
                <a:latin typeface="Aptos Display" panose="020B0004020202020204" pitchFamily="34" charset="0"/>
              </a:rPr>
              <a:t>¿Cómo podemos evitar las racionalizaciones que comprometen nuestra fe? ¿Qué dice el siguiente texto acerca de una tentación similar: “El que es fiel en lo muy poco también en lo más será fiel; y el que en lo muy poco es injusto también en lo más será injusto” (Luc. 16:10)?</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additive="base">
                                        <p:cTn id="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86061" y="828500"/>
            <a:ext cx="10260898" cy="1389183"/>
          </a:xfrm>
          <a:noFill/>
        </p:spPr>
        <p:txBody>
          <a:bodyPr vert="horz" wrap="square" lIns="91440" tIns="45720" rIns="91440" bIns="45720" rtlCol="0" anchor="t">
            <a:normAutofit/>
          </a:bodyPr>
          <a:lstStyle/>
          <a:p>
            <a:pPr>
              <a:lnSpc>
                <a:spcPts val="1600"/>
              </a:lnSpc>
            </a:pPr>
            <a:r>
              <a:rPr lang="es-MX" noProof="0" dirty="0">
                <a:latin typeface="Aptos Display" panose="020B0004020202020204" pitchFamily="34" charset="0"/>
              </a:rPr>
              <a:t>«</a:t>
            </a:r>
            <a:r>
              <a:rPr lang="es-MX" dirty="0">
                <a:latin typeface="Aptos Display" panose="020B0004020202020204" pitchFamily="34" charset="0"/>
              </a:rPr>
              <a:t>Y se le permitió infundir aliento a la imagen de la bestia, para que la imagen hablase e hiciese matar a todo el que no la adorase</a:t>
            </a:r>
            <a:r>
              <a:rPr lang="es-MX" noProof="0" dirty="0">
                <a:latin typeface="Aptos Display" panose="020B0004020202020204" pitchFamily="34" charset="0"/>
              </a:rPr>
              <a:t>» (Apocalipsis 13: 15).</a:t>
            </a:r>
          </a:p>
          <a:p>
            <a:pPr>
              <a:lnSpc>
                <a:spcPts val="1600"/>
              </a:lnSpc>
            </a:pPr>
            <a:r>
              <a:rPr lang="es-MX" dirty="0">
                <a:latin typeface="Aptos Display" panose="020B0004020202020204" pitchFamily="34" charset="0"/>
              </a:rPr>
              <a:t>Lee Apocalipsis 13:11 al 17; 14:9, 11 y 12; 16:2; 19:20; y 20:4. ¿Qué contraste hay aquí que implica un conflicto entre los mandamientos de Dios y los de hombres</a:t>
            </a:r>
            <a:endParaRPr lang="es-MX" noProof="0" dirty="0">
              <a:latin typeface="Aptos Display" panose="020B0004020202020204" pitchFamily="34" charset="0"/>
            </a:endParaRPr>
          </a:p>
          <a:p>
            <a:pPr>
              <a:lnSpc>
                <a:spcPts val="1600"/>
              </a:lnSpc>
            </a:pPr>
            <a:r>
              <a:rPr lang="es-MX" noProof="0" dirty="0">
                <a:latin typeface="Aptos Display" panose="020B0004020202020204" pitchFamily="34" charset="0"/>
              </a:rPr>
              <a:t>R. </a:t>
            </a:r>
            <a:r>
              <a:rPr lang="es-MX" noProof="0" dirty="0">
                <a:solidFill>
                  <a:srgbClr val="0070C0"/>
                </a:solidFill>
                <a:latin typeface="Aptos Display" panose="020B0004020202020204" pitchFamily="34" charset="0"/>
              </a:rPr>
              <a:t>El pueblo de Dios esta llamado a dorar al creador, en contra posición con la adoración de la bestia y su imagen.</a:t>
            </a:r>
            <a:r>
              <a:rPr lang="es-MX" dirty="0">
                <a:solidFill>
                  <a:srgbClr val="0070C0"/>
                </a:solidFill>
                <a:latin typeface="Aptos Display" panose="020B0004020202020204" pitchFamily="34" charset="0"/>
              </a:rPr>
              <a:t> Adorar no significa única o necesariamente inclinarse ante una imagen y ofrecerle incienso.</a:t>
            </a:r>
            <a:endParaRPr lang="es-MX" noProof="0" dirty="0">
              <a:solidFill>
                <a:srgbClr val="0070C0"/>
              </a:solidFill>
              <a:latin typeface="Aptos Display" panose="020B0004020202020204" pitchFamily="34" charset="0"/>
            </a:endParaRP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2774097" y="2144110"/>
            <a:ext cx="7572862" cy="4228701"/>
          </a:xfrm>
        </p:spPr>
        <p:txBody>
          <a:bodyPr>
            <a:normAutofit/>
          </a:bodyPr>
          <a:lstStyle/>
          <a:p>
            <a:pPr marL="0" indent="0" algn="just">
              <a:lnSpc>
                <a:spcPts val="1400"/>
              </a:lnSpc>
              <a:spcBef>
                <a:spcPts val="0"/>
              </a:spcBef>
              <a:spcAft>
                <a:spcPts val="600"/>
              </a:spcAft>
              <a:buNone/>
            </a:pPr>
            <a:r>
              <a:rPr lang="es-MX" dirty="0">
                <a:latin typeface="Aptos Display" panose="020B0004020202020204" pitchFamily="34" charset="0"/>
              </a:rPr>
              <a:t>No hay duda de que las historias de Daniel 3 y la segunda mitad de Apocalipsis 13 son paralelas: estamos destinados a leerlas juntas. La historia de los tres dignos hebreos (como se le llama en algunas tradiciones cristianas) revela algo importante: gran parte del cristianismo moderno, especialmente en Occidente, enseña un sistema de interpretación profética conocido como dispensacionalismo, que declara que antes de que la crisis final golpee la tierra, Cristo arrebatará a su iglesia y la llevará a un lugar seguro en el cielo.</a:t>
            </a:r>
            <a:r>
              <a:rPr lang="es-MX" noProof="0" dirty="0">
                <a:latin typeface="Aptos Display" panose="020B0004020202020204" pitchFamily="34" charset="0"/>
              </a:rPr>
              <a:t> </a:t>
            </a:r>
            <a:r>
              <a:rPr lang="es-MX" dirty="0">
                <a:latin typeface="Aptos Display" panose="020B0004020202020204" pitchFamily="34" charset="0"/>
              </a:rPr>
              <a:t>Los momentos finales de este mundo giran en torno a la adoración. Adorar al Creador, o a la criatura. Ser leales a Dios, o a cualquier otra cosa o persona que nos obligue a obedecerle</a:t>
            </a:r>
            <a:endParaRPr lang="es-MX" noProof="0" dirty="0">
              <a:latin typeface="Aptos Display" panose="020B0004020202020204" pitchFamily="34" charset="0"/>
            </a:endParaRPr>
          </a:p>
          <a:p>
            <a:pPr marL="0" indent="0" algn="just">
              <a:lnSpc>
                <a:spcPts val="14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Los mandamientos de los hombres finitos y pecadores deben hundirse en la insignificancia al lado de la Palabra del Dios eterno. La verdad debe ser obedecida a cualquier precio, incluso cuando las prisiones, las cadenas y el destierro nos miren de frente. Si eres leal y fiel, el mismo Dios que caminó con los tres jóvenes hebreos en el horno de fuego, que protegió a Daniel en el foso de los leones, que se manifestó a Juan en la isla solitaria, te acompañará dondequiera que vayas. Su presencia permanente te consolará y te sostendrá, y harás realidad la promesa: «El que me ama, mi palabra guardará; y mi Padre le amará, y vendremos a él, y haremos morada con él</a:t>
            </a:r>
            <a:r>
              <a:rPr lang="es-MX" b="1" noProof="0" dirty="0">
                <a:latin typeface="Aptos Display" panose="020B0004020202020204" pitchFamily="34" charset="0"/>
              </a:rPr>
              <a:t>» </a:t>
            </a:r>
            <a:r>
              <a:rPr lang="en-US" i="1" dirty="0">
                <a:latin typeface="Aptos Display" panose="020B0004020202020204" pitchFamily="34" charset="0"/>
              </a:rPr>
              <a:t>(The Signs of the Times, 6 de mayo, 1897, «God’s Care for His Children», </a:t>
            </a:r>
            <a:r>
              <a:rPr lang="en-US" i="1" dirty="0" err="1">
                <a:latin typeface="Aptos Display" panose="020B0004020202020204" pitchFamily="34" charset="0"/>
              </a:rPr>
              <a:t>párr</a:t>
            </a:r>
            <a:r>
              <a:rPr lang="en-US" i="1" dirty="0">
                <a:latin typeface="Aptos Display" panose="020B0004020202020204" pitchFamily="34" charset="0"/>
              </a:rPr>
              <a:t>. 16, 18).</a:t>
            </a:r>
            <a:endParaRPr lang="es-MX" i="1" noProof="0" dirty="0">
              <a:latin typeface="Aptos Display" panose="020B0004020202020204" pitchFamily="34" charset="0"/>
            </a:endParaRPr>
          </a:p>
          <a:p>
            <a:pPr marL="0" indent="0" algn="just">
              <a:lnSpc>
                <a:spcPts val="1400"/>
              </a:lnSpc>
              <a:spcBef>
                <a:spcPts val="0"/>
              </a:spcBef>
              <a:spcAft>
                <a:spcPts val="600"/>
              </a:spcAft>
              <a:buNone/>
            </a:pPr>
            <a:endParaRPr lang="es-MX" b="1" noProof="0" dirty="0">
              <a:solidFill>
                <a:srgbClr val="C00000"/>
              </a:solidFill>
              <a:latin typeface="Aptos Display" panose="020B0004020202020204" pitchFamily="34" charset="0"/>
            </a:endParaRPr>
          </a:p>
        </p:txBody>
      </p:sp>
      <p:sp>
        <p:nvSpPr>
          <p:cNvPr id="2" name="CuadroTexto 1">
            <a:extLst>
              <a:ext uri="{FF2B5EF4-FFF2-40B4-BE49-F238E27FC236}">
                <a16:creationId xmlns:a16="http://schemas.microsoft.com/office/drawing/2014/main" id="{08C685AE-E21C-8DBF-EB5E-2BDEB9589609}"/>
              </a:ext>
            </a:extLst>
          </p:cNvPr>
          <p:cNvSpPr txBox="1"/>
          <p:nvPr/>
        </p:nvSpPr>
        <p:spPr>
          <a:xfrm>
            <a:off x="3278601" y="161993"/>
            <a:ext cx="6624000" cy="658800"/>
          </a:xfrm>
          <a:prstGeom prst="rect">
            <a:avLst/>
          </a:prstGeom>
          <a:solidFill>
            <a:srgbClr val="507C3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77500" lnSpcReduction="20000"/>
          </a:bodyPr>
          <a:lstStyle>
            <a:defPPr>
              <a:defRPr lang="es-MX"/>
            </a:defPPr>
            <a:lvl1pPr>
              <a:defRPr sz="2800">
                <a:solidFill>
                  <a:schemeClr val="bg1">
                    <a:lumMod val="95000"/>
                  </a:schemeClr>
                </a:solidFill>
                <a:latin typeface="Amasis MT Pro Black" panose="02040A04050005020304" pitchFamily="18" charset="0"/>
              </a:defRPr>
            </a:lvl1pPr>
          </a:lstStyle>
          <a:p>
            <a:r>
              <a:rPr lang="es-MX" noProof="0" dirty="0"/>
              <a:t>OTRA IMAGEN Y LA ORDEN DE ADORARLA</a:t>
            </a:r>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538480" y="161575"/>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noProof="0" dirty="0">
                <a:ln/>
                <a:effectLst/>
                <a:latin typeface="+mn-lt"/>
                <a:ea typeface="+mn-ea"/>
                <a:cs typeface="+mn-cs"/>
              </a:rPr>
              <a:t>Martes</a:t>
            </a:r>
          </a:p>
        </p:txBody>
      </p:sp>
      <p:sp>
        <p:nvSpPr>
          <p:cNvPr id="3" name="Lágrima 2">
            <a:extLst>
              <a:ext uri="{FF2B5EF4-FFF2-40B4-BE49-F238E27FC236}">
                <a16:creationId xmlns:a16="http://schemas.microsoft.com/office/drawing/2014/main" id="{AE4EEBE8-A631-7019-3F15-CE49B6932798}"/>
              </a:ext>
            </a:extLst>
          </p:cNvPr>
          <p:cNvSpPr/>
          <p:nvPr/>
        </p:nvSpPr>
        <p:spPr>
          <a:xfrm>
            <a:off x="0" y="2649414"/>
            <a:ext cx="2774097" cy="2919047"/>
          </a:xfrm>
          <a:prstGeom prst="teardrop">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4" name="CuadroTexto 3">
            <a:extLst>
              <a:ext uri="{FF2B5EF4-FFF2-40B4-BE49-F238E27FC236}">
                <a16:creationId xmlns:a16="http://schemas.microsoft.com/office/drawing/2014/main" id="{984389FA-3FF8-460A-60BF-4030930B8800}"/>
              </a:ext>
            </a:extLst>
          </p:cNvPr>
          <p:cNvSpPr txBox="1"/>
          <p:nvPr/>
        </p:nvSpPr>
        <p:spPr>
          <a:xfrm>
            <a:off x="204395" y="6131081"/>
            <a:ext cx="10170784" cy="720518"/>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noProof="0" dirty="0">
                <a:solidFill>
                  <a:srgbClr val="C00000"/>
                </a:solidFill>
                <a:latin typeface="Aptos Display" panose="020B0004020202020204" pitchFamily="34" charset="0"/>
              </a:rPr>
              <a:t>Y tu adoración esta enfocada a Dios, o dioses ajenos. Los jóvenes hebreos nunca comprometieron sus principios cuando fuero obligados a adorar la estatua de oro. ¿Tu estas dispuesto </a:t>
            </a:r>
            <a:r>
              <a:rPr lang="es-MX" b="1" noProof="0" dirty="0" err="1">
                <a:solidFill>
                  <a:srgbClr val="C00000"/>
                </a:solidFill>
                <a:latin typeface="Aptos Display" panose="020B0004020202020204" pitchFamily="34" charset="0"/>
              </a:rPr>
              <a:t>aseguir</a:t>
            </a:r>
            <a:r>
              <a:rPr lang="es-MX" b="1" noProof="0" dirty="0">
                <a:solidFill>
                  <a:srgbClr val="C00000"/>
                </a:solidFill>
                <a:latin typeface="Aptos Display" panose="020B0004020202020204" pitchFamily="34" charset="0"/>
              </a:rPr>
              <a:t> su ejemplo y adorar únicamente a Dios el creador de todo?</a:t>
            </a:r>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77500" lnSpcReduction="20000"/>
          </a:bodyPr>
          <a:lstStyle/>
          <a:p>
            <a:r>
              <a:rPr lang="es-MX" sz="2800" noProof="0" dirty="0">
                <a:solidFill>
                  <a:schemeClr val="bg1">
                    <a:lumMod val="95000"/>
                  </a:schemeClr>
                </a:solidFill>
                <a:latin typeface="Amasis MT Pro Black" panose="02040A04050005020304" pitchFamily="18" charset="0"/>
              </a:rPr>
              <a:t>LA PERSECUCIÓN A LA IGLESIA PRIMITIVA</a:t>
            </a:r>
          </a:p>
        </p:txBody>
      </p:sp>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noProof="0" dirty="0">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11242" y="881407"/>
            <a:ext cx="10453558" cy="1341588"/>
          </a:xfrm>
          <a:noFill/>
        </p:spPr>
        <p:txBody>
          <a:bodyPr vert="horz" wrap="square" lIns="91440" tIns="45720" rIns="91440" bIns="45720" rtlCol="0" anchor="t">
            <a:normAutofit/>
          </a:bodyPr>
          <a:lstStyle/>
          <a:p>
            <a:pPr>
              <a:lnSpc>
                <a:spcPts val="1300"/>
              </a:lnSpc>
              <a:spcAft>
                <a:spcPts val="300"/>
              </a:spcAft>
            </a:pPr>
            <a:r>
              <a:rPr lang="es-MX" sz="1700" noProof="0" dirty="0">
                <a:latin typeface="Aptos Display" panose="020B0004020202020204" pitchFamily="34" charset="0"/>
              </a:rPr>
              <a:t>«</a:t>
            </a:r>
            <a:r>
              <a:rPr lang="es-MX" sz="1700" dirty="0">
                <a:latin typeface="Aptos Display" panose="020B0004020202020204" pitchFamily="34" charset="0"/>
              </a:rPr>
              <a:t>En aquel mismo tiempo el rey Herodes echó mano a algunos de la iglesia para maltratarles</a:t>
            </a:r>
            <a:r>
              <a:rPr lang="es-MX" sz="1700" noProof="0" dirty="0">
                <a:latin typeface="Aptos Display" panose="020B0004020202020204" pitchFamily="34" charset="0"/>
              </a:rPr>
              <a:t>» Hechos 12: 1).</a:t>
            </a:r>
          </a:p>
          <a:p>
            <a:pPr>
              <a:lnSpc>
                <a:spcPts val="1300"/>
              </a:lnSpc>
              <a:spcAft>
                <a:spcPts val="300"/>
              </a:spcAft>
            </a:pPr>
            <a:r>
              <a:rPr lang="es-MX" sz="1700" dirty="0">
                <a:latin typeface="Aptos Display" panose="020B0004020202020204" pitchFamily="34" charset="0"/>
              </a:rPr>
              <a:t>Lee Hechos 12:1 al 19. ¿Qué elementos de esta historia podrían presagiar los acontecimientos de los últimos días?</a:t>
            </a:r>
            <a:endParaRPr lang="es-MX" sz="1700" noProof="0" dirty="0">
              <a:latin typeface="Aptos Display" panose="020B0004020202020204" pitchFamily="34" charset="0"/>
            </a:endParaRPr>
          </a:p>
          <a:p>
            <a:pPr>
              <a:lnSpc>
                <a:spcPts val="1300"/>
              </a:lnSpc>
              <a:spcAft>
                <a:spcPts val="300"/>
              </a:spcAft>
            </a:pPr>
            <a:r>
              <a:rPr lang="es-MX" sz="1700" noProof="0" dirty="0">
                <a:latin typeface="Aptos Display" panose="020B0004020202020204" pitchFamily="34" charset="0"/>
              </a:rPr>
              <a:t>R. </a:t>
            </a:r>
            <a:r>
              <a:rPr lang="es-MX" sz="1700" noProof="0" dirty="0">
                <a:solidFill>
                  <a:srgbClr val="0070C0"/>
                </a:solidFill>
                <a:latin typeface="Aptos Display" panose="020B0004020202020204" pitchFamily="34" charset="0"/>
              </a:rPr>
              <a:t>La intensión de matar al pueblo de Dios. La iglesia remanente guarda los mandamiento de Dios y tienen el testimonio de Jesús. Así como le pueblo judío en el tiempo de Amán.</a:t>
            </a:r>
            <a:endParaRPr lang="es-MX" sz="1700" noProof="0" dirty="0">
              <a:solidFill>
                <a:srgbClr val="00B0F0"/>
              </a:solidFill>
              <a:latin typeface="Aptos Display" panose="020B0004020202020204" pitchFamily="34" charset="0"/>
            </a:endParaRPr>
          </a:p>
        </p:txBody>
      </p:sp>
      <p:sp>
        <p:nvSpPr>
          <p:cNvPr id="3" name="Diagrama de flujo: pantalla 2">
            <a:extLst>
              <a:ext uri="{FF2B5EF4-FFF2-40B4-BE49-F238E27FC236}">
                <a16:creationId xmlns:a16="http://schemas.microsoft.com/office/drawing/2014/main" id="{6186A0B3-A4B7-36EB-C952-5BC87AAF9B83}"/>
              </a:ext>
            </a:extLst>
          </p:cNvPr>
          <p:cNvSpPr/>
          <p:nvPr/>
        </p:nvSpPr>
        <p:spPr>
          <a:xfrm>
            <a:off x="11242" y="2503944"/>
            <a:ext cx="2701466" cy="3376216"/>
          </a:xfrm>
          <a:prstGeom prst="flowChartDisplay">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10" name="Marcador de contenido 9">
            <a:extLst>
              <a:ext uri="{FF2B5EF4-FFF2-40B4-BE49-F238E27FC236}">
                <a16:creationId xmlns:a16="http://schemas.microsoft.com/office/drawing/2014/main" id="{10209970-210E-C161-AB3B-AECA924C0D07}"/>
              </a:ext>
            </a:extLst>
          </p:cNvPr>
          <p:cNvSpPr>
            <a:spLocks noGrp="1"/>
          </p:cNvSpPr>
          <p:nvPr>
            <p:ph sz="half" idx="2"/>
          </p:nvPr>
        </p:nvSpPr>
        <p:spPr>
          <a:xfrm>
            <a:off x="2712708" y="1849822"/>
            <a:ext cx="7657672" cy="4677099"/>
          </a:xfrm>
        </p:spPr>
        <p:txBody>
          <a:bodyPr>
            <a:normAutofit fontScale="92500"/>
          </a:bodyPr>
          <a:lstStyle/>
          <a:p>
            <a:pPr marL="0" indent="0" algn="just">
              <a:lnSpc>
                <a:spcPts val="1500"/>
              </a:lnSpc>
              <a:buNone/>
            </a:pPr>
            <a:r>
              <a:rPr lang="es-MX" dirty="0">
                <a:latin typeface="Aptos Display" panose="020B0004020202020204" pitchFamily="34" charset="0"/>
              </a:rPr>
              <a:t>El libro de Apocalipsis repite el mismo escenario, aunque emplea un simbolismo diferente. Justo después de los mismos cuatro animales que vimos por primera vez en Daniel 7, la revelación apocalíptica identifica un poder usurpador representado como una bestia. Al igual que el cuerno pequeño de Daniel 7 y 8, esta bestia pretende ser divina (</a:t>
            </a:r>
            <a:r>
              <a:rPr lang="es-MX" dirty="0" err="1">
                <a:latin typeface="Aptos Display" panose="020B0004020202020204" pitchFamily="34" charset="0"/>
              </a:rPr>
              <a:t>Apoc</a:t>
            </a:r>
            <a:r>
              <a:rPr lang="es-MX" dirty="0">
                <a:latin typeface="Aptos Display" panose="020B0004020202020204" pitchFamily="34" charset="0"/>
              </a:rPr>
              <a:t>. 13: 4) y persigue al pueblo de Dios (</a:t>
            </a:r>
            <a:r>
              <a:rPr lang="es-MX" dirty="0" err="1">
                <a:latin typeface="Aptos Display" panose="020B0004020202020204" pitchFamily="34" charset="0"/>
              </a:rPr>
              <a:t>Apoc</a:t>
            </a:r>
            <a:r>
              <a:rPr lang="es-MX" dirty="0">
                <a:latin typeface="Aptos Display" panose="020B0004020202020204" pitchFamily="34" charset="0"/>
              </a:rPr>
              <a:t>. 13: 5, 7). Este rápido repaso de la profecía es necesario para que comprendamos la palabra profética de advertencia y para animar al pueblo de Dios (2 Tim. 1: 7). En el tiempo del fin, Dios permitirá que algunos pocos mueran, como Jacobo, y los más serán resguardados, como Pedro. Los ángeles nos protegerán y sustentarán. Jesús solo nos pide una cosa: “No importa si permito que mueras, o que vivas hasta que Yo venga, solo sígueme hasta el final” (</a:t>
            </a:r>
            <a:r>
              <a:rPr lang="es-MX" dirty="0" err="1">
                <a:latin typeface="Aptos Display" panose="020B0004020202020204" pitchFamily="34" charset="0"/>
              </a:rPr>
              <a:t>Jn</a:t>
            </a:r>
            <a:r>
              <a:rPr lang="es-MX" dirty="0">
                <a:latin typeface="Aptos Display" panose="020B0004020202020204" pitchFamily="34" charset="0"/>
              </a:rPr>
              <a:t>. 21:18-22 parafraseado).</a:t>
            </a:r>
            <a:endParaRPr lang="es-MX" noProof="0" dirty="0">
              <a:latin typeface="Aptos Display" panose="020B0004020202020204" pitchFamily="34" charset="0"/>
            </a:endParaRPr>
          </a:p>
          <a:p>
            <a:pPr marL="0" indent="0" algn="just">
              <a:lnSpc>
                <a:spcPts val="1500"/>
              </a:lnSpc>
              <a:buNone/>
            </a:pPr>
            <a:r>
              <a:rPr lang="es-MX" b="1" noProof="0" dirty="0">
                <a:latin typeface="Aptos Display" panose="020B0004020202020204" pitchFamily="34" charset="0"/>
              </a:rPr>
              <a:t>«</a:t>
            </a:r>
            <a:r>
              <a:rPr lang="es-MX" b="1" dirty="0">
                <a:latin typeface="Aptos Display" panose="020B0004020202020204" pitchFamily="34" charset="0"/>
              </a:rPr>
              <a:t>Llegó la noche precedente a la propuesta ejecución. Pedro, atado con cadenas, dormía como de costumbre entre dos soldados. Recordando la última fuga de Pedro de la cárcel, Herodes tomó en esta ocasión el doble de precauciones. Con el fin de asegurar una vigilancia extra, los soldados de guardia eran responsables de la custodia de su preso. Pedro estaba encerrado en una celda cortada en la peña viva, cuyas puertas se hallaban atrancadas con fuertes cerrojos y barras. Pero los cerrojos y las barras y la guardia romana, que eliminaban eficazmente toda posibilidad de ayuda humana, estaban destinados a hacer más completo el triunfo de Dios en la liberación de Pedro. Herodes estaba alzando la mano contra el Omnipotente, y había de resultar totalmente humillado y derrotado en su atento contra la vida del siervo de Dios</a:t>
            </a:r>
            <a:r>
              <a:rPr lang="es-MX" b="1" noProof="0" dirty="0">
                <a:latin typeface="Aptos Display" panose="020B0004020202020204" pitchFamily="34" charset="0"/>
              </a:rPr>
              <a:t>» </a:t>
            </a:r>
            <a:r>
              <a:rPr lang="en-US" i="1" dirty="0">
                <a:latin typeface="Aptos Display" panose="020B0004020202020204" pitchFamily="34" charset="0"/>
              </a:rPr>
              <a:t>(The Review and Herald, 27 de </a:t>
            </a:r>
            <a:r>
              <a:rPr lang="en-US" i="1" dirty="0" err="1">
                <a:latin typeface="Aptos Display" panose="020B0004020202020204" pitchFamily="34" charset="0"/>
              </a:rPr>
              <a:t>abril</a:t>
            </a:r>
            <a:r>
              <a:rPr lang="en-US" i="1" dirty="0">
                <a:latin typeface="Aptos Display" panose="020B0004020202020204" pitchFamily="34" charset="0"/>
              </a:rPr>
              <a:t>, 1911, «The Deliverance of Peter», </a:t>
            </a:r>
            <a:r>
              <a:rPr lang="en-US" i="1" dirty="0" err="1">
                <a:latin typeface="Aptos Display" panose="020B0004020202020204" pitchFamily="34" charset="0"/>
              </a:rPr>
              <a:t>párr</a:t>
            </a:r>
            <a:r>
              <a:rPr lang="en-US" i="1" dirty="0">
                <a:latin typeface="Aptos Display" panose="020B0004020202020204" pitchFamily="34" charset="0"/>
              </a:rPr>
              <a:t>. 10-12).</a:t>
            </a:r>
            <a:endParaRPr lang="es-MX" i="1" noProof="0" dirty="0">
              <a:latin typeface="Aptos Display" panose="020B0004020202020204" pitchFamily="34" charset="0"/>
            </a:endParaRPr>
          </a:p>
        </p:txBody>
      </p:sp>
      <p:sp>
        <p:nvSpPr>
          <p:cNvPr id="6" name="CuadroTexto 5">
            <a:extLst>
              <a:ext uri="{FF2B5EF4-FFF2-40B4-BE49-F238E27FC236}">
                <a16:creationId xmlns:a16="http://schemas.microsoft.com/office/drawing/2014/main" id="{9380AA45-86D5-335F-FCD4-9E237300BF12}"/>
              </a:ext>
            </a:extLst>
          </p:cNvPr>
          <p:cNvSpPr txBox="1"/>
          <p:nvPr/>
        </p:nvSpPr>
        <p:spPr>
          <a:xfrm>
            <a:off x="167896" y="6353110"/>
            <a:ext cx="10170784" cy="515334"/>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dirty="0">
                <a:solidFill>
                  <a:srgbClr val="C00000"/>
                </a:solidFill>
                <a:latin typeface="Aptos Display" panose="020B0004020202020204" pitchFamily="34" charset="0"/>
              </a:rPr>
              <a:t>Tras anunciar a Pedro cómo moriría, Jesús le dijo: “Sígueme”. ¿Qué debería decirnos esto acerca de por qué ni siquiera el riesgo de la muerte debería impedirnos seguir al Señor?</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139850" y="913894"/>
            <a:ext cx="10247731" cy="1293278"/>
          </a:xfrm>
        </p:spPr>
        <p:txBody>
          <a:bodyPr wrap="square" anchor="t">
            <a:noAutofit/>
          </a:bodyPr>
          <a:lstStyle/>
          <a:p>
            <a:pPr>
              <a:lnSpc>
                <a:spcPts val="1500"/>
              </a:lnSpc>
              <a:spcAft>
                <a:spcPts val="300"/>
              </a:spcAft>
            </a:pPr>
            <a:r>
              <a:rPr lang="es-MX" noProof="0" dirty="0">
                <a:latin typeface="Aptos Display" panose="020B0004020202020204" pitchFamily="34" charset="0"/>
              </a:rPr>
              <a:t>«</a:t>
            </a:r>
            <a:r>
              <a:rPr lang="es-MX" dirty="0">
                <a:latin typeface="Aptos Display" panose="020B0004020202020204" pitchFamily="34" charset="0"/>
              </a:rPr>
              <a:t>de modo que nadie pudiera comprar ni vender, a menos que llevara la marca, que es el nombre de la bestia o el número de ese nombre</a:t>
            </a:r>
            <a:r>
              <a:rPr lang="es-MX" noProof="0" dirty="0">
                <a:latin typeface="Aptos Display" panose="020B0004020202020204" pitchFamily="34" charset="0"/>
              </a:rPr>
              <a:t>» </a:t>
            </a:r>
            <a:r>
              <a:rPr lang="es-MX" dirty="0">
                <a:latin typeface="Aptos Display" panose="020B0004020202020204" pitchFamily="34" charset="0"/>
              </a:rPr>
              <a:t>(Apocalipsis 13:17 NVI)</a:t>
            </a:r>
            <a:endParaRPr lang="es-MX" noProof="0" dirty="0">
              <a:latin typeface="Aptos Display" panose="020B0004020202020204" pitchFamily="34" charset="0"/>
            </a:endParaRPr>
          </a:p>
          <a:p>
            <a:pPr>
              <a:lnSpc>
                <a:spcPts val="1500"/>
              </a:lnSpc>
              <a:spcAft>
                <a:spcPts val="300"/>
              </a:spcAft>
            </a:pPr>
            <a:r>
              <a:rPr lang="es-MX" dirty="0">
                <a:latin typeface="Aptos Display" panose="020B0004020202020204" pitchFamily="34" charset="0"/>
              </a:rPr>
              <a:t>Lee Mateo 12:9 al 14 y Juan 5:1 al 16. ¿Por qué quisieron los líderes religiosos matar a Jesús?</a:t>
            </a:r>
            <a:endParaRPr lang="es-MX" noProof="0" dirty="0">
              <a:latin typeface="Aptos Display" panose="020B0004020202020204" pitchFamily="34" charset="0"/>
            </a:endParaRPr>
          </a:p>
          <a:p>
            <a:pPr>
              <a:lnSpc>
                <a:spcPts val="1500"/>
              </a:lnSpc>
              <a:spcAft>
                <a:spcPts val="300"/>
              </a:spcAft>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noProof="0" dirty="0">
                <a:solidFill>
                  <a:srgbClr val="0970BC"/>
                </a:solidFill>
                <a:latin typeface="Aptos Display" panose="020B0004020202020204" pitchFamily="34" charset="0"/>
              </a:rPr>
              <a:t>Porque según ellos violaba los mandamientos de Dios, cuando sanaba en sábado.</a:t>
            </a:r>
            <a:r>
              <a:rPr lang="es-MX" dirty="0">
                <a:solidFill>
                  <a:srgbClr val="0970BC"/>
                </a:solidFill>
                <a:latin typeface="Aptos Display" panose="020B0004020202020204" pitchFamily="34" charset="0"/>
              </a:rPr>
              <a:t> Nada en la Biblia prohibía curar a alguien en sábado, así como nada en la Biblia ha puesto el domingo en lugar del sábado</a:t>
            </a:r>
            <a:endParaRPr lang="es-MX" noProof="0"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2796988" y="2133600"/>
            <a:ext cx="7590593" cy="3969219"/>
          </a:xfrm>
        </p:spPr>
        <p:txBody>
          <a:bodyPr vert="horz" wrap="square" lIns="91440" tIns="45720" rIns="91440" bIns="45720" rtlCol="0">
            <a:normAutofit fontScale="92500"/>
          </a:bodyPr>
          <a:lstStyle/>
          <a:p>
            <a:pPr marL="0" indent="0" algn="just">
              <a:lnSpc>
                <a:spcPts val="1500"/>
              </a:lnSpc>
              <a:spcBef>
                <a:spcPts val="0"/>
              </a:spcBef>
              <a:spcAft>
                <a:spcPts val="600"/>
              </a:spcAft>
              <a:buNone/>
            </a:pPr>
            <a:r>
              <a:rPr lang="es-MX" sz="1900" dirty="0">
                <a:latin typeface="Aptos Display" panose="020B0004020202020204" pitchFamily="34" charset="0"/>
              </a:rPr>
              <a:t>El libro de Apocalipsis es claro: adoramos al Creador o a la bestia y a su imagen. Y, dado que el séptimo día, el sábado semanal, es desde el Edén mismo la señal de Dios como Creador (ver </a:t>
            </a:r>
            <a:r>
              <a:rPr lang="es-MX" sz="1900" dirty="0" err="1">
                <a:latin typeface="Aptos Display" panose="020B0004020202020204" pitchFamily="34" charset="0"/>
              </a:rPr>
              <a:t>Gén</a:t>
            </a:r>
            <a:r>
              <a:rPr lang="es-MX" sz="1900" dirty="0">
                <a:latin typeface="Aptos Display" panose="020B0004020202020204" pitchFamily="34" charset="0"/>
              </a:rPr>
              <a:t>. 2:1-3), no debería sorprender que el sábado ocupe un lugar central en la adoración al Creador. Además, no es coincidencia que el poder representado por la bestia surgida del mar sea el mismo que pretendió modificar el mandamiento que ordena observar el sábado como día de adoración al Creador por el domingo, lo cual no es autorizado por la Biblia. </a:t>
            </a:r>
            <a:endParaRPr lang="es-MX" sz="1900" noProof="0" dirty="0">
              <a:latin typeface="Aptos Display" panose="020B0004020202020204" pitchFamily="34" charset="0"/>
            </a:endParaRPr>
          </a:p>
          <a:p>
            <a:pPr marL="0" indent="0" algn="just">
              <a:lnSpc>
                <a:spcPts val="15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Cada uno tiene una pregunta importante que responder por sí mismo: ¿Estás del lado de Satanás, transgresor de la ley de Dios, o eres leal a ese Dios que se declaró a sí mismo: «¡Jehová! ¡Jehová! fuerte, misericordioso y piadoso; tardo para la ira, y grande en misericordia y verdad; que guarda misericordia a millares, que perdona la iniquidad, la rebelión y el pecado, y que de ningún modo tendrá por inocente al malvado; que visita la iniquidad de los padres sobre los hijos y sobre los hijos de los hijos, hasta la tercera y cuarta generación». Éxodo 34:6, 7. El carácter de Dios se manifiesta aquí como su gloria. Dios ha entregado todo el juicio en manos de su Hijo; y como juez justo, Cristo debe dictar sentencia sobre toda obra, sea buena o mala. La justicia es tanto una expresión de amor como de la misericordia</a:t>
            </a:r>
            <a:r>
              <a:rPr lang="es-MX" b="1" noProof="0" dirty="0">
                <a:latin typeface="Aptos Display" panose="020B0004020202020204" pitchFamily="34" charset="0"/>
              </a:rPr>
              <a:t>»</a:t>
            </a:r>
            <a:r>
              <a:rPr lang="es-MX" i="1" noProof="0" dirty="0">
                <a:latin typeface="Aptos Display" panose="020B0004020202020204" pitchFamily="34" charset="0"/>
              </a:rPr>
              <a:t> </a:t>
            </a:r>
            <a:r>
              <a:rPr lang="en-US" i="1" dirty="0">
                <a:latin typeface="Aptos Display" panose="020B0004020202020204" pitchFamily="34" charset="0"/>
              </a:rPr>
              <a:t>(The Review and Herald, 30 de enero, 1900, «Christ or Barabbas?» </a:t>
            </a:r>
            <a:r>
              <a:rPr lang="en-US" i="1" dirty="0" err="1">
                <a:latin typeface="Aptos Display" panose="020B0004020202020204" pitchFamily="34" charset="0"/>
              </a:rPr>
              <a:t>párr</a:t>
            </a:r>
            <a:r>
              <a:rPr lang="en-US" i="1" dirty="0">
                <a:latin typeface="Aptos Display" panose="020B0004020202020204" pitchFamily="34" charset="0"/>
              </a:rPr>
              <a:t>. 4, 5).</a:t>
            </a:r>
            <a:endParaRPr lang="es-MX" sz="1900" i="1" noProof="0" dirty="0">
              <a:latin typeface="Aptos Display" panose="020B0004020202020204" pitchFamily="34" charset="0"/>
            </a:endParaRP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36221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solidFill>
                  <a:schemeClr val="bg1">
                    <a:lumMod val="95000"/>
                  </a:schemeClr>
                </a:solidFill>
                <a:latin typeface="Amasis MT Pro Black" panose="02040A04050005020304" pitchFamily="18" charset="0"/>
              </a:rPr>
              <a:t>LA MARCA DE LA BESTIA</a:t>
            </a:r>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noProof="0" dirty="0">
                <a:ln/>
                <a:effectLst/>
                <a:latin typeface="+mn-lt"/>
                <a:ea typeface="+mn-ea"/>
                <a:cs typeface="+mn-cs"/>
              </a:rPr>
              <a:t>Jueves</a:t>
            </a:r>
          </a:p>
        </p:txBody>
      </p:sp>
      <p:sp>
        <p:nvSpPr>
          <p:cNvPr id="3" name="Diagrama de flujo: proceso alternativo 2">
            <a:extLst>
              <a:ext uri="{FF2B5EF4-FFF2-40B4-BE49-F238E27FC236}">
                <a16:creationId xmlns:a16="http://schemas.microsoft.com/office/drawing/2014/main" id="{E2AA187E-BBC3-A519-4C2B-F00A96DA9A45}"/>
              </a:ext>
            </a:extLst>
          </p:cNvPr>
          <p:cNvSpPr/>
          <p:nvPr/>
        </p:nvSpPr>
        <p:spPr>
          <a:xfrm>
            <a:off x="139849" y="2555173"/>
            <a:ext cx="2657139" cy="3442546"/>
          </a:xfrm>
          <a:prstGeom prst="flowChartAlternateProcess">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5" name="CuadroTexto 4">
            <a:extLst>
              <a:ext uri="{FF2B5EF4-FFF2-40B4-BE49-F238E27FC236}">
                <a16:creationId xmlns:a16="http://schemas.microsoft.com/office/drawing/2014/main" id="{140FBE8E-B777-9D82-DBE5-8E8DA3575749}"/>
              </a:ext>
            </a:extLst>
          </p:cNvPr>
          <p:cNvSpPr txBox="1"/>
          <p:nvPr/>
        </p:nvSpPr>
        <p:spPr>
          <a:xfrm>
            <a:off x="204395" y="6154616"/>
            <a:ext cx="10170784" cy="515334"/>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dirty="0">
                <a:solidFill>
                  <a:srgbClr val="C00000"/>
                </a:solidFill>
                <a:latin typeface="Aptos Display" panose="020B0004020202020204" pitchFamily="34" charset="0"/>
              </a:rPr>
              <a:t>¿Morir a causa de uno de los mandamientos de Dios? ¿Cómo podría alguien racionalizar la situación para procurar una escapatoria?</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5"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22047</TotalTime>
  <Words>3181</Words>
  <Application>Microsoft Office PowerPoint</Application>
  <PresentationFormat>Panorámica</PresentationFormat>
  <Paragraphs>65</Paragraphs>
  <Slides>10</Slides>
  <Notes>6</Notes>
  <HiddenSlides>0</HiddenSlides>
  <MMClips>0</MMClips>
  <ScaleCrop>false</ScaleCrop>
  <HeadingPairs>
    <vt:vector size="6" baseType="variant">
      <vt:variant>
        <vt:lpstr>Fuentes usadas</vt:lpstr>
      </vt:variant>
      <vt:variant>
        <vt:i4>16</vt:i4>
      </vt:variant>
      <vt:variant>
        <vt:lpstr>Tema</vt:lpstr>
      </vt:variant>
      <vt:variant>
        <vt:i4>1</vt:i4>
      </vt:variant>
      <vt:variant>
        <vt:lpstr>Títulos de diapositiva</vt:lpstr>
      </vt:variant>
      <vt:variant>
        <vt:i4>10</vt:i4>
      </vt:variant>
    </vt:vector>
  </HeadingPairs>
  <TitlesOfParts>
    <vt:vector size="27" baseType="lpstr">
      <vt:lpstr>Amasis MT Pro Black</vt:lpstr>
      <vt:lpstr>Aptos</vt:lpstr>
      <vt:lpstr>Aptos Display</vt:lpstr>
      <vt:lpstr>Arial</vt:lpstr>
      <vt:lpstr>Avenir Next LT Pro</vt:lpstr>
      <vt:lpstr>Bahnschrift</vt:lpstr>
      <vt:lpstr>Bw Modelica</vt:lpstr>
      <vt:lpstr>Bw Modelica SS01</vt:lpstr>
      <vt:lpstr>Calibri</vt:lpstr>
      <vt:lpstr>Calibri Light</vt:lpstr>
      <vt:lpstr>Gisha</vt:lpstr>
      <vt:lpstr>Grandview</vt:lpstr>
      <vt:lpstr>Haettenschweiler</vt:lpstr>
      <vt:lpstr>Impact</vt:lpstr>
      <vt:lpstr>Lato</vt:lpstr>
      <vt:lpstr>Mistral</vt:lpstr>
      <vt:lpstr>Tema de Office</vt:lpstr>
      <vt:lpstr>Presentación de PowerPoint</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958</cp:revision>
  <dcterms:created xsi:type="dcterms:W3CDTF">2023-06-19T00:44:38Z</dcterms:created>
  <dcterms:modified xsi:type="dcterms:W3CDTF">2025-06-19T05:38:58Z</dcterms:modified>
</cp:coreProperties>
</file>