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2"/>
  </p:notesMasterIdLst>
  <p:handoutMasterIdLst>
    <p:handoutMasterId r:id="rId13"/>
  </p:handoutMasterIdLst>
  <p:sldIdLst>
    <p:sldId id="256" r:id="rId2"/>
    <p:sldId id="26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CRUZ" initials="JC" lastIdx="2" clrIdx="0">
    <p:extLst>
      <p:ext uri="{19B8F6BF-5375-455C-9EA6-DF929625EA0E}">
        <p15:presenceInfo xmlns:p15="http://schemas.microsoft.com/office/powerpoint/2012/main" userId="cf9ca4c8ef569e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293"/>
    <a:srgbClr val="FFFFFF"/>
    <a:srgbClr val="FFFEFF"/>
    <a:srgbClr val="002060"/>
    <a:srgbClr val="000000"/>
    <a:srgbClr val="002862"/>
    <a:srgbClr val="01828D"/>
    <a:srgbClr val="FD1634"/>
    <a:srgbClr val="BE0707"/>
    <a:srgbClr val="FE14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2718" autoAdjust="0"/>
  </p:normalViewPr>
  <p:slideViewPr>
    <p:cSldViewPr showGuides="1">
      <p:cViewPr varScale="1">
        <p:scale>
          <a:sx n="79" d="100"/>
          <a:sy n="79" d="100"/>
        </p:scale>
        <p:origin x="134"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6" d="100"/>
          <a:sy n="66" d="100"/>
        </p:scale>
        <p:origin x="306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5F1A038-C882-4A29-92BF-44A4D109F7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655EFADA-9D39-4E05-9E93-70F7BDE398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50B08-7AA2-4F53-A7FF-462A0E570016}" type="datetimeFigureOut">
              <a:rPr lang="es-MX" smtClean="0"/>
              <a:t>24/05/2023</a:t>
            </a:fld>
            <a:endParaRPr lang="es-MX"/>
          </a:p>
        </p:txBody>
      </p:sp>
      <p:sp>
        <p:nvSpPr>
          <p:cNvPr id="4" name="Marcador de pie de página 3">
            <a:extLst>
              <a:ext uri="{FF2B5EF4-FFF2-40B4-BE49-F238E27FC236}">
                <a16:creationId xmlns:a16="http://schemas.microsoft.com/office/drawing/2014/main" id="{DB491E8D-6494-4C91-98A3-6B6D3A1D62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2BF41129-DE05-4165-BEFB-27C01AACBC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E3689-A360-4BF5-B180-B19E22989DCD}" type="slidenum">
              <a:rPr lang="es-MX" smtClean="0"/>
              <a:t>‹Nº›</a:t>
            </a:fld>
            <a:endParaRPr lang="es-MX"/>
          </a:p>
        </p:txBody>
      </p:sp>
    </p:spTree>
    <p:extLst>
      <p:ext uri="{BB962C8B-B14F-4D97-AF65-F5344CB8AC3E}">
        <p14:creationId xmlns:p14="http://schemas.microsoft.com/office/powerpoint/2010/main" val="63880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3291F-A549-4BEA-ADC8-4D7EA4332E19}" type="datetimeFigureOut">
              <a:rPr lang="es-MX" smtClean="0"/>
              <a:t>24/05/2023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D4040-2FF7-4002-8F2E-1B7805CB9EA6}" type="slidenum">
              <a:rPr lang="es-MX" smtClean="0"/>
              <a:t>‹Nº›</a:t>
            </a:fld>
            <a:endParaRPr lang="es-MX"/>
          </a:p>
        </p:txBody>
      </p:sp>
    </p:spTree>
    <p:extLst>
      <p:ext uri="{BB962C8B-B14F-4D97-AF65-F5344CB8AC3E}">
        <p14:creationId xmlns:p14="http://schemas.microsoft.com/office/powerpoint/2010/main" val="279802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1</a:t>
            </a:fld>
            <a:endParaRPr lang="es-MX"/>
          </a:p>
        </p:txBody>
      </p:sp>
    </p:spTree>
    <p:extLst>
      <p:ext uri="{BB962C8B-B14F-4D97-AF65-F5344CB8AC3E}">
        <p14:creationId xmlns:p14="http://schemas.microsoft.com/office/powerpoint/2010/main" val="3200946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2</a:t>
            </a:fld>
            <a:endParaRPr lang="es-MX"/>
          </a:p>
        </p:txBody>
      </p:sp>
    </p:spTree>
    <p:extLst>
      <p:ext uri="{BB962C8B-B14F-4D97-AF65-F5344CB8AC3E}">
        <p14:creationId xmlns:p14="http://schemas.microsoft.com/office/powerpoint/2010/main" val="252967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3</a:t>
            </a:fld>
            <a:endParaRPr lang="es-MX"/>
          </a:p>
        </p:txBody>
      </p:sp>
    </p:spTree>
    <p:extLst>
      <p:ext uri="{BB962C8B-B14F-4D97-AF65-F5344CB8AC3E}">
        <p14:creationId xmlns:p14="http://schemas.microsoft.com/office/powerpoint/2010/main" val="165750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800" i="1" baseline="0" dirty="0">
              <a:latin typeface="Avenir Next LT Pro" panose="020B0504020202020204" pitchFamily="34" charset="0"/>
            </a:endParaRPr>
          </a:p>
        </p:txBody>
      </p:sp>
      <p:sp>
        <p:nvSpPr>
          <p:cNvPr id="4" name="Marcador de número de diapositiva 3"/>
          <p:cNvSpPr>
            <a:spLocks noGrp="1"/>
          </p:cNvSpPr>
          <p:nvPr>
            <p:ph type="sldNum" sz="quarter" idx="5"/>
          </p:nvPr>
        </p:nvSpPr>
        <p:spPr/>
        <p:txBody>
          <a:bodyPr/>
          <a:lstStyle/>
          <a:p>
            <a:fld id="{E43D4040-2FF7-4002-8F2E-1B7805CB9EA6}" type="slidenum">
              <a:rPr lang="es-MX" smtClean="0"/>
              <a:t>4</a:t>
            </a:fld>
            <a:endParaRPr lang="es-MX"/>
          </a:p>
        </p:txBody>
      </p:sp>
    </p:spTree>
    <p:extLst>
      <p:ext uri="{BB962C8B-B14F-4D97-AF65-F5344CB8AC3E}">
        <p14:creationId xmlns:p14="http://schemas.microsoft.com/office/powerpoint/2010/main" val="82022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5</a:t>
            </a:fld>
            <a:endParaRPr lang="es-MX"/>
          </a:p>
        </p:txBody>
      </p:sp>
    </p:spTree>
    <p:extLst>
      <p:ext uri="{BB962C8B-B14F-4D97-AF65-F5344CB8AC3E}">
        <p14:creationId xmlns:p14="http://schemas.microsoft.com/office/powerpoint/2010/main" val="306339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800" i="1" baseline="30000" dirty="0">
              <a:latin typeface="Abadi" panose="020B0604020104020204" pitchFamily="34" charset="0"/>
            </a:endParaRPr>
          </a:p>
        </p:txBody>
      </p:sp>
      <p:sp>
        <p:nvSpPr>
          <p:cNvPr id="4" name="Marcador de número de diapositiva 3"/>
          <p:cNvSpPr>
            <a:spLocks noGrp="1"/>
          </p:cNvSpPr>
          <p:nvPr>
            <p:ph type="sldNum" sz="quarter" idx="5"/>
          </p:nvPr>
        </p:nvSpPr>
        <p:spPr/>
        <p:txBody>
          <a:bodyPr/>
          <a:lstStyle/>
          <a:p>
            <a:fld id="{E43D4040-2FF7-4002-8F2E-1B7805CB9EA6}" type="slidenum">
              <a:rPr lang="es-MX" smtClean="0"/>
              <a:t>6</a:t>
            </a:fld>
            <a:endParaRPr lang="es-MX"/>
          </a:p>
        </p:txBody>
      </p:sp>
    </p:spTree>
    <p:extLst>
      <p:ext uri="{BB962C8B-B14F-4D97-AF65-F5344CB8AC3E}">
        <p14:creationId xmlns:p14="http://schemas.microsoft.com/office/powerpoint/2010/main" val="68249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Arial" panose="020B0604020202020204" pitchFamily="34" charset="0"/>
              <a:buNone/>
            </a:pPr>
            <a:endParaRPr lang="es-MX" baseline="30000"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7</a:t>
            </a:fld>
            <a:endParaRPr lang="es-MX"/>
          </a:p>
        </p:txBody>
      </p:sp>
    </p:spTree>
    <p:extLst>
      <p:ext uri="{BB962C8B-B14F-4D97-AF65-F5344CB8AC3E}">
        <p14:creationId xmlns:p14="http://schemas.microsoft.com/office/powerpoint/2010/main" val="315571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8</a:t>
            </a:fld>
            <a:endParaRPr lang="es-MX"/>
          </a:p>
        </p:txBody>
      </p:sp>
    </p:spTree>
    <p:extLst>
      <p:ext uri="{BB962C8B-B14F-4D97-AF65-F5344CB8AC3E}">
        <p14:creationId xmlns:p14="http://schemas.microsoft.com/office/powerpoint/2010/main" val="161319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aseline="30000" dirty="0"/>
              <a:t>.</a:t>
            </a:r>
          </a:p>
        </p:txBody>
      </p:sp>
      <p:sp>
        <p:nvSpPr>
          <p:cNvPr id="4" name="Marcador de número de diapositiva 3"/>
          <p:cNvSpPr>
            <a:spLocks noGrp="1"/>
          </p:cNvSpPr>
          <p:nvPr>
            <p:ph type="sldNum" sz="quarter" idx="5"/>
          </p:nvPr>
        </p:nvSpPr>
        <p:spPr/>
        <p:txBody>
          <a:bodyPr/>
          <a:lstStyle/>
          <a:p>
            <a:fld id="{E43D4040-2FF7-4002-8F2E-1B7805CB9EA6}" type="slidenum">
              <a:rPr lang="es-MX" smtClean="0"/>
              <a:t>10</a:t>
            </a:fld>
            <a:endParaRPr lang="es-MX"/>
          </a:p>
        </p:txBody>
      </p:sp>
    </p:spTree>
    <p:extLst>
      <p:ext uri="{BB962C8B-B14F-4D97-AF65-F5344CB8AC3E}">
        <p14:creationId xmlns:p14="http://schemas.microsoft.com/office/powerpoint/2010/main" val="3572408770"/>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07363191-81C2-490B-8B56-818EC03A4FD8}"/>
              </a:ext>
            </a:extLst>
          </p:cNvPr>
          <p:cNvPicPr>
            <a:picLocks noChangeAspect="1"/>
          </p:cNvPicPr>
          <p:nvPr userDrawn="1"/>
        </p:nvPicPr>
        <p:blipFill>
          <a:blip r:embed="rId2">
            <a:extLst>
              <a:ext uri="{28A0092B-C50C-407E-A947-70E740481C1C}">
                <a14:useLocalDpi xmlns:a14="http://schemas.microsoft.com/office/drawing/2010/main" val="0"/>
              </a:ext>
            </a:extLst>
          </a:blip>
          <a:srcRect t="8007" b="8007"/>
          <a:stretch/>
        </p:blipFill>
        <p:spPr>
          <a:xfrm>
            <a:off x="1902144" y="828596"/>
            <a:ext cx="8480022" cy="6062954"/>
          </a:xfrm>
          <a:prstGeom prst="rect">
            <a:avLst/>
          </a:prstGeom>
          <a:blipFill>
            <a:blip r:embed="rId3">
              <a:alphaModFix amt="18000"/>
            </a:blip>
            <a:stretch>
              <a:fillRect/>
            </a:stretch>
          </a:blipFill>
        </p:spPr>
      </p:pic>
      <p:sp>
        <p:nvSpPr>
          <p:cNvPr id="9" name="Rectángulo 8">
            <a:extLst>
              <a:ext uri="{FF2B5EF4-FFF2-40B4-BE49-F238E27FC236}">
                <a16:creationId xmlns:a16="http://schemas.microsoft.com/office/drawing/2014/main" id="{26E9E0B9-8769-4180-8CFA-E0F011E0026C}"/>
              </a:ext>
            </a:extLst>
          </p:cNvPr>
          <p:cNvSpPr/>
          <p:nvPr userDrawn="1"/>
        </p:nvSpPr>
        <p:spPr>
          <a:xfrm>
            <a:off x="-19595" y="1049841"/>
            <a:ext cx="2289209" cy="5821476"/>
          </a:xfrm>
          <a:prstGeom prst="rect">
            <a:avLst/>
          </a:prstGeom>
          <a:solidFill>
            <a:srgbClr val="002862"/>
          </a:solidFill>
          <a:ln>
            <a:solidFill>
              <a:srgbClr val="7B299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7" name="Rectángulo 6">
            <a:extLst>
              <a:ext uri="{FF2B5EF4-FFF2-40B4-BE49-F238E27FC236}">
                <a16:creationId xmlns:a16="http://schemas.microsoft.com/office/drawing/2014/main" id="{DE5D6099-A003-400A-A47B-D1C1756E01B7}"/>
              </a:ext>
            </a:extLst>
          </p:cNvPr>
          <p:cNvSpPr/>
          <p:nvPr userDrawn="1"/>
        </p:nvSpPr>
        <p:spPr>
          <a:xfrm>
            <a:off x="-17422" y="-7617"/>
            <a:ext cx="12215968" cy="1049061"/>
          </a:xfrm>
          <a:prstGeom prst="rect">
            <a:avLst/>
          </a:prstGeom>
          <a:solidFill>
            <a:srgbClr val="FFFEFF"/>
          </a:solidFill>
          <a:ln>
            <a:noFill/>
          </a:ln>
          <a:effectLst>
            <a:outerShdw blurRad="44450" dist="27940" dir="5400000" algn="ctr">
              <a:srgbClr val="000000">
                <a:alpha val="32000"/>
              </a:srgb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0" indent="0" algn="ctr">
              <a:lnSpc>
                <a:spcPct val="120000"/>
              </a:lnSpc>
              <a:spcAft>
                <a:spcPts val="300"/>
              </a:spcAft>
              <a:tabLst>
                <a:tab pos="4038600" algn="l"/>
              </a:tabLst>
            </a:pPr>
            <a:r>
              <a:rPr lang="es-MX" sz="3200" b="1" kern="100" cap="none" spc="0" baseline="0" dirty="0">
                <a:ln w="0"/>
                <a:solidFill>
                  <a:srgbClr val="038293"/>
                </a:solidFill>
                <a:effectLst/>
                <a:latin typeface="Barlow Condensed Medium" panose="00000606000000000000" pitchFamily="2" charset="0"/>
              </a:rPr>
              <a:t>Los tres mensajes</a:t>
            </a:r>
            <a:endParaRPr lang="es-MX" sz="3200" b="1" kern="100" cap="none" spc="0" baseline="0" dirty="0">
              <a:ln w="0"/>
              <a:solidFill>
                <a:srgbClr val="01828D"/>
              </a:solidFill>
              <a:effectLst/>
              <a:latin typeface="Barlow Condensed Medium" panose="00000606000000000000" pitchFamily="2" charset="0"/>
            </a:endParaRPr>
          </a:p>
          <a:p>
            <a:pPr marL="0" indent="0" algn="ctr">
              <a:lnSpc>
                <a:spcPct val="120000"/>
              </a:lnSpc>
              <a:spcAft>
                <a:spcPts val="300"/>
              </a:spcAft>
              <a:tabLst>
                <a:tab pos="4038600" algn="l"/>
              </a:tabLst>
            </a:pPr>
            <a:endParaRPr lang="es-MX" sz="4000" b="1" kern="100" cap="none" spc="0" baseline="0" dirty="0">
              <a:ln w="0"/>
              <a:solidFill>
                <a:srgbClr val="038293"/>
              </a:solidFill>
              <a:effectLst/>
              <a:latin typeface="Barlow Condensed Medium" panose="00000606000000000000" pitchFamily="2" charset="0"/>
            </a:endParaRPr>
          </a:p>
        </p:txBody>
      </p:sp>
      <p:sp>
        <p:nvSpPr>
          <p:cNvPr id="11" name="CuadroTexto 10">
            <a:extLst>
              <a:ext uri="{FF2B5EF4-FFF2-40B4-BE49-F238E27FC236}">
                <a16:creationId xmlns:a16="http://schemas.microsoft.com/office/drawing/2014/main" id="{F4361DCD-ED50-4D94-8817-3A83A6B29BD2}"/>
              </a:ext>
            </a:extLst>
          </p:cNvPr>
          <p:cNvSpPr txBox="1"/>
          <p:nvPr userDrawn="1"/>
        </p:nvSpPr>
        <p:spPr>
          <a:xfrm>
            <a:off x="19925" y="1052736"/>
            <a:ext cx="2331659" cy="661720"/>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Guía de Estudio de la Biblia</a:t>
            </a:r>
          </a:p>
        </p:txBody>
      </p:sp>
      <p:sp>
        <p:nvSpPr>
          <p:cNvPr id="12" name="CuadroTexto 11">
            <a:extLst>
              <a:ext uri="{FF2B5EF4-FFF2-40B4-BE49-F238E27FC236}">
                <a16:creationId xmlns:a16="http://schemas.microsoft.com/office/drawing/2014/main" id="{A3189337-61CE-4DEA-8C1F-773BAC50A0D5}"/>
              </a:ext>
            </a:extLst>
          </p:cNvPr>
          <p:cNvSpPr txBox="1"/>
          <p:nvPr userDrawn="1"/>
        </p:nvSpPr>
        <p:spPr>
          <a:xfrm>
            <a:off x="19925" y="4365103"/>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19" name="CuadroTexto 18">
            <a:extLst>
              <a:ext uri="{FF2B5EF4-FFF2-40B4-BE49-F238E27FC236}">
                <a16:creationId xmlns:a16="http://schemas.microsoft.com/office/drawing/2014/main" id="{69904FDC-50E3-481E-A586-FBADC4B8E387}"/>
              </a:ext>
            </a:extLst>
          </p:cNvPr>
          <p:cNvSpPr txBox="1"/>
          <p:nvPr userDrawn="1"/>
        </p:nvSpPr>
        <p:spPr>
          <a:xfrm>
            <a:off x="-96687" y="1700808"/>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2</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ABRIL – JUNIO 2023</a:t>
            </a:r>
          </a:p>
        </p:txBody>
      </p:sp>
      <p:pic>
        <p:nvPicPr>
          <p:cNvPr id="13" name="Imagen 12">
            <a:extLst>
              <a:ext uri="{FF2B5EF4-FFF2-40B4-BE49-F238E27FC236}">
                <a16:creationId xmlns:a16="http://schemas.microsoft.com/office/drawing/2014/main" id="{745B0235-C6A5-4727-A030-92D2BE77C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3592" y="6309320"/>
            <a:ext cx="365125" cy="365125"/>
          </a:xfrm>
          <a:prstGeom prst="rect">
            <a:avLst/>
          </a:prstGeom>
        </p:spPr>
      </p:pic>
      <p:sp>
        <p:nvSpPr>
          <p:cNvPr id="14" name="CuadroTexto 13">
            <a:extLst>
              <a:ext uri="{FF2B5EF4-FFF2-40B4-BE49-F238E27FC236}">
                <a16:creationId xmlns:a16="http://schemas.microsoft.com/office/drawing/2014/main" id="{B5EAC9F4-BDEB-40F4-8BC5-4B34EAB5B0B8}"/>
              </a:ext>
            </a:extLst>
          </p:cNvPr>
          <p:cNvSpPr txBox="1"/>
          <p:nvPr userDrawn="1"/>
        </p:nvSpPr>
        <p:spPr>
          <a:xfrm>
            <a:off x="2745177" y="6340091"/>
            <a:ext cx="2432937" cy="369332"/>
          </a:xfrm>
          <a:prstGeom prst="rect">
            <a:avLst/>
          </a:prstGeom>
          <a:noFill/>
        </p:spPr>
        <p:txBody>
          <a:bodyPr wrap="square" rtlCol="0">
            <a:spAutoFit/>
          </a:bodyPr>
          <a:lstStyle/>
          <a:p>
            <a:r>
              <a:rPr lang="es-MX" b="1" dirty="0">
                <a:solidFill>
                  <a:srgbClr val="002060"/>
                </a:solidFill>
              </a:rPr>
              <a:t>@IglesiaElLlanoTulaHgo</a:t>
            </a:r>
          </a:p>
        </p:txBody>
      </p:sp>
      <p:pic>
        <p:nvPicPr>
          <p:cNvPr id="22" name="Imagen 21">
            <a:extLst>
              <a:ext uri="{FF2B5EF4-FFF2-40B4-BE49-F238E27FC236}">
                <a16:creationId xmlns:a16="http://schemas.microsoft.com/office/drawing/2014/main" id="{DFB04A1B-25FE-4133-B651-07E8A3697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31904" y="6333603"/>
            <a:ext cx="369332" cy="369332"/>
          </a:xfrm>
          <a:prstGeom prst="rect">
            <a:avLst/>
          </a:prstGeom>
          <a:solidFill>
            <a:schemeClr val="bg1"/>
          </a:solidFill>
        </p:spPr>
      </p:pic>
      <p:sp>
        <p:nvSpPr>
          <p:cNvPr id="25" name="CuadroTexto 24">
            <a:extLst>
              <a:ext uri="{FF2B5EF4-FFF2-40B4-BE49-F238E27FC236}">
                <a16:creationId xmlns:a16="http://schemas.microsoft.com/office/drawing/2014/main" id="{EC97752F-23FE-4C36-812A-797F5C7235C0}"/>
              </a:ext>
            </a:extLst>
          </p:cNvPr>
          <p:cNvSpPr txBox="1"/>
          <p:nvPr userDrawn="1"/>
        </p:nvSpPr>
        <p:spPr>
          <a:xfrm>
            <a:off x="5555658" y="6333603"/>
            <a:ext cx="1856872" cy="369332"/>
          </a:xfrm>
          <a:prstGeom prst="rect">
            <a:avLst/>
          </a:prstGeom>
          <a:noFill/>
        </p:spPr>
        <p:txBody>
          <a:bodyPr wrap="square" rtlCol="0">
            <a:spAutoFit/>
          </a:bodyPr>
          <a:lstStyle/>
          <a:p>
            <a:r>
              <a:rPr lang="es-MX" b="1" dirty="0">
                <a:solidFill>
                  <a:srgbClr val="000000"/>
                </a:solidFill>
              </a:rPr>
              <a:t>@</a:t>
            </a:r>
            <a:r>
              <a:rPr lang="es-MX" b="1" dirty="0" err="1">
                <a:solidFill>
                  <a:srgbClr val="000000"/>
                </a:solidFill>
              </a:rPr>
              <a:t>IASD_</a:t>
            </a:r>
            <a:r>
              <a:rPr lang="es-MX" b="1" dirty="0" err="1">
                <a:solidFill>
                  <a:srgbClr val="FFFEFF"/>
                </a:solidFill>
              </a:rPr>
              <a:t>EL_Llano</a:t>
            </a:r>
            <a:endParaRPr lang="es-MX" b="1" dirty="0">
              <a:solidFill>
                <a:srgbClr val="FFFEFF"/>
              </a:solidFill>
            </a:endParaRPr>
          </a:p>
        </p:txBody>
      </p:sp>
      <p:sp>
        <p:nvSpPr>
          <p:cNvPr id="23" name="CuadroTexto 22">
            <a:extLst>
              <a:ext uri="{FF2B5EF4-FFF2-40B4-BE49-F238E27FC236}">
                <a16:creationId xmlns:a16="http://schemas.microsoft.com/office/drawing/2014/main" id="{AC89A8F2-C144-4793-911F-8663F2DF6594}"/>
              </a:ext>
            </a:extLst>
          </p:cNvPr>
          <p:cNvSpPr txBox="1"/>
          <p:nvPr userDrawn="1"/>
        </p:nvSpPr>
        <p:spPr>
          <a:xfrm>
            <a:off x="0" y="2348880"/>
            <a:ext cx="2331660" cy="989818"/>
          </a:xfrm>
          <a:prstGeom prst="rect">
            <a:avLst/>
          </a:prstGeom>
          <a:noFill/>
        </p:spPr>
        <p:txBody>
          <a:bodyPr wrap="square" rtlCol="0">
            <a:normAutofit fontScale="55000" lnSpcReduction="20000"/>
          </a:bodyPr>
          <a:lstStyle/>
          <a:p>
            <a:pPr algn="ctr"/>
            <a:r>
              <a:rPr lang="es-MX" sz="4400" b="1" kern="1200" baseline="0" dirty="0">
                <a:ln>
                  <a:solidFill>
                    <a:schemeClr val="tx1"/>
                  </a:solidFill>
                </a:ln>
                <a:solidFill>
                  <a:schemeClr val="bg1"/>
                </a:solidFill>
                <a:effectLst/>
                <a:latin typeface="Amasis MT Pro Medium" panose="020B0604020202020204" pitchFamily="18" charset="0"/>
                <a:ea typeface="Gungsuh" panose="02030600000101010101" pitchFamily="18" charset="-127"/>
                <a:cs typeface="Angsana New" panose="020B0502040204020203" pitchFamily="18" charset="-34"/>
              </a:rPr>
              <a:t>UNA CIUDAD LLAMADA CONFUSIÓN</a:t>
            </a:r>
            <a:endParaRPr lang="es-MX" sz="3100" b="1" kern="1200" baseline="0" dirty="0">
              <a:ln>
                <a:solidFill>
                  <a:schemeClr val="tx1"/>
                </a:solidFill>
              </a:ln>
              <a:solidFill>
                <a:schemeClr val="bg1"/>
              </a:solidFill>
              <a:effectLst/>
              <a:latin typeface="Bernard MT Condensed" panose="02050806060905020404" pitchFamily="18" charset="0"/>
              <a:ea typeface="Gungsuh" panose="02030600000101010101" pitchFamily="18" charset="-127"/>
              <a:cs typeface="Angsana New" panose="020B0502040204020203" pitchFamily="18" charset="-34"/>
            </a:endParaRPr>
          </a:p>
        </p:txBody>
      </p:sp>
      <p:sp>
        <p:nvSpPr>
          <p:cNvPr id="26" name="CuadroTexto 25">
            <a:extLst>
              <a:ext uri="{FF2B5EF4-FFF2-40B4-BE49-F238E27FC236}">
                <a16:creationId xmlns:a16="http://schemas.microsoft.com/office/drawing/2014/main" id="{41C00063-55F5-4B92-A7B9-A0842FAD87FD}"/>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7" name="CuadroTexto 26">
            <a:extLst>
              <a:ext uri="{FF2B5EF4-FFF2-40B4-BE49-F238E27FC236}">
                <a16:creationId xmlns:a16="http://schemas.microsoft.com/office/drawing/2014/main" id="{5A3A5932-79C2-4198-8769-C5918668CBF0}"/>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09</a:t>
            </a:r>
          </a:p>
        </p:txBody>
      </p:sp>
      <p:sp>
        <p:nvSpPr>
          <p:cNvPr id="8" name="CuadroTexto 7">
            <a:extLst>
              <a:ext uri="{FF2B5EF4-FFF2-40B4-BE49-F238E27FC236}">
                <a16:creationId xmlns:a16="http://schemas.microsoft.com/office/drawing/2014/main" id="{74E9DE97-4752-4F97-AD6C-85B6C1D2C4F1}"/>
              </a:ext>
            </a:extLst>
          </p:cNvPr>
          <p:cNvSpPr txBox="1"/>
          <p:nvPr userDrawn="1"/>
        </p:nvSpPr>
        <p:spPr>
          <a:xfrm>
            <a:off x="-96688" y="4216003"/>
            <a:ext cx="2441498" cy="365125"/>
          </a:xfrm>
          <a:prstGeom prst="rect">
            <a:avLst/>
          </a:prstGeom>
          <a:noFill/>
        </p:spPr>
        <p:txBody>
          <a:bodyPr wrap="square" rtlCol="0">
            <a:normAutofit/>
          </a:bodyPr>
          <a:lstStyle/>
          <a:p>
            <a:pPr algn="ctr"/>
            <a:r>
              <a:rPr lang="es-MX" sz="1400" b="1" baseline="0" dirty="0">
                <a:ln>
                  <a:solidFill>
                    <a:srgbClr val="1A0606">
                      <a:alpha val="62000"/>
                    </a:srgbClr>
                  </a:solidFill>
                </a:ln>
                <a:solidFill>
                  <a:schemeClr val="bg1"/>
                </a:solidFill>
                <a:effectLst>
                  <a:outerShdw blurRad="50800" dist="38100" dir="2700000" algn="tl" rotWithShape="0">
                    <a:prstClr val="black">
                      <a:alpha val="40000"/>
                    </a:prstClr>
                  </a:outerShdw>
                </a:effectLst>
              </a:rPr>
              <a:t>Para el 27 de Mayo de 2023</a:t>
            </a:r>
          </a:p>
        </p:txBody>
      </p:sp>
      <p:grpSp>
        <p:nvGrpSpPr>
          <p:cNvPr id="57" name="Grupo 56">
            <a:extLst>
              <a:ext uri="{FF2B5EF4-FFF2-40B4-BE49-F238E27FC236}">
                <a16:creationId xmlns:a16="http://schemas.microsoft.com/office/drawing/2014/main" id="{3B8C415B-5957-40A3-A78D-55A1181639F1}"/>
              </a:ext>
            </a:extLst>
          </p:cNvPr>
          <p:cNvGrpSpPr/>
          <p:nvPr userDrawn="1"/>
        </p:nvGrpSpPr>
        <p:grpSpPr>
          <a:xfrm>
            <a:off x="95176" y="5065034"/>
            <a:ext cx="2184400" cy="1510832"/>
            <a:chOff x="23168" y="5065034"/>
            <a:chExt cx="2184400" cy="1510832"/>
          </a:xfrm>
          <a:noFill/>
        </p:grpSpPr>
        <p:sp>
          <p:nvSpPr>
            <p:cNvPr id="16" name="CuadroTexto 15">
              <a:extLst>
                <a:ext uri="{FF2B5EF4-FFF2-40B4-BE49-F238E27FC236}">
                  <a16:creationId xmlns:a16="http://schemas.microsoft.com/office/drawing/2014/main" id="{254547A9-7714-495C-AAB1-BFAF89F82828}"/>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dirty="0">
                  <a:solidFill>
                    <a:schemeClr val="bg1"/>
                  </a:solidFill>
                  <a:latin typeface="Avenir Next LT Pro"/>
                </a:rPr>
                <a:t>“El Llano”</a:t>
              </a:r>
            </a:p>
          </p:txBody>
        </p:sp>
        <p:pic>
          <p:nvPicPr>
            <p:cNvPr id="56" name="Imagen 55" descr="Imagen que contiene dibujo, camiseta&#10;&#10;Descripción generada automáticamente">
              <a:extLst>
                <a:ext uri="{FF2B5EF4-FFF2-40B4-BE49-F238E27FC236}">
                  <a16:creationId xmlns:a16="http://schemas.microsoft.com/office/drawing/2014/main" id="{822B866B-DB82-4A2F-985D-A64BAD4531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a:grpFill/>
          </p:spPr>
        </p:pic>
      </p:grpSp>
      <p:sp>
        <p:nvSpPr>
          <p:cNvPr id="10" name="Rectángulo 9">
            <a:extLst>
              <a:ext uri="{FF2B5EF4-FFF2-40B4-BE49-F238E27FC236}">
                <a16:creationId xmlns:a16="http://schemas.microsoft.com/office/drawing/2014/main" id="{3C26FF54-4FA3-42CF-B99B-DF63E7852F07}"/>
              </a:ext>
            </a:extLst>
          </p:cNvPr>
          <p:cNvSpPr/>
          <p:nvPr userDrawn="1"/>
        </p:nvSpPr>
        <p:spPr>
          <a:xfrm>
            <a:off x="10382166" y="-30145"/>
            <a:ext cx="1816380" cy="6939391"/>
          </a:xfrm>
          <a:prstGeom prst="rect">
            <a:avLst/>
          </a:prstGeom>
          <a:solidFill>
            <a:srgbClr val="002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4" name="Imagen 53">
            <a:extLst>
              <a:ext uri="{FF2B5EF4-FFF2-40B4-BE49-F238E27FC236}">
                <a16:creationId xmlns:a16="http://schemas.microsoft.com/office/drawing/2014/main" id="{0885E048-ECB1-430D-9253-852772EA6BDB}"/>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52129" y="5293128"/>
            <a:ext cx="1596770" cy="1561021"/>
          </a:xfrm>
          <a:prstGeom prst="rect">
            <a:avLst/>
          </a:prstGeom>
        </p:spPr>
      </p:pic>
      <p:sp>
        <p:nvSpPr>
          <p:cNvPr id="32" name="CuadroTexto 31">
            <a:extLst>
              <a:ext uri="{FF2B5EF4-FFF2-40B4-BE49-F238E27FC236}">
                <a16:creationId xmlns:a16="http://schemas.microsoft.com/office/drawing/2014/main" id="{27CB90C2-2ABC-4D11-A713-81AB0DF603F7}"/>
              </a:ext>
            </a:extLst>
          </p:cNvPr>
          <p:cNvSpPr txBox="1"/>
          <p:nvPr userDrawn="1"/>
        </p:nvSpPr>
        <p:spPr>
          <a:xfrm>
            <a:off x="551384" y="1684014"/>
            <a:ext cx="504024" cy="395705"/>
          </a:xfrm>
          <a:prstGeom prst="rect">
            <a:avLst/>
          </a:prstGeom>
          <a:noFill/>
        </p:spPr>
        <p:txBody>
          <a:bodyPr wrap="square" rtlCol="0">
            <a:normAutofit fontScale="92500"/>
          </a:bodyPr>
          <a:lstStyle/>
          <a:p>
            <a:pPr algn="just"/>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do.</a:t>
            </a:r>
          </a:p>
        </p:txBody>
      </p:sp>
      <p:pic>
        <p:nvPicPr>
          <p:cNvPr id="5" name="Imagen 4" descr="Icono&#10;&#10;Descripción generada automáticamente">
            <a:extLst>
              <a:ext uri="{FF2B5EF4-FFF2-40B4-BE49-F238E27FC236}">
                <a16:creationId xmlns:a16="http://schemas.microsoft.com/office/drawing/2014/main" id="{6B71861A-BCC3-8B66-3256-5BC274C912F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67174" y="6309320"/>
            <a:ext cx="400103" cy="400103"/>
          </a:xfrm>
          <a:prstGeom prst="rect">
            <a:avLst/>
          </a:prstGeom>
        </p:spPr>
      </p:pic>
      <p:sp>
        <p:nvSpPr>
          <p:cNvPr id="29" name="CuadroTexto 28">
            <a:extLst>
              <a:ext uri="{FF2B5EF4-FFF2-40B4-BE49-F238E27FC236}">
                <a16:creationId xmlns:a16="http://schemas.microsoft.com/office/drawing/2014/main" id="{59789BE4-6DD8-D1E6-450A-4C9C59C3C6A1}"/>
              </a:ext>
            </a:extLst>
          </p:cNvPr>
          <p:cNvSpPr txBox="1"/>
          <p:nvPr userDrawn="1"/>
        </p:nvSpPr>
        <p:spPr>
          <a:xfrm>
            <a:off x="7671784" y="6315354"/>
            <a:ext cx="1856872" cy="369332"/>
          </a:xfrm>
          <a:prstGeom prst="rect">
            <a:avLst/>
          </a:prstGeom>
          <a:noFill/>
        </p:spPr>
        <p:txBody>
          <a:bodyPr wrap="square" rtlCol="0">
            <a:spAutoFit/>
          </a:bodyPr>
          <a:lstStyle/>
          <a:p>
            <a:r>
              <a:rPr lang="es-MX" b="1" dirty="0">
                <a:solidFill>
                  <a:schemeClr val="bg1"/>
                </a:solidFill>
              </a:rPr>
              <a:t>@iasddistritotula</a:t>
            </a:r>
          </a:p>
        </p:txBody>
      </p:sp>
      <p:pic>
        <p:nvPicPr>
          <p:cNvPr id="3" name="Imagen 2">
            <a:extLst>
              <a:ext uri="{FF2B5EF4-FFF2-40B4-BE49-F238E27FC236}">
                <a16:creationId xmlns:a16="http://schemas.microsoft.com/office/drawing/2014/main" id="{87E4EAE6-FDDF-1C47-361C-6A8E7BBB94C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rot="19938315">
            <a:off x="9069934" y="233325"/>
            <a:ext cx="2055185" cy="2055185"/>
          </a:xfrm>
          <a:prstGeom prst="rect">
            <a:avLst/>
          </a:prstGeom>
        </p:spPr>
      </p:pic>
      <p:sp>
        <p:nvSpPr>
          <p:cNvPr id="4" name="CuadroTexto 3">
            <a:extLst>
              <a:ext uri="{FF2B5EF4-FFF2-40B4-BE49-F238E27FC236}">
                <a16:creationId xmlns:a16="http://schemas.microsoft.com/office/drawing/2014/main" id="{1D1858D2-F92E-1DA3-4382-DF9A031B646C}"/>
              </a:ext>
            </a:extLst>
          </p:cNvPr>
          <p:cNvSpPr txBox="1"/>
          <p:nvPr userDrawn="1"/>
        </p:nvSpPr>
        <p:spPr>
          <a:xfrm>
            <a:off x="4943872" y="293747"/>
            <a:ext cx="2289209" cy="830997"/>
          </a:xfrm>
          <a:prstGeom prst="rect">
            <a:avLst/>
          </a:prstGeom>
          <a:noFill/>
        </p:spPr>
        <p:txBody>
          <a:bodyPr wrap="square" rtlCol="0">
            <a:spAutoFit/>
          </a:bodyPr>
          <a:lstStyle/>
          <a:p>
            <a:pPr algn="ctr"/>
            <a:r>
              <a:rPr lang="es-MX" sz="4800" dirty="0">
                <a:solidFill>
                  <a:srgbClr val="038293"/>
                </a:solidFill>
                <a:latin typeface="Barlow Condensed Medium" panose="00000606000000000000" pitchFamily="2" charset="0"/>
              </a:rPr>
              <a:t>CÓSMICOS</a:t>
            </a:r>
          </a:p>
        </p:txBody>
      </p:sp>
      <p:sp>
        <p:nvSpPr>
          <p:cNvPr id="6" name="Marcador de contenido 5">
            <a:extLst>
              <a:ext uri="{FF2B5EF4-FFF2-40B4-BE49-F238E27FC236}">
                <a16:creationId xmlns:a16="http://schemas.microsoft.com/office/drawing/2014/main" id="{A77422E7-EE3C-BE9B-C8E1-11E084D77684}"/>
              </a:ext>
            </a:extLst>
          </p:cNvPr>
          <p:cNvSpPr>
            <a:spLocks noGrp="1"/>
          </p:cNvSpPr>
          <p:nvPr>
            <p:ph sz="quarter" idx="10"/>
          </p:nvPr>
        </p:nvSpPr>
        <p:spPr>
          <a:xfrm>
            <a:off x="1509204" y="3941685"/>
            <a:ext cx="892684" cy="90654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060113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Encabezado de sección">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0F6A906D-97A9-4CDE-B7B4-821AF89773E8}"/>
              </a:ext>
            </a:extLst>
          </p:cNvPr>
          <p:cNvSpPr>
            <a:spLocks noGrp="1"/>
          </p:cNvSpPr>
          <p:nvPr>
            <p:ph type="body" sz="quarter" idx="10"/>
          </p:nvPr>
        </p:nvSpPr>
        <p:spPr>
          <a:xfrm>
            <a:off x="407368" y="1052736"/>
            <a:ext cx="11449272" cy="1274539"/>
          </a:xfrm>
        </p:spPr>
        <p:txBody>
          <a:bodyPr/>
          <a:lstStyle>
            <a:lvl1pPr>
              <a:defRPr>
                <a:latin typeface="Arial Rounded MT Bold" panose="020F0704030504030204" pitchFamily="34" charset="0"/>
              </a:defRPr>
            </a:lvl1pPr>
          </a:lstStyle>
          <a:p>
            <a:pPr lvl="0"/>
            <a:r>
              <a:rPr lang="es-ES"/>
              <a:t>Haga clic para modificar los estilos de texto del patrón</a:t>
            </a:r>
          </a:p>
        </p:txBody>
      </p:sp>
      <p:grpSp>
        <p:nvGrpSpPr>
          <p:cNvPr id="8" name="Grupo 7">
            <a:extLst>
              <a:ext uri="{FF2B5EF4-FFF2-40B4-BE49-F238E27FC236}">
                <a16:creationId xmlns:a16="http://schemas.microsoft.com/office/drawing/2014/main" id="{93082F60-C532-49DB-A67D-0A600D580FFE}"/>
              </a:ext>
            </a:extLst>
          </p:cNvPr>
          <p:cNvGrpSpPr/>
          <p:nvPr userDrawn="1"/>
        </p:nvGrpSpPr>
        <p:grpSpPr>
          <a:xfrm>
            <a:off x="407368" y="44624"/>
            <a:ext cx="11449272" cy="792088"/>
            <a:chOff x="407368" y="2924944"/>
            <a:chExt cx="11449272" cy="720080"/>
          </a:xfrm>
          <a:solidFill>
            <a:srgbClr val="7B2991"/>
          </a:solidFill>
        </p:grpSpPr>
        <p:sp>
          <p:nvSpPr>
            <p:cNvPr id="2" name="Rectángulo: esquinas redondeadas 1">
              <a:extLst>
                <a:ext uri="{FF2B5EF4-FFF2-40B4-BE49-F238E27FC236}">
                  <a16:creationId xmlns:a16="http://schemas.microsoft.com/office/drawing/2014/main" id="{65395420-A9FA-4043-A016-9CB89BA95122}"/>
                </a:ext>
              </a:extLst>
            </p:cNvPr>
            <p:cNvSpPr/>
            <p:nvPr userDrawn="1"/>
          </p:nvSpPr>
          <p:spPr>
            <a:xfrm>
              <a:off x="407368" y="2924944"/>
              <a:ext cx="11449272" cy="72008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solidFill>
                    <a:schemeClr val="bg1"/>
                  </a:solidFill>
                  <a:latin typeface="Lucida Sans Unicode" panose="020B0602030504020204" pitchFamily="34" charset="0"/>
                  <a:cs typeface="Lucida Sans Unicode" panose="020B0602030504020204" pitchFamily="34" charset="0"/>
                </a:rPr>
                <a:t>PARA ESTUDIAR Y MEDITAR</a:t>
              </a:r>
            </a:p>
          </p:txBody>
        </p:sp>
        <p:pic>
          <p:nvPicPr>
            <p:cNvPr id="4" name="Imagen 3">
              <a:extLst>
                <a:ext uri="{FF2B5EF4-FFF2-40B4-BE49-F238E27FC236}">
                  <a16:creationId xmlns:a16="http://schemas.microsoft.com/office/drawing/2014/main" id="{1E6995D9-C209-4BEC-806E-16ADECA49E5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50096" y1="22780" x2="50096" y2="22780"/>
                          <a14:foregroundMark x1="52987" y1="26641" x2="52987" y2="26641"/>
                          <a14:foregroundMark x1="53372" y1="34749" x2="53372" y2="34749"/>
                          <a14:foregroundMark x1="59538" y1="46911" x2="59538" y2="46911"/>
                          <a14:foregroundMark x1="62428" y1="51351" x2="62428" y2="51351"/>
                          <a14:foregroundMark x1="62813" y1="58880" x2="62813" y2="58880"/>
                          <a14:foregroundMark x1="71869" y1="74131" x2="71869" y2="74131"/>
                          <a14:foregroundMark x1="52023" y1="72008" x2="52023" y2="72008"/>
                        </a14:backgroundRemoval>
                      </a14:imgEffect>
                    </a14:imgLayer>
                  </a14:imgProps>
                </a:ext>
                <a:ext uri="{28A0092B-C50C-407E-A947-70E740481C1C}">
                  <a14:useLocalDpi xmlns:a14="http://schemas.microsoft.com/office/drawing/2010/main" val="0"/>
                </a:ext>
              </a:extLst>
            </a:blip>
            <a:stretch>
              <a:fillRect/>
            </a:stretch>
          </p:blipFill>
          <p:spPr>
            <a:xfrm>
              <a:off x="10992544" y="2924944"/>
              <a:ext cx="672278" cy="670983"/>
            </a:xfrm>
            <a:prstGeom prst="rect">
              <a:avLst/>
            </a:prstGeom>
            <a:grpFill/>
          </p:spPr>
        </p:pic>
      </p:grpSp>
    </p:spTree>
    <p:extLst>
      <p:ext uri="{BB962C8B-B14F-4D97-AF65-F5344CB8AC3E}">
        <p14:creationId xmlns:p14="http://schemas.microsoft.com/office/powerpoint/2010/main" val="11427816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74F86-18BE-4452-B8BD-FB7420D4B553}"/>
              </a:ext>
            </a:extLst>
          </p:cNvPr>
          <p:cNvSpPr>
            <a:spLocks noGrp="1"/>
          </p:cNvSpPr>
          <p:nvPr>
            <p:ph type="title" hasCustomPrompt="1"/>
          </p:nvPr>
        </p:nvSpPr>
        <p:spPr>
          <a:xfrm>
            <a:off x="263352" y="365126"/>
            <a:ext cx="6552728" cy="1206500"/>
          </a:xfrm>
          <a:solidFill>
            <a:srgbClr val="002060"/>
          </a:solidFill>
        </p:spPr>
        <p:txBody>
          <a:bodyPr/>
          <a:lstStyle>
            <a:lvl1pPr marL="0" indent="0" algn="ctr" defTabSz="895350">
              <a:defRPr>
                <a:solidFill>
                  <a:srgbClr val="FFFFFF"/>
                </a:solidFill>
                <a:latin typeface="Arial Rounded MT Bold" panose="020F0704030504030204" pitchFamily="34" charset="0"/>
              </a:defRPr>
            </a:lvl1pPr>
          </a:lstStyle>
          <a:p>
            <a:r>
              <a:rPr lang="es-ES" dirty="0">
                <a:solidFill>
                  <a:srgbClr val="FF0000"/>
                </a:solidFill>
              </a:rPr>
              <a:t>Para memorizar</a:t>
            </a:r>
            <a:endParaRPr lang="es-MX" dirty="0"/>
          </a:p>
        </p:txBody>
      </p:sp>
      <p:sp>
        <p:nvSpPr>
          <p:cNvPr id="10" name="Rectángulo 9">
            <a:extLst>
              <a:ext uri="{FF2B5EF4-FFF2-40B4-BE49-F238E27FC236}">
                <a16:creationId xmlns:a16="http://schemas.microsoft.com/office/drawing/2014/main" id="{B1ABF945-0BFA-4146-A229-6FA278D56EB4}"/>
              </a:ext>
            </a:extLst>
          </p:cNvPr>
          <p:cNvSpPr/>
          <p:nvPr userDrawn="1"/>
        </p:nvSpPr>
        <p:spPr>
          <a:xfrm>
            <a:off x="263352" y="1772816"/>
            <a:ext cx="6552728" cy="4968552"/>
          </a:xfrm>
          <a:prstGeom prst="rect">
            <a:avLst/>
          </a:prstGeom>
        </p:spPr>
        <p:txBody>
          <a:bodyPr wrap="square">
            <a:normAutofit fontScale="62500" lnSpcReduction="20000"/>
          </a:bodyPr>
          <a:lstStyle/>
          <a:p>
            <a:pPr algn="ctr"/>
            <a:r>
              <a:rPr lang="es-MX" sz="3600" b="1" i="0" dirty="0">
                <a:solidFill>
                  <a:srgbClr val="FE9F41"/>
                </a:solidFill>
                <a:effectLst/>
                <a:latin typeface="Lucida Grande"/>
              </a:rPr>
              <a:t> </a:t>
            </a:r>
            <a:r>
              <a:rPr lang="es-MX" sz="7000" b="1" i="0" dirty="0">
                <a:solidFill>
                  <a:schemeClr val="tx1"/>
                </a:solidFill>
                <a:effectLst/>
                <a:latin typeface="Times New Roman" panose="02020603050405020304" pitchFamily="18" charset="0"/>
                <a:cs typeface="Times New Roman" panose="02020603050405020304" pitchFamily="18" charset="0"/>
              </a:rPr>
              <a:t>“Pelearán contra el Cordero, pero el Cordero los vencerá, porque es Señor de señores y Rey de reyes; y los que están con él son llamados, elegidos y fieles”</a:t>
            </a:r>
          </a:p>
          <a:p>
            <a:pPr algn="ctr"/>
            <a:r>
              <a:rPr lang="es-MX" sz="7000" b="1" i="0" dirty="0">
                <a:solidFill>
                  <a:schemeClr val="tx1"/>
                </a:solidFill>
                <a:effectLst/>
                <a:latin typeface="Times New Roman" panose="02020603050405020304" pitchFamily="18" charset="0"/>
                <a:cs typeface="Times New Roman" panose="02020603050405020304" pitchFamily="18" charset="0"/>
              </a:rPr>
              <a:t>(</a:t>
            </a:r>
            <a:r>
              <a:rPr lang="es-MX" sz="7000" b="1" i="0" dirty="0" err="1">
                <a:solidFill>
                  <a:schemeClr val="tx1"/>
                </a:solidFill>
                <a:effectLst/>
                <a:latin typeface="Times New Roman" panose="02020603050405020304" pitchFamily="18" charset="0"/>
                <a:cs typeface="Times New Roman" panose="02020603050405020304" pitchFamily="18" charset="0"/>
              </a:rPr>
              <a:t>Apoc</a:t>
            </a:r>
            <a:r>
              <a:rPr lang="es-MX" sz="7000" b="1" i="0" dirty="0">
                <a:solidFill>
                  <a:schemeClr val="tx1"/>
                </a:solidFill>
                <a:effectLst/>
                <a:latin typeface="Times New Roman" panose="02020603050405020304" pitchFamily="18" charset="0"/>
                <a:cs typeface="Times New Roman" panose="02020603050405020304" pitchFamily="18" charset="0"/>
              </a:rPr>
              <a:t>. 17:14)</a:t>
            </a:r>
            <a:endParaRPr lang="es-MX" sz="7100" b="1" kern="1200" dirty="0">
              <a:solidFill>
                <a:schemeClr val="tx1"/>
              </a:solidFill>
              <a:latin typeface="Arial Rounded MT Bold" panose="020F0704030504030204" pitchFamily="34" charset="0"/>
              <a:ea typeface="+mj-ea"/>
              <a:cs typeface="+mj-cs"/>
            </a:endParaRPr>
          </a:p>
        </p:txBody>
      </p:sp>
      <p:sp>
        <p:nvSpPr>
          <p:cNvPr id="18" name="Rectángulo 17">
            <a:extLst>
              <a:ext uri="{FF2B5EF4-FFF2-40B4-BE49-F238E27FC236}">
                <a16:creationId xmlns:a16="http://schemas.microsoft.com/office/drawing/2014/main" id="{E333BF84-1192-4899-AA77-A68B74979C61}"/>
              </a:ext>
            </a:extLst>
          </p:cNvPr>
          <p:cNvSpPr/>
          <p:nvPr userDrawn="1"/>
        </p:nvSpPr>
        <p:spPr>
          <a:xfrm>
            <a:off x="10495633" y="-8878"/>
            <a:ext cx="1696368" cy="686687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1828D"/>
              </a:solidFill>
            </a:endParaRPr>
          </a:p>
        </p:txBody>
      </p:sp>
      <p:pic>
        <p:nvPicPr>
          <p:cNvPr id="19" name="Imagen 18">
            <a:extLst>
              <a:ext uri="{FF2B5EF4-FFF2-40B4-BE49-F238E27FC236}">
                <a16:creationId xmlns:a16="http://schemas.microsoft.com/office/drawing/2014/main" id="{5B0CA18A-9C54-4131-A5DA-FF26E3DDD82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91102" cy="1594843"/>
          </a:xfrm>
          <a:prstGeom prst="rect">
            <a:avLst/>
          </a:prstGeom>
        </p:spPr>
      </p:pic>
    </p:spTree>
    <p:extLst>
      <p:ext uri="{BB962C8B-B14F-4D97-AF65-F5344CB8AC3E}">
        <p14:creationId xmlns:p14="http://schemas.microsoft.com/office/powerpoint/2010/main" val="247942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0D82C-9B1D-481F-A2E7-393CCFE147F0}"/>
              </a:ext>
            </a:extLst>
          </p:cNvPr>
          <p:cNvSpPr>
            <a:spLocks noGrp="1"/>
          </p:cNvSpPr>
          <p:nvPr>
            <p:ph type="title" hasCustomPrompt="1"/>
          </p:nvPr>
        </p:nvSpPr>
        <p:spPr>
          <a:xfrm>
            <a:off x="479376" y="365125"/>
            <a:ext cx="9506272" cy="831627"/>
          </a:xfrm>
          <a:solidFill>
            <a:srgbClr val="002060"/>
          </a:solidFill>
          <a:ln>
            <a:solidFill>
              <a:srgbClr val="31ADB5"/>
            </a:solidFill>
          </a:ln>
          <a:effectLst>
            <a:outerShdw blurRad="76200" dist="27940" dir="5400000" algn="ctr">
              <a:srgbClr val="31ADB5">
                <a:alpha val="32000"/>
              </a:srgbClr>
            </a:outerShdw>
          </a:effectLst>
          <a:scene3d>
            <a:camera prst="orthographicFront">
              <a:rot lat="0" lon="0" rev="0"/>
            </a:camera>
            <a:lightRig rig="balanced" dir="t">
              <a:rot lat="0" lon="0" rev="8700000"/>
            </a:lightRig>
          </a:scene3d>
          <a:sp3d contourW="12700">
            <a:bevelT w="190500" h="38100"/>
            <a:contourClr>
              <a:srgbClr val="31ADB5"/>
            </a:contourClr>
          </a:sp3d>
        </p:spPr>
        <p:txBody>
          <a:bodyPr>
            <a:normAutofit/>
          </a:bodyPr>
          <a:lstStyle>
            <a:lvl1pPr algn="ctr">
              <a:defRPr lang="es-MX" sz="4800" kern="1200"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t>Enfoque del estudio</a:t>
            </a:r>
          </a:p>
        </p:txBody>
      </p:sp>
      <p:sp>
        <p:nvSpPr>
          <p:cNvPr id="3" name="Rectángulo 2">
            <a:extLst>
              <a:ext uri="{FF2B5EF4-FFF2-40B4-BE49-F238E27FC236}">
                <a16:creationId xmlns:a16="http://schemas.microsoft.com/office/drawing/2014/main" id="{C688665C-6185-4BD2-9EA1-FD2D58DBAB1B}"/>
              </a:ext>
            </a:extLst>
          </p:cNvPr>
          <p:cNvSpPr/>
          <p:nvPr userDrawn="1"/>
        </p:nvSpPr>
        <p:spPr>
          <a:xfrm>
            <a:off x="10447971" y="-27384"/>
            <a:ext cx="1744030" cy="69127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4683BC68-2AD2-47DF-9809-1E88825E78D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86984" cy="1594843"/>
          </a:xfrm>
          <a:prstGeom prst="rect">
            <a:avLst/>
          </a:prstGeom>
        </p:spPr>
      </p:pic>
    </p:spTree>
    <p:extLst>
      <p:ext uri="{BB962C8B-B14F-4D97-AF65-F5344CB8AC3E}">
        <p14:creationId xmlns:p14="http://schemas.microsoft.com/office/powerpoint/2010/main" val="211320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0"/>
            <a:ext cx="11201400" cy="664119"/>
            <a:chOff x="733425" y="38100"/>
            <a:chExt cx="8401050" cy="447675"/>
          </a:xfrm>
          <a:gradFill flip="none" rotWithShape="1">
            <a:gsLst>
              <a:gs pos="0">
                <a:srgbClr val="FFC000"/>
              </a:gs>
              <a:gs pos="50000">
                <a:srgbClr val="FFC000"/>
              </a:gs>
              <a:gs pos="100000">
                <a:srgbClr val="FFC000"/>
              </a:gs>
            </a:gsLst>
            <a:lin ang="2700000" scaled="1"/>
            <a:tileRect/>
          </a:gra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16280" y="6523434"/>
            <a:ext cx="3563936" cy="361950"/>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11783" y="6767012"/>
            <a:ext cx="8628063"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8" name="CuadroTexto 17">
            <a:extLst>
              <a:ext uri="{FF2B5EF4-FFF2-40B4-BE49-F238E27FC236}">
                <a16:creationId xmlns:a16="http://schemas.microsoft.com/office/drawing/2014/main" id="{1EC75721-423D-421B-A732-C9122905495E}"/>
              </a:ext>
            </a:extLst>
          </p:cNvPr>
          <p:cNvSpPr txBox="1"/>
          <p:nvPr userDrawn="1"/>
        </p:nvSpPr>
        <p:spPr>
          <a:xfrm>
            <a:off x="8616280" y="643335"/>
            <a:ext cx="3563936"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defPPr>
              <a:defRPr lang="en-US"/>
            </a:defPPr>
            <a:lvl1pPr algn="ctr">
              <a:defRPr sz="4400">
                <a:ln>
                  <a:solidFill>
                    <a:schemeClr val="accent6">
                      <a:lumMod val="60000"/>
                      <a:lumOff val="40000"/>
                    </a:schemeClr>
                  </a:solidFill>
                </a:ln>
                <a:solidFill>
                  <a:srgbClr val="548235"/>
                </a:solidFill>
                <a:effectLst>
                  <a:outerShdw blurRad="50800" dir="5400000" algn="ctr" rotWithShape="0">
                    <a:srgbClr val="548235"/>
                  </a:outerShdw>
                </a:effectLst>
                <a:latin typeface="Abadi" panose="020B0604020202020204" pitchFamily="34" charset="0"/>
              </a:defRPr>
            </a:lvl1pPr>
          </a:lstStyle>
          <a:p>
            <a:pPr lvl="0"/>
            <a:r>
              <a:rPr lang="es-MX" dirty="0">
                <a:ln>
                  <a:solidFill>
                    <a:schemeClr val="accent4">
                      <a:lumMod val="60000"/>
                      <a:lumOff val="40000"/>
                    </a:schemeClr>
                  </a:solidFill>
                </a:ln>
                <a:solidFill>
                  <a:srgbClr val="FFFF00"/>
                </a:solidFill>
                <a:effectLst/>
                <a:latin typeface="Eras Bold ITC" panose="020B0907030504020204" pitchFamily="34" charset="0"/>
              </a:rPr>
              <a:t>Sábado</a:t>
            </a:r>
          </a:p>
        </p:txBody>
      </p:sp>
      <p:sp>
        <p:nvSpPr>
          <p:cNvPr id="11" name="Rectángulo 10">
            <a:extLst>
              <a:ext uri="{FF2B5EF4-FFF2-40B4-BE49-F238E27FC236}">
                <a16:creationId xmlns:a16="http://schemas.microsoft.com/office/drawing/2014/main" id="{C8514502-1155-4B3D-8F4D-4E71C876B1D0}"/>
              </a:ext>
            </a:extLst>
          </p:cNvPr>
          <p:cNvSpPr/>
          <p:nvPr userDrawn="1"/>
        </p:nvSpPr>
        <p:spPr>
          <a:xfrm>
            <a:off x="8616280" y="1430505"/>
            <a:ext cx="3563936"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209746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1015280" y="0"/>
            <a:ext cx="11201400" cy="664116"/>
            <a:chOff x="733425" y="38100"/>
            <a:chExt cx="8401050" cy="447675"/>
          </a:xfrm>
          <a:solidFill>
            <a:srgbClr val="E19A4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81762"/>
            <a:ext cx="3563936" cy="361950"/>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19887"/>
            <a:ext cx="8628063"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20688"/>
            <a:ext cx="3563935"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p>
            <a:pPr algn="ctr"/>
            <a:r>
              <a:rPr lang="es-MX" sz="4400" baseline="0" dirty="0">
                <a:ln>
                  <a:solidFill>
                    <a:schemeClr val="accent6">
                      <a:lumMod val="75000"/>
                    </a:schemeClr>
                  </a:solidFill>
                </a:ln>
                <a:solidFill>
                  <a:srgbClr val="FFC000"/>
                </a:solidFill>
                <a:effectLst>
                  <a:outerShdw blurRad="88900" dir="5400000" algn="ctr" rotWithShape="0">
                    <a:schemeClr val="accent2">
                      <a:lumMod val="60000"/>
                      <a:lumOff val="40000"/>
                    </a:schemeClr>
                  </a:outerShdw>
                </a:effectLst>
                <a:latin typeface="Eras Bold ITC" panose="020B0907030504020204" pitchFamily="34" charset="0"/>
              </a:rPr>
              <a:t>Domingo</a:t>
            </a:r>
          </a:p>
        </p:txBody>
      </p:sp>
      <p:sp>
        <p:nvSpPr>
          <p:cNvPr id="11" name="Rectángulo 10">
            <a:extLst>
              <a:ext uri="{FF2B5EF4-FFF2-40B4-BE49-F238E27FC236}">
                <a16:creationId xmlns:a16="http://schemas.microsoft.com/office/drawing/2014/main" id="{25676727-9345-463B-8ECA-EB680D14F607}"/>
              </a:ext>
            </a:extLst>
          </p:cNvPr>
          <p:cNvSpPr/>
          <p:nvPr userDrawn="1"/>
        </p:nvSpPr>
        <p:spPr>
          <a:xfrm>
            <a:off x="8628062" y="1360413"/>
            <a:ext cx="3563935"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Tree>
    <p:extLst>
      <p:ext uri="{BB962C8B-B14F-4D97-AF65-F5344CB8AC3E}">
        <p14:creationId xmlns:p14="http://schemas.microsoft.com/office/powerpoint/2010/main" val="48149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3096"/>
            <a:ext cx="11201400" cy="664117"/>
            <a:chOff x="733425" y="38100"/>
            <a:chExt cx="8401050" cy="447675"/>
          </a:xfrm>
          <a:solidFill>
            <a:srgbClr val="85625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43335"/>
            <a:ext cx="3563935" cy="769441"/>
          </a:xfrm>
          <a:prstGeom prst="rect">
            <a:avLst/>
          </a:prstGeom>
          <a:noFill/>
        </p:spPr>
        <p:txBody>
          <a:bodyPr wrap="square" rtlCol="0">
            <a:spAutoFit/>
            <a:scene3d>
              <a:camera prst="obliqueTopRight"/>
              <a:lightRig rig="balanced" dir="t"/>
            </a:scene3d>
            <a:sp3d extrusionH="88900" prstMaterial="dkEdge">
              <a:bevelT w="0" h="127000"/>
              <a:bevelB w="38100" h="38100"/>
              <a:extrusionClr>
                <a:srgbClr val="2F5597"/>
              </a:extrusionClr>
              <a:contourClr>
                <a:schemeClr val="accent1">
                  <a:lumMod val="60000"/>
                  <a:lumOff val="40000"/>
                </a:schemeClr>
              </a:contourClr>
            </a:sp3d>
          </a:bodyPr>
          <a:lstStyle/>
          <a:p>
            <a:pPr algn="ctr"/>
            <a:r>
              <a:rPr lang="es-MX" sz="4400" dirty="0">
                <a:ln>
                  <a:solidFill>
                    <a:srgbClr val="69727B"/>
                  </a:solidFill>
                </a:ln>
                <a:solidFill>
                  <a:srgbClr val="856050"/>
                </a:solidFill>
                <a:effectLst>
                  <a:innerShdw blurRad="63500" dist="50800" dir="18900000">
                    <a:prstClr val="black">
                      <a:alpha val="50000"/>
                    </a:prstClr>
                  </a:innerShdw>
                </a:effectLst>
                <a:latin typeface="Eras Bold ITC" panose="020B0907030504020204" pitchFamily="34" charset="0"/>
              </a:rPr>
              <a:t>Lunes</a:t>
            </a:r>
          </a:p>
        </p:txBody>
      </p:sp>
      <p:cxnSp>
        <p:nvCxnSpPr>
          <p:cNvPr id="8" name="Conector recto 7">
            <a:extLst>
              <a:ext uri="{FF2B5EF4-FFF2-40B4-BE49-F238E27FC236}">
                <a16:creationId xmlns:a16="http://schemas.microsoft.com/office/drawing/2014/main" id="{44EA761E-8895-4B7F-A0D2-5637A17499D0}"/>
              </a:ext>
            </a:extLst>
          </p:cNvPr>
          <p:cNvCxnSpPr>
            <a:cxnSpLocks/>
          </p:cNvCxnSpPr>
          <p:nvPr userDrawn="1"/>
        </p:nvCxnSpPr>
        <p:spPr>
          <a:xfrm>
            <a:off x="8628063" y="1223205"/>
            <a:ext cx="3563936"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7E138AC-C985-4B6B-A54C-00F6E8E20E59}"/>
              </a:ext>
            </a:extLst>
          </p:cNvPr>
          <p:cNvSpPr/>
          <p:nvPr userDrawn="1"/>
        </p:nvSpPr>
        <p:spPr>
          <a:xfrm flipV="1">
            <a:off x="8628058" y="1423956"/>
            <a:ext cx="3563939" cy="120563"/>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1491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41"/>
            <a:ext cx="11201400" cy="664117"/>
            <a:chOff x="733425" y="38100"/>
            <a:chExt cx="8401050" cy="447675"/>
          </a:xfrm>
          <a:solidFill>
            <a:srgbClr val="373C3E"/>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1214103" y="38100"/>
              <a:ext cx="7920372" cy="447675"/>
            </a:xfrm>
            <a:prstGeom prst="rect">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16280" y="692696"/>
            <a:ext cx="3563936" cy="769441"/>
          </a:xfrm>
          <a:prstGeom prst="rect">
            <a:avLst/>
          </a:prstGeom>
          <a:noFill/>
        </p:spPr>
        <p:txBody>
          <a:bodyPr wrap="square" rtlCol="0">
            <a:spAutoFit/>
            <a:scene3d>
              <a:camera prst="obliqueTopRight"/>
              <a:lightRig rig="threePt" dir="t"/>
            </a:scene3d>
            <a:sp3d extrusionH="88900">
              <a:bevelT w="0" h="127000"/>
              <a:bevelB w="38100" h="38100"/>
              <a:extrusionClr>
                <a:srgbClr val="7030A0"/>
              </a:extrusionClr>
            </a:sp3d>
          </a:bodyPr>
          <a:lstStyle/>
          <a:p>
            <a:pPr algn="ctr"/>
            <a:r>
              <a:rPr lang="es-MX" sz="4400" dirty="0">
                <a:ln>
                  <a:solidFill>
                    <a:srgbClr val="077FBA"/>
                  </a:solidFill>
                </a:ln>
                <a:solidFill>
                  <a:srgbClr val="077FBA"/>
                </a:solidFill>
                <a:effectLst>
                  <a:innerShdw blurRad="63500" dist="50800" dir="18900000">
                    <a:prstClr val="black">
                      <a:alpha val="50000"/>
                    </a:prstClr>
                  </a:innerShdw>
                </a:effectLst>
                <a:latin typeface="Eras Bold ITC" panose="020B0907030504020204" pitchFamily="34" charset="0"/>
              </a:rPr>
              <a:t>Martes</a:t>
            </a:r>
          </a:p>
        </p:txBody>
      </p:sp>
      <p:sp>
        <p:nvSpPr>
          <p:cNvPr id="13" name="Rectángulo 12">
            <a:extLst>
              <a:ext uri="{FF2B5EF4-FFF2-40B4-BE49-F238E27FC236}">
                <a16:creationId xmlns:a16="http://schemas.microsoft.com/office/drawing/2014/main" id="{8DCE7C6C-E8C3-4E6F-AE3B-0618B032DE27}"/>
              </a:ext>
            </a:extLst>
          </p:cNvPr>
          <p:cNvSpPr/>
          <p:nvPr userDrawn="1"/>
        </p:nvSpPr>
        <p:spPr>
          <a:xfrm>
            <a:off x="8616280" y="1390129"/>
            <a:ext cx="3563936"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26691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38"/>
            <a:ext cx="11201400" cy="664117"/>
            <a:chOff x="733425" y="38100"/>
            <a:chExt cx="8401050" cy="447675"/>
          </a:xfrm>
          <a:solidFill>
            <a:srgbClr val="5CB9BF"/>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704666"/>
            <a:ext cx="3575133" cy="769441"/>
          </a:xfrm>
          <a:prstGeom prst="rect">
            <a:avLst/>
          </a:prstGeom>
          <a:noFill/>
        </p:spPr>
        <p:txBody>
          <a:bodyPr wrap="square" rtlCol="0">
            <a:spAutoFit/>
            <a:scene3d>
              <a:camera prst="obliqueTopRight"/>
              <a:lightRig rig="threePt" dir="t"/>
            </a:scene3d>
            <a:sp3d extrusionH="107950" contourW="12700" prstMaterial="dkEdge">
              <a:bevelT w="19050" h="82550"/>
              <a:bevelB w="12700"/>
              <a:extrusionClr>
                <a:srgbClr val="5CB9BF"/>
              </a:extrusionClr>
              <a:contourClr>
                <a:srgbClr val="5CB9BF"/>
              </a:contourClr>
            </a:sp3d>
          </a:bodyPr>
          <a:lstStyle/>
          <a:p>
            <a:pPr algn="ctr"/>
            <a:r>
              <a:rPr lang="es-MX" sz="4400" dirty="0">
                <a:ln>
                  <a:solidFill>
                    <a:srgbClr val="5CB9BF"/>
                  </a:solidFill>
                </a:ln>
                <a:solidFill>
                  <a:srgbClr val="5CB9BF"/>
                </a:solidFill>
                <a:effectLst>
                  <a:innerShdw blurRad="63500" dist="50800">
                    <a:prstClr val="black">
                      <a:alpha val="50000"/>
                    </a:prstClr>
                  </a:innerShdw>
                </a:effectLst>
                <a:latin typeface="Eras Bold ITC" panose="020B0907030504020204" pitchFamily="34" charset="0"/>
              </a:rPr>
              <a:t>Miércoles</a:t>
            </a:r>
          </a:p>
        </p:txBody>
      </p:sp>
      <p:sp>
        <p:nvSpPr>
          <p:cNvPr id="11" name="Rectángulo 10">
            <a:extLst>
              <a:ext uri="{FF2B5EF4-FFF2-40B4-BE49-F238E27FC236}">
                <a16:creationId xmlns:a16="http://schemas.microsoft.com/office/drawing/2014/main" id="{9B825BBA-0797-48D3-BC2C-AC70CB47B958}"/>
              </a:ext>
            </a:extLst>
          </p:cNvPr>
          <p:cNvSpPr/>
          <p:nvPr userDrawn="1"/>
        </p:nvSpPr>
        <p:spPr>
          <a:xfrm>
            <a:off x="8616280" y="1390129"/>
            <a:ext cx="3563936"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solidFill>
                <a:srgbClr val="385723"/>
              </a:solidFill>
            </a:endParaRPr>
          </a:p>
        </p:txBody>
      </p:sp>
      <p:sp>
        <p:nvSpPr>
          <p:cNvPr id="12" name="Rectángulo 11">
            <a:extLst>
              <a:ext uri="{FF2B5EF4-FFF2-40B4-BE49-F238E27FC236}">
                <a16:creationId xmlns:a16="http://schemas.microsoft.com/office/drawing/2014/main" id="{699194B3-4FDB-4BDE-9B8A-8A2B1B6E2861}"/>
              </a:ext>
            </a:extLst>
          </p:cNvPr>
          <p:cNvSpPr/>
          <p:nvPr userDrawn="1"/>
        </p:nvSpPr>
        <p:spPr>
          <a:xfrm>
            <a:off x="0" y="6734175"/>
            <a:ext cx="8628063"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6237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57"/>
            <a:ext cx="11201400" cy="664117"/>
            <a:chOff x="733425" y="38100"/>
            <a:chExt cx="8401050" cy="447675"/>
          </a:xfrm>
          <a:solidFill>
            <a:srgbClr val="ECC088"/>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692693"/>
            <a:ext cx="3563935" cy="769441"/>
          </a:xfrm>
          <a:prstGeom prst="rect">
            <a:avLst/>
          </a:prstGeom>
          <a:noFill/>
          <a:effectLst>
            <a:outerShdw blurRad="50800" dist="50800" dir="5400000" algn="ctr" rotWithShape="0">
              <a:srgbClr val="C00000"/>
            </a:outerShdw>
          </a:effectLst>
        </p:spPr>
        <p:txBody>
          <a:bodyPr wrap="square" rtlCol="0">
            <a:spAutoFit/>
            <a:scene3d>
              <a:camera prst="obliqueTopRight"/>
              <a:lightRig rig="twoPt" dir="t"/>
            </a:scene3d>
            <a:sp3d extrusionH="88900" contourW="19050" prstMaterial="metal">
              <a:extrusionClr>
                <a:schemeClr val="bg1"/>
              </a:extrusionClr>
              <a:contourClr>
                <a:srgbClr val="856253"/>
              </a:contourClr>
            </a:sp3d>
          </a:bodyPr>
          <a:lstStyle/>
          <a:p>
            <a:pPr algn="ctr"/>
            <a:r>
              <a:rPr lang="es-MX" sz="4400" dirty="0">
                <a:ln>
                  <a:solidFill>
                    <a:srgbClr val="131818">
                      <a:alpha val="98000"/>
                    </a:srgbClr>
                  </a:solidFill>
                </a:ln>
                <a:solidFill>
                  <a:srgbClr val="ECC088"/>
                </a:solidFill>
                <a:effectLst>
                  <a:innerShdw blurRad="63500" dist="50800" dir="18900000">
                    <a:prstClr val="black">
                      <a:alpha val="50000"/>
                    </a:prstClr>
                  </a:innerShdw>
                </a:effectLst>
                <a:latin typeface="Eras Bold ITC" panose="020B0907030504020204" pitchFamily="34" charset="0"/>
              </a:rPr>
              <a:t>Jueves</a:t>
            </a:r>
          </a:p>
        </p:txBody>
      </p:sp>
      <p:sp>
        <p:nvSpPr>
          <p:cNvPr id="11" name="Rectángulo 10">
            <a:extLst>
              <a:ext uri="{FF2B5EF4-FFF2-40B4-BE49-F238E27FC236}">
                <a16:creationId xmlns:a16="http://schemas.microsoft.com/office/drawing/2014/main" id="{DF26A9CF-54DF-415E-92E8-D99EDF116806}"/>
              </a:ext>
            </a:extLst>
          </p:cNvPr>
          <p:cNvSpPr/>
          <p:nvPr userDrawn="1"/>
        </p:nvSpPr>
        <p:spPr>
          <a:xfrm>
            <a:off x="8628060" y="1400221"/>
            <a:ext cx="3563939"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31489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DEF44-DEF2-4D8A-BFAD-8C38AFA99A77}" type="datetime1">
              <a:rPr lang="es-MX" smtClean="0"/>
              <a:t>24/05/2023</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4321C-B956-46ED-8AE0-A323D2C352ED}" type="slidenum">
              <a:rPr lang="es-MX" smtClean="0"/>
              <a:t>‹Nº›</a:t>
            </a:fld>
            <a:endParaRPr lang="es-MX"/>
          </a:p>
        </p:txBody>
      </p:sp>
    </p:spTree>
    <p:extLst>
      <p:ext uri="{BB962C8B-B14F-4D97-AF65-F5344CB8AC3E}">
        <p14:creationId xmlns:p14="http://schemas.microsoft.com/office/powerpoint/2010/main" val="166000612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72" r:id="rId3"/>
    <p:sldLayoutId id="2147483663" r:id="rId4"/>
    <p:sldLayoutId id="2147483686" r:id="rId5"/>
    <p:sldLayoutId id="2147483688" r:id="rId6"/>
    <p:sldLayoutId id="2147483689" r:id="rId7"/>
    <p:sldLayoutId id="2147483690" r:id="rId8"/>
    <p:sldLayoutId id="2147483691" r:id="rId9"/>
    <p:sldLayoutId id="2147483692" r:id="rId10"/>
  </p:sldLayoutIdLst>
  <p:hf sldNum="0"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s-ES" sz="2400" kern="1200" dirty="0">
          <a:ln>
            <a:solidFill>
              <a:schemeClr val="accent1">
                <a:lumMod val="50000"/>
              </a:schemeClr>
            </a:solidFill>
          </a:ln>
          <a:solidFill>
            <a:schemeClr val="tx1"/>
          </a:solidFill>
          <a:effectLst/>
          <a:latin typeface="Arial Rounded MT Bold" panose="020F070403050403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12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282D843-F76C-4A24-B20A-0C2B992E5A2B}"/>
              </a:ext>
            </a:extLst>
          </p:cNvPr>
          <p:cNvSpPr>
            <a:spLocks noGrp="1"/>
          </p:cNvSpPr>
          <p:nvPr>
            <p:ph type="body" sz="quarter" idx="10"/>
          </p:nvPr>
        </p:nvSpPr>
        <p:spPr>
          <a:xfrm>
            <a:off x="443372" y="1124744"/>
            <a:ext cx="11197244" cy="5544616"/>
          </a:xfrm>
          <a:noFill/>
        </p:spPr>
        <p:txBody>
          <a:bodyPr wrap="square" rtlCol="0">
            <a:normAutofit fontScale="92500" lnSpcReduction="20000"/>
          </a:bodyPr>
          <a:lstStyle/>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Aquí hay un reconocimiento directo por parte de la jerarquía romana de que la iglesia ha instituido la adoración de imágenes. Su justificación es que no son las imágenes las que son adoradas, sino lo que representan. Esto es muy similar al pensamiento del sistema babilónico. Las imágenes de Babilonia simplemente representaban a los dioses babilónicos y eran el vehículo a través del cual adorar a esos dioses. Trágicamente, millones de cristianos veneran las imágenes de los llamados "santos" como objetos de adoración. Este es uno de los engaños de Satanás para nublar sus mentes de la verdad de la Palabra de Dios.</a:t>
            </a:r>
          </a:p>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Sólo hay un camino de salvación, y es a través de la gracia de Cristo. La salvación no viene a través de credos hechos por el hombre. La salvación no viene a través de instituciones religiosas humanas. La salvación no viene a través de la pompa religiosa, velas, incienso, imágenes o rituales. La salvación viene sólo a través de Jesucristo.</a:t>
            </a:r>
          </a:p>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En la lección de esta semana estudiamos a las dos mujeres de Apocalipsis: 1) Los sistemas opuestos que representan, 2) El significado de los dos tipos de vinos que representan, 3) Las dos formas de pensar 4) Los dos lideres y, 5) Las dos formas de adorar distintas que tienen. </a:t>
            </a:r>
          </a:p>
          <a:p>
            <a:pPr marL="0" indent="0" algn="just" defTabSz="457200">
              <a:lnSpc>
                <a:spcPct val="110000"/>
              </a:lnSpc>
              <a:spcAft>
                <a:spcPts val="300"/>
              </a:spcAft>
              <a:buNone/>
            </a:pPr>
            <a:r>
              <a:rPr lang="es-MX" sz="2000" b="1" dirty="0">
                <a:ln>
                  <a:solidFill>
                    <a:schemeClr val="tx1"/>
                  </a:solidFill>
                </a:ln>
                <a:latin typeface="Georgia Pro Cond Semibold" panose="020B0604020202020204" pitchFamily="18" charset="0"/>
                <a:ea typeface="Roboto Thin" panose="02000000000000000000" pitchFamily="2" charset="0"/>
              </a:rPr>
              <a:t>“El mensaje de Apocalipsis 14, que anuncia la caída de Babilonia, debe aplicarse a comunidades religiosas que un tiempo fueron puras y luego se han corrompido. En vista de que este mensaje sigue a la advertencia del Juicio, debe ser proclamado en los últimos días; por tanto, no puede referirse solo a la Iglesia Romana, pues dicha iglesia está en condición caída desde hace muchos siglos” </a:t>
            </a:r>
            <a:r>
              <a:rPr lang="es-MX" sz="2000" i="1" dirty="0">
                <a:ln>
                  <a:solidFill>
                    <a:schemeClr val="tx1"/>
                  </a:solidFill>
                </a:ln>
                <a:latin typeface="Georgia Pro Cond Semibold" panose="020B0604020202020204" pitchFamily="18" charset="0"/>
                <a:ea typeface="Roboto Thin" panose="02000000000000000000" pitchFamily="2" charset="0"/>
              </a:rPr>
              <a:t>(Conflicto de los siglos, pg. 433)</a:t>
            </a:r>
            <a:endParaRPr lang="es-MX" sz="2000" i="1" dirty="0">
              <a:solidFill>
                <a:srgbClr val="000000"/>
              </a:solidFill>
              <a:latin typeface="Avenir Next LT Pro" panose="020B05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7475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5B18E2E-EA7D-4701-A7E9-A6D2F537435F}"/>
              </a:ext>
            </a:extLst>
          </p:cNvPr>
          <p:cNvSpPr/>
          <p:nvPr/>
        </p:nvSpPr>
        <p:spPr>
          <a:xfrm>
            <a:off x="6816080" y="2559470"/>
            <a:ext cx="3456384" cy="2016224"/>
          </a:xfrm>
          <a:prstGeom prst="rect">
            <a:avLst/>
          </a:prstGeom>
          <a:solidFill>
            <a:srgbClr val="FD1634"/>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Título 1">
            <a:extLst>
              <a:ext uri="{FF2B5EF4-FFF2-40B4-BE49-F238E27FC236}">
                <a16:creationId xmlns:a16="http://schemas.microsoft.com/office/drawing/2014/main" id="{78C32ED3-45C3-4EA8-B01D-0642AFFCE857}"/>
              </a:ext>
            </a:extLst>
          </p:cNvPr>
          <p:cNvSpPr>
            <a:spLocks noGrp="1"/>
          </p:cNvSpPr>
          <p:nvPr>
            <p:ph type="title" hasCustomPrompt="1"/>
          </p:nvPr>
        </p:nvSpPr>
        <p:spPr>
          <a:xfrm>
            <a:off x="263352" y="365126"/>
            <a:ext cx="6048672" cy="1206500"/>
          </a:xfrm>
          <a:solidFill>
            <a:srgbClr val="002060"/>
          </a:solidFill>
          <a:ln>
            <a:solidFill>
              <a:srgbClr val="00255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marL="0" indent="0" algn="ctr" defTabSz="895350">
              <a:defRPr>
                <a:solidFill>
                  <a:schemeClr val="bg1"/>
                </a:solidFill>
                <a:latin typeface="Arial Rounded MT Bold" panose="020F0704030504030204" pitchFamily="34" charset="0"/>
              </a:defRPr>
            </a:lvl1pPr>
          </a:lstStyle>
          <a:p>
            <a:r>
              <a:rPr lang="es-ES" dirty="0"/>
              <a:t>Para memorizar:</a:t>
            </a:r>
            <a:endParaRPr lang="es-MX" dirty="0"/>
          </a:p>
        </p:txBody>
      </p:sp>
      <p:pic>
        <p:nvPicPr>
          <p:cNvPr id="4" name="Imagen 3">
            <a:extLst>
              <a:ext uri="{FF2B5EF4-FFF2-40B4-BE49-F238E27FC236}">
                <a16:creationId xmlns:a16="http://schemas.microsoft.com/office/drawing/2014/main" id="{AA878FB5-5D11-488E-86E1-6D8BD210D3E9}"/>
              </a:ext>
            </a:extLst>
          </p:cNvPr>
          <p:cNvPicPr>
            <a:picLocks noChangeAspect="1"/>
          </p:cNvPicPr>
          <p:nvPr/>
        </p:nvPicPr>
        <p:blipFill>
          <a:blip r:embed="rId3">
            <a:extLst>
              <a:ext uri="{28A0092B-C50C-407E-A947-70E740481C1C}">
                <a14:useLocalDpi xmlns:a14="http://schemas.microsoft.com/office/drawing/2010/main" val="0"/>
              </a:ext>
            </a:extLst>
          </a:blip>
          <a:srcRect l="16110" r="16110"/>
          <a:stretch/>
        </p:blipFill>
        <p:spPr>
          <a:xfrm flipH="1">
            <a:off x="6960096" y="2708920"/>
            <a:ext cx="3456384" cy="201622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10558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BA48B19-AC6B-4AB8-8DCB-55B8CCF59481}"/>
              </a:ext>
            </a:extLst>
          </p:cNvPr>
          <p:cNvSpPr/>
          <p:nvPr/>
        </p:nvSpPr>
        <p:spPr>
          <a:xfrm>
            <a:off x="7594232" y="3035184"/>
            <a:ext cx="2601048" cy="1406384"/>
          </a:xfrm>
          <a:prstGeom prst="rect">
            <a:avLst/>
          </a:prstGeom>
          <a:solidFill>
            <a:srgbClr val="FE1431"/>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a:extLst>
              <a:ext uri="{FF2B5EF4-FFF2-40B4-BE49-F238E27FC236}">
                <a16:creationId xmlns:a16="http://schemas.microsoft.com/office/drawing/2014/main" id="{A5DC6A4E-9C88-4063-9C74-E83E1F449282}"/>
              </a:ext>
            </a:extLst>
          </p:cNvPr>
          <p:cNvSpPr>
            <a:spLocks/>
          </p:cNvSpPr>
          <p:nvPr/>
        </p:nvSpPr>
        <p:spPr>
          <a:xfrm>
            <a:off x="393432" y="1628800"/>
            <a:ext cx="7200800" cy="4824536"/>
          </a:xfrm>
          <a:prstGeom prst="rect">
            <a:avLst/>
          </a:prstGeom>
        </p:spPr>
        <p:txBody>
          <a:bodyPr wrap="square">
            <a:normAutofit fontScale="92500" lnSpcReduction="20000"/>
          </a:bodyPr>
          <a:lstStyle/>
          <a:p>
            <a:pPr algn="just">
              <a:spcAft>
                <a:spcPts val="600"/>
              </a:spcAft>
            </a:pPr>
            <a:r>
              <a:rPr lang="es-MX" dirty="0">
                <a:ln>
                  <a:solidFill>
                    <a:schemeClr val="tx1"/>
                  </a:solidFill>
                </a:ln>
                <a:latin typeface="Georgia Pro Cond Semibold" panose="020B0604020202020204" pitchFamily="18" charset="0"/>
                <a:ea typeface="Roboto Thin" panose="02000000000000000000" pitchFamily="2" charset="0"/>
                <a:cs typeface="+mj-cs"/>
              </a:rPr>
              <a:t>La lección de esta semana </a:t>
            </a:r>
            <a:r>
              <a:rPr lang="es-MX" dirty="0" err="1">
                <a:ln>
                  <a:solidFill>
                    <a:schemeClr val="tx1"/>
                  </a:solidFill>
                </a:ln>
                <a:latin typeface="Georgia Pro Cond Semibold" panose="020B0604020202020204" pitchFamily="18" charset="0"/>
                <a:ea typeface="Roboto Thin" panose="02000000000000000000" pitchFamily="2" charset="0"/>
                <a:cs typeface="+mj-cs"/>
              </a:rPr>
              <a:t>constrasta</a:t>
            </a:r>
            <a:r>
              <a:rPr lang="es-MX" dirty="0">
                <a:ln>
                  <a:solidFill>
                    <a:schemeClr val="tx1"/>
                  </a:solidFill>
                </a:ln>
                <a:latin typeface="Georgia Pro Cond Semibold" panose="020B0604020202020204" pitchFamily="18" charset="0"/>
                <a:ea typeface="Roboto Thin" panose="02000000000000000000" pitchFamily="2" charset="0"/>
                <a:cs typeface="+mj-cs"/>
              </a:rPr>
              <a:t> dos sistemas religiosos, simbolizados por la mujer de blanco de Apocalipsis 12 y la mujer de escarlata de </a:t>
            </a:r>
            <a:r>
              <a:rPr lang="es-MX" dirty="0" err="1">
                <a:ln>
                  <a:solidFill>
                    <a:schemeClr val="tx1"/>
                  </a:solidFill>
                </a:ln>
                <a:latin typeface="Georgia Pro Cond Semibold" panose="020B0604020202020204" pitchFamily="18" charset="0"/>
                <a:ea typeface="Roboto Thin" panose="02000000000000000000" pitchFamily="2" charset="0"/>
                <a:cs typeface="+mj-cs"/>
              </a:rPr>
              <a:t>Apocalispsis</a:t>
            </a:r>
            <a:r>
              <a:rPr lang="es-MX" dirty="0">
                <a:ln>
                  <a:solidFill>
                    <a:schemeClr val="tx1"/>
                  </a:solidFill>
                </a:ln>
                <a:latin typeface="Georgia Pro Cond Semibold" panose="020B0604020202020204" pitchFamily="18" charset="0"/>
                <a:ea typeface="Roboto Thin" panose="02000000000000000000" pitchFamily="2" charset="0"/>
                <a:cs typeface="+mj-cs"/>
              </a:rPr>
              <a:t> 17. El contraste revela la diferencia entre estos dos sistemas. El primer sistema se basa en la Palabra de Dios, con Jesucristo en el centro. El segundo sistema se basa en el razonamiento humano, con dirigentes religiosos humanos en el centro. El contraste es entre la verdad y el error, la salvación por gracia y la salvación por obras, la obediencia a los mandamientos de Dios y la sumisión a los decretos humanos.</a:t>
            </a:r>
          </a:p>
          <a:p>
            <a:pPr algn="just">
              <a:spcAft>
                <a:spcPts val="600"/>
              </a:spcAft>
            </a:pPr>
            <a:r>
              <a:rPr lang="es-MX" dirty="0">
                <a:ln>
                  <a:solidFill>
                    <a:schemeClr val="tx1"/>
                  </a:solidFill>
                </a:ln>
                <a:latin typeface="Georgia Pro Cond Semibold" panose="020B0604020202020204" pitchFamily="18" charset="0"/>
                <a:ea typeface="Roboto Thin" panose="02000000000000000000" pitchFamily="2" charset="0"/>
                <a:cs typeface="+mj-cs"/>
              </a:rPr>
              <a:t>Además, identificaremos las características de la Babilonia espiritual. Apocalipsis 17 describe a Babilonia como una ramera que ha dejado a su verdadero amor, Jesucristo. Ella cabalga sobre una bestia color escarlata, que representa su poder político. En lugar de obtener su autoridad y su poder de Jesús y su palabra. Babilonia los extrae de los reinos de este mundo. Ella ofrece una copa de vino colmada de </a:t>
            </a:r>
            <a:r>
              <a:rPr lang="es-MX" dirty="0" err="1">
                <a:ln>
                  <a:solidFill>
                    <a:schemeClr val="tx1"/>
                  </a:solidFill>
                </a:ln>
                <a:latin typeface="Georgia Pro Cond Semibold" panose="020B0604020202020204" pitchFamily="18" charset="0"/>
                <a:ea typeface="Roboto Thin" panose="02000000000000000000" pitchFamily="2" charset="0"/>
                <a:cs typeface="+mj-cs"/>
              </a:rPr>
              <a:t>costrinas</a:t>
            </a:r>
            <a:r>
              <a:rPr lang="es-MX" dirty="0">
                <a:ln>
                  <a:solidFill>
                    <a:schemeClr val="tx1"/>
                  </a:solidFill>
                </a:ln>
                <a:latin typeface="Georgia Pro Cond Semibold" panose="020B0604020202020204" pitchFamily="18" charset="0"/>
                <a:ea typeface="Roboto Thin" panose="02000000000000000000" pitchFamily="2" charset="0"/>
                <a:cs typeface="+mj-cs"/>
              </a:rPr>
              <a:t> extrañas. Así como el vino literal afecta la conciencia, la razón y el juicio, las doctrinas falsas afectan nuestro pensamiento de forma que no podemos discernir la verdad bíblica con claridad.</a:t>
            </a:r>
            <a:endParaRPr lang="es-MX" i="1" dirty="0">
              <a:ln>
                <a:solidFill>
                  <a:schemeClr val="tx1"/>
                </a:solidFill>
              </a:ln>
              <a:latin typeface="Georgia Pro Cond Semibold" panose="020B0604020202020204" pitchFamily="18" charset="0"/>
              <a:ea typeface="Roboto Thin" panose="02000000000000000000" pitchFamily="2" charset="0"/>
              <a:cs typeface="+mj-cs"/>
            </a:endParaRPr>
          </a:p>
          <a:p>
            <a:pPr algn="just">
              <a:spcAft>
                <a:spcPts val="600"/>
              </a:spcAft>
            </a:pPr>
            <a:r>
              <a:rPr lang="es-MX" dirty="0">
                <a:ln>
                  <a:solidFill>
                    <a:schemeClr val="tx1"/>
                  </a:solidFill>
                </a:ln>
                <a:latin typeface="Georgia Pro Cond Semibold" panose="020B0604020202020204" pitchFamily="18" charset="0"/>
                <a:ea typeface="Roboto Thin" panose="02000000000000000000" pitchFamily="2" charset="0"/>
                <a:cs typeface="+mj-cs"/>
              </a:rPr>
              <a:t>En la lección de esta semana estudiaremos a estas dos mujeres de Apocalipsis: 1) Los sistemas opuestos que representan, 2) El significado de los dos tipos de vinos que representan, 3) Las dos formas de pensar 4) Los dos lideres y, 5) Las dos formas de adorar distintas que tienen.</a:t>
            </a:r>
          </a:p>
          <a:p>
            <a:pPr algn="just">
              <a:spcAft>
                <a:spcPts val="600"/>
              </a:spcAft>
            </a:pPr>
            <a:endParaRPr lang="es-MX" b="1" dirty="0">
              <a:ln>
                <a:solidFill>
                  <a:schemeClr val="tx1"/>
                </a:solidFill>
              </a:ln>
              <a:latin typeface="Georgia Pro Cond Semibold" panose="020B0604020202020204" pitchFamily="18" charset="0"/>
              <a:ea typeface="Roboto Thin" panose="02000000000000000000" pitchFamily="2" charset="0"/>
              <a:cs typeface="+mj-cs"/>
            </a:endParaRPr>
          </a:p>
        </p:txBody>
      </p:sp>
      <p:sp>
        <p:nvSpPr>
          <p:cNvPr id="9" name="Título 1">
            <a:extLst>
              <a:ext uri="{FF2B5EF4-FFF2-40B4-BE49-F238E27FC236}">
                <a16:creationId xmlns:a16="http://schemas.microsoft.com/office/drawing/2014/main" id="{E96C4159-831F-452F-8EB3-EC13083F24A4}"/>
              </a:ext>
            </a:extLst>
          </p:cNvPr>
          <p:cNvSpPr>
            <a:spLocks noGrp="1"/>
          </p:cNvSpPr>
          <p:nvPr>
            <p:ph type="title" hasCustomPrompt="1"/>
          </p:nvPr>
        </p:nvSpPr>
        <p: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p:spPr>
        <p:txBody>
          <a:bodyPr>
            <a:normAutofit/>
          </a:bodyPr>
          <a:lstStyle>
            <a:lvl1pPr algn="ctr">
              <a:defRPr lang="es-MX" sz="4800" kern="1200" dirty="0">
                <a:ln>
                  <a:solidFill>
                    <a:schemeClr val="bg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effectLst>
                  <a:innerShdw blurRad="63500" dist="50800" dir="18900000">
                    <a:schemeClr val="bg1">
                      <a:alpha val="50000"/>
                    </a:schemeClr>
                  </a:innerShdw>
                </a:effectLst>
              </a:rPr>
              <a:t>Enfoque del estudio</a:t>
            </a:r>
          </a:p>
        </p:txBody>
      </p:sp>
      <p:pic>
        <p:nvPicPr>
          <p:cNvPr id="5" name="Imagen 4">
            <a:extLst>
              <a:ext uri="{FF2B5EF4-FFF2-40B4-BE49-F238E27FC236}">
                <a16:creationId xmlns:a16="http://schemas.microsoft.com/office/drawing/2014/main" id="{A9FBA81D-BD41-DFFB-5CBB-6CF5D423FC32}"/>
              </a:ext>
            </a:extLst>
          </p:cNvPr>
          <p:cNvPicPr>
            <a:picLocks noChangeAspect="1"/>
          </p:cNvPicPr>
          <p:nvPr/>
        </p:nvPicPr>
        <p:blipFill>
          <a:blip r:embed="rId3">
            <a:extLst>
              <a:ext uri="{28A0092B-C50C-407E-A947-70E740481C1C}">
                <a14:useLocalDpi xmlns:a14="http://schemas.microsoft.com/office/drawing/2010/main" val="0"/>
              </a:ext>
            </a:extLst>
          </a:blip>
          <a:srcRect l="1358" r="1358"/>
          <a:stretch/>
        </p:blipFill>
        <p:spPr>
          <a:xfrm>
            <a:off x="7745216" y="3160392"/>
            <a:ext cx="2601048" cy="1561422"/>
          </a:xfrm>
          <a:prstGeom prst="rect">
            <a:avLst/>
          </a:prstGeom>
        </p:spPr>
      </p:pic>
    </p:spTree>
    <p:extLst>
      <p:ext uri="{BB962C8B-B14F-4D97-AF65-F5344CB8AC3E}">
        <p14:creationId xmlns:p14="http://schemas.microsoft.com/office/powerpoint/2010/main" val="43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0430BA-7DAD-4F36-A1DE-EB55E3315629}"/>
              </a:ext>
            </a:extLst>
          </p:cNvPr>
          <p:cNvSpPr txBox="1"/>
          <p:nvPr/>
        </p:nvSpPr>
        <p:spPr>
          <a:xfrm>
            <a:off x="0" y="107921"/>
            <a:ext cx="12214315" cy="461665"/>
          </a:xfrm>
          <a:prstGeom prst="rect">
            <a:avLst/>
          </a:prstGeom>
          <a:noFill/>
        </p:spPr>
        <p:txBody>
          <a:bodyPr wrap="square" rtlCol="0">
            <a:spAutoFit/>
          </a:bodyPr>
          <a:lstStyle/>
          <a:p>
            <a:pPr algn="ctr"/>
            <a:r>
              <a:rPr lang="es-MX" sz="2400" b="1" dirty="0">
                <a:solidFill>
                  <a:schemeClr val="bg1"/>
                </a:solidFill>
                <a:latin typeface="Baskerville Old Face" panose="02020602080505020303" pitchFamily="18" charset="0"/>
                <a:cs typeface="Lucida Sans Unicode" panose="020B0602030504020204" pitchFamily="34" charset="0"/>
              </a:rPr>
              <a:t>UNA CIUDAD LLAMADA CONFUSIÓN </a:t>
            </a:r>
            <a:r>
              <a:rPr lang="es-MX" sz="2400" b="1" dirty="0">
                <a:solidFill>
                  <a:schemeClr val="bg1"/>
                </a:solidFill>
                <a:latin typeface="Avenir LT Std 65 Medium" panose="020B0803020203020204" pitchFamily="34" charset="0"/>
                <a:cs typeface="Lucida Sans Unicode" panose="020B0602030504020204" pitchFamily="34" charset="0"/>
              </a:rPr>
              <a:t>(Introducción)</a:t>
            </a:r>
          </a:p>
        </p:txBody>
      </p:sp>
      <p:sp>
        <p:nvSpPr>
          <p:cNvPr id="4" name="Rectángulo 3">
            <a:extLst>
              <a:ext uri="{FF2B5EF4-FFF2-40B4-BE49-F238E27FC236}">
                <a16:creationId xmlns:a16="http://schemas.microsoft.com/office/drawing/2014/main" id="{B0711CB5-CB09-4F4D-AFFB-D26800B4D015}"/>
              </a:ext>
            </a:extLst>
          </p:cNvPr>
          <p:cNvSpPr>
            <a:spLocks/>
          </p:cNvSpPr>
          <p:nvPr/>
        </p:nvSpPr>
        <p:spPr>
          <a:xfrm>
            <a:off x="443741" y="1340768"/>
            <a:ext cx="8173419" cy="5445223"/>
          </a:xfrm>
          <a:prstGeom prst="rect">
            <a:avLst/>
          </a:prstGeom>
          <a:noFill/>
        </p:spPr>
        <p:txBody>
          <a:bodyPr wrap="square" rtlCol="0">
            <a:normAutofit fontScale="92500" lnSpcReduction="20000"/>
          </a:bodyPr>
          <a:lstStyle/>
          <a:p>
            <a:pPr indent="808038" algn="just">
              <a:spcAft>
                <a:spcPts val="600"/>
              </a:spcAft>
              <a:tabLst>
                <a:tab pos="808038" algn="l"/>
              </a:tabLst>
            </a:pPr>
            <a:r>
              <a:rPr lang="es-MX" dirty="0">
                <a:latin typeface="Avenir Next LT Pro" panose="020B0504020202020204" pitchFamily="34" charset="0"/>
                <a:cs typeface="Times New Roman" panose="02020603050405020304" pitchFamily="18" charset="0"/>
              </a:rPr>
              <a:t>os fundadores de los Estados Unidos entendieron claramente que, si una 	iglesia obtiene su autoridad y poder del estado, la intolerancia y la 	persecución a menudo siguen para aquellos que no se ajustan a los 	mandatos de la iglesia. Estos primeros líderes estadounidenses habían experimentado la tiranía de la unión estado-iglesia en Europa. Una de las razones por las que dejaron el Viejo Mundo por el Nuevo fue por la intolerancia religiosa. Por lo tanto, escribieron en la Primera Enmienda de la Constitución estadounidense estas memorables palabras: "El Congreso no hará ninguna ley que respete el establecimiento de una religión o que prohíba el libre ejercicio de la misma“</a:t>
            </a:r>
          </a:p>
          <a:p>
            <a:pPr algn="just">
              <a:spcAft>
                <a:spcPts val="600"/>
              </a:spcAft>
              <a:tabLst>
                <a:tab pos="808038" algn="l"/>
              </a:tabLst>
            </a:pPr>
            <a:r>
              <a:rPr lang="es-MX" dirty="0">
                <a:latin typeface="Avenir Next LT Pro" panose="020B0504020202020204" pitchFamily="34" charset="0"/>
                <a:cs typeface="Times New Roman" panose="02020603050405020304" pitchFamily="18" charset="0"/>
              </a:rPr>
              <a:t>En la </a:t>
            </a:r>
            <a:r>
              <a:rPr lang="es-MX" dirty="0" err="1">
                <a:latin typeface="Avenir Next LT Pro" panose="020B0504020202020204" pitchFamily="34" charset="0"/>
                <a:cs typeface="Times New Roman" panose="02020603050405020304" pitchFamily="18" charset="0"/>
              </a:rPr>
              <a:t>profecia</a:t>
            </a:r>
            <a:r>
              <a:rPr lang="es-MX" dirty="0">
                <a:latin typeface="Avenir Next LT Pro" panose="020B0504020202020204" pitchFamily="34" charset="0"/>
                <a:cs typeface="Times New Roman" panose="02020603050405020304" pitchFamily="18" charset="0"/>
              </a:rPr>
              <a:t> bíblica, la mujer representa a la iglesia (Jeremías 6: 2). En Efesios 5: 25, la esposa es comparada con la iglesia o la novia de Cristo. La mujer vestida de escarlata y purpura en Apocalipsis 17 contrasta con la mujer vestida de blanco, que representa a los verdaderos seguidores de Dios en Apocalipsis 12: 1. La ramera de Apocalipsis 17 representa un falso sistema religioso. En la Biblia las bestias representan reyes o reinos. Cuando una nación le da la espalda a los principios del reino de Dios, se vuelve como una bestia. Cuando la iglesia deja a su verdadero Amante, Jesús, y busca poder y apoyo en el estado, compromete los principios bíblicos y se convierte en ramera.</a:t>
            </a:r>
          </a:p>
          <a:p>
            <a:pPr algn="just">
              <a:spcAft>
                <a:spcPts val="600"/>
              </a:spcAft>
              <a:tabLst>
                <a:tab pos="896938" algn="l"/>
              </a:tabLst>
            </a:pPr>
            <a:r>
              <a:rPr lang="es-MX" b="1" dirty="0">
                <a:latin typeface="Avenir Next LT Pro" panose="020B0504020202020204" pitchFamily="34" charset="0"/>
                <a:cs typeface="Times New Roman" panose="02020603050405020304" pitchFamily="18" charset="0"/>
              </a:rPr>
              <a:t>“Debemos recordar siempre el hecho de que el tiempo es corto. La iniquidad abunda por todas partes. Los justos son como luces en el mundo. Por medio de ellos la gloria de Dios debe manifestarse a este. Recuerden siempre los solemnes acontecimientos del futuro: El gran juicio Investigador y la venida de Cristo. Ustedes y sus hijos deben prepararse para ese día” </a:t>
            </a:r>
            <a:r>
              <a:rPr lang="es-MX" i="1" dirty="0">
                <a:latin typeface="Avenir Next LT Pro" panose="020B0504020202020204" pitchFamily="34" charset="0"/>
                <a:cs typeface="Times New Roman" panose="02020603050405020304" pitchFamily="18" charset="0"/>
              </a:rPr>
              <a:t>(Cada día con Dios, p. 320).</a:t>
            </a:r>
            <a:endParaRPr lang="es-MX" sz="1900" i="1" dirty="0">
              <a:latin typeface="Avenir Next LT Pro" panose="020B050402020202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F827ED35-E9B2-43CE-B5CF-6EAC3AF9EE0B}"/>
              </a:ext>
            </a:extLst>
          </p:cNvPr>
          <p:cNvPicPr>
            <a:picLocks noChangeAspect="1"/>
          </p:cNvPicPr>
          <p:nvPr/>
        </p:nvPicPr>
        <p:blipFill>
          <a:blip r:embed="rId3">
            <a:extLst>
              <a:ext uri="{28A0092B-C50C-407E-A947-70E740481C1C}">
                <a14:useLocalDpi xmlns:a14="http://schemas.microsoft.com/office/drawing/2010/main" val="0"/>
              </a:ext>
            </a:extLst>
          </a:blip>
          <a:srcRect l="14025" r="14025"/>
          <a:stretch/>
        </p:blipFill>
        <p:spPr>
          <a:xfrm>
            <a:off x="8617161" y="1556792"/>
            <a:ext cx="3574838" cy="4968552"/>
          </a:xfrm>
          <a:prstGeom prst="rect">
            <a:avLst/>
          </a:prstGeom>
        </p:spPr>
      </p:pic>
      <p:sp>
        <p:nvSpPr>
          <p:cNvPr id="2" name="CuadroTexto 1">
            <a:extLst>
              <a:ext uri="{FF2B5EF4-FFF2-40B4-BE49-F238E27FC236}">
                <a16:creationId xmlns:a16="http://schemas.microsoft.com/office/drawing/2014/main" id="{D9428FD1-4FBA-4869-A514-9E6E1888C930}"/>
              </a:ext>
            </a:extLst>
          </p:cNvPr>
          <p:cNvSpPr txBox="1"/>
          <p:nvPr/>
        </p:nvSpPr>
        <p:spPr>
          <a:xfrm>
            <a:off x="191345" y="938864"/>
            <a:ext cx="1440160" cy="1596197"/>
          </a:xfrm>
          <a:prstGeom prst="rect">
            <a:avLst/>
          </a:prstGeom>
          <a:noFill/>
        </p:spPr>
        <p:txBody>
          <a:bodyPr wrap="square" tIns="72000" rtlCol="0" anchor="ctr">
            <a:spAutoFit/>
          </a:bodyPr>
          <a:lstStyle/>
          <a:p>
            <a:pPr algn="ctr"/>
            <a:r>
              <a:rPr lang="es-MX" sz="9600" dirty="0">
                <a:solidFill>
                  <a:srgbClr val="C00000"/>
                </a:solidFill>
                <a:latin typeface="Adobe Garamond Pro Bold" panose="02020702060506020403" pitchFamily="18" charset="0"/>
              </a:rPr>
              <a:t>L</a:t>
            </a:r>
          </a:p>
        </p:txBody>
      </p:sp>
    </p:spTree>
    <p:extLst>
      <p:ext uri="{BB962C8B-B14F-4D97-AF65-F5344CB8AC3E}">
        <p14:creationId xmlns:p14="http://schemas.microsoft.com/office/powerpoint/2010/main" val="14529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60FCE5-705F-4E4B-B2A5-039C449A1079}"/>
              </a:ext>
            </a:extLst>
          </p:cNvPr>
          <p:cNvSpPr txBox="1"/>
          <p:nvPr/>
        </p:nvSpPr>
        <p:spPr>
          <a:xfrm>
            <a:off x="0" y="70503"/>
            <a:ext cx="12192000" cy="550186"/>
          </a:xfrm>
          <a:prstGeom prst="rect">
            <a:avLst/>
          </a:prstGeom>
          <a:noFill/>
        </p:spPr>
        <p:txBody>
          <a:bodyPr wrap="square" rtlCol="0">
            <a:norm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DOS SISTEMAS OPUESTOS</a:t>
            </a:r>
          </a:p>
        </p:txBody>
      </p:sp>
      <p:sp>
        <p:nvSpPr>
          <p:cNvPr id="3" name="CuadroTexto 2">
            <a:extLst>
              <a:ext uri="{FF2B5EF4-FFF2-40B4-BE49-F238E27FC236}">
                <a16:creationId xmlns:a16="http://schemas.microsoft.com/office/drawing/2014/main" id="{8FA79ECF-8C03-4172-A74C-1E6325E21E02}"/>
              </a:ext>
            </a:extLst>
          </p:cNvPr>
          <p:cNvSpPr txBox="1"/>
          <p:nvPr/>
        </p:nvSpPr>
        <p:spPr>
          <a:xfrm>
            <a:off x="335360" y="692696"/>
            <a:ext cx="8330736" cy="1361911"/>
          </a:xfrm>
          <a:prstGeom prst="rect">
            <a:avLst/>
          </a:prstGeom>
          <a:noFill/>
        </p:spPr>
        <p:txBody>
          <a:bodyPr wrap="square" rtlCol="0">
            <a:spAutoFit/>
          </a:bodyPr>
          <a:lstStyle/>
          <a:p>
            <a:pPr algn="just">
              <a:spcAft>
                <a:spcPts val="300"/>
              </a:spcAft>
            </a:pPr>
            <a:r>
              <a:rPr lang="es-MX" sz="1600" b="1" dirty="0">
                <a:latin typeface="Avenir Next LT Pro Demi" panose="020B0704020202020204" pitchFamily="34" charset="0"/>
                <a:cs typeface="Times New Roman" panose="02020603050405020304" pitchFamily="18" charset="0"/>
              </a:rPr>
              <a:t>“Entonces el dragón se llenó de ira contra la mujer; y se fue a hacer guerra contra el resto de la descendencia de ella, los que guardan los mandamientos de Dios y tienen el testimonio de Jesucristo.” (Apocalipsis 12: 17) </a:t>
            </a:r>
          </a:p>
          <a:p>
            <a:pPr algn="just">
              <a:spcAft>
                <a:spcPts val="300"/>
              </a:spcAft>
            </a:pPr>
            <a:r>
              <a:rPr lang="es-MX" sz="1600" b="1" dirty="0">
                <a:latin typeface="Avenir Next LT Pro Demi" panose="020B0704020202020204" pitchFamily="34" charset="0"/>
                <a:cs typeface="Times New Roman" panose="02020603050405020304" pitchFamily="18" charset="0"/>
              </a:rPr>
              <a:t>Lee Apocalipsis 12:17 y 17:14. ¿Cómo se describe a la iglesia de Dios, y cuál es la reacción de Satanás frente a ella?</a:t>
            </a:r>
          </a:p>
        </p:txBody>
      </p:sp>
      <p:sp>
        <p:nvSpPr>
          <p:cNvPr id="4" name="CuadroTexto 3">
            <a:extLst>
              <a:ext uri="{FF2B5EF4-FFF2-40B4-BE49-F238E27FC236}">
                <a16:creationId xmlns:a16="http://schemas.microsoft.com/office/drawing/2014/main" id="{89BD9609-DA3E-492E-895A-A27A97EEBCFD}"/>
              </a:ext>
            </a:extLst>
          </p:cNvPr>
          <p:cNvSpPr txBox="1">
            <a:spLocks noChangeAspect="1"/>
          </p:cNvSpPr>
          <p:nvPr/>
        </p:nvSpPr>
        <p:spPr>
          <a:xfrm>
            <a:off x="353005" y="1916831"/>
            <a:ext cx="8330736" cy="4752529"/>
          </a:xfrm>
          <a:prstGeom prst="rect">
            <a:avLst/>
          </a:prstGeom>
          <a:noFill/>
        </p:spPr>
        <p:txBody>
          <a:bodyPr wrap="square" rtlCol="0">
            <a:normAutofit fontScale="925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lnSpc>
                <a:spcPct val="110000"/>
              </a:lnSpc>
            </a:pPr>
            <a:r>
              <a:rPr lang="es-MX" sz="1700" dirty="0">
                <a:solidFill>
                  <a:srgbClr val="000000"/>
                </a:solidFill>
                <a:latin typeface="Avenir Next LT Pro" panose="020B0504020202020204" pitchFamily="34" charset="0"/>
              </a:rPr>
              <a:t>R:</a:t>
            </a:r>
            <a:r>
              <a:rPr lang="es-MX" sz="1700" dirty="0">
                <a:latin typeface="Avenir Next LT Pro" panose="020B0504020202020204" pitchFamily="34" charset="0"/>
              </a:rPr>
              <a:t> Como la descendencia, y los que guardan los mandamientos de Dios y tienen el testimonio de Jesucristo. Satanás reacciona llenándose de ira y les hace la guerra. Pelearan contra el Cordero y este los vencerá.</a:t>
            </a:r>
          </a:p>
          <a:p>
            <a:pPr>
              <a:lnSpc>
                <a:spcPct val="110000"/>
              </a:lnSpc>
            </a:pPr>
            <a:r>
              <a:rPr lang="es-MX" sz="1700" b="0" dirty="0">
                <a:solidFill>
                  <a:prstClr val="black"/>
                </a:solidFill>
                <a:latin typeface="Avenir Next LT Pro" panose="020B0504020202020204" pitchFamily="34" charset="0"/>
                <a:ea typeface="+mn-ea"/>
              </a:rPr>
              <a:t>El libro de Apocalipsis describe dos sistemas de religión. Nos presenta una de dos opciones: realmente no nos deja ningún término medio. El libro contiene un fuerte llamado a los hombres y mujeres en los últimos días de la historia de la tierra, un llamado urgente al compromiso. Este llamamiento se resume en el simbolismo de las dos mujeres en Apocalipsis. En Jeremías 6: 2 el profeta la llama “la hija de Sión” y esta frase describe al pueblo de Dios, y Dios la compara con una mujer pura y hermosa. Efesios 5, Él la compara como la novia de Jesús esposo fiel.</a:t>
            </a:r>
          </a:p>
          <a:p>
            <a:pPr>
              <a:lnSpc>
                <a:spcPct val="110000"/>
              </a:lnSpc>
            </a:pPr>
            <a:r>
              <a:rPr lang="es-MX" sz="1700" dirty="0">
                <a:solidFill>
                  <a:schemeClr val="tx1"/>
                </a:solidFill>
                <a:latin typeface="Avenir Next LT Pro" panose="020B0504020202020204" pitchFamily="34" charset="0"/>
                <a:ea typeface="+mn-ea"/>
              </a:rPr>
              <a:t>“Los que verdaderamente creen en Cristo estarán de acuerdo abiertamente con la ley de Jehová. El sábado es la señal entre Dios y su pueblo, y debemos hacer que sea visible nuestra conformidad con la ley de Dios observando el sábado. Él ha de ser la señal de distinción entre el pueblo elegido de Dios y el mundo" </a:t>
            </a:r>
            <a:r>
              <a:rPr lang="es-MX" sz="1700" b="0" i="1" dirty="0">
                <a:solidFill>
                  <a:schemeClr val="tx1"/>
                </a:solidFill>
                <a:latin typeface="Avenir Next LT Pro" panose="020B0504020202020204" pitchFamily="34" charset="0"/>
                <a:ea typeface="+mn-ea"/>
              </a:rPr>
              <a:t>(Comentarios de Elena G. de White en Comentario bíblico adventista del séptimo día, t. 7, p. 960).</a:t>
            </a:r>
          </a:p>
          <a:p>
            <a:pPr>
              <a:lnSpc>
                <a:spcPct val="110000"/>
              </a:lnSpc>
            </a:pPr>
            <a:r>
              <a:rPr lang="es-MX" sz="1600" dirty="0">
                <a:solidFill>
                  <a:schemeClr val="tx1"/>
                </a:solidFill>
                <a:latin typeface="Avenir Next LT Pro" panose="020B0504020202020204" pitchFamily="34" charset="0"/>
              </a:rPr>
              <a:t>Reflexionando: </a:t>
            </a:r>
            <a:r>
              <a:rPr lang="es-MX" sz="1600" dirty="0">
                <a:solidFill>
                  <a:srgbClr val="C00000"/>
                </a:solidFill>
                <a:latin typeface="Avenir Next LT Pro" panose="020B0504020202020204" pitchFamily="34" charset="0"/>
              </a:rPr>
              <a:t>Tanto los dirigentes como la gente común se han visto influenciados negativamente por este poder. ¿Cuál es nuestra única protección? (Lee Efe. 6:10-18).</a:t>
            </a:r>
          </a:p>
        </p:txBody>
      </p:sp>
      <p:sp>
        <p:nvSpPr>
          <p:cNvPr id="7" name="Rectángulo 6">
            <a:extLst>
              <a:ext uri="{FF2B5EF4-FFF2-40B4-BE49-F238E27FC236}">
                <a16:creationId xmlns:a16="http://schemas.microsoft.com/office/drawing/2014/main" id="{7D894886-35AB-4DD7-B4C9-9E3B7DB15D1F}"/>
              </a:ext>
            </a:extLst>
          </p:cNvPr>
          <p:cNvSpPr/>
          <p:nvPr/>
        </p:nvSpPr>
        <p:spPr>
          <a:xfrm>
            <a:off x="8666096" y="1484784"/>
            <a:ext cx="3525904" cy="496855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45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6CC4B-19D4-4EFB-91C6-10C409E8AE4C}"/>
              </a:ext>
            </a:extLst>
          </p:cNvPr>
          <p:cNvSpPr txBox="1"/>
          <p:nvPr/>
        </p:nvSpPr>
        <p:spPr>
          <a:xfrm>
            <a:off x="0" y="97468"/>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EL VINO DE LA IRA</a:t>
            </a:r>
          </a:p>
        </p:txBody>
      </p:sp>
      <p:sp>
        <p:nvSpPr>
          <p:cNvPr id="3" name="CuadroTexto 2">
            <a:extLst>
              <a:ext uri="{FF2B5EF4-FFF2-40B4-BE49-F238E27FC236}">
                <a16:creationId xmlns:a16="http://schemas.microsoft.com/office/drawing/2014/main" id="{5FFD46A8-FA4E-4988-B200-B6C6AFEB7E7B}"/>
              </a:ext>
            </a:extLst>
          </p:cNvPr>
          <p:cNvSpPr txBox="1"/>
          <p:nvPr/>
        </p:nvSpPr>
        <p:spPr>
          <a:xfrm>
            <a:off x="335360" y="620688"/>
            <a:ext cx="8330736" cy="1077218"/>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“con la cual han fornicado los reyes de la tierra, y los moradores de la tierra se han embriagado con el vino de su fornicación.” </a:t>
            </a:r>
            <a:r>
              <a:rPr lang="es-MX" sz="1600" b="1" i="1" dirty="0">
                <a:latin typeface="Avenir Next LT Pro Demi" panose="020B0704020202020204" pitchFamily="34" charset="0"/>
                <a:cs typeface="Times New Roman" panose="02020603050405020304" pitchFamily="18" charset="0"/>
              </a:rPr>
              <a:t>(Apocalipsis 17: 2).</a:t>
            </a:r>
          </a:p>
          <a:p>
            <a:pPr algn="just"/>
            <a:r>
              <a:rPr lang="es-MX" sz="1600" b="1" dirty="0">
                <a:latin typeface="Avenir Next LT Pro Demi" panose="020B0704020202020204" pitchFamily="34" charset="0"/>
              </a:rPr>
              <a:t>Lee Apocalipsis 17:1, 2 y 15; y 18:1 al 4. ¿Cuán extendida es la influencia de Babilonia?</a:t>
            </a:r>
          </a:p>
        </p:txBody>
      </p:sp>
      <p:sp>
        <p:nvSpPr>
          <p:cNvPr id="4" name="CuadroTexto 3">
            <a:extLst>
              <a:ext uri="{FF2B5EF4-FFF2-40B4-BE49-F238E27FC236}">
                <a16:creationId xmlns:a16="http://schemas.microsoft.com/office/drawing/2014/main" id="{4982B9E0-250B-4576-B4CC-67D7FE143C56}"/>
              </a:ext>
            </a:extLst>
          </p:cNvPr>
          <p:cNvSpPr txBox="1">
            <a:spLocks/>
          </p:cNvSpPr>
          <p:nvPr/>
        </p:nvSpPr>
        <p:spPr>
          <a:xfrm>
            <a:off x="376063" y="1697906"/>
            <a:ext cx="8240218" cy="4968552"/>
          </a:xfrm>
          <a:prstGeom prst="rect">
            <a:avLst/>
          </a:prstGeom>
          <a:noFill/>
        </p:spPr>
        <p:txBody>
          <a:bodyPr wrap="square" rtlCol="0">
            <a:normAutofit fontScale="92500" lnSpcReduction="200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solidFill>
                  <a:srgbClr val="000000"/>
                </a:solidFill>
                <a:latin typeface="Avenir Next LT Pro" panose="020B0504020202020204" pitchFamily="34" charset="0"/>
              </a:rPr>
              <a:t>R:</a:t>
            </a:r>
            <a:r>
              <a:rPr lang="es-MX" dirty="0">
                <a:latin typeface="Avenir Next LT Pro" panose="020B0504020202020204" pitchFamily="34" charset="0"/>
              </a:rPr>
              <a:t> La influencia abarca a todo el mundo, la confusión es mundial. Así como le Evangelio Eterno es para todo el mundo. Satanás también abarca a todo el mundo con la Babilonia (la confusión de doctrinas falsas).</a:t>
            </a:r>
          </a:p>
          <a:p>
            <a:r>
              <a:rPr lang="es-MX" b="0" dirty="0">
                <a:solidFill>
                  <a:prstClr val="black"/>
                </a:solidFill>
                <a:latin typeface="Avenir Next LT Pro" panose="020B0504020202020204" pitchFamily="34" charset="0"/>
                <a:ea typeface="+mn-ea"/>
              </a:rPr>
              <a:t>En el capítulo 17, una mujer vestida de púrpura y escarlata camina por el paisaje del tiempo. Esta mujer cabalga sobre una bestia de color escarlata. La Biblia la llama ramera. Aquí el apóstol Juan nos da un retrato gráfico de un sistema apóstata de religión. Esta ramera se ha apartado de la fe de Jesús. Aquí hay una imagen, no de la verdadera iglesia, sino de la iglesia caída. Este sistema religioso apóstata ha comprometido las verdades de las Escrituras. El sistema de iglesias caídas tiene un alcance internacional, influyendo en personas de todo el mundo con sus engaños. </a:t>
            </a:r>
          </a:p>
          <a:p>
            <a:r>
              <a:rPr lang="es-MX" dirty="0">
                <a:solidFill>
                  <a:schemeClr val="tx1"/>
                </a:solidFill>
                <a:latin typeface="Avenir Next LT Pro" panose="020B0504020202020204" pitchFamily="34" charset="0"/>
                <a:ea typeface="+mn-ea"/>
              </a:rPr>
              <a:t>“El tiempo de angustia que espera al pueblo de Dios requerirá una fe inquebrantable. Sus hijos deberán dejar manifiesto que él es el único objeto de su adoración, y que por ninguna consideración, ni siquiera de la vida misma, pueden ser inducidos a hacer la menor concesión a un culto falso. Para el corazón leal, los mandamientos de hombres pecaminosos y finitos son insignificantes frente a la Palabra del Dios eterno. Obedecerán a la verdad, aunque el resultado haya de ser encarcelamiento, destierro o muerte…” </a:t>
            </a:r>
            <a:r>
              <a:rPr lang="es-MX" b="0" i="1" dirty="0">
                <a:solidFill>
                  <a:schemeClr val="tx1"/>
                </a:solidFill>
                <a:latin typeface="Avenir Next LT Pro" panose="020B0504020202020204" pitchFamily="34" charset="0"/>
                <a:ea typeface="+mn-ea"/>
              </a:rPr>
              <a:t>(Profetas y reyes, p. 376).</a:t>
            </a:r>
          </a:p>
          <a:p>
            <a:r>
              <a:rPr lang="es-MX" sz="1900" dirty="0">
                <a:solidFill>
                  <a:schemeClr val="tx1"/>
                </a:solidFill>
                <a:latin typeface="Avenir Next LT Pro" panose="020B0504020202020204" pitchFamily="34" charset="0"/>
              </a:rPr>
              <a:t>Reflexionando:</a:t>
            </a:r>
            <a:r>
              <a:rPr lang="es-MX" sz="1900" dirty="0">
                <a:solidFill>
                  <a:srgbClr val="C00000"/>
                </a:solidFill>
                <a:latin typeface="Avenir Next LT Pro" panose="020B0504020202020204" pitchFamily="34" charset="0"/>
              </a:rPr>
              <a:t> ¿Qué función tienen los que proclaman el mensaje de los tres ángeles al ser usados por Dios para llamar a “mi pueblo”, su pueblo, a salir de Babilonia?</a:t>
            </a:r>
          </a:p>
        </p:txBody>
      </p:sp>
      <p:sp>
        <p:nvSpPr>
          <p:cNvPr id="7" name="Rectángulo 6">
            <a:extLst>
              <a:ext uri="{FF2B5EF4-FFF2-40B4-BE49-F238E27FC236}">
                <a16:creationId xmlns:a16="http://schemas.microsoft.com/office/drawing/2014/main" id="{29ECB11D-D089-4830-9D19-3A36501AD235}"/>
              </a:ext>
            </a:extLst>
          </p:cNvPr>
          <p:cNvSpPr/>
          <p:nvPr/>
        </p:nvSpPr>
        <p:spPr>
          <a:xfrm>
            <a:off x="8616281" y="1526975"/>
            <a:ext cx="3575719" cy="496855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597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51EE5B-2987-4924-9FEC-9A2FD12BAF85}"/>
              </a:ext>
            </a:extLst>
          </p:cNvPr>
          <p:cNvSpPr txBox="1"/>
          <p:nvPr/>
        </p:nvSpPr>
        <p:spPr>
          <a:xfrm>
            <a:off x="0" y="97469"/>
            <a:ext cx="12192000" cy="523219"/>
          </a:xfrm>
          <a:prstGeom prst="rect">
            <a:avLst/>
          </a:prstGeom>
          <a:noFill/>
        </p:spPr>
        <p:txBody>
          <a:bodyPr wrap="square" rtlCol="0" anchor="ctr" anchorCtr="0">
            <a:normAutofit/>
          </a:bodyPr>
          <a:lstStyle/>
          <a:p>
            <a:pPr algn="ctr"/>
            <a:r>
              <a:rPr lang="it-IT" sz="2800" b="1" dirty="0">
                <a:solidFill>
                  <a:schemeClr val="bg1"/>
                </a:solidFill>
                <a:latin typeface="Avenir LT Std 65 Medium" panose="020B0803020203020204" pitchFamily="34" charset="0"/>
                <a:cs typeface="Lucida Sans Unicode" panose="020B0602030504020204" pitchFamily="34" charset="0"/>
              </a:rPr>
              <a:t>UN MISTERIO: LA GRAN BABILONIA</a:t>
            </a:r>
            <a:endParaRPr lang="es-MX" sz="2800" b="1" dirty="0">
              <a:solidFill>
                <a:schemeClr val="bg1"/>
              </a:solidFill>
              <a:latin typeface="Avenir LT Std 65 Medium" panose="020B0803020203020204" pitchFamily="34" charset="0"/>
              <a:cs typeface="Lucida Sans Unicode" panose="020B0602030504020204" pitchFamily="34" charset="0"/>
            </a:endParaRPr>
          </a:p>
        </p:txBody>
      </p:sp>
      <p:sp>
        <p:nvSpPr>
          <p:cNvPr id="3" name="CuadroTexto 2">
            <a:extLst>
              <a:ext uri="{FF2B5EF4-FFF2-40B4-BE49-F238E27FC236}">
                <a16:creationId xmlns:a16="http://schemas.microsoft.com/office/drawing/2014/main" id="{6F911482-FA16-4796-8C5E-EB2C924F117C}"/>
              </a:ext>
            </a:extLst>
          </p:cNvPr>
          <p:cNvSpPr txBox="1"/>
          <p:nvPr/>
        </p:nvSpPr>
        <p:spPr>
          <a:xfrm>
            <a:off x="191345" y="620688"/>
            <a:ext cx="8424936" cy="1077218"/>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“en su frente un nombre escrito, un misterio: BABILONIA LA GRANDE, LA MADRE DE LAS RAMERAS Y DE LAS ABOMINACIONES DE LA TIERRA.” (Apocalipsis 17: 5)</a:t>
            </a:r>
          </a:p>
          <a:p>
            <a:pPr algn="just"/>
            <a:r>
              <a:rPr lang="es-MX" sz="1600" b="1" dirty="0">
                <a:latin typeface="Avenir Next LT Pro Demi" panose="020B0704020202020204" pitchFamily="34" charset="0"/>
                <a:cs typeface="Times New Roman" panose="02020603050405020304" pitchFamily="18" charset="0"/>
              </a:rPr>
              <a:t>Lee Apocalipsis 17:4 al 6. ¿Qué nos enseñan estos versículos acerca de la naturaleza de este sistema malvado?</a:t>
            </a:r>
          </a:p>
        </p:txBody>
      </p:sp>
      <p:sp>
        <p:nvSpPr>
          <p:cNvPr id="4" name="CuadroTexto 3">
            <a:extLst>
              <a:ext uri="{FF2B5EF4-FFF2-40B4-BE49-F238E27FC236}">
                <a16:creationId xmlns:a16="http://schemas.microsoft.com/office/drawing/2014/main" id="{A64C4A9C-2581-4A7A-87B7-14E620AB4C89}"/>
              </a:ext>
            </a:extLst>
          </p:cNvPr>
          <p:cNvSpPr txBox="1">
            <a:spLocks/>
          </p:cNvSpPr>
          <p:nvPr/>
        </p:nvSpPr>
        <p:spPr>
          <a:xfrm>
            <a:off x="191344" y="1969677"/>
            <a:ext cx="8424936" cy="4555667"/>
          </a:xfrm>
          <a:prstGeom prst="rect">
            <a:avLst/>
          </a:prstGeom>
          <a:noFill/>
        </p:spPr>
        <p:txBody>
          <a:bodyPr wrap="square" rtlCol="0">
            <a:normAutofit fontScale="85000" lnSpcReduction="20000"/>
          </a:bodyPr>
          <a:lstStyle>
            <a:defPPr>
              <a:defRPr lang="en-US"/>
            </a:defPPr>
            <a:lvl1pPr indent="0" algn="just">
              <a:spcAft>
                <a:spcPts val="300"/>
              </a:spcAft>
              <a:buFont typeface="Wingdings" panose="05000000000000000000" pitchFamily="2" charset="2"/>
              <a:buNone/>
              <a:defRPr b="1">
                <a:solidFill>
                  <a:srgbClr val="000000"/>
                </a:solidFill>
                <a:latin typeface="Avenir Next LT Pro" panose="020B050402020202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a:t>
            </a:r>
            <a:r>
              <a:rPr lang="es-MX" dirty="0">
                <a:solidFill>
                  <a:srgbClr val="0070C0"/>
                </a:solidFill>
              </a:rPr>
              <a:t>Básicamente este sistema esta basado en una religión con enseñanzas humanas, que se afirma en las ideas humanas y se apoya en las tradiciones humanas. Es una forma de religión hecha por el hombre, que se opone a la iglesia de Jesús.</a:t>
            </a:r>
          </a:p>
          <a:p>
            <a:r>
              <a:rPr lang="es-MX" b="0" dirty="0"/>
              <a:t>El sistema de religión caído descrito en Apocalipsis 17 se llama "Misterio, Babilonia la Grande". Para entender las falsedades y errores que Satanás ha introducido en la iglesia cristiana, será necesario revisar las enseñanzas de la antigua Babilonia espiritual. En la antigua Babilonia, al mundo se le ordenó inclinarse en adoración a un dios de oro. La desobediencia a los mandamientos de la religión pagana se aplicaba con un decreto de muerte. La segunda cosa que notamos: esta iglesia madre tiene múltiples hijas que han conservado muchas de sus falsas enseñanzas y doctrinas no bíblicas. Apocalipsis 17 está hablando de Babilonia espiritual, un sistema religioso apóstata que se apartaría de la enseñanza pura de la Palabra de Dios y reintroduciría en el cristianismo muchas de las enseñanzas de Babilonia del Antiguo Testamento. Las falsas doctrinas entrarían en la iglesia a través de este falso sistema religioso identificado como Babilonia la Grande. </a:t>
            </a:r>
          </a:p>
          <a:p>
            <a:r>
              <a:rPr lang="es-MX" dirty="0"/>
              <a:t>“Toda alma que sea finalmente salvada, debe someter sus propios planes y avanzar por donde Jesús indica. El entendimiento debe ser sometido a Cristo para que lo limpie, lo refine y lo purifique. Eso siempre debe ocurrir cuando recibimos correctamente las enseñanzas de Cristo. ¡Oh, cuánto más íntimamente necesitamos conocerlo! Necesitamos conocer sus propósitos y cumplir su voluntad mientras decimos de todo corazón: «Señor, ¿qué quieres que yo haga?»” </a:t>
            </a:r>
            <a:r>
              <a:rPr lang="es-MX" b="0" i="1" dirty="0"/>
              <a:t>(Cada día con Dios, p. 320).</a:t>
            </a:r>
            <a:endParaRPr lang="pt-BR" b="0" i="1" dirty="0"/>
          </a:p>
          <a:p>
            <a:r>
              <a:rPr lang="es-MX" dirty="0"/>
              <a:t>Reflexionando:</a:t>
            </a:r>
            <a:r>
              <a:rPr lang="es-MX" dirty="0">
                <a:solidFill>
                  <a:srgbClr val="C00000"/>
                </a:solidFill>
              </a:rPr>
              <a:t> ¿Cómo podemos protegernos de las influencias sutiles de Babilonia, como la tendencia (que es muy común) a depender de nosotros mismos y no plenamente de Dios?</a:t>
            </a:r>
          </a:p>
        </p:txBody>
      </p:sp>
      <p:sp>
        <p:nvSpPr>
          <p:cNvPr id="7" name="Rectángulo 6">
            <a:extLst>
              <a:ext uri="{FF2B5EF4-FFF2-40B4-BE49-F238E27FC236}">
                <a16:creationId xmlns:a16="http://schemas.microsoft.com/office/drawing/2014/main" id="{454AA21A-21D9-4AEE-BE06-96B58D0EF196}"/>
              </a:ext>
            </a:extLst>
          </p:cNvPr>
          <p:cNvSpPr/>
          <p:nvPr/>
        </p:nvSpPr>
        <p:spPr>
          <a:xfrm>
            <a:off x="8616280" y="1472323"/>
            <a:ext cx="3575720" cy="501317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5121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29F711-9A78-4328-B780-DD13D406FB04}"/>
              </a:ext>
            </a:extLst>
          </p:cNvPr>
          <p:cNvSpPr txBox="1"/>
          <p:nvPr/>
        </p:nvSpPr>
        <p:spPr>
          <a:xfrm>
            <a:off x="0" y="116632"/>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UN LLAMADO AL COMPROMISO</a:t>
            </a:r>
          </a:p>
        </p:txBody>
      </p:sp>
      <p:sp>
        <p:nvSpPr>
          <p:cNvPr id="3" name="CuadroTexto 2">
            <a:extLst>
              <a:ext uri="{FF2B5EF4-FFF2-40B4-BE49-F238E27FC236}">
                <a16:creationId xmlns:a16="http://schemas.microsoft.com/office/drawing/2014/main" id="{77056CE7-0198-4461-A0E8-3D9713B442E3}"/>
              </a:ext>
            </a:extLst>
          </p:cNvPr>
          <p:cNvSpPr txBox="1"/>
          <p:nvPr/>
        </p:nvSpPr>
        <p:spPr>
          <a:xfrm>
            <a:off x="335360" y="620688"/>
            <a:ext cx="8330736" cy="1323439"/>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“Pelearán contra el Cordero, y el Cordero los vencerá, porque él es Señor de señores y Rey de reyes; y los que están con él son llamados y elegidos y fieles.” (Apocalipsis 17: 14)</a:t>
            </a:r>
          </a:p>
          <a:p>
            <a:pPr algn="just"/>
            <a:r>
              <a:rPr lang="es-MX" sz="1600" b="1" dirty="0">
                <a:latin typeface="Avenir Next LT Pro Demi" panose="020B0704020202020204" pitchFamily="34" charset="0"/>
                <a:cs typeface="Times New Roman" panose="02020603050405020304" pitchFamily="18" charset="0"/>
              </a:rPr>
              <a:t>Compara Mateo 16:18 con Apocalipsis 17:14. ¿Qué promesa les hizo Jesús a sus discípulos con respecto a su iglesia?</a:t>
            </a:r>
          </a:p>
        </p:txBody>
      </p:sp>
      <p:sp>
        <p:nvSpPr>
          <p:cNvPr id="4" name="CuadroTexto 3">
            <a:extLst>
              <a:ext uri="{FF2B5EF4-FFF2-40B4-BE49-F238E27FC236}">
                <a16:creationId xmlns:a16="http://schemas.microsoft.com/office/drawing/2014/main" id="{383394F0-88F1-43E6-88DB-DE4FFEB17AC1}"/>
              </a:ext>
            </a:extLst>
          </p:cNvPr>
          <p:cNvSpPr txBox="1">
            <a:spLocks/>
          </p:cNvSpPr>
          <p:nvPr/>
        </p:nvSpPr>
        <p:spPr>
          <a:xfrm>
            <a:off x="300810" y="1844824"/>
            <a:ext cx="8296729" cy="5058383"/>
          </a:xfrm>
          <a:prstGeom prst="rect">
            <a:avLst/>
          </a:prstGeom>
          <a:noFill/>
        </p:spPr>
        <p:txBody>
          <a:bodyPr wrap="square" rtlCol="0">
            <a:normAutofit fontScale="92500" lnSpcReduction="2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spcAft>
                <a:spcPts val="300"/>
              </a:spcAft>
            </a:pPr>
            <a:r>
              <a:rPr lang="es-MX" b="1" dirty="0">
                <a:latin typeface="Avenir Next LT Pro" panose="020B0504020202020204" pitchFamily="34" charset="0"/>
                <a:cs typeface="Times New Roman" panose="02020603050405020304" pitchFamily="18" charset="0"/>
              </a:rPr>
              <a:t>R:</a:t>
            </a:r>
            <a:r>
              <a:rPr lang="es-MX" dirty="0">
                <a:latin typeface="Avenir Next LT Pro" panose="020B0504020202020204" pitchFamily="34" charset="0"/>
                <a:cs typeface="Times New Roman" panose="02020603050405020304" pitchFamily="18" charset="0"/>
              </a:rPr>
              <a:t> </a:t>
            </a:r>
            <a:r>
              <a:rPr lang="es-MX" b="1" dirty="0">
                <a:solidFill>
                  <a:schemeClr val="accent1">
                    <a:lumMod val="75000"/>
                  </a:schemeClr>
                </a:solidFill>
                <a:latin typeface="Avenir Next LT Pro" panose="020B0504020202020204" pitchFamily="34" charset="0"/>
                <a:cs typeface="Times New Roman" panose="02020603050405020304" pitchFamily="18" charset="0"/>
              </a:rPr>
              <a:t>Que el peleara con su iglesia, la </a:t>
            </a:r>
            <a:r>
              <a:rPr lang="es-MX" b="1" dirty="0" err="1">
                <a:solidFill>
                  <a:schemeClr val="accent1">
                    <a:lumMod val="75000"/>
                  </a:schemeClr>
                </a:solidFill>
                <a:latin typeface="Avenir Next LT Pro" panose="020B0504020202020204" pitchFamily="34" charset="0"/>
                <a:cs typeface="Times New Roman" panose="02020603050405020304" pitchFamily="18" charset="0"/>
              </a:rPr>
              <a:t>defendera</a:t>
            </a:r>
            <a:r>
              <a:rPr lang="es-MX" b="1" dirty="0">
                <a:solidFill>
                  <a:schemeClr val="accent1">
                    <a:lumMod val="75000"/>
                  </a:schemeClr>
                </a:solidFill>
                <a:latin typeface="Avenir Next LT Pro" panose="020B0504020202020204" pitchFamily="34" charset="0"/>
                <a:cs typeface="Times New Roman" panose="02020603050405020304" pitchFamily="18" charset="0"/>
              </a:rPr>
              <a:t> y saldrán victoriosos todos los que son llamados y elegidos y fieles. En otras palabras, todos los que tomen el compromiso de guardar los preceptos de la iglesia de Cristo.</a:t>
            </a:r>
          </a:p>
          <a:p>
            <a:pPr>
              <a:spcAft>
                <a:spcPts val="300"/>
              </a:spcAft>
            </a:pPr>
            <a:r>
              <a:rPr lang="es-MX" dirty="0">
                <a:latin typeface="Avenir Next LT Pro" panose="020B0504020202020204" pitchFamily="34" charset="0"/>
                <a:cs typeface="Times New Roman" panose="02020603050405020304" pitchFamily="18" charset="0"/>
              </a:rPr>
              <a:t>Jesucristo es la única cabeza de la iglesia. La verdadera iglesia de Dios es la única organización tan grande que su cuerpo está sobre la tierra, pero su cabeza está en el cielo. Aunque Jesús guía a su iglesia a través de líderes humanos, su autoridad proviene de Su Palabra, no de sus enseñanzas religiosas humanas. Cualquier líder religioso que sustituya las opiniones o tradiciones humanas en lugar o por encima de la voluntad revelada de Dios en las Escrituras simplemente está fomentando la confusión babilónica.</a:t>
            </a:r>
          </a:p>
          <a:p>
            <a:pPr>
              <a:spcAft>
                <a:spcPts val="300"/>
              </a:spcAft>
            </a:pPr>
            <a:r>
              <a:rPr lang="es-MX" b="1" dirty="0">
                <a:latin typeface="Avenir Next LT Pro" panose="020B0504020202020204" pitchFamily="34" charset="0"/>
                <a:cs typeface="Times New Roman" panose="02020603050405020304" pitchFamily="18" charset="0"/>
              </a:rPr>
              <a:t>“En los días más sombríos de su largo conflicto con el mal, le fueron dadas a la iglesia de Dios revelaciones del propósito eterno de Jehová. Se permitió a sus hijos que mirasen más allá de las pruebas presentes hacia los triunfos futuros, al tiempo cuando, habiendo terminado la lucha, los redimidos entrarán en posesión de la tierra prometida. Estas visiones de gloria futura, cuyas escenas fueron descritas por la mano de Dios, deben ser apreciadas por su iglesia hoy, cuando se está acercando rápidamente el fin de la controversia secular y se han de cumplir en toda su plenitud las bendiciones prometidas” </a:t>
            </a:r>
            <a:r>
              <a:rPr lang="es-MX" i="1" dirty="0">
                <a:latin typeface="Avenir Next LT Pro" panose="020B0504020202020204" pitchFamily="34" charset="0"/>
                <a:cs typeface="Times New Roman" panose="02020603050405020304" pitchFamily="18" charset="0"/>
              </a:rPr>
              <a:t>(Profetas y reyes, p. 533).</a:t>
            </a:r>
            <a:endParaRPr lang="es-MX" b="1" i="1" dirty="0">
              <a:latin typeface="Avenir Next LT Pro" panose="020B0504020202020204" pitchFamily="34" charset="0"/>
              <a:cs typeface="Times New Roman" panose="02020603050405020304" pitchFamily="18" charset="0"/>
            </a:endParaRPr>
          </a:p>
          <a:p>
            <a:pPr>
              <a:spcAft>
                <a:spcPts val="300"/>
              </a:spcAft>
            </a:pPr>
            <a:r>
              <a:rPr lang="es-MX" b="1" dirty="0">
                <a:latin typeface="Avenir Next LT Pro" panose="020B0504020202020204" pitchFamily="34" charset="0"/>
                <a:cs typeface="Times New Roman" panose="02020603050405020304" pitchFamily="18" charset="0"/>
              </a:rPr>
              <a:t>Reflexionando: </a:t>
            </a:r>
            <a:r>
              <a:rPr lang="es-MX" b="1" dirty="0">
                <a:solidFill>
                  <a:srgbClr val="C00000"/>
                </a:solidFill>
                <a:latin typeface="Avenir Next LT Pro" panose="020B0504020202020204" pitchFamily="34" charset="0"/>
                <a:cs typeface="Times New Roman" panose="02020603050405020304" pitchFamily="18" charset="0"/>
              </a:rPr>
              <a:t>Debido a que ya hemos visto que Dios tiene personas fieles en “Babilonia”, ¿por qué debemos tener cuidado en nuestra manera de hablar sobre el tema, y por qué debemos tener cuidado de no juzgar a las personas individualmente, a diferencia del sistema en sí?</a:t>
            </a:r>
            <a:endParaRPr lang="es-MX" b="1" dirty="0">
              <a:solidFill>
                <a:srgbClr val="C00000"/>
              </a:solidFill>
              <a:latin typeface="Avenir Next LT Pro" panose="020B0504020202020204" pitchFamily="34" charset="0"/>
            </a:endParaRPr>
          </a:p>
        </p:txBody>
      </p:sp>
      <p:sp>
        <p:nvSpPr>
          <p:cNvPr id="5" name="Rectángulo 4">
            <a:extLst>
              <a:ext uri="{FF2B5EF4-FFF2-40B4-BE49-F238E27FC236}">
                <a16:creationId xmlns:a16="http://schemas.microsoft.com/office/drawing/2014/main" id="{B77F7DB8-AB9F-47B0-B8B3-B0B72DCCFF86}"/>
              </a:ext>
            </a:extLst>
          </p:cNvPr>
          <p:cNvSpPr/>
          <p:nvPr/>
        </p:nvSpPr>
        <p:spPr>
          <a:xfrm>
            <a:off x="8632089" y="1507788"/>
            <a:ext cx="3559911" cy="499029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Tree>
    <p:extLst>
      <p:ext uri="{BB962C8B-B14F-4D97-AF65-F5344CB8AC3E}">
        <p14:creationId xmlns:p14="http://schemas.microsoft.com/office/powerpoint/2010/main" val="9483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E7D9D1-010B-43C2-A2B5-787DCD4797EB}"/>
              </a:ext>
            </a:extLst>
          </p:cNvPr>
          <p:cNvSpPr txBox="1"/>
          <p:nvPr/>
        </p:nvSpPr>
        <p:spPr>
          <a:xfrm>
            <a:off x="0" y="97468"/>
            <a:ext cx="12192000" cy="523220"/>
          </a:xfrm>
          <a:prstGeom prst="rect">
            <a:avLst/>
          </a:prstGeom>
          <a:noFill/>
        </p:spPr>
        <p:txBody>
          <a:bodyPr wrap="square" rtlCol="0">
            <a:spAutoFit/>
          </a:bodyPr>
          <a:lstStyle/>
          <a:p>
            <a:pPr algn="ctr"/>
            <a:r>
              <a:rPr lang="es-MX" sz="2800" b="1" i="0" dirty="0">
                <a:solidFill>
                  <a:schemeClr val="bg1"/>
                </a:solidFill>
                <a:effectLst/>
                <a:latin typeface="Avenir LT Std 65 Medium" panose="020B0803020203020204" pitchFamily="34" charset="0"/>
              </a:rPr>
              <a:t>BABILONIA: EL CENTRO DE LA IDOLATRÍA</a:t>
            </a:r>
            <a:endParaRPr lang="es-MX" sz="2800" b="1" dirty="0">
              <a:solidFill>
                <a:schemeClr val="bg1"/>
              </a:solidFill>
              <a:latin typeface="Avenir LT Std 65 Medium" panose="020B0803020203020204" pitchFamily="34" charset="0"/>
              <a:cs typeface="Lucida Sans Unicode" panose="020B0602030504020204" pitchFamily="34" charset="0"/>
            </a:endParaRPr>
          </a:p>
        </p:txBody>
      </p:sp>
      <p:sp>
        <p:nvSpPr>
          <p:cNvPr id="4" name="CuadroTexto 3">
            <a:extLst>
              <a:ext uri="{FF2B5EF4-FFF2-40B4-BE49-F238E27FC236}">
                <a16:creationId xmlns:a16="http://schemas.microsoft.com/office/drawing/2014/main" id="{7945C082-5F5A-4162-ABBF-29242DBFBADE}"/>
              </a:ext>
            </a:extLst>
          </p:cNvPr>
          <p:cNvSpPr txBox="1"/>
          <p:nvPr/>
        </p:nvSpPr>
        <p:spPr>
          <a:xfrm>
            <a:off x="335360" y="620688"/>
            <a:ext cx="8330736" cy="1077218"/>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“Y de mes en mes, y de día de reposo en día de reposo, vendrán todos a adorar delante de mí, dijo Jehová.” (Isaías 66: 23)</a:t>
            </a:r>
          </a:p>
          <a:p>
            <a:pPr algn="just"/>
            <a:r>
              <a:rPr lang="es-MX" sz="1600" b="1" dirty="0">
                <a:latin typeface="Avenir Next LT Pro Demi" panose="020B0704020202020204" pitchFamily="34" charset="0"/>
                <a:cs typeface="Times New Roman" panose="02020603050405020304" pitchFamily="18" charset="0"/>
              </a:rPr>
              <a:t>Lee Jeremías 50:33 al 38; y 51:17 y 47. ¿Qué descubres en estos versículos sobre la adoración de imágenes en la antigua Babilonia y la respuesta de Dios a ella?</a:t>
            </a:r>
          </a:p>
        </p:txBody>
      </p:sp>
      <p:sp>
        <p:nvSpPr>
          <p:cNvPr id="5" name="CuadroTexto 4">
            <a:extLst>
              <a:ext uri="{FF2B5EF4-FFF2-40B4-BE49-F238E27FC236}">
                <a16:creationId xmlns:a16="http://schemas.microsoft.com/office/drawing/2014/main" id="{E63A5537-798E-49B6-A59F-CBBBA1F00FC9}"/>
              </a:ext>
            </a:extLst>
          </p:cNvPr>
          <p:cNvSpPr txBox="1">
            <a:spLocks/>
          </p:cNvSpPr>
          <p:nvPr/>
        </p:nvSpPr>
        <p:spPr>
          <a:xfrm>
            <a:off x="335360" y="1697907"/>
            <a:ext cx="8330736" cy="5115470"/>
          </a:xfrm>
          <a:prstGeom prst="rect">
            <a:avLst/>
          </a:prstGeom>
          <a:noFill/>
        </p:spPr>
        <p:txBody>
          <a:bodyPr wrap="square" rtlCol="0">
            <a:normAutofit fontScale="85000" lnSpcReduction="10000"/>
          </a:bodyPr>
          <a:lstStyle>
            <a:defPPr>
              <a:defRPr lang="en-US"/>
            </a:defPPr>
            <a:lvl1pPr indent="0" algn="just">
              <a:spcAft>
                <a:spcPts val="300"/>
              </a:spcAft>
              <a:buFont typeface="Wingdings" panose="05000000000000000000" pitchFamily="2" charset="2"/>
              <a:buNone/>
              <a:defRPr b="1">
                <a:latin typeface="Avenir Next LT Pro" panose="020B0504020202020204" pitchFamily="34" charset="0"/>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a:t>
            </a:r>
            <a:r>
              <a:rPr lang="es-MX" dirty="0">
                <a:solidFill>
                  <a:schemeClr val="accent1">
                    <a:lumMod val="75000"/>
                  </a:schemeClr>
                </a:solidFill>
              </a:rPr>
              <a:t>Que era un pueblo idolatra su centro de adoración estaba en las imágenes o estatuas que no tienen vida. Por eso Dios destruyo la Babilonia literal y lo hará con la Babilonia Espiritual.</a:t>
            </a:r>
          </a:p>
          <a:p>
            <a:r>
              <a:rPr lang="es-MX" b="0" dirty="0"/>
              <a:t>Babilonia fue también el centro de adoración de imágenes. La idolatría estaba en el corazón de la adoración babilónica. Los babilonios creían que las imágenes talladas de madera o piedra eran representaciones de sus deidades. La Babilonia espiritual es un sistema de religión que pone énfasis en adorar a Cristo, María, los apóstoles y los llamados santos variados a través de imágenes. Atribuye santidad y sacralidad a estas creaciones humanas. Las imágenes limitan la capacidad del Espíritu Santo para imprimir en nuestras mentes las cosas de la eternidad. Nuestro Salvador y Redentor nos invita a adorarlo directamente, no por medio de una imagen de madera o una tallada en piedra. Los Diez Mandamientos dejan esto claro.</a:t>
            </a:r>
          </a:p>
          <a:p>
            <a:r>
              <a:rPr lang="es-MX" dirty="0"/>
              <a:t>“¡Cómo quisiera que investigaseis las Escrituras con una actitud de oración en vuestros corazones, y con un espíritu de entrega a Dios! ¡Ojalá escudriñaseis vuestros corazones como si contaseis con la ayuda de una vela encendida, para descubrir y romper hasta los hilos más finos que os unen a los hábitos mundanales que apartan de Dios la mente! Rogad a Dios que os muestre cada práctica que aleje de él vuestros pensamientos y afectos. Dios ha dado su ley al ser humano para que constituya la medida del carácter. Mediante esta ley podéis descubrir y vencer cada defecto de vuestro carácter. Podéis separaros de cada ídolo, y uniros al trono de Dios mediante la cadena de oro de la gracia y la verdad” </a:t>
            </a:r>
            <a:r>
              <a:rPr lang="es-MX" b="0" i="1" dirty="0"/>
              <a:t>(Mensajes selectos, t. 2, p. 367).</a:t>
            </a:r>
          </a:p>
          <a:p>
            <a:r>
              <a:rPr lang="es-MX" dirty="0"/>
              <a:t>Reflexionando: </a:t>
            </a:r>
            <a:r>
              <a:rPr lang="es-MX" dirty="0">
                <a:solidFill>
                  <a:srgbClr val="C00000"/>
                </a:solidFill>
              </a:rPr>
              <a:t> Analiza tu vida espiritual, estas adorando en la Babilonia Espiritual, o ya has salidos de ella como Dios lo pide, para unirte a la iglesia de Cristo.</a:t>
            </a:r>
          </a:p>
        </p:txBody>
      </p:sp>
      <p:sp>
        <p:nvSpPr>
          <p:cNvPr id="6" name="Rectángulo 5">
            <a:extLst>
              <a:ext uri="{FF2B5EF4-FFF2-40B4-BE49-F238E27FC236}">
                <a16:creationId xmlns:a16="http://schemas.microsoft.com/office/drawing/2014/main" id="{881A4D12-881E-4FE3-9002-69A2E560BDB9}"/>
              </a:ext>
            </a:extLst>
          </p:cNvPr>
          <p:cNvSpPr/>
          <p:nvPr/>
        </p:nvSpPr>
        <p:spPr>
          <a:xfrm>
            <a:off x="8666096" y="1556327"/>
            <a:ext cx="3525904" cy="4969017"/>
          </a:xfrm>
          <a:prstGeom prst="rect">
            <a:avLst/>
          </a:prstGeom>
          <a:blipFill dpi="0" rotWithShape="1">
            <a:blip r:embed="rId2">
              <a:extLst>
                <a:ext uri="{28A0092B-C50C-407E-A947-70E740481C1C}">
                  <a14:useLocalDpi xmlns:a14="http://schemas.microsoft.com/office/drawing/2010/main" val="0"/>
                </a:ext>
              </a:extLst>
            </a:blip>
            <a:srcRect/>
            <a:stretch>
              <a:fillRect/>
            </a:stretch>
          </a:blipFill>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040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Bookman Old Style"/>
        <a:ea typeface=""/>
        <a:cs typeface=""/>
      </a:majorFont>
      <a:minorFont>
        <a:latin typeface="Calibri"/>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 ES" id="{0394C814-B0BB-4D2A-81E0-7ECCD3DA7AB2}" vid="{E1FA17C1-539D-4072-902D-5A1BCEFE71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194336</TotalTime>
  <Words>2878</Words>
  <Application>Microsoft Office PowerPoint</Application>
  <PresentationFormat>Panorámica</PresentationFormat>
  <Paragraphs>60</Paragraphs>
  <Slides>10</Slides>
  <Notes>9</Notes>
  <HiddenSlides>0</HiddenSlides>
  <MMClips>0</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10</vt:i4>
      </vt:variant>
    </vt:vector>
  </HeadingPairs>
  <TitlesOfParts>
    <vt:vector size="33" baseType="lpstr">
      <vt:lpstr>Abadi</vt:lpstr>
      <vt:lpstr>Adobe Garamond Pro Bold</vt:lpstr>
      <vt:lpstr>Amasis MT Pro Medium</vt:lpstr>
      <vt:lpstr>Arial</vt:lpstr>
      <vt:lpstr>Arial Rounded MT Bold</vt:lpstr>
      <vt:lpstr>Avenir LT Std 65 Medium</vt:lpstr>
      <vt:lpstr>Avenir Next LT Pro</vt:lpstr>
      <vt:lpstr>Avenir Next LT Pro Demi</vt:lpstr>
      <vt:lpstr>Barlow Condensed Medium</vt:lpstr>
      <vt:lpstr>Baskerville Old Face</vt:lpstr>
      <vt:lpstr>Bernard MT Condensed</vt:lpstr>
      <vt:lpstr>Bookman Old Style</vt:lpstr>
      <vt:lpstr>Calibri</vt:lpstr>
      <vt:lpstr>Eras Bold ITC</vt:lpstr>
      <vt:lpstr>Georgia Pro Cond Semibold</vt:lpstr>
      <vt:lpstr>Gisha</vt:lpstr>
      <vt:lpstr>Impact</vt:lpstr>
      <vt:lpstr>Lato</vt:lpstr>
      <vt:lpstr>Lucida Grande</vt:lpstr>
      <vt:lpstr>Lucida Sans Unicode</vt:lpstr>
      <vt:lpstr>Times New Roman</vt:lpstr>
      <vt:lpstr>Wingdings</vt:lpstr>
      <vt:lpstr>Tema de Office</vt:lpstr>
      <vt:lpstr>Presentación de PowerPoint</vt:lpstr>
      <vt:lpstr>Para memorizar:</vt:lpstr>
      <vt:lpstr>Enfoque del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6109</cp:revision>
  <dcterms:created xsi:type="dcterms:W3CDTF">2019-04-09T00:55:26Z</dcterms:created>
  <dcterms:modified xsi:type="dcterms:W3CDTF">2023-05-24T19:59:23Z</dcterms:modified>
</cp:coreProperties>
</file>