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3" r:id="rId1"/>
  </p:sldMasterIdLst>
  <p:notesMasterIdLst>
    <p:notesMasterId r:id="rId12"/>
  </p:notesMasterIdLst>
  <p:handoutMasterIdLst>
    <p:handoutMasterId r:id="rId13"/>
  </p:handoutMasterIdLst>
  <p:sldIdLst>
    <p:sldId id="256" r:id="rId2"/>
    <p:sldId id="266" r:id="rId3"/>
    <p:sldId id="258" r:id="rId4"/>
    <p:sldId id="259" r:id="rId5"/>
    <p:sldId id="260" r:id="rId6"/>
    <p:sldId id="261" r:id="rId7"/>
    <p:sldId id="262" r:id="rId8"/>
    <p:sldId id="263" r:id="rId9"/>
    <p:sldId id="264" r:id="rId10"/>
    <p:sldId id="265"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RGE CRUZ" initials="JC" lastIdx="2" clrIdx="0">
    <p:extLst>
      <p:ext uri="{19B8F6BF-5375-455C-9EA6-DF929625EA0E}">
        <p15:presenceInfo xmlns:p15="http://schemas.microsoft.com/office/powerpoint/2012/main" userId="cf9ca4c8ef569ed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8293"/>
    <a:srgbClr val="FFFFFF"/>
    <a:srgbClr val="FFFEFF"/>
    <a:srgbClr val="002060"/>
    <a:srgbClr val="000000"/>
    <a:srgbClr val="002862"/>
    <a:srgbClr val="01828D"/>
    <a:srgbClr val="FD1634"/>
    <a:srgbClr val="BE0707"/>
    <a:srgbClr val="FE143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0" autoAdjust="0"/>
    <p:restoredTop sz="92718" autoAdjust="0"/>
  </p:normalViewPr>
  <p:slideViewPr>
    <p:cSldViewPr showGuides="1">
      <p:cViewPr varScale="1">
        <p:scale>
          <a:sx n="79" d="100"/>
          <a:sy n="79" d="100"/>
        </p:scale>
        <p:origin x="682" y="67"/>
      </p:cViewPr>
      <p:guideLst>
        <p:guide orient="horz" pos="2160"/>
        <p:guide pos="3840"/>
      </p:guideLst>
    </p:cSldViewPr>
  </p:slideViewPr>
  <p:notesTextViewPr>
    <p:cViewPr>
      <p:scale>
        <a:sx n="3" d="2"/>
        <a:sy n="3" d="2"/>
      </p:scale>
      <p:origin x="0" y="0"/>
    </p:cViewPr>
  </p:notesTextViewPr>
  <p:sorterViewPr>
    <p:cViewPr>
      <p:scale>
        <a:sx n="100" d="100"/>
        <a:sy n="100" d="100"/>
      </p:scale>
      <p:origin x="0" y="0"/>
    </p:cViewPr>
  </p:sorterViewPr>
  <p:notesViewPr>
    <p:cSldViewPr>
      <p:cViewPr varScale="1">
        <p:scale>
          <a:sx n="66" d="100"/>
          <a:sy n="66" d="100"/>
        </p:scale>
        <p:origin x="3062"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55F1A038-C882-4A29-92BF-44A4D109F78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a:extLst>
              <a:ext uri="{FF2B5EF4-FFF2-40B4-BE49-F238E27FC236}">
                <a16:creationId xmlns:a16="http://schemas.microsoft.com/office/drawing/2014/main" id="{655EFADA-9D39-4E05-9E93-70F7BDE398E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150B08-7AA2-4F53-A7FF-462A0E570016}" type="datetimeFigureOut">
              <a:rPr lang="es-MX" smtClean="0"/>
              <a:t>17/05/2023</a:t>
            </a:fld>
            <a:endParaRPr lang="es-MX"/>
          </a:p>
        </p:txBody>
      </p:sp>
      <p:sp>
        <p:nvSpPr>
          <p:cNvPr id="4" name="Marcador de pie de página 3">
            <a:extLst>
              <a:ext uri="{FF2B5EF4-FFF2-40B4-BE49-F238E27FC236}">
                <a16:creationId xmlns:a16="http://schemas.microsoft.com/office/drawing/2014/main" id="{DB491E8D-6494-4C91-98A3-6B6D3A1D620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5" name="Marcador de número de diapositiva 4">
            <a:extLst>
              <a:ext uri="{FF2B5EF4-FFF2-40B4-BE49-F238E27FC236}">
                <a16:creationId xmlns:a16="http://schemas.microsoft.com/office/drawing/2014/main" id="{2BF41129-DE05-4165-BEFB-27C01AACBC8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1EE3689-A360-4BF5-B180-B19E22989DCD}" type="slidenum">
              <a:rPr lang="es-MX" smtClean="0"/>
              <a:t>‹Nº›</a:t>
            </a:fld>
            <a:endParaRPr lang="es-MX"/>
          </a:p>
        </p:txBody>
      </p:sp>
    </p:spTree>
    <p:extLst>
      <p:ext uri="{BB962C8B-B14F-4D97-AF65-F5344CB8AC3E}">
        <p14:creationId xmlns:p14="http://schemas.microsoft.com/office/powerpoint/2010/main" val="6388006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C83291F-A549-4BEA-ADC8-4D7EA4332E19}" type="datetimeFigureOut">
              <a:rPr lang="es-MX" smtClean="0"/>
              <a:t>17/05/2023</a:t>
            </a:fld>
            <a:endParaRPr lang="es-MX"/>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3D4040-2FF7-4002-8F2E-1B7805CB9EA6}" type="slidenum">
              <a:rPr lang="es-MX" smtClean="0"/>
              <a:t>‹Nº›</a:t>
            </a:fld>
            <a:endParaRPr lang="es-MX"/>
          </a:p>
        </p:txBody>
      </p:sp>
    </p:spTree>
    <p:extLst>
      <p:ext uri="{BB962C8B-B14F-4D97-AF65-F5344CB8AC3E}">
        <p14:creationId xmlns:p14="http://schemas.microsoft.com/office/powerpoint/2010/main" val="27980214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1</a:t>
            </a:fld>
            <a:endParaRPr lang="es-MX"/>
          </a:p>
        </p:txBody>
      </p:sp>
    </p:spTree>
    <p:extLst>
      <p:ext uri="{BB962C8B-B14F-4D97-AF65-F5344CB8AC3E}">
        <p14:creationId xmlns:p14="http://schemas.microsoft.com/office/powerpoint/2010/main" val="32009464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2</a:t>
            </a:fld>
            <a:endParaRPr lang="es-MX"/>
          </a:p>
        </p:txBody>
      </p:sp>
    </p:spTree>
    <p:extLst>
      <p:ext uri="{BB962C8B-B14F-4D97-AF65-F5344CB8AC3E}">
        <p14:creationId xmlns:p14="http://schemas.microsoft.com/office/powerpoint/2010/main" val="25296788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3</a:t>
            </a:fld>
            <a:endParaRPr lang="es-MX"/>
          </a:p>
        </p:txBody>
      </p:sp>
    </p:spTree>
    <p:extLst>
      <p:ext uri="{BB962C8B-B14F-4D97-AF65-F5344CB8AC3E}">
        <p14:creationId xmlns:p14="http://schemas.microsoft.com/office/powerpoint/2010/main" val="16575078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sz="800" i="1" baseline="0" dirty="0">
              <a:latin typeface="Avenir Next LT Pro" panose="020B0504020202020204" pitchFamily="34" charset="0"/>
            </a:endParaRPr>
          </a:p>
        </p:txBody>
      </p:sp>
      <p:sp>
        <p:nvSpPr>
          <p:cNvPr id="4" name="Marcador de número de diapositiva 3"/>
          <p:cNvSpPr>
            <a:spLocks noGrp="1"/>
          </p:cNvSpPr>
          <p:nvPr>
            <p:ph type="sldNum" sz="quarter" idx="5"/>
          </p:nvPr>
        </p:nvSpPr>
        <p:spPr/>
        <p:txBody>
          <a:bodyPr/>
          <a:lstStyle/>
          <a:p>
            <a:fld id="{E43D4040-2FF7-4002-8F2E-1B7805CB9EA6}" type="slidenum">
              <a:rPr lang="es-MX" smtClean="0"/>
              <a:t>4</a:t>
            </a:fld>
            <a:endParaRPr lang="es-MX"/>
          </a:p>
        </p:txBody>
      </p:sp>
    </p:spTree>
    <p:extLst>
      <p:ext uri="{BB962C8B-B14F-4D97-AF65-F5344CB8AC3E}">
        <p14:creationId xmlns:p14="http://schemas.microsoft.com/office/powerpoint/2010/main" val="820223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5</a:t>
            </a:fld>
            <a:endParaRPr lang="es-MX"/>
          </a:p>
        </p:txBody>
      </p:sp>
    </p:spTree>
    <p:extLst>
      <p:ext uri="{BB962C8B-B14F-4D97-AF65-F5344CB8AC3E}">
        <p14:creationId xmlns:p14="http://schemas.microsoft.com/office/powerpoint/2010/main" val="30633939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sz="800" i="1" baseline="30000" dirty="0">
              <a:latin typeface="Abadi" panose="020B0604020104020204" pitchFamily="34" charset="0"/>
            </a:endParaRPr>
          </a:p>
        </p:txBody>
      </p:sp>
      <p:sp>
        <p:nvSpPr>
          <p:cNvPr id="4" name="Marcador de número de diapositiva 3"/>
          <p:cNvSpPr>
            <a:spLocks noGrp="1"/>
          </p:cNvSpPr>
          <p:nvPr>
            <p:ph type="sldNum" sz="quarter" idx="5"/>
          </p:nvPr>
        </p:nvSpPr>
        <p:spPr/>
        <p:txBody>
          <a:bodyPr/>
          <a:lstStyle/>
          <a:p>
            <a:fld id="{E43D4040-2FF7-4002-8F2E-1B7805CB9EA6}" type="slidenum">
              <a:rPr lang="es-MX" smtClean="0"/>
              <a:t>6</a:t>
            </a:fld>
            <a:endParaRPr lang="es-MX"/>
          </a:p>
        </p:txBody>
      </p:sp>
    </p:spTree>
    <p:extLst>
      <p:ext uri="{BB962C8B-B14F-4D97-AF65-F5344CB8AC3E}">
        <p14:creationId xmlns:p14="http://schemas.microsoft.com/office/powerpoint/2010/main" val="6824937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lvl="0" indent="0">
              <a:buFont typeface="Arial" panose="020B0604020202020204" pitchFamily="34" charset="0"/>
              <a:buNone/>
            </a:pPr>
            <a:endParaRPr lang="es-MX" baseline="30000"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7</a:t>
            </a:fld>
            <a:endParaRPr lang="es-MX"/>
          </a:p>
        </p:txBody>
      </p:sp>
    </p:spTree>
    <p:extLst>
      <p:ext uri="{BB962C8B-B14F-4D97-AF65-F5344CB8AC3E}">
        <p14:creationId xmlns:p14="http://schemas.microsoft.com/office/powerpoint/2010/main" val="31557171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8</a:t>
            </a:fld>
            <a:endParaRPr lang="es-MX"/>
          </a:p>
        </p:txBody>
      </p:sp>
    </p:spTree>
    <p:extLst>
      <p:ext uri="{BB962C8B-B14F-4D97-AF65-F5344CB8AC3E}">
        <p14:creationId xmlns:p14="http://schemas.microsoft.com/office/powerpoint/2010/main" val="16131900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baseline="30000" dirty="0"/>
              <a:t>.</a:t>
            </a:r>
          </a:p>
        </p:txBody>
      </p:sp>
      <p:sp>
        <p:nvSpPr>
          <p:cNvPr id="4" name="Marcador de número de diapositiva 3"/>
          <p:cNvSpPr>
            <a:spLocks noGrp="1"/>
          </p:cNvSpPr>
          <p:nvPr>
            <p:ph type="sldNum" sz="quarter" idx="5"/>
          </p:nvPr>
        </p:nvSpPr>
        <p:spPr/>
        <p:txBody>
          <a:bodyPr/>
          <a:lstStyle/>
          <a:p>
            <a:fld id="{E43D4040-2FF7-4002-8F2E-1B7805CB9EA6}" type="slidenum">
              <a:rPr lang="es-MX" smtClean="0"/>
              <a:t>10</a:t>
            </a:fld>
            <a:endParaRPr lang="es-MX"/>
          </a:p>
        </p:txBody>
      </p:sp>
    </p:spTree>
    <p:extLst>
      <p:ext uri="{BB962C8B-B14F-4D97-AF65-F5344CB8AC3E}">
        <p14:creationId xmlns:p14="http://schemas.microsoft.com/office/powerpoint/2010/main" val="3572408770"/>
      </p:ext>
    </p:extLst>
  </p:cSld>
  <p:clrMapOvr>
    <a:masterClrMapping/>
  </p:clrMapOvr>
</p:notes>
</file>

<file path=ppt/slideLayouts/_rels/slideLayout1.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8.png"/><Relationship Id="rId4" Type="http://schemas.openxmlformats.org/officeDocument/2006/relationships/image" Target="../media/image3.png"/><Relationship Id="rId9" Type="http://schemas.openxmlformats.org/officeDocument/2006/relationships/image" Target="../media/image7.png"/></Relationships>
</file>

<file path=ppt/slideLayouts/_rels/slideLayout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Diapositiva de título">
    <p:spTree>
      <p:nvGrpSpPr>
        <p:cNvPr id="1" name=""/>
        <p:cNvGrpSpPr/>
        <p:nvPr/>
      </p:nvGrpSpPr>
      <p:grpSpPr>
        <a:xfrm>
          <a:off x="0" y="0"/>
          <a:ext cx="0" cy="0"/>
          <a:chOff x="0" y="0"/>
          <a:chExt cx="0" cy="0"/>
        </a:xfrm>
      </p:grpSpPr>
      <p:pic>
        <p:nvPicPr>
          <p:cNvPr id="24" name="Imagen 23">
            <a:extLst>
              <a:ext uri="{FF2B5EF4-FFF2-40B4-BE49-F238E27FC236}">
                <a16:creationId xmlns:a16="http://schemas.microsoft.com/office/drawing/2014/main" id="{07363191-81C2-490B-8B56-818EC03A4FD8}"/>
              </a:ext>
            </a:extLst>
          </p:cNvPr>
          <p:cNvPicPr>
            <a:picLocks noChangeAspect="1"/>
          </p:cNvPicPr>
          <p:nvPr userDrawn="1"/>
        </p:nvPicPr>
        <p:blipFill>
          <a:blip r:embed="rId2">
            <a:extLst>
              <a:ext uri="{28A0092B-C50C-407E-A947-70E740481C1C}">
                <a14:useLocalDpi xmlns:a14="http://schemas.microsoft.com/office/drawing/2010/main" val="0"/>
              </a:ext>
            </a:extLst>
          </a:blip>
          <a:srcRect t="8007" b="8007"/>
          <a:stretch/>
        </p:blipFill>
        <p:spPr>
          <a:xfrm>
            <a:off x="1902144" y="828596"/>
            <a:ext cx="8480022" cy="6062954"/>
          </a:xfrm>
          <a:prstGeom prst="rect">
            <a:avLst/>
          </a:prstGeom>
          <a:blipFill>
            <a:blip r:embed="rId3">
              <a:alphaModFix amt="18000"/>
            </a:blip>
            <a:stretch>
              <a:fillRect/>
            </a:stretch>
          </a:blipFill>
        </p:spPr>
      </p:pic>
      <p:sp>
        <p:nvSpPr>
          <p:cNvPr id="9" name="Rectángulo 8">
            <a:extLst>
              <a:ext uri="{FF2B5EF4-FFF2-40B4-BE49-F238E27FC236}">
                <a16:creationId xmlns:a16="http://schemas.microsoft.com/office/drawing/2014/main" id="{26E9E0B9-8769-4180-8CFA-E0F011E0026C}"/>
              </a:ext>
            </a:extLst>
          </p:cNvPr>
          <p:cNvSpPr/>
          <p:nvPr userDrawn="1"/>
        </p:nvSpPr>
        <p:spPr>
          <a:xfrm>
            <a:off x="-19595" y="1049841"/>
            <a:ext cx="2289209" cy="5821476"/>
          </a:xfrm>
          <a:prstGeom prst="rect">
            <a:avLst/>
          </a:prstGeom>
          <a:solidFill>
            <a:srgbClr val="002862"/>
          </a:solidFill>
          <a:ln>
            <a:solidFill>
              <a:srgbClr val="7B2991"/>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dirty="0"/>
          </a:p>
        </p:txBody>
      </p:sp>
      <p:sp>
        <p:nvSpPr>
          <p:cNvPr id="7" name="Rectángulo 6">
            <a:extLst>
              <a:ext uri="{FF2B5EF4-FFF2-40B4-BE49-F238E27FC236}">
                <a16:creationId xmlns:a16="http://schemas.microsoft.com/office/drawing/2014/main" id="{DE5D6099-A003-400A-A47B-D1C1756E01B7}"/>
              </a:ext>
            </a:extLst>
          </p:cNvPr>
          <p:cNvSpPr/>
          <p:nvPr userDrawn="1"/>
        </p:nvSpPr>
        <p:spPr>
          <a:xfrm>
            <a:off x="-17422" y="-7617"/>
            <a:ext cx="12215968" cy="1049061"/>
          </a:xfrm>
          <a:prstGeom prst="rect">
            <a:avLst/>
          </a:prstGeom>
          <a:solidFill>
            <a:srgbClr val="FFFEFF"/>
          </a:solidFill>
          <a:ln>
            <a:noFill/>
          </a:ln>
          <a:effectLst>
            <a:outerShdw blurRad="44450" dist="27940" dir="5400000" algn="ctr">
              <a:srgbClr val="000000">
                <a:alpha val="32000"/>
              </a:srgbClr>
            </a:outerShdw>
          </a:effectLst>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rmAutofit/>
          </a:bodyPr>
          <a:lstStyle/>
          <a:p>
            <a:pPr marL="0" indent="0" algn="ctr">
              <a:lnSpc>
                <a:spcPct val="120000"/>
              </a:lnSpc>
              <a:spcAft>
                <a:spcPts val="300"/>
              </a:spcAft>
              <a:tabLst>
                <a:tab pos="4038600" algn="l"/>
              </a:tabLst>
            </a:pPr>
            <a:r>
              <a:rPr lang="es-MX" sz="3200" b="1" kern="100" cap="none" spc="0" baseline="0" dirty="0">
                <a:ln w="0"/>
                <a:solidFill>
                  <a:srgbClr val="038293"/>
                </a:solidFill>
                <a:effectLst/>
                <a:latin typeface="Barlow Condensed Medium" panose="00000606000000000000" pitchFamily="2" charset="0"/>
              </a:rPr>
              <a:t>Los tres mensajes</a:t>
            </a:r>
            <a:endParaRPr lang="es-MX" sz="3200" b="1" kern="100" cap="none" spc="0" baseline="0" dirty="0">
              <a:ln w="0"/>
              <a:solidFill>
                <a:srgbClr val="01828D"/>
              </a:solidFill>
              <a:effectLst/>
              <a:latin typeface="Barlow Condensed Medium" panose="00000606000000000000" pitchFamily="2" charset="0"/>
            </a:endParaRPr>
          </a:p>
          <a:p>
            <a:pPr marL="0" indent="0" algn="ctr">
              <a:lnSpc>
                <a:spcPct val="120000"/>
              </a:lnSpc>
              <a:spcAft>
                <a:spcPts val="300"/>
              </a:spcAft>
              <a:tabLst>
                <a:tab pos="4038600" algn="l"/>
              </a:tabLst>
            </a:pPr>
            <a:endParaRPr lang="es-MX" sz="4000" b="1" kern="100" cap="none" spc="0" baseline="0" dirty="0">
              <a:ln w="0"/>
              <a:solidFill>
                <a:srgbClr val="038293"/>
              </a:solidFill>
              <a:effectLst/>
              <a:latin typeface="Barlow Condensed Medium" panose="00000606000000000000" pitchFamily="2" charset="0"/>
            </a:endParaRPr>
          </a:p>
        </p:txBody>
      </p:sp>
      <p:sp>
        <p:nvSpPr>
          <p:cNvPr id="11" name="CuadroTexto 10">
            <a:extLst>
              <a:ext uri="{FF2B5EF4-FFF2-40B4-BE49-F238E27FC236}">
                <a16:creationId xmlns:a16="http://schemas.microsoft.com/office/drawing/2014/main" id="{F4361DCD-ED50-4D94-8817-3A83A6B29BD2}"/>
              </a:ext>
            </a:extLst>
          </p:cNvPr>
          <p:cNvSpPr txBox="1"/>
          <p:nvPr userDrawn="1"/>
        </p:nvSpPr>
        <p:spPr>
          <a:xfrm>
            <a:off x="19925" y="1052736"/>
            <a:ext cx="2331659" cy="661720"/>
          </a:xfrm>
          <a:prstGeom prst="rect">
            <a:avLst/>
          </a:prstGeom>
          <a:noFill/>
        </p:spPr>
        <p:txBody>
          <a:bodyPr wrap="square" rtlCol="0">
            <a:spAutoFit/>
          </a:bodyPr>
          <a:lstStyle/>
          <a:p>
            <a:pPr algn="ctr"/>
            <a:r>
              <a:rPr lang="es-MX" sz="22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Escuela Sabática</a:t>
            </a:r>
          </a:p>
          <a:p>
            <a:pPr algn="ctr"/>
            <a:r>
              <a:rPr lang="es-MX" sz="15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Guía de Estudio de la Biblia</a:t>
            </a:r>
          </a:p>
        </p:txBody>
      </p:sp>
      <p:sp>
        <p:nvSpPr>
          <p:cNvPr id="12" name="CuadroTexto 11">
            <a:extLst>
              <a:ext uri="{FF2B5EF4-FFF2-40B4-BE49-F238E27FC236}">
                <a16:creationId xmlns:a16="http://schemas.microsoft.com/office/drawing/2014/main" id="{A3189337-61CE-4DEA-8C1F-773BAC50A0D5}"/>
              </a:ext>
            </a:extLst>
          </p:cNvPr>
          <p:cNvSpPr txBox="1"/>
          <p:nvPr userDrawn="1"/>
        </p:nvSpPr>
        <p:spPr>
          <a:xfrm>
            <a:off x="19925" y="4365103"/>
            <a:ext cx="2184400" cy="893983"/>
          </a:xfrm>
          <a:prstGeom prst="rect">
            <a:avLst/>
          </a:prstGeom>
          <a:noFill/>
        </p:spPr>
        <p:txBody>
          <a:bodyPr wrap="square" rtlCol="0">
            <a:noAutofit/>
          </a:bodyPr>
          <a:lstStyle/>
          <a:p>
            <a:pPr algn="ctr">
              <a:lnSpc>
                <a:spcPts val="2880"/>
              </a:lnSpc>
            </a:pPr>
            <a:r>
              <a:rPr lang="es-MX" sz="2400" b="1" dirty="0">
                <a:ln>
                  <a:solidFill>
                    <a:srgbClr val="1A0606"/>
                  </a:solidFill>
                </a:ln>
                <a:solidFill>
                  <a:schemeClr val="bg1"/>
                </a:solidFill>
                <a:effectLst>
                  <a:innerShdw blurRad="63500" dist="50800" dir="18900000">
                    <a:prstClr val="black">
                      <a:alpha val="50000"/>
                    </a:prstClr>
                  </a:innerShdw>
                </a:effectLst>
              </a:rPr>
              <a:t>Resumen en </a:t>
            </a:r>
          </a:p>
          <a:p>
            <a:pPr algn="ctr">
              <a:lnSpc>
                <a:spcPts val="2880"/>
              </a:lnSpc>
            </a:pPr>
            <a:r>
              <a:rPr lang="es-MX" sz="2400" b="1" dirty="0">
                <a:ln>
                  <a:solidFill>
                    <a:srgbClr val="1A0606"/>
                  </a:solidFill>
                </a:ln>
                <a:solidFill>
                  <a:schemeClr val="bg1"/>
                </a:solidFill>
                <a:effectLst>
                  <a:innerShdw blurRad="63500" dist="50800" dir="18900000">
                    <a:prstClr val="black">
                      <a:alpha val="50000"/>
                    </a:prstClr>
                  </a:innerShdw>
                </a:effectLst>
              </a:rPr>
              <a:t>PowerPoint</a:t>
            </a:r>
          </a:p>
        </p:txBody>
      </p:sp>
      <p:sp>
        <p:nvSpPr>
          <p:cNvPr id="19" name="CuadroTexto 18">
            <a:extLst>
              <a:ext uri="{FF2B5EF4-FFF2-40B4-BE49-F238E27FC236}">
                <a16:creationId xmlns:a16="http://schemas.microsoft.com/office/drawing/2014/main" id="{69904FDC-50E3-481E-A586-FBADC4B8E387}"/>
              </a:ext>
            </a:extLst>
          </p:cNvPr>
          <p:cNvSpPr txBox="1"/>
          <p:nvPr userDrawn="1"/>
        </p:nvSpPr>
        <p:spPr>
          <a:xfrm>
            <a:off x="-96687" y="1700808"/>
            <a:ext cx="2494656" cy="694338"/>
          </a:xfrm>
          <a:prstGeom prst="rect">
            <a:avLst/>
          </a:prstGeom>
          <a:noFill/>
        </p:spPr>
        <p:txBody>
          <a:bodyPr wrap="square" rtlCol="0">
            <a:normAutofit fontScale="32500" lnSpcReduction="20000"/>
          </a:bodyPr>
          <a:lstStyle/>
          <a:p>
            <a:pPr algn="ctr"/>
            <a:r>
              <a:rPr lang="es-MX" sz="86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2</a:t>
            </a:r>
            <a:r>
              <a:rPr lang="es-MX" sz="32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           </a:t>
            </a:r>
            <a:r>
              <a:rPr lang="es-MX" sz="45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TRIMESTRE</a:t>
            </a:r>
          </a:p>
          <a:p>
            <a:pPr algn="ctr"/>
            <a:endParaRPr lang="es-MX" sz="1400" b="1" dirty="0">
              <a:ln>
                <a:solidFill>
                  <a:schemeClr val="bg1"/>
                </a:solidFill>
              </a:ln>
              <a:solidFill>
                <a:schemeClr val="bg1"/>
              </a:solidFill>
              <a:effectLst/>
              <a:latin typeface="Gisha" panose="020B0604020202020204" pitchFamily="34" charset="-79"/>
              <a:cs typeface="Gisha" panose="020B0604020202020204" pitchFamily="34" charset="-79"/>
            </a:endParaRPr>
          </a:p>
          <a:p>
            <a:pPr algn="ctr"/>
            <a:r>
              <a:rPr lang="es-MX" sz="45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ABRIL – JUNIO 2023</a:t>
            </a:r>
          </a:p>
        </p:txBody>
      </p:sp>
      <p:pic>
        <p:nvPicPr>
          <p:cNvPr id="13" name="Imagen 12">
            <a:extLst>
              <a:ext uri="{FF2B5EF4-FFF2-40B4-BE49-F238E27FC236}">
                <a16:creationId xmlns:a16="http://schemas.microsoft.com/office/drawing/2014/main" id="{745B0235-C6A5-4727-A030-92D2BE77CC8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423592" y="6309320"/>
            <a:ext cx="365125" cy="365125"/>
          </a:xfrm>
          <a:prstGeom prst="rect">
            <a:avLst/>
          </a:prstGeom>
        </p:spPr>
      </p:pic>
      <p:sp>
        <p:nvSpPr>
          <p:cNvPr id="14" name="CuadroTexto 13">
            <a:extLst>
              <a:ext uri="{FF2B5EF4-FFF2-40B4-BE49-F238E27FC236}">
                <a16:creationId xmlns:a16="http://schemas.microsoft.com/office/drawing/2014/main" id="{B5EAC9F4-BDEB-40F4-8BC5-4B34EAB5B0B8}"/>
              </a:ext>
            </a:extLst>
          </p:cNvPr>
          <p:cNvSpPr txBox="1"/>
          <p:nvPr userDrawn="1"/>
        </p:nvSpPr>
        <p:spPr>
          <a:xfrm>
            <a:off x="2745177" y="6340091"/>
            <a:ext cx="2432937" cy="369332"/>
          </a:xfrm>
          <a:prstGeom prst="rect">
            <a:avLst/>
          </a:prstGeom>
          <a:noFill/>
        </p:spPr>
        <p:txBody>
          <a:bodyPr wrap="square" rtlCol="0">
            <a:spAutoFit/>
          </a:bodyPr>
          <a:lstStyle/>
          <a:p>
            <a:r>
              <a:rPr lang="es-MX" b="1" dirty="0">
                <a:solidFill>
                  <a:srgbClr val="002060"/>
                </a:solidFill>
              </a:rPr>
              <a:t>@IglesiaElLlanoTulaHgo</a:t>
            </a:r>
          </a:p>
        </p:txBody>
      </p:sp>
      <p:pic>
        <p:nvPicPr>
          <p:cNvPr id="22" name="Imagen 21">
            <a:extLst>
              <a:ext uri="{FF2B5EF4-FFF2-40B4-BE49-F238E27FC236}">
                <a16:creationId xmlns:a16="http://schemas.microsoft.com/office/drawing/2014/main" id="{DFB04A1B-25FE-4133-B651-07E8A3697117}"/>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231904" y="6333603"/>
            <a:ext cx="369332" cy="369332"/>
          </a:xfrm>
          <a:prstGeom prst="rect">
            <a:avLst/>
          </a:prstGeom>
          <a:solidFill>
            <a:schemeClr val="bg1"/>
          </a:solidFill>
        </p:spPr>
      </p:pic>
      <p:sp>
        <p:nvSpPr>
          <p:cNvPr id="25" name="CuadroTexto 24">
            <a:extLst>
              <a:ext uri="{FF2B5EF4-FFF2-40B4-BE49-F238E27FC236}">
                <a16:creationId xmlns:a16="http://schemas.microsoft.com/office/drawing/2014/main" id="{EC97752F-23FE-4C36-812A-797F5C7235C0}"/>
              </a:ext>
            </a:extLst>
          </p:cNvPr>
          <p:cNvSpPr txBox="1"/>
          <p:nvPr userDrawn="1"/>
        </p:nvSpPr>
        <p:spPr>
          <a:xfrm>
            <a:off x="5555658" y="6333603"/>
            <a:ext cx="1856872" cy="369332"/>
          </a:xfrm>
          <a:prstGeom prst="rect">
            <a:avLst/>
          </a:prstGeom>
          <a:noFill/>
        </p:spPr>
        <p:txBody>
          <a:bodyPr wrap="square" rtlCol="0">
            <a:spAutoFit/>
          </a:bodyPr>
          <a:lstStyle/>
          <a:p>
            <a:r>
              <a:rPr lang="es-MX" b="1" dirty="0">
                <a:solidFill>
                  <a:srgbClr val="000000"/>
                </a:solidFill>
              </a:rPr>
              <a:t>@</a:t>
            </a:r>
            <a:r>
              <a:rPr lang="es-MX" b="1" dirty="0" err="1">
                <a:solidFill>
                  <a:srgbClr val="000000"/>
                </a:solidFill>
              </a:rPr>
              <a:t>IASD_</a:t>
            </a:r>
            <a:r>
              <a:rPr lang="es-MX" b="1" dirty="0" err="1">
                <a:solidFill>
                  <a:srgbClr val="FFFEFF"/>
                </a:solidFill>
              </a:rPr>
              <a:t>EL_Llano</a:t>
            </a:r>
            <a:endParaRPr lang="es-MX" b="1" dirty="0">
              <a:solidFill>
                <a:srgbClr val="FFFEFF"/>
              </a:solidFill>
            </a:endParaRPr>
          </a:p>
        </p:txBody>
      </p:sp>
      <p:sp>
        <p:nvSpPr>
          <p:cNvPr id="23" name="CuadroTexto 22">
            <a:extLst>
              <a:ext uri="{FF2B5EF4-FFF2-40B4-BE49-F238E27FC236}">
                <a16:creationId xmlns:a16="http://schemas.microsoft.com/office/drawing/2014/main" id="{AC89A8F2-C144-4793-911F-8663F2DF6594}"/>
              </a:ext>
            </a:extLst>
          </p:cNvPr>
          <p:cNvSpPr txBox="1"/>
          <p:nvPr userDrawn="1"/>
        </p:nvSpPr>
        <p:spPr>
          <a:xfrm>
            <a:off x="0" y="2348880"/>
            <a:ext cx="2331660" cy="989818"/>
          </a:xfrm>
          <a:prstGeom prst="rect">
            <a:avLst/>
          </a:prstGeom>
          <a:noFill/>
        </p:spPr>
        <p:txBody>
          <a:bodyPr wrap="square" rtlCol="0">
            <a:normAutofit fontScale="62500" lnSpcReduction="20000"/>
          </a:bodyPr>
          <a:lstStyle/>
          <a:p>
            <a:pPr algn="ctr"/>
            <a:r>
              <a:rPr lang="es-MX" sz="4400" b="1" kern="1200" baseline="0" dirty="0">
                <a:ln>
                  <a:solidFill>
                    <a:schemeClr val="tx1"/>
                  </a:solidFill>
                </a:ln>
                <a:solidFill>
                  <a:schemeClr val="bg1"/>
                </a:solidFill>
                <a:effectLst/>
                <a:latin typeface="Amasis MT Pro Medium" panose="020B0604020202020204" pitchFamily="18" charset="0"/>
                <a:ea typeface="Gungsuh" panose="02030600000101010101" pitchFamily="18" charset="-127"/>
                <a:cs typeface="Angsana New" panose="020B0502040204020203" pitchFamily="18" charset="-34"/>
              </a:rPr>
              <a:t>EL SÁBADO Y EL FIN</a:t>
            </a:r>
            <a:endParaRPr lang="es-MX" sz="3100" b="1" kern="1200" baseline="0" dirty="0">
              <a:ln>
                <a:solidFill>
                  <a:schemeClr val="tx1"/>
                </a:solidFill>
              </a:ln>
              <a:solidFill>
                <a:schemeClr val="bg1"/>
              </a:solidFill>
              <a:effectLst/>
              <a:latin typeface="Bernard MT Condensed" panose="02050806060905020404" pitchFamily="18" charset="0"/>
              <a:ea typeface="Gungsuh" panose="02030600000101010101" pitchFamily="18" charset="-127"/>
              <a:cs typeface="Angsana New" panose="020B0502040204020203" pitchFamily="18" charset="-34"/>
            </a:endParaRPr>
          </a:p>
        </p:txBody>
      </p:sp>
      <p:sp>
        <p:nvSpPr>
          <p:cNvPr id="26" name="CuadroTexto 25">
            <a:extLst>
              <a:ext uri="{FF2B5EF4-FFF2-40B4-BE49-F238E27FC236}">
                <a16:creationId xmlns:a16="http://schemas.microsoft.com/office/drawing/2014/main" id="{41C00063-55F5-4B92-A7B9-A0842FAD87FD}"/>
              </a:ext>
            </a:extLst>
          </p:cNvPr>
          <p:cNvSpPr txBox="1"/>
          <p:nvPr userDrawn="1"/>
        </p:nvSpPr>
        <p:spPr>
          <a:xfrm>
            <a:off x="23168" y="3214717"/>
            <a:ext cx="2184400" cy="523220"/>
          </a:xfrm>
          <a:prstGeom prst="rect">
            <a:avLst/>
          </a:prstGeom>
          <a:noFill/>
        </p:spPr>
        <p:txBody>
          <a:bodyPr wrap="square" rtlCol="0">
            <a:spAutoFit/>
          </a:bodyPr>
          <a:lstStyle/>
          <a:p>
            <a:pPr algn="ctr"/>
            <a:r>
              <a:rPr lang="es-MX" sz="2800" b="1" dirty="0">
                <a:ln>
                  <a:solidFill>
                    <a:schemeClr val="tx1"/>
                  </a:solidFill>
                </a:ln>
                <a:solidFill>
                  <a:schemeClr val="bg1"/>
                </a:solidFill>
                <a:effectLst>
                  <a:innerShdw blurRad="63500" dist="50800" dir="18900000">
                    <a:prstClr val="black">
                      <a:alpha val="50000"/>
                    </a:prstClr>
                  </a:innerShdw>
                </a:effectLst>
                <a:latin typeface="Lato" panose="020F0502020204030203" pitchFamily="34" charset="0"/>
                <a:ea typeface="Adobe Fan Heiti Std B" panose="020B0700000000000000" pitchFamily="34" charset="-128"/>
                <a:cs typeface="Adobe Arabic" panose="02040503050201020203" pitchFamily="18" charset="-78"/>
              </a:rPr>
              <a:t>LECCIÓN</a:t>
            </a:r>
          </a:p>
        </p:txBody>
      </p:sp>
      <p:sp>
        <p:nvSpPr>
          <p:cNvPr id="27" name="CuadroTexto 26">
            <a:extLst>
              <a:ext uri="{FF2B5EF4-FFF2-40B4-BE49-F238E27FC236}">
                <a16:creationId xmlns:a16="http://schemas.microsoft.com/office/drawing/2014/main" id="{5A3A5932-79C2-4198-8769-C5918668CBF0}"/>
              </a:ext>
            </a:extLst>
          </p:cNvPr>
          <p:cNvSpPr txBox="1"/>
          <p:nvPr userDrawn="1"/>
        </p:nvSpPr>
        <p:spPr>
          <a:xfrm>
            <a:off x="22945" y="3388663"/>
            <a:ext cx="2243229" cy="1011413"/>
          </a:xfrm>
          <a:prstGeom prst="rect">
            <a:avLst/>
          </a:prstGeom>
          <a:noFill/>
        </p:spPr>
        <p:txBody>
          <a:bodyPr wrap="square" rtlCol="0">
            <a:spAutoFit/>
          </a:bodyPr>
          <a:lstStyle/>
          <a:p>
            <a:pPr algn="ctr"/>
            <a:r>
              <a:rPr lang="es-MX" sz="6000" b="1" dirty="0">
                <a:ln>
                  <a:solidFill>
                    <a:schemeClr val="tx1"/>
                  </a:solidFill>
                </a:ln>
                <a:solidFill>
                  <a:schemeClr val="bg1"/>
                </a:solidFill>
                <a:effectLst>
                  <a:outerShdw blurRad="38100" dist="38100" dir="2700000" algn="tl">
                    <a:schemeClr val="bg1">
                      <a:alpha val="43000"/>
                    </a:schemeClr>
                  </a:outerShdw>
                </a:effectLst>
                <a:latin typeface="+mn-lt"/>
                <a:ea typeface="Adobe Fan Heiti Std B" panose="020B0700000000000000" pitchFamily="34" charset="-128"/>
                <a:cs typeface="Adobe Arabic" panose="02040503050201020203" pitchFamily="18" charset="-78"/>
              </a:rPr>
              <a:t>08</a:t>
            </a:r>
          </a:p>
        </p:txBody>
      </p:sp>
      <p:sp>
        <p:nvSpPr>
          <p:cNvPr id="8" name="CuadroTexto 7">
            <a:extLst>
              <a:ext uri="{FF2B5EF4-FFF2-40B4-BE49-F238E27FC236}">
                <a16:creationId xmlns:a16="http://schemas.microsoft.com/office/drawing/2014/main" id="{74E9DE97-4752-4F97-AD6C-85B6C1D2C4F1}"/>
              </a:ext>
            </a:extLst>
          </p:cNvPr>
          <p:cNvSpPr txBox="1"/>
          <p:nvPr userDrawn="1"/>
        </p:nvSpPr>
        <p:spPr>
          <a:xfrm>
            <a:off x="-96688" y="4216003"/>
            <a:ext cx="2441498" cy="365125"/>
          </a:xfrm>
          <a:prstGeom prst="rect">
            <a:avLst/>
          </a:prstGeom>
          <a:noFill/>
        </p:spPr>
        <p:txBody>
          <a:bodyPr wrap="square" rtlCol="0">
            <a:normAutofit/>
          </a:bodyPr>
          <a:lstStyle/>
          <a:p>
            <a:pPr algn="ctr"/>
            <a:r>
              <a:rPr lang="es-MX" sz="1400" b="1" baseline="0" dirty="0">
                <a:ln>
                  <a:solidFill>
                    <a:srgbClr val="1A0606">
                      <a:alpha val="62000"/>
                    </a:srgbClr>
                  </a:solidFill>
                </a:ln>
                <a:solidFill>
                  <a:schemeClr val="bg1"/>
                </a:solidFill>
                <a:effectLst>
                  <a:outerShdw blurRad="50800" dist="38100" dir="2700000" algn="tl" rotWithShape="0">
                    <a:prstClr val="black">
                      <a:alpha val="40000"/>
                    </a:prstClr>
                  </a:outerShdw>
                </a:effectLst>
              </a:rPr>
              <a:t>Para el 20 de Mayo de 2023</a:t>
            </a:r>
          </a:p>
        </p:txBody>
      </p:sp>
      <p:grpSp>
        <p:nvGrpSpPr>
          <p:cNvPr id="57" name="Grupo 56">
            <a:extLst>
              <a:ext uri="{FF2B5EF4-FFF2-40B4-BE49-F238E27FC236}">
                <a16:creationId xmlns:a16="http://schemas.microsoft.com/office/drawing/2014/main" id="{3B8C415B-5957-40A3-A78D-55A1181639F1}"/>
              </a:ext>
            </a:extLst>
          </p:cNvPr>
          <p:cNvGrpSpPr/>
          <p:nvPr userDrawn="1"/>
        </p:nvGrpSpPr>
        <p:grpSpPr>
          <a:xfrm>
            <a:off x="95176" y="5065034"/>
            <a:ext cx="2184400" cy="1510832"/>
            <a:chOff x="23168" y="5065034"/>
            <a:chExt cx="2184400" cy="1510832"/>
          </a:xfrm>
          <a:noFill/>
        </p:grpSpPr>
        <p:sp>
          <p:nvSpPr>
            <p:cNvPr id="16" name="CuadroTexto 15">
              <a:extLst>
                <a:ext uri="{FF2B5EF4-FFF2-40B4-BE49-F238E27FC236}">
                  <a16:creationId xmlns:a16="http://schemas.microsoft.com/office/drawing/2014/main" id="{254547A9-7714-495C-AAB1-BFAF89F82828}"/>
                </a:ext>
              </a:extLst>
            </p:cNvPr>
            <p:cNvSpPr txBox="1"/>
            <p:nvPr userDrawn="1"/>
          </p:nvSpPr>
          <p:spPr>
            <a:xfrm>
              <a:off x="23168" y="6237312"/>
              <a:ext cx="2184400" cy="338554"/>
            </a:xfrm>
            <a:prstGeom prst="rect">
              <a:avLst/>
            </a:prstGeom>
            <a:grpFill/>
          </p:spPr>
          <p:txBody>
            <a:bodyPr wrap="square" rtlCol="0">
              <a:spAutoFit/>
            </a:bodyPr>
            <a:lstStyle/>
            <a:p>
              <a:pPr algn="ctr"/>
              <a:r>
                <a:rPr lang="es-MX" sz="1600" dirty="0">
                  <a:solidFill>
                    <a:schemeClr val="bg1"/>
                  </a:solidFill>
                  <a:latin typeface="Avenir Next LT Pro"/>
                </a:rPr>
                <a:t>“El Llano”</a:t>
              </a:r>
            </a:p>
          </p:txBody>
        </p:sp>
        <p:pic>
          <p:nvPicPr>
            <p:cNvPr id="56" name="Imagen 55" descr="Imagen que contiene dibujo, camiseta&#10;&#10;Descripción generada automáticamente">
              <a:extLst>
                <a:ext uri="{FF2B5EF4-FFF2-40B4-BE49-F238E27FC236}">
                  <a16:creationId xmlns:a16="http://schemas.microsoft.com/office/drawing/2014/main" id="{822B866B-DB82-4A2F-985D-A64BAD453142}"/>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93180" y="5065034"/>
              <a:ext cx="2042379" cy="1316294"/>
            </a:xfrm>
            <a:prstGeom prst="rect">
              <a:avLst/>
            </a:prstGeom>
            <a:grpFill/>
          </p:spPr>
        </p:pic>
      </p:grpSp>
      <p:sp>
        <p:nvSpPr>
          <p:cNvPr id="10" name="Rectángulo 9">
            <a:extLst>
              <a:ext uri="{FF2B5EF4-FFF2-40B4-BE49-F238E27FC236}">
                <a16:creationId xmlns:a16="http://schemas.microsoft.com/office/drawing/2014/main" id="{3C26FF54-4FA3-42CF-B99B-DF63E7852F07}"/>
              </a:ext>
            </a:extLst>
          </p:cNvPr>
          <p:cNvSpPr/>
          <p:nvPr userDrawn="1"/>
        </p:nvSpPr>
        <p:spPr>
          <a:xfrm>
            <a:off x="10382166" y="-30145"/>
            <a:ext cx="1816380" cy="6939391"/>
          </a:xfrm>
          <a:prstGeom prst="rect">
            <a:avLst/>
          </a:prstGeom>
          <a:solidFill>
            <a:srgbClr val="0028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54" name="Imagen 53">
            <a:extLst>
              <a:ext uri="{FF2B5EF4-FFF2-40B4-BE49-F238E27FC236}">
                <a16:creationId xmlns:a16="http://schemas.microsoft.com/office/drawing/2014/main" id="{0885E048-ECB1-430D-9253-852772EA6BDB}"/>
              </a:ext>
            </a:extLst>
          </p:cNvPr>
          <p:cNvPicPr>
            <a:picLocks noChangeAspect="1"/>
          </p:cNvPicPr>
          <p:nvPr userDrawn="1"/>
        </p:nvPicPr>
        <p:blipFill>
          <a:blip r:embed="rId7">
            <a:extLst>
              <a:ext uri="{BEBA8EAE-BF5A-486C-A8C5-ECC9F3942E4B}">
                <a14:imgProps xmlns:a14="http://schemas.microsoft.com/office/drawing/2010/main">
                  <a14:imgLayer r:embed="rId8">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552129" y="5293128"/>
            <a:ext cx="1596770" cy="1561021"/>
          </a:xfrm>
          <a:prstGeom prst="rect">
            <a:avLst/>
          </a:prstGeom>
        </p:spPr>
      </p:pic>
      <p:sp>
        <p:nvSpPr>
          <p:cNvPr id="32" name="CuadroTexto 31">
            <a:extLst>
              <a:ext uri="{FF2B5EF4-FFF2-40B4-BE49-F238E27FC236}">
                <a16:creationId xmlns:a16="http://schemas.microsoft.com/office/drawing/2014/main" id="{27CB90C2-2ABC-4D11-A713-81AB0DF603F7}"/>
              </a:ext>
            </a:extLst>
          </p:cNvPr>
          <p:cNvSpPr txBox="1"/>
          <p:nvPr userDrawn="1"/>
        </p:nvSpPr>
        <p:spPr>
          <a:xfrm>
            <a:off x="551384" y="1684014"/>
            <a:ext cx="504024" cy="395705"/>
          </a:xfrm>
          <a:prstGeom prst="rect">
            <a:avLst/>
          </a:prstGeom>
          <a:noFill/>
        </p:spPr>
        <p:txBody>
          <a:bodyPr wrap="square" rtlCol="0">
            <a:normAutofit fontScale="92500"/>
          </a:bodyPr>
          <a:lstStyle/>
          <a:p>
            <a:pPr algn="just"/>
            <a:r>
              <a:rPr lang="es-MX" sz="16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  do.</a:t>
            </a:r>
          </a:p>
        </p:txBody>
      </p:sp>
      <p:pic>
        <p:nvPicPr>
          <p:cNvPr id="5" name="Imagen 4" descr="Icono&#10;&#10;Descripción generada automáticamente">
            <a:extLst>
              <a:ext uri="{FF2B5EF4-FFF2-40B4-BE49-F238E27FC236}">
                <a16:creationId xmlns:a16="http://schemas.microsoft.com/office/drawing/2014/main" id="{6B71861A-BCC3-8B66-3256-5BC274C912F0}"/>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7367174" y="6309320"/>
            <a:ext cx="400103" cy="400103"/>
          </a:xfrm>
          <a:prstGeom prst="rect">
            <a:avLst/>
          </a:prstGeom>
        </p:spPr>
      </p:pic>
      <p:sp>
        <p:nvSpPr>
          <p:cNvPr id="29" name="CuadroTexto 28">
            <a:extLst>
              <a:ext uri="{FF2B5EF4-FFF2-40B4-BE49-F238E27FC236}">
                <a16:creationId xmlns:a16="http://schemas.microsoft.com/office/drawing/2014/main" id="{59789BE4-6DD8-D1E6-450A-4C9C59C3C6A1}"/>
              </a:ext>
            </a:extLst>
          </p:cNvPr>
          <p:cNvSpPr txBox="1"/>
          <p:nvPr userDrawn="1"/>
        </p:nvSpPr>
        <p:spPr>
          <a:xfrm>
            <a:off x="7671784" y="6315354"/>
            <a:ext cx="1856872" cy="369332"/>
          </a:xfrm>
          <a:prstGeom prst="rect">
            <a:avLst/>
          </a:prstGeom>
          <a:noFill/>
        </p:spPr>
        <p:txBody>
          <a:bodyPr wrap="square" rtlCol="0">
            <a:spAutoFit/>
          </a:bodyPr>
          <a:lstStyle/>
          <a:p>
            <a:r>
              <a:rPr lang="es-MX" b="1" dirty="0">
                <a:solidFill>
                  <a:schemeClr val="bg1"/>
                </a:solidFill>
              </a:rPr>
              <a:t>@iasddistritotula</a:t>
            </a:r>
          </a:p>
        </p:txBody>
      </p:sp>
      <p:pic>
        <p:nvPicPr>
          <p:cNvPr id="3" name="Imagen 2">
            <a:extLst>
              <a:ext uri="{FF2B5EF4-FFF2-40B4-BE49-F238E27FC236}">
                <a16:creationId xmlns:a16="http://schemas.microsoft.com/office/drawing/2014/main" id="{87E4EAE6-FDDF-1C47-361C-6A8E7BBB94CA}"/>
              </a:ext>
            </a:extLst>
          </p:cNvPr>
          <p:cNvPicPr>
            <a:picLocks noChangeAspect="1"/>
          </p:cNvPicPr>
          <p:nvPr userDrawn="1"/>
        </p:nvPicPr>
        <p:blipFill>
          <a:blip r:embed="rId10">
            <a:extLst>
              <a:ext uri="{28A0092B-C50C-407E-A947-70E740481C1C}">
                <a14:useLocalDpi xmlns:a14="http://schemas.microsoft.com/office/drawing/2010/main" val="0"/>
              </a:ext>
            </a:extLst>
          </a:blip>
          <a:srcRect/>
          <a:stretch/>
        </p:blipFill>
        <p:spPr>
          <a:xfrm rot="19938315">
            <a:off x="9069934" y="233325"/>
            <a:ext cx="2055185" cy="2055185"/>
          </a:xfrm>
          <a:prstGeom prst="rect">
            <a:avLst/>
          </a:prstGeom>
        </p:spPr>
      </p:pic>
      <p:sp>
        <p:nvSpPr>
          <p:cNvPr id="4" name="CuadroTexto 3">
            <a:extLst>
              <a:ext uri="{FF2B5EF4-FFF2-40B4-BE49-F238E27FC236}">
                <a16:creationId xmlns:a16="http://schemas.microsoft.com/office/drawing/2014/main" id="{1D1858D2-F92E-1DA3-4382-DF9A031B646C}"/>
              </a:ext>
            </a:extLst>
          </p:cNvPr>
          <p:cNvSpPr txBox="1"/>
          <p:nvPr userDrawn="1"/>
        </p:nvSpPr>
        <p:spPr>
          <a:xfrm>
            <a:off x="4943872" y="293747"/>
            <a:ext cx="2289209" cy="830997"/>
          </a:xfrm>
          <a:prstGeom prst="rect">
            <a:avLst/>
          </a:prstGeom>
          <a:noFill/>
        </p:spPr>
        <p:txBody>
          <a:bodyPr wrap="square" rtlCol="0">
            <a:spAutoFit/>
          </a:bodyPr>
          <a:lstStyle/>
          <a:p>
            <a:pPr algn="ctr"/>
            <a:r>
              <a:rPr lang="es-MX" sz="4800" dirty="0">
                <a:solidFill>
                  <a:srgbClr val="038293"/>
                </a:solidFill>
                <a:latin typeface="Barlow Condensed Medium" panose="00000606000000000000" pitchFamily="2" charset="0"/>
              </a:rPr>
              <a:t>CÓSMICOS</a:t>
            </a:r>
          </a:p>
        </p:txBody>
      </p:sp>
    </p:spTree>
    <p:extLst>
      <p:ext uri="{BB962C8B-B14F-4D97-AF65-F5344CB8AC3E}">
        <p14:creationId xmlns:p14="http://schemas.microsoft.com/office/powerpoint/2010/main" val="206011336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7_Encabezado de sección">
    <p:spTree>
      <p:nvGrpSpPr>
        <p:cNvPr id="1" name=""/>
        <p:cNvGrpSpPr/>
        <p:nvPr/>
      </p:nvGrpSpPr>
      <p:grpSpPr>
        <a:xfrm>
          <a:off x="0" y="0"/>
          <a:ext cx="0" cy="0"/>
          <a:chOff x="0" y="0"/>
          <a:chExt cx="0" cy="0"/>
        </a:xfrm>
      </p:grpSpPr>
      <p:sp>
        <p:nvSpPr>
          <p:cNvPr id="5" name="Marcador de texto 4">
            <a:extLst>
              <a:ext uri="{FF2B5EF4-FFF2-40B4-BE49-F238E27FC236}">
                <a16:creationId xmlns:a16="http://schemas.microsoft.com/office/drawing/2014/main" id="{0F6A906D-97A9-4CDE-B7B4-821AF89773E8}"/>
              </a:ext>
            </a:extLst>
          </p:cNvPr>
          <p:cNvSpPr>
            <a:spLocks noGrp="1"/>
          </p:cNvSpPr>
          <p:nvPr>
            <p:ph type="body" sz="quarter" idx="10"/>
          </p:nvPr>
        </p:nvSpPr>
        <p:spPr>
          <a:xfrm>
            <a:off x="407368" y="1052736"/>
            <a:ext cx="11449272" cy="1274539"/>
          </a:xfrm>
        </p:spPr>
        <p:txBody>
          <a:bodyPr/>
          <a:lstStyle>
            <a:lvl1pPr>
              <a:defRPr>
                <a:latin typeface="Arial Rounded MT Bold" panose="020F0704030504030204" pitchFamily="34" charset="0"/>
              </a:defRPr>
            </a:lvl1pPr>
          </a:lstStyle>
          <a:p>
            <a:pPr lvl="0"/>
            <a:r>
              <a:rPr lang="es-ES"/>
              <a:t>Haga clic para modificar los estilos de texto del patrón</a:t>
            </a:r>
          </a:p>
        </p:txBody>
      </p:sp>
      <p:grpSp>
        <p:nvGrpSpPr>
          <p:cNvPr id="8" name="Grupo 7">
            <a:extLst>
              <a:ext uri="{FF2B5EF4-FFF2-40B4-BE49-F238E27FC236}">
                <a16:creationId xmlns:a16="http://schemas.microsoft.com/office/drawing/2014/main" id="{93082F60-C532-49DB-A67D-0A600D580FFE}"/>
              </a:ext>
            </a:extLst>
          </p:cNvPr>
          <p:cNvGrpSpPr/>
          <p:nvPr userDrawn="1"/>
        </p:nvGrpSpPr>
        <p:grpSpPr>
          <a:xfrm>
            <a:off x="407368" y="44624"/>
            <a:ext cx="11449272" cy="792088"/>
            <a:chOff x="407368" y="2924944"/>
            <a:chExt cx="11449272" cy="720080"/>
          </a:xfrm>
          <a:solidFill>
            <a:srgbClr val="7B2991"/>
          </a:solidFill>
        </p:grpSpPr>
        <p:sp>
          <p:nvSpPr>
            <p:cNvPr id="2" name="Rectángulo: esquinas redondeadas 1">
              <a:extLst>
                <a:ext uri="{FF2B5EF4-FFF2-40B4-BE49-F238E27FC236}">
                  <a16:creationId xmlns:a16="http://schemas.microsoft.com/office/drawing/2014/main" id="{65395420-A9FA-4043-A016-9CB89BA95122}"/>
                </a:ext>
              </a:extLst>
            </p:cNvPr>
            <p:cNvSpPr/>
            <p:nvPr userDrawn="1"/>
          </p:nvSpPr>
          <p:spPr>
            <a:xfrm>
              <a:off x="407368" y="2924944"/>
              <a:ext cx="11449272" cy="720080"/>
            </a:xfrm>
            <a:prstGeom prst="roundRect">
              <a:avLst/>
            </a:prstGeom>
            <a:grp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3600" dirty="0">
                  <a:solidFill>
                    <a:schemeClr val="bg1"/>
                  </a:solidFill>
                  <a:latin typeface="Lucida Sans Unicode" panose="020B0602030504020204" pitchFamily="34" charset="0"/>
                  <a:cs typeface="Lucida Sans Unicode" panose="020B0602030504020204" pitchFamily="34" charset="0"/>
                </a:rPr>
                <a:t>PARA ESTUDIAR Y MEDITAR</a:t>
              </a:r>
            </a:p>
          </p:txBody>
        </p:sp>
        <p:pic>
          <p:nvPicPr>
            <p:cNvPr id="4" name="Imagen 3">
              <a:extLst>
                <a:ext uri="{FF2B5EF4-FFF2-40B4-BE49-F238E27FC236}">
                  <a16:creationId xmlns:a16="http://schemas.microsoft.com/office/drawing/2014/main" id="{1E6995D9-C209-4BEC-806E-16ADECA49E5E}"/>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50096" y1="22780" x2="50096" y2="22780"/>
                          <a14:foregroundMark x1="52987" y1="26641" x2="52987" y2="26641"/>
                          <a14:foregroundMark x1="53372" y1="34749" x2="53372" y2="34749"/>
                          <a14:foregroundMark x1="59538" y1="46911" x2="59538" y2="46911"/>
                          <a14:foregroundMark x1="62428" y1="51351" x2="62428" y2="51351"/>
                          <a14:foregroundMark x1="62813" y1="58880" x2="62813" y2="58880"/>
                          <a14:foregroundMark x1="71869" y1="74131" x2="71869" y2="74131"/>
                          <a14:foregroundMark x1="52023" y1="72008" x2="52023" y2="72008"/>
                        </a14:backgroundRemoval>
                      </a14:imgEffect>
                    </a14:imgLayer>
                  </a14:imgProps>
                </a:ext>
                <a:ext uri="{28A0092B-C50C-407E-A947-70E740481C1C}">
                  <a14:useLocalDpi xmlns:a14="http://schemas.microsoft.com/office/drawing/2010/main" val="0"/>
                </a:ext>
              </a:extLst>
            </a:blip>
            <a:stretch>
              <a:fillRect/>
            </a:stretch>
          </p:blipFill>
          <p:spPr>
            <a:xfrm>
              <a:off x="10992544" y="2924944"/>
              <a:ext cx="672278" cy="670983"/>
            </a:xfrm>
            <a:prstGeom prst="rect">
              <a:avLst/>
            </a:prstGeom>
            <a:grpFill/>
          </p:spPr>
        </p:pic>
      </p:grpSp>
    </p:spTree>
    <p:extLst>
      <p:ext uri="{BB962C8B-B14F-4D97-AF65-F5344CB8AC3E}">
        <p14:creationId xmlns:p14="http://schemas.microsoft.com/office/powerpoint/2010/main" val="1142781645"/>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iseño personaliza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9974F86-18BE-4452-B8BD-FB7420D4B553}"/>
              </a:ext>
            </a:extLst>
          </p:cNvPr>
          <p:cNvSpPr>
            <a:spLocks noGrp="1"/>
          </p:cNvSpPr>
          <p:nvPr>
            <p:ph type="title" hasCustomPrompt="1"/>
          </p:nvPr>
        </p:nvSpPr>
        <p:spPr>
          <a:xfrm>
            <a:off x="263352" y="365126"/>
            <a:ext cx="6552728" cy="1206500"/>
          </a:xfrm>
          <a:solidFill>
            <a:srgbClr val="002060"/>
          </a:solidFill>
        </p:spPr>
        <p:txBody>
          <a:bodyPr/>
          <a:lstStyle>
            <a:lvl1pPr marL="0" indent="0" algn="ctr" defTabSz="895350">
              <a:defRPr>
                <a:solidFill>
                  <a:srgbClr val="FFFFFF"/>
                </a:solidFill>
                <a:latin typeface="Arial Rounded MT Bold" panose="020F0704030504030204" pitchFamily="34" charset="0"/>
              </a:defRPr>
            </a:lvl1pPr>
          </a:lstStyle>
          <a:p>
            <a:r>
              <a:rPr lang="es-ES" dirty="0">
                <a:solidFill>
                  <a:srgbClr val="FF0000"/>
                </a:solidFill>
              </a:rPr>
              <a:t>Para memorizar</a:t>
            </a:r>
            <a:endParaRPr lang="es-MX" dirty="0"/>
          </a:p>
        </p:txBody>
      </p:sp>
      <p:sp>
        <p:nvSpPr>
          <p:cNvPr id="10" name="Rectángulo 9">
            <a:extLst>
              <a:ext uri="{FF2B5EF4-FFF2-40B4-BE49-F238E27FC236}">
                <a16:creationId xmlns:a16="http://schemas.microsoft.com/office/drawing/2014/main" id="{B1ABF945-0BFA-4146-A229-6FA278D56EB4}"/>
              </a:ext>
            </a:extLst>
          </p:cNvPr>
          <p:cNvSpPr/>
          <p:nvPr userDrawn="1"/>
        </p:nvSpPr>
        <p:spPr>
          <a:xfrm>
            <a:off x="263352" y="1772816"/>
            <a:ext cx="6552728" cy="4968552"/>
          </a:xfrm>
          <a:prstGeom prst="rect">
            <a:avLst/>
          </a:prstGeom>
        </p:spPr>
        <p:txBody>
          <a:bodyPr wrap="square">
            <a:normAutofit fontScale="77500" lnSpcReduction="20000"/>
          </a:bodyPr>
          <a:lstStyle/>
          <a:p>
            <a:pPr algn="ctr"/>
            <a:r>
              <a:rPr lang="es-MX" sz="3600" b="1" i="0" dirty="0">
                <a:solidFill>
                  <a:srgbClr val="FE9F41"/>
                </a:solidFill>
                <a:effectLst/>
                <a:latin typeface="Lucida Grande"/>
              </a:rPr>
              <a:t> </a:t>
            </a:r>
            <a:r>
              <a:rPr lang="es-MX" sz="7000" b="1" i="0" dirty="0">
                <a:solidFill>
                  <a:schemeClr val="tx1"/>
                </a:solidFill>
                <a:effectLst/>
                <a:latin typeface="Times New Roman" panose="02020603050405020304" pitchFamily="18" charset="0"/>
                <a:cs typeface="Times New Roman" panose="02020603050405020304" pitchFamily="18" charset="0"/>
              </a:rPr>
              <a:t>“Y de aclarar a todos la dispensación del misterio escondido desde los siglos en Dios, quien creó todas las cosas”</a:t>
            </a:r>
          </a:p>
          <a:p>
            <a:pPr algn="ctr"/>
            <a:r>
              <a:rPr lang="es-MX" sz="7000" b="1" i="0" dirty="0">
                <a:solidFill>
                  <a:schemeClr val="tx1"/>
                </a:solidFill>
                <a:effectLst/>
                <a:latin typeface="Times New Roman" panose="02020603050405020304" pitchFamily="18" charset="0"/>
                <a:cs typeface="Times New Roman" panose="02020603050405020304" pitchFamily="18" charset="0"/>
              </a:rPr>
              <a:t>(Efe. 3:9).</a:t>
            </a:r>
            <a:endParaRPr lang="es-MX" sz="7100" b="1" kern="1200" dirty="0">
              <a:solidFill>
                <a:schemeClr val="tx1"/>
              </a:solidFill>
              <a:latin typeface="Arial Rounded MT Bold" panose="020F0704030504030204" pitchFamily="34" charset="0"/>
              <a:ea typeface="+mj-ea"/>
              <a:cs typeface="+mj-cs"/>
            </a:endParaRPr>
          </a:p>
        </p:txBody>
      </p:sp>
      <p:sp>
        <p:nvSpPr>
          <p:cNvPr id="18" name="Rectángulo 17">
            <a:extLst>
              <a:ext uri="{FF2B5EF4-FFF2-40B4-BE49-F238E27FC236}">
                <a16:creationId xmlns:a16="http://schemas.microsoft.com/office/drawing/2014/main" id="{E333BF84-1192-4899-AA77-A68B74979C61}"/>
              </a:ext>
            </a:extLst>
          </p:cNvPr>
          <p:cNvSpPr/>
          <p:nvPr userDrawn="1"/>
        </p:nvSpPr>
        <p:spPr>
          <a:xfrm>
            <a:off x="10495633" y="-8878"/>
            <a:ext cx="1696368" cy="6866878"/>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rgbClr val="01828D"/>
              </a:solidFill>
            </a:endParaRPr>
          </a:p>
        </p:txBody>
      </p:sp>
      <p:pic>
        <p:nvPicPr>
          <p:cNvPr id="19" name="Imagen 18">
            <a:extLst>
              <a:ext uri="{FF2B5EF4-FFF2-40B4-BE49-F238E27FC236}">
                <a16:creationId xmlns:a16="http://schemas.microsoft.com/office/drawing/2014/main" id="{5B0CA18A-9C54-4131-A5DA-FF26E3DDD826}"/>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500898" y="5290541"/>
            <a:ext cx="1691102" cy="1594843"/>
          </a:xfrm>
          <a:prstGeom prst="rect">
            <a:avLst/>
          </a:prstGeom>
        </p:spPr>
      </p:pic>
    </p:spTree>
    <p:extLst>
      <p:ext uri="{BB962C8B-B14F-4D97-AF65-F5344CB8AC3E}">
        <p14:creationId xmlns:p14="http://schemas.microsoft.com/office/powerpoint/2010/main" val="24794230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FA0D82C-9B1D-481F-A2E7-393CCFE147F0}"/>
              </a:ext>
            </a:extLst>
          </p:cNvPr>
          <p:cNvSpPr>
            <a:spLocks noGrp="1"/>
          </p:cNvSpPr>
          <p:nvPr>
            <p:ph type="title" hasCustomPrompt="1"/>
          </p:nvPr>
        </p:nvSpPr>
        <p:spPr>
          <a:xfrm>
            <a:off x="479376" y="365125"/>
            <a:ext cx="9506272" cy="831627"/>
          </a:xfrm>
          <a:solidFill>
            <a:srgbClr val="002060"/>
          </a:solidFill>
          <a:ln>
            <a:solidFill>
              <a:srgbClr val="31ADB5"/>
            </a:solidFill>
          </a:ln>
          <a:effectLst>
            <a:outerShdw blurRad="76200" dist="27940" dir="5400000" algn="ctr">
              <a:srgbClr val="31ADB5">
                <a:alpha val="32000"/>
              </a:srgbClr>
            </a:outerShdw>
          </a:effectLst>
          <a:scene3d>
            <a:camera prst="orthographicFront">
              <a:rot lat="0" lon="0" rev="0"/>
            </a:camera>
            <a:lightRig rig="balanced" dir="t">
              <a:rot lat="0" lon="0" rev="8700000"/>
            </a:lightRig>
          </a:scene3d>
          <a:sp3d contourW="12700">
            <a:bevelT w="190500" h="38100"/>
            <a:contourClr>
              <a:srgbClr val="31ADB5"/>
            </a:contourClr>
          </a:sp3d>
        </p:spPr>
        <p:txBody>
          <a:bodyPr>
            <a:normAutofit/>
          </a:bodyPr>
          <a:lstStyle>
            <a:lvl1pPr algn="ctr">
              <a:defRPr lang="es-MX" sz="4800" kern="1200" dirty="0">
                <a:ln>
                  <a:solidFill>
                    <a:schemeClr val="tx1"/>
                  </a:solidFill>
                </a:ln>
                <a:solidFill>
                  <a:schemeClr val="bg1"/>
                </a:solidFill>
                <a:effectLst>
                  <a:outerShdw blurRad="38100" dist="38100" dir="2700000" algn="tl">
                    <a:srgbClr val="000000">
                      <a:alpha val="43137"/>
                    </a:srgbClr>
                  </a:outerShdw>
                </a:effectLst>
                <a:latin typeface="Arial Rounded MT Bold" panose="020F0704030504030204" pitchFamily="34" charset="0"/>
                <a:ea typeface="+mj-ea"/>
                <a:cs typeface="+mj-cs"/>
              </a:defRPr>
            </a:lvl1pPr>
          </a:lstStyle>
          <a:p>
            <a:r>
              <a:rPr lang="es-MX" dirty="0"/>
              <a:t>Enfoque del estudio</a:t>
            </a:r>
          </a:p>
        </p:txBody>
      </p:sp>
      <p:sp>
        <p:nvSpPr>
          <p:cNvPr id="3" name="Rectángulo 2">
            <a:extLst>
              <a:ext uri="{FF2B5EF4-FFF2-40B4-BE49-F238E27FC236}">
                <a16:creationId xmlns:a16="http://schemas.microsoft.com/office/drawing/2014/main" id="{C688665C-6185-4BD2-9EA1-FD2D58DBAB1B}"/>
              </a:ext>
            </a:extLst>
          </p:cNvPr>
          <p:cNvSpPr/>
          <p:nvPr userDrawn="1"/>
        </p:nvSpPr>
        <p:spPr>
          <a:xfrm>
            <a:off x="10447971" y="-27384"/>
            <a:ext cx="1744030" cy="6912768"/>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4" name="Imagen 3">
            <a:extLst>
              <a:ext uri="{FF2B5EF4-FFF2-40B4-BE49-F238E27FC236}">
                <a16:creationId xmlns:a16="http://schemas.microsoft.com/office/drawing/2014/main" id="{4683BC68-2AD2-47DF-9809-1E88825E78D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500898" y="5290541"/>
            <a:ext cx="1686984" cy="1594843"/>
          </a:xfrm>
          <a:prstGeom prst="rect">
            <a:avLst/>
          </a:prstGeom>
        </p:spPr>
      </p:pic>
    </p:spTree>
    <p:extLst>
      <p:ext uri="{BB962C8B-B14F-4D97-AF65-F5344CB8AC3E}">
        <p14:creationId xmlns:p14="http://schemas.microsoft.com/office/powerpoint/2010/main" val="21132063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Encabezado de sección">
    <p:spTree>
      <p:nvGrpSpPr>
        <p:cNvPr id="1" name=""/>
        <p:cNvGrpSpPr/>
        <p:nvPr/>
      </p:nvGrpSpPr>
      <p:grpSpPr>
        <a:xfrm>
          <a:off x="0" y="0"/>
          <a:ext cx="0" cy="0"/>
          <a:chOff x="0" y="0"/>
          <a:chExt cx="0" cy="0"/>
        </a:xfrm>
      </p:grpSpPr>
      <p:grpSp>
        <p:nvGrpSpPr>
          <p:cNvPr id="10" name="Grupo 9">
            <a:extLst>
              <a:ext uri="{FF2B5EF4-FFF2-40B4-BE49-F238E27FC236}">
                <a16:creationId xmlns:a16="http://schemas.microsoft.com/office/drawing/2014/main" id="{447AF23A-654F-4A5A-99FB-642F8FEB12A0}"/>
              </a:ext>
            </a:extLst>
          </p:cNvPr>
          <p:cNvGrpSpPr/>
          <p:nvPr userDrawn="1"/>
        </p:nvGrpSpPr>
        <p:grpSpPr>
          <a:xfrm>
            <a:off x="990600" y="0"/>
            <a:ext cx="11201400" cy="664119"/>
            <a:chOff x="733425" y="38100"/>
            <a:chExt cx="8401050" cy="447675"/>
          </a:xfrm>
          <a:gradFill flip="none" rotWithShape="1">
            <a:gsLst>
              <a:gs pos="0">
                <a:srgbClr val="FFC000"/>
              </a:gs>
              <a:gs pos="50000">
                <a:srgbClr val="FFC000"/>
              </a:gs>
              <a:gs pos="100000">
                <a:srgbClr val="FFC000"/>
              </a:gs>
            </a:gsLst>
            <a:lin ang="2700000" scaled="1"/>
            <a:tileRect/>
          </a:gradFill>
        </p:grpSpPr>
        <p:sp>
          <p:nvSpPr>
            <p:cNvPr id="7" name="Rectángulo 6">
              <a:extLst>
                <a:ext uri="{FF2B5EF4-FFF2-40B4-BE49-F238E27FC236}">
                  <a16:creationId xmlns:a16="http://schemas.microsoft.com/office/drawing/2014/main" id="{79894453-0B23-43C7-9260-25FD59A95588}"/>
                </a:ext>
              </a:extLst>
            </p:cNvPr>
            <p:cNvSpPr/>
            <p:nvPr userDrawn="1"/>
          </p:nvSpPr>
          <p:spPr>
            <a:xfrm>
              <a:off x="809625" y="38100"/>
              <a:ext cx="8324850" cy="4476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88900"/>
                <a:bevelB w="38100" h="25400"/>
              </a:sp3d>
            </a:bodyPr>
            <a:lstStyle/>
            <a:p>
              <a:pPr algn="ctr"/>
              <a:endParaRPr lang="es-MX" sz="1800">
                <a:effectLst>
                  <a:outerShdw blurRad="50800" dir="5400000" algn="ctr" rotWithShape="0">
                    <a:schemeClr val="accent4">
                      <a:lumMod val="60000"/>
                      <a:lumOff val="40000"/>
                    </a:schemeClr>
                  </a:outerShdw>
                </a:effectLst>
              </a:endParaRPr>
            </a:p>
          </p:txBody>
        </p:sp>
        <p:sp>
          <p:nvSpPr>
            <p:cNvPr id="9" name="Diagrama de flujo: datos almacenados 8">
              <a:extLst>
                <a:ext uri="{FF2B5EF4-FFF2-40B4-BE49-F238E27FC236}">
                  <a16:creationId xmlns:a16="http://schemas.microsoft.com/office/drawing/2014/main" id="{380449C2-3922-4038-8FCC-09672F474A59}"/>
                </a:ext>
              </a:extLst>
            </p:cNvPr>
            <p:cNvSpPr/>
            <p:nvPr userDrawn="1"/>
          </p:nvSpPr>
          <p:spPr>
            <a:xfrm>
              <a:off x="733425" y="38100"/>
              <a:ext cx="600075" cy="447675"/>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88900"/>
                <a:bevelB w="38100" h="25400"/>
              </a:sp3d>
            </a:bodyPr>
            <a:lstStyle/>
            <a:p>
              <a:pPr algn="ctr"/>
              <a:endParaRPr lang="es-MX" sz="1800">
                <a:effectLst>
                  <a:outerShdw blurRad="50800" dir="5400000" algn="ctr" rotWithShape="0">
                    <a:schemeClr val="accent4">
                      <a:lumMod val="60000"/>
                      <a:lumOff val="40000"/>
                    </a:schemeClr>
                  </a:outerShdw>
                </a:effectLst>
              </a:endParaRPr>
            </a:p>
          </p:txBody>
        </p:sp>
      </p:grpSp>
      <p:sp>
        <p:nvSpPr>
          <p:cNvPr id="14" name="Rectángulo 13">
            <a:extLst>
              <a:ext uri="{FF2B5EF4-FFF2-40B4-BE49-F238E27FC236}">
                <a16:creationId xmlns:a16="http://schemas.microsoft.com/office/drawing/2014/main" id="{FA609D54-6BDB-4FC5-9555-A2FA3C1B5014}"/>
              </a:ext>
            </a:extLst>
          </p:cNvPr>
          <p:cNvSpPr/>
          <p:nvPr userDrawn="1"/>
        </p:nvSpPr>
        <p:spPr>
          <a:xfrm>
            <a:off x="8616280" y="6523434"/>
            <a:ext cx="3563936" cy="361950"/>
          </a:xfrm>
          <a:prstGeom prst="rect">
            <a:avLst/>
          </a:prstGeom>
          <a:solidFill>
            <a:srgbClr val="FFC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15" name="Rectángulo 14">
            <a:extLst>
              <a:ext uri="{FF2B5EF4-FFF2-40B4-BE49-F238E27FC236}">
                <a16:creationId xmlns:a16="http://schemas.microsoft.com/office/drawing/2014/main" id="{90AD3A19-94B9-499B-B84B-37CEB1286296}"/>
              </a:ext>
            </a:extLst>
          </p:cNvPr>
          <p:cNvSpPr/>
          <p:nvPr userDrawn="1"/>
        </p:nvSpPr>
        <p:spPr>
          <a:xfrm>
            <a:off x="-11783" y="6767012"/>
            <a:ext cx="8628063" cy="118372"/>
          </a:xfrm>
          <a:prstGeom prst="rect">
            <a:avLst/>
          </a:prstGeom>
          <a:solidFill>
            <a:srgbClr val="FFC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18" name="CuadroTexto 17">
            <a:extLst>
              <a:ext uri="{FF2B5EF4-FFF2-40B4-BE49-F238E27FC236}">
                <a16:creationId xmlns:a16="http://schemas.microsoft.com/office/drawing/2014/main" id="{1EC75721-423D-421B-A732-C9122905495E}"/>
              </a:ext>
            </a:extLst>
          </p:cNvPr>
          <p:cNvSpPr txBox="1"/>
          <p:nvPr userDrawn="1"/>
        </p:nvSpPr>
        <p:spPr>
          <a:xfrm>
            <a:off x="8616280" y="643335"/>
            <a:ext cx="3563936" cy="769441"/>
          </a:xfrm>
          <a:prstGeom prst="rect">
            <a:avLst/>
          </a:prstGeom>
          <a:noFill/>
          <a:ln>
            <a:noFill/>
          </a:ln>
        </p:spPr>
        <p:txBody>
          <a:bodyPr wrap="square" rtlCol="0">
            <a:spAutoFit/>
            <a:scene3d>
              <a:camera prst="obliqueTopRight"/>
              <a:lightRig rig="balanced" dir="t"/>
            </a:scene3d>
            <a:sp3d extrusionH="88900" prstMaterial="dkEdge">
              <a:bevelT w="0" h="127000"/>
              <a:bevelB w="38100" h="38100"/>
              <a:extrusionClr>
                <a:schemeClr val="accent6">
                  <a:lumMod val="60000"/>
                  <a:lumOff val="40000"/>
                </a:schemeClr>
              </a:extrusionClr>
            </a:sp3d>
          </a:bodyPr>
          <a:lstStyle>
            <a:defPPr>
              <a:defRPr lang="en-US"/>
            </a:defPPr>
            <a:lvl1pPr algn="ctr">
              <a:defRPr sz="4400">
                <a:ln>
                  <a:solidFill>
                    <a:schemeClr val="accent6">
                      <a:lumMod val="60000"/>
                      <a:lumOff val="40000"/>
                    </a:schemeClr>
                  </a:solidFill>
                </a:ln>
                <a:solidFill>
                  <a:srgbClr val="548235"/>
                </a:solidFill>
                <a:effectLst>
                  <a:outerShdw blurRad="50800" dir="5400000" algn="ctr" rotWithShape="0">
                    <a:srgbClr val="548235"/>
                  </a:outerShdw>
                </a:effectLst>
                <a:latin typeface="Abadi" panose="020B0604020202020204" pitchFamily="34" charset="0"/>
              </a:defRPr>
            </a:lvl1pPr>
          </a:lstStyle>
          <a:p>
            <a:pPr lvl="0"/>
            <a:r>
              <a:rPr lang="es-MX" dirty="0">
                <a:ln>
                  <a:solidFill>
                    <a:schemeClr val="accent4">
                      <a:lumMod val="60000"/>
                      <a:lumOff val="40000"/>
                    </a:schemeClr>
                  </a:solidFill>
                </a:ln>
                <a:solidFill>
                  <a:srgbClr val="FFFF00"/>
                </a:solidFill>
                <a:effectLst/>
                <a:latin typeface="Eras Bold ITC" panose="020B0907030504020204" pitchFamily="34" charset="0"/>
              </a:rPr>
              <a:t>Sábado</a:t>
            </a:r>
          </a:p>
        </p:txBody>
      </p:sp>
      <p:sp>
        <p:nvSpPr>
          <p:cNvPr id="11" name="Rectángulo 10">
            <a:extLst>
              <a:ext uri="{FF2B5EF4-FFF2-40B4-BE49-F238E27FC236}">
                <a16:creationId xmlns:a16="http://schemas.microsoft.com/office/drawing/2014/main" id="{C8514502-1155-4B3D-8F4D-4E71C876B1D0}"/>
              </a:ext>
            </a:extLst>
          </p:cNvPr>
          <p:cNvSpPr/>
          <p:nvPr userDrawn="1"/>
        </p:nvSpPr>
        <p:spPr>
          <a:xfrm>
            <a:off x="8616280" y="1430505"/>
            <a:ext cx="3563936" cy="118372"/>
          </a:xfrm>
          <a:prstGeom prst="rect">
            <a:avLst/>
          </a:prstGeom>
          <a:solidFill>
            <a:srgbClr val="FFC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Tree>
    <p:extLst>
      <p:ext uri="{BB962C8B-B14F-4D97-AF65-F5344CB8AC3E}">
        <p14:creationId xmlns:p14="http://schemas.microsoft.com/office/powerpoint/2010/main" val="20974601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Encabezado de sección">
    <p:spTree>
      <p:nvGrpSpPr>
        <p:cNvPr id="1" name=""/>
        <p:cNvGrpSpPr/>
        <p:nvPr/>
      </p:nvGrpSpPr>
      <p:grpSpPr>
        <a:xfrm>
          <a:off x="0" y="0"/>
          <a:ext cx="0" cy="0"/>
          <a:chOff x="0" y="0"/>
          <a:chExt cx="0" cy="0"/>
        </a:xfrm>
      </p:grpSpPr>
      <p:grpSp>
        <p:nvGrpSpPr>
          <p:cNvPr id="10" name="Grupo 9">
            <a:extLst>
              <a:ext uri="{FF2B5EF4-FFF2-40B4-BE49-F238E27FC236}">
                <a16:creationId xmlns:a16="http://schemas.microsoft.com/office/drawing/2014/main" id="{447AF23A-654F-4A5A-99FB-642F8FEB12A0}"/>
              </a:ext>
            </a:extLst>
          </p:cNvPr>
          <p:cNvGrpSpPr/>
          <p:nvPr userDrawn="1"/>
        </p:nvGrpSpPr>
        <p:grpSpPr>
          <a:xfrm>
            <a:off x="1015280" y="0"/>
            <a:ext cx="11201400" cy="664116"/>
            <a:chOff x="733425" y="38100"/>
            <a:chExt cx="8401050" cy="447675"/>
          </a:xfrm>
          <a:solidFill>
            <a:srgbClr val="E19A43"/>
          </a:solidFill>
        </p:grpSpPr>
        <p:sp>
          <p:nvSpPr>
            <p:cNvPr id="7" name="Rectángulo 6">
              <a:extLst>
                <a:ext uri="{FF2B5EF4-FFF2-40B4-BE49-F238E27FC236}">
                  <a16:creationId xmlns:a16="http://schemas.microsoft.com/office/drawing/2014/main" id="{79894453-0B23-43C7-9260-25FD59A95588}"/>
                </a:ext>
              </a:extLst>
            </p:cNvPr>
            <p:cNvSpPr/>
            <p:nvPr userDrawn="1"/>
          </p:nvSpPr>
          <p:spPr>
            <a:xfrm>
              <a:off x="809625" y="38100"/>
              <a:ext cx="8324850" cy="4476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sp>
          <p:nvSpPr>
            <p:cNvPr id="9" name="Diagrama de flujo: datos almacenados 8">
              <a:extLst>
                <a:ext uri="{FF2B5EF4-FFF2-40B4-BE49-F238E27FC236}">
                  <a16:creationId xmlns:a16="http://schemas.microsoft.com/office/drawing/2014/main" id="{380449C2-3922-4038-8FCC-09672F474A59}"/>
                </a:ext>
              </a:extLst>
            </p:cNvPr>
            <p:cNvSpPr/>
            <p:nvPr userDrawn="1"/>
          </p:nvSpPr>
          <p:spPr>
            <a:xfrm>
              <a:off x="733425" y="38100"/>
              <a:ext cx="600075" cy="447675"/>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grpSp>
      <p:sp>
        <p:nvSpPr>
          <p:cNvPr id="14" name="Rectángulo 13">
            <a:extLst>
              <a:ext uri="{FF2B5EF4-FFF2-40B4-BE49-F238E27FC236}">
                <a16:creationId xmlns:a16="http://schemas.microsoft.com/office/drawing/2014/main" id="{FA609D54-6BDB-4FC5-9555-A2FA3C1B5014}"/>
              </a:ext>
            </a:extLst>
          </p:cNvPr>
          <p:cNvSpPr/>
          <p:nvPr userDrawn="1"/>
        </p:nvSpPr>
        <p:spPr>
          <a:xfrm>
            <a:off x="8628064" y="6481762"/>
            <a:ext cx="3563936" cy="361950"/>
          </a:xfrm>
          <a:prstGeom prst="rect">
            <a:avLst/>
          </a:prstGeom>
          <a:solidFill>
            <a:srgbClr val="E19A43"/>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s-MX" dirty="0"/>
          </a:p>
        </p:txBody>
      </p:sp>
      <p:sp>
        <p:nvSpPr>
          <p:cNvPr id="15" name="Rectángulo 14">
            <a:extLst>
              <a:ext uri="{FF2B5EF4-FFF2-40B4-BE49-F238E27FC236}">
                <a16:creationId xmlns:a16="http://schemas.microsoft.com/office/drawing/2014/main" id="{90AD3A19-94B9-499B-B84B-37CEB1286296}"/>
              </a:ext>
            </a:extLst>
          </p:cNvPr>
          <p:cNvSpPr/>
          <p:nvPr userDrawn="1"/>
        </p:nvSpPr>
        <p:spPr>
          <a:xfrm>
            <a:off x="0" y="6719887"/>
            <a:ext cx="8628063" cy="123825"/>
          </a:xfrm>
          <a:prstGeom prst="rect">
            <a:avLst/>
          </a:prstGeom>
          <a:solidFill>
            <a:srgbClr val="E19A43"/>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s-MX" dirty="0"/>
          </a:p>
        </p:txBody>
      </p:sp>
      <p:sp>
        <p:nvSpPr>
          <p:cNvPr id="2" name="CuadroTexto 1">
            <a:extLst>
              <a:ext uri="{FF2B5EF4-FFF2-40B4-BE49-F238E27FC236}">
                <a16:creationId xmlns:a16="http://schemas.microsoft.com/office/drawing/2014/main" id="{EB08DBCC-2826-42D1-877C-6CFA8A9804C1}"/>
              </a:ext>
            </a:extLst>
          </p:cNvPr>
          <p:cNvSpPr txBox="1"/>
          <p:nvPr userDrawn="1"/>
        </p:nvSpPr>
        <p:spPr>
          <a:xfrm>
            <a:off x="8628062" y="620688"/>
            <a:ext cx="3563935" cy="769441"/>
          </a:xfrm>
          <a:prstGeom prst="rect">
            <a:avLst/>
          </a:prstGeom>
          <a:noFill/>
          <a:ln>
            <a:noFill/>
          </a:ln>
        </p:spPr>
        <p:txBody>
          <a:bodyPr wrap="square" rtlCol="0">
            <a:spAutoFit/>
            <a:scene3d>
              <a:camera prst="obliqueTopRight"/>
              <a:lightRig rig="balanced" dir="t"/>
            </a:scene3d>
            <a:sp3d extrusionH="88900" prstMaterial="dkEdge">
              <a:bevelT w="0" h="127000"/>
              <a:bevelB w="38100" h="38100"/>
              <a:extrusionClr>
                <a:schemeClr val="accent6">
                  <a:lumMod val="60000"/>
                  <a:lumOff val="40000"/>
                </a:schemeClr>
              </a:extrusionClr>
            </a:sp3d>
          </a:bodyPr>
          <a:lstStyle/>
          <a:p>
            <a:pPr algn="ctr"/>
            <a:r>
              <a:rPr lang="es-MX" sz="4400" baseline="0" dirty="0">
                <a:ln>
                  <a:solidFill>
                    <a:schemeClr val="accent6">
                      <a:lumMod val="75000"/>
                    </a:schemeClr>
                  </a:solidFill>
                </a:ln>
                <a:solidFill>
                  <a:srgbClr val="FFC000"/>
                </a:solidFill>
                <a:effectLst>
                  <a:outerShdw blurRad="88900" dir="5400000" algn="ctr" rotWithShape="0">
                    <a:schemeClr val="accent2">
                      <a:lumMod val="60000"/>
                      <a:lumOff val="40000"/>
                    </a:schemeClr>
                  </a:outerShdw>
                </a:effectLst>
                <a:latin typeface="Eras Bold ITC" panose="020B0907030504020204" pitchFamily="34" charset="0"/>
              </a:rPr>
              <a:t>Domingo</a:t>
            </a:r>
          </a:p>
        </p:txBody>
      </p:sp>
      <p:sp>
        <p:nvSpPr>
          <p:cNvPr id="11" name="Rectángulo 10">
            <a:extLst>
              <a:ext uri="{FF2B5EF4-FFF2-40B4-BE49-F238E27FC236}">
                <a16:creationId xmlns:a16="http://schemas.microsoft.com/office/drawing/2014/main" id="{25676727-9345-463B-8ECA-EB680D14F607}"/>
              </a:ext>
            </a:extLst>
          </p:cNvPr>
          <p:cNvSpPr/>
          <p:nvPr userDrawn="1"/>
        </p:nvSpPr>
        <p:spPr>
          <a:xfrm>
            <a:off x="8628062" y="1360413"/>
            <a:ext cx="3563935" cy="123825"/>
          </a:xfrm>
          <a:prstGeom prst="rect">
            <a:avLst/>
          </a:prstGeom>
          <a:solidFill>
            <a:srgbClr val="E19A43"/>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s-MX" dirty="0"/>
          </a:p>
        </p:txBody>
      </p:sp>
    </p:spTree>
    <p:extLst>
      <p:ext uri="{BB962C8B-B14F-4D97-AF65-F5344CB8AC3E}">
        <p14:creationId xmlns:p14="http://schemas.microsoft.com/office/powerpoint/2010/main" val="4814999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Encabezado de sección">
    <p:spTree>
      <p:nvGrpSpPr>
        <p:cNvPr id="1" name=""/>
        <p:cNvGrpSpPr/>
        <p:nvPr/>
      </p:nvGrpSpPr>
      <p:grpSpPr>
        <a:xfrm>
          <a:off x="0" y="0"/>
          <a:ext cx="0" cy="0"/>
          <a:chOff x="0" y="0"/>
          <a:chExt cx="0" cy="0"/>
        </a:xfrm>
      </p:grpSpPr>
      <p:grpSp>
        <p:nvGrpSpPr>
          <p:cNvPr id="10" name="Grupo 9">
            <a:extLst>
              <a:ext uri="{FF2B5EF4-FFF2-40B4-BE49-F238E27FC236}">
                <a16:creationId xmlns:a16="http://schemas.microsoft.com/office/drawing/2014/main" id="{447AF23A-654F-4A5A-99FB-642F8FEB12A0}"/>
              </a:ext>
            </a:extLst>
          </p:cNvPr>
          <p:cNvGrpSpPr/>
          <p:nvPr userDrawn="1"/>
        </p:nvGrpSpPr>
        <p:grpSpPr>
          <a:xfrm>
            <a:off x="990600" y="3096"/>
            <a:ext cx="11201400" cy="664117"/>
            <a:chOff x="733425" y="38100"/>
            <a:chExt cx="8401050" cy="447675"/>
          </a:xfrm>
          <a:solidFill>
            <a:srgbClr val="856253"/>
          </a:solidFill>
        </p:grpSpPr>
        <p:sp>
          <p:nvSpPr>
            <p:cNvPr id="7" name="Rectángulo 6">
              <a:extLst>
                <a:ext uri="{FF2B5EF4-FFF2-40B4-BE49-F238E27FC236}">
                  <a16:creationId xmlns:a16="http://schemas.microsoft.com/office/drawing/2014/main" id="{79894453-0B23-43C7-9260-25FD59A95588}"/>
                </a:ext>
              </a:extLst>
            </p:cNvPr>
            <p:cNvSpPr/>
            <p:nvPr userDrawn="1"/>
          </p:nvSpPr>
          <p:spPr>
            <a:xfrm>
              <a:off x="809625" y="38100"/>
              <a:ext cx="8324850" cy="4476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sp>
          <p:nvSpPr>
            <p:cNvPr id="9" name="Diagrama de flujo: datos almacenados 8">
              <a:extLst>
                <a:ext uri="{FF2B5EF4-FFF2-40B4-BE49-F238E27FC236}">
                  <a16:creationId xmlns:a16="http://schemas.microsoft.com/office/drawing/2014/main" id="{380449C2-3922-4038-8FCC-09672F474A59}"/>
                </a:ext>
              </a:extLst>
            </p:cNvPr>
            <p:cNvSpPr/>
            <p:nvPr userDrawn="1"/>
          </p:nvSpPr>
          <p:spPr>
            <a:xfrm>
              <a:off x="733425" y="38100"/>
              <a:ext cx="600075" cy="447675"/>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grpSp>
      <p:sp>
        <p:nvSpPr>
          <p:cNvPr id="14" name="Rectángulo 13">
            <a:extLst>
              <a:ext uri="{FF2B5EF4-FFF2-40B4-BE49-F238E27FC236}">
                <a16:creationId xmlns:a16="http://schemas.microsoft.com/office/drawing/2014/main" id="{FA609D54-6BDB-4FC5-9555-A2FA3C1B5014}"/>
              </a:ext>
            </a:extLst>
          </p:cNvPr>
          <p:cNvSpPr/>
          <p:nvPr userDrawn="1"/>
        </p:nvSpPr>
        <p:spPr>
          <a:xfrm>
            <a:off x="8628064" y="6496050"/>
            <a:ext cx="3563936" cy="361950"/>
          </a:xfrm>
          <a:prstGeom prst="rect">
            <a:avLst/>
          </a:prstGeom>
          <a:solidFill>
            <a:srgbClr val="856253"/>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15" name="Rectángulo 14">
            <a:extLst>
              <a:ext uri="{FF2B5EF4-FFF2-40B4-BE49-F238E27FC236}">
                <a16:creationId xmlns:a16="http://schemas.microsoft.com/office/drawing/2014/main" id="{90AD3A19-94B9-499B-B84B-37CEB1286296}"/>
              </a:ext>
            </a:extLst>
          </p:cNvPr>
          <p:cNvSpPr/>
          <p:nvPr userDrawn="1"/>
        </p:nvSpPr>
        <p:spPr>
          <a:xfrm>
            <a:off x="0" y="6734175"/>
            <a:ext cx="8628063" cy="123825"/>
          </a:xfrm>
          <a:prstGeom prst="rect">
            <a:avLst/>
          </a:prstGeom>
          <a:solidFill>
            <a:srgbClr val="856253"/>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2" name="CuadroTexto 1">
            <a:extLst>
              <a:ext uri="{FF2B5EF4-FFF2-40B4-BE49-F238E27FC236}">
                <a16:creationId xmlns:a16="http://schemas.microsoft.com/office/drawing/2014/main" id="{EB08DBCC-2826-42D1-877C-6CFA8A9804C1}"/>
              </a:ext>
            </a:extLst>
          </p:cNvPr>
          <p:cNvSpPr txBox="1"/>
          <p:nvPr userDrawn="1"/>
        </p:nvSpPr>
        <p:spPr>
          <a:xfrm>
            <a:off x="8628062" y="643335"/>
            <a:ext cx="3563935" cy="769441"/>
          </a:xfrm>
          <a:prstGeom prst="rect">
            <a:avLst/>
          </a:prstGeom>
          <a:noFill/>
        </p:spPr>
        <p:txBody>
          <a:bodyPr wrap="square" rtlCol="0">
            <a:spAutoFit/>
            <a:scene3d>
              <a:camera prst="obliqueTopRight"/>
              <a:lightRig rig="balanced" dir="t"/>
            </a:scene3d>
            <a:sp3d extrusionH="88900" prstMaterial="dkEdge">
              <a:bevelT w="0" h="127000"/>
              <a:bevelB w="38100" h="38100"/>
              <a:extrusionClr>
                <a:srgbClr val="2F5597"/>
              </a:extrusionClr>
              <a:contourClr>
                <a:schemeClr val="accent1">
                  <a:lumMod val="60000"/>
                  <a:lumOff val="40000"/>
                </a:schemeClr>
              </a:contourClr>
            </a:sp3d>
          </a:bodyPr>
          <a:lstStyle/>
          <a:p>
            <a:pPr algn="ctr"/>
            <a:r>
              <a:rPr lang="es-MX" sz="4400" dirty="0">
                <a:ln>
                  <a:solidFill>
                    <a:srgbClr val="69727B"/>
                  </a:solidFill>
                </a:ln>
                <a:solidFill>
                  <a:srgbClr val="856050"/>
                </a:solidFill>
                <a:effectLst>
                  <a:innerShdw blurRad="63500" dist="50800" dir="18900000">
                    <a:prstClr val="black">
                      <a:alpha val="50000"/>
                    </a:prstClr>
                  </a:innerShdw>
                </a:effectLst>
                <a:latin typeface="Eras Bold ITC" panose="020B0907030504020204" pitchFamily="34" charset="0"/>
              </a:rPr>
              <a:t>Lunes</a:t>
            </a:r>
          </a:p>
        </p:txBody>
      </p:sp>
      <p:cxnSp>
        <p:nvCxnSpPr>
          <p:cNvPr id="8" name="Conector recto 7">
            <a:extLst>
              <a:ext uri="{FF2B5EF4-FFF2-40B4-BE49-F238E27FC236}">
                <a16:creationId xmlns:a16="http://schemas.microsoft.com/office/drawing/2014/main" id="{44EA761E-8895-4B7F-A0D2-5637A17499D0}"/>
              </a:ext>
            </a:extLst>
          </p:cNvPr>
          <p:cNvCxnSpPr>
            <a:cxnSpLocks/>
          </p:cNvCxnSpPr>
          <p:nvPr userDrawn="1"/>
        </p:nvCxnSpPr>
        <p:spPr>
          <a:xfrm>
            <a:off x="8628063" y="1223205"/>
            <a:ext cx="3563936" cy="0"/>
          </a:xfrm>
          <a:prstGeom prst="line">
            <a:avLst/>
          </a:prstGeom>
          <a:ln w="762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0">
            <a:schemeClr val="accent1"/>
          </a:fillRef>
          <a:effectRef idx="0">
            <a:schemeClr val="accent1"/>
          </a:effectRef>
          <a:fontRef idx="minor">
            <a:schemeClr val="tx1"/>
          </a:fontRef>
        </p:style>
      </p:cxnSp>
      <p:sp>
        <p:nvSpPr>
          <p:cNvPr id="13" name="Rectángulo 12">
            <a:extLst>
              <a:ext uri="{FF2B5EF4-FFF2-40B4-BE49-F238E27FC236}">
                <a16:creationId xmlns:a16="http://schemas.microsoft.com/office/drawing/2014/main" id="{17E138AC-C985-4B6B-A54C-00F6E8E20E59}"/>
              </a:ext>
            </a:extLst>
          </p:cNvPr>
          <p:cNvSpPr/>
          <p:nvPr userDrawn="1"/>
        </p:nvSpPr>
        <p:spPr>
          <a:xfrm flipV="1">
            <a:off x="8628058" y="1423956"/>
            <a:ext cx="3563939" cy="120563"/>
          </a:xfrm>
          <a:prstGeom prst="rect">
            <a:avLst/>
          </a:prstGeom>
          <a:solidFill>
            <a:srgbClr val="856253"/>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Tree>
    <p:extLst>
      <p:ext uri="{BB962C8B-B14F-4D97-AF65-F5344CB8AC3E}">
        <p14:creationId xmlns:p14="http://schemas.microsoft.com/office/powerpoint/2010/main" val="31491565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Encabezado de sección">
    <p:spTree>
      <p:nvGrpSpPr>
        <p:cNvPr id="1" name=""/>
        <p:cNvGrpSpPr/>
        <p:nvPr/>
      </p:nvGrpSpPr>
      <p:grpSpPr>
        <a:xfrm>
          <a:off x="0" y="0"/>
          <a:ext cx="0" cy="0"/>
          <a:chOff x="0" y="0"/>
          <a:chExt cx="0" cy="0"/>
        </a:xfrm>
      </p:grpSpPr>
      <p:grpSp>
        <p:nvGrpSpPr>
          <p:cNvPr id="10" name="Grupo 9">
            <a:extLst>
              <a:ext uri="{FF2B5EF4-FFF2-40B4-BE49-F238E27FC236}">
                <a16:creationId xmlns:a16="http://schemas.microsoft.com/office/drawing/2014/main" id="{447AF23A-654F-4A5A-99FB-642F8FEB12A0}"/>
              </a:ext>
            </a:extLst>
          </p:cNvPr>
          <p:cNvGrpSpPr/>
          <p:nvPr userDrawn="1"/>
        </p:nvGrpSpPr>
        <p:grpSpPr>
          <a:xfrm>
            <a:off x="990600" y="-1241"/>
            <a:ext cx="11201400" cy="664117"/>
            <a:chOff x="733425" y="38100"/>
            <a:chExt cx="8401050" cy="447675"/>
          </a:xfrm>
          <a:solidFill>
            <a:srgbClr val="373C3E"/>
          </a:solidFill>
        </p:grpSpPr>
        <p:sp>
          <p:nvSpPr>
            <p:cNvPr id="7" name="Rectángulo 6">
              <a:extLst>
                <a:ext uri="{FF2B5EF4-FFF2-40B4-BE49-F238E27FC236}">
                  <a16:creationId xmlns:a16="http://schemas.microsoft.com/office/drawing/2014/main" id="{79894453-0B23-43C7-9260-25FD59A95588}"/>
                </a:ext>
              </a:extLst>
            </p:cNvPr>
            <p:cNvSpPr/>
            <p:nvPr userDrawn="1"/>
          </p:nvSpPr>
          <p:spPr>
            <a:xfrm>
              <a:off x="1214103" y="38100"/>
              <a:ext cx="7920372" cy="447675"/>
            </a:xfrm>
            <a:prstGeom prst="rect">
              <a:avLst/>
            </a:prstGeom>
            <a:solidFill>
              <a:srgbClr val="077F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sp>
          <p:nvSpPr>
            <p:cNvPr id="9" name="Diagrama de flujo: datos almacenados 8">
              <a:extLst>
                <a:ext uri="{FF2B5EF4-FFF2-40B4-BE49-F238E27FC236}">
                  <a16:creationId xmlns:a16="http://schemas.microsoft.com/office/drawing/2014/main" id="{380449C2-3922-4038-8FCC-09672F474A59}"/>
                </a:ext>
              </a:extLst>
            </p:cNvPr>
            <p:cNvSpPr/>
            <p:nvPr userDrawn="1"/>
          </p:nvSpPr>
          <p:spPr>
            <a:xfrm>
              <a:off x="733425" y="38100"/>
              <a:ext cx="600075" cy="447675"/>
            </a:xfrm>
            <a:prstGeom prst="flowChartOnlineStorage">
              <a:avLst/>
            </a:prstGeom>
            <a:solidFill>
              <a:srgbClr val="077F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grpSp>
      <p:sp>
        <p:nvSpPr>
          <p:cNvPr id="14" name="Rectángulo 13">
            <a:extLst>
              <a:ext uri="{FF2B5EF4-FFF2-40B4-BE49-F238E27FC236}">
                <a16:creationId xmlns:a16="http://schemas.microsoft.com/office/drawing/2014/main" id="{FA609D54-6BDB-4FC5-9555-A2FA3C1B5014}"/>
              </a:ext>
            </a:extLst>
          </p:cNvPr>
          <p:cNvSpPr/>
          <p:nvPr userDrawn="1"/>
        </p:nvSpPr>
        <p:spPr>
          <a:xfrm>
            <a:off x="8628063" y="6496050"/>
            <a:ext cx="3563936" cy="361950"/>
          </a:xfrm>
          <a:prstGeom prst="rect">
            <a:avLst/>
          </a:prstGeom>
          <a:solidFill>
            <a:srgbClr val="077FBA"/>
          </a:solidFill>
          <a:ln>
            <a:solidFill>
              <a:srgbClr val="077FBA"/>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15" name="Rectángulo 14">
            <a:extLst>
              <a:ext uri="{FF2B5EF4-FFF2-40B4-BE49-F238E27FC236}">
                <a16:creationId xmlns:a16="http://schemas.microsoft.com/office/drawing/2014/main" id="{90AD3A19-94B9-499B-B84B-37CEB1286296}"/>
              </a:ext>
            </a:extLst>
          </p:cNvPr>
          <p:cNvSpPr/>
          <p:nvPr userDrawn="1"/>
        </p:nvSpPr>
        <p:spPr>
          <a:xfrm>
            <a:off x="0" y="6734175"/>
            <a:ext cx="8628063" cy="123825"/>
          </a:xfrm>
          <a:prstGeom prst="rect">
            <a:avLst/>
          </a:prstGeom>
          <a:solidFill>
            <a:srgbClr val="077FBA"/>
          </a:solidFill>
          <a:ln>
            <a:solidFill>
              <a:srgbClr val="077FBA"/>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2" name="CuadroTexto 1">
            <a:extLst>
              <a:ext uri="{FF2B5EF4-FFF2-40B4-BE49-F238E27FC236}">
                <a16:creationId xmlns:a16="http://schemas.microsoft.com/office/drawing/2014/main" id="{EB08DBCC-2826-42D1-877C-6CFA8A9804C1}"/>
              </a:ext>
            </a:extLst>
          </p:cNvPr>
          <p:cNvSpPr txBox="1"/>
          <p:nvPr userDrawn="1"/>
        </p:nvSpPr>
        <p:spPr>
          <a:xfrm>
            <a:off x="8616280" y="692696"/>
            <a:ext cx="3563936" cy="769441"/>
          </a:xfrm>
          <a:prstGeom prst="rect">
            <a:avLst/>
          </a:prstGeom>
          <a:noFill/>
        </p:spPr>
        <p:txBody>
          <a:bodyPr wrap="square" rtlCol="0">
            <a:spAutoFit/>
            <a:scene3d>
              <a:camera prst="obliqueTopRight"/>
              <a:lightRig rig="threePt" dir="t"/>
            </a:scene3d>
            <a:sp3d extrusionH="88900">
              <a:bevelT w="0" h="127000"/>
              <a:bevelB w="38100" h="38100"/>
              <a:extrusionClr>
                <a:srgbClr val="7030A0"/>
              </a:extrusionClr>
            </a:sp3d>
          </a:bodyPr>
          <a:lstStyle/>
          <a:p>
            <a:pPr algn="ctr"/>
            <a:r>
              <a:rPr lang="es-MX" sz="4400" dirty="0">
                <a:ln>
                  <a:solidFill>
                    <a:srgbClr val="077FBA"/>
                  </a:solidFill>
                </a:ln>
                <a:solidFill>
                  <a:srgbClr val="077FBA"/>
                </a:solidFill>
                <a:effectLst>
                  <a:innerShdw blurRad="63500" dist="50800" dir="18900000">
                    <a:prstClr val="black">
                      <a:alpha val="50000"/>
                    </a:prstClr>
                  </a:innerShdw>
                </a:effectLst>
                <a:latin typeface="Eras Bold ITC" panose="020B0907030504020204" pitchFamily="34" charset="0"/>
              </a:rPr>
              <a:t>Martes</a:t>
            </a:r>
          </a:p>
        </p:txBody>
      </p:sp>
      <p:sp>
        <p:nvSpPr>
          <p:cNvPr id="13" name="Rectángulo 12">
            <a:extLst>
              <a:ext uri="{FF2B5EF4-FFF2-40B4-BE49-F238E27FC236}">
                <a16:creationId xmlns:a16="http://schemas.microsoft.com/office/drawing/2014/main" id="{8DCE7C6C-E8C3-4E6F-AE3B-0618B032DE27}"/>
              </a:ext>
            </a:extLst>
          </p:cNvPr>
          <p:cNvSpPr/>
          <p:nvPr userDrawn="1"/>
        </p:nvSpPr>
        <p:spPr>
          <a:xfrm>
            <a:off x="8616280" y="1390129"/>
            <a:ext cx="3563936" cy="123825"/>
          </a:xfrm>
          <a:prstGeom prst="rect">
            <a:avLst/>
          </a:prstGeom>
          <a:solidFill>
            <a:srgbClr val="077FBA"/>
          </a:solidFill>
          <a:ln>
            <a:solidFill>
              <a:srgbClr val="077FBA"/>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Tree>
    <p:extLst>
      <p:ext uri="{BB962C8B-B14F-4D97-AF65-F5344CB8AC3E}">
        <p14:creationId xmlns:p14="http://schemas.microsoft.com/office/powerpoint/2010/main" val="32669189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Encabezado de sección">
    <p:spTree>
      <p:nvGrpSpPr>
        <p:cNvPr id="1" name=""/>
        <p:cNvGrpSpPr/>
        <p:nvPr/>
      </p:nvGrpSpPr>
      <p:grpSpPr>
        <a:xfrm>
          <a:off x="0" y="0"/>
          <a:ext cx="0" cy="0"/>
          <a:chOff x="0" y="0"/>
          <a:chExt cx="0" cy="0"/>
        </a:xfrm>
      </p:grpSpPr>
      <p:grpSp>
        <p:nvGrpSpPr>
          <p:cNvPr id="10" name="Grupo 9">
            <a:extLst>
              <a:ext uri="{FF2B5EF4-FFF2-40B4-BE49-F238E27FC236}">
                <a16:creationId xmlns:a16="http://schemas.microsoft.com/office/drawing/2014/main" id="{447AF23A-654F-4A5A-99FB-642F8FEB12A0}"/>
              </a:ext>
            </a:extLst>
          </p:cNvPr>
          <p:cNvGrpSpPr/>
          <p:nvPr userDrawn="1"/>
        </p:nvGrpSpPr>
        <p:grpSpPr>
          <a:xfrm>
            <a:off x="990600" y="-1238"/>
            <a:ext cx="11201400" cy="664117"/>
            <a:chOff x="733425" y="38100"/>
            <a:chExt cx="8401050" cy="447675"/>
          </a:xfrm>
          <a:solidFill>
            <a:srgbClr val="5CB9BF"/>
          </a:solidFill>
        </p:grpSpPr>
        <p:sp>
          <p:nvSpPr>
            <p:cNvPr id="7" name="Rectángulo 6">
              <a:extLst>
                <a:ext uri="{FF2B5EF4-FFF2-40B4-BE49-F238E27FC236}">
                  <a16:creationId xmlns:a16="http://schemas.microsoft.com/office/drawing/2014/main" id="{79894453-0B23-43C7-9260-25FD59A95588}"/>
                </a:ext>
              </a:extLst>
            </p:cNvPr>
            <p:cNvSpPr/>
            <p:nvPr userDrawn="1"/>
          </p:nvSpPr>
          <p:spPr>
            <a:xfrm>
              <a:off x="809625" y="38100"/>
              <a:ext cx="8324850" cy="4476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sp>
          <p:nvSpPr>
            <p:cNvPr id="9" name="Diagrama de flujo: datos almacenados 8">
              <a:extLst>
                <a:ext uri="{FF2B5EF4-FFF2-40B4-BE49-F238E27FC236}">
                  <a16:creationId xmlns:a16="http://schemas.microsoft.com/office/drawing/2014/main" id="{380449C2-3922-4038-8FCC-09672F474A59}"/>
                </a:ext>
              </a:extLst>
            </p:cNvPr>
            <p:cNvSpPr/>
            <p:nvPr userDrawn="1"/>
          </p:nvSpPr>
          <p:spPr>
            <a:xfrm>
              <a:off x="733425" y="38100"/>
              <a:ext cx="600075" cy="447675"/>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grpSp>
      <p:sp>
        <p:nvSpPr>
          <p:cNvPr id="14" name="Rectángulo 13">
            <a:extLst>
              <a:ext uri="{FF2B5EF4-FFF2-40B4-BE49-F238E27FC236}">
                <a16:creationId xmlns:a16="http://schemas.microsoft.com/office/drawing/2014/main" id="{FA609D54-6BDB-4FC5-9555-A2FA3C1B5014}"/>
              </a:ext>
            </a:extLst>
          </p:cNvPr>
          <p:cNvSpPr/>
          <p:nvPr userDrawn="1"/>
        </p:nvSpPr>
        <p:spPr>
          <a:xfrm>
            <a:off x="8628063" y="6496050"/>
            <a:ext cx="3563936" cy="361950"/>
          </a:xfrm>
          <a:prstGeom prst="rect">
            <a:avLst/>
          </a:prstGeom>
          <a:solidFill>
            <a:srgbClr val="5CB9BF"/>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2" name="CuadroTexto 1">
            <a:extLst>
              <a:ext uri="{FF2B5EF4-FFF2-40B4-BE49-F238E27FC236}">
                <a16:creationId xmlns:a16="http://schemas.microsoft.com/office/drawing/2014/main" id="{EB08DBCC-2826-42D1-877C-6CFA8A9804C1}"/>
              </a:ext>
            </a:extLst>
          </p:cNvPr>
          <p:cNvSpPr txBox="1"/>
          <p:nvPr userDrawn="1"/>
        </p:nvSpPr>
        <p:spPr>
          <a:xfrm>
            <a:off x="8628063" y="704666"/>
            <a:ext cx="3575133" cy="769441"/>
          </a:xfrm>
          <a:prstGeom prst="rect">
            <a:avLst/>
          </a:prstGeom>
          <a:noFill/>
        </p:spPr>
        <p:txBody>
          <a:bodyPr wrap="square" rtlCol="0">
            <a:spAutoFit/>
            <a:scene3d>
              <a:camera prst="obliqueTopRight"/>
              <a:lightRig rig="threePt" dir="t"/>
            </a:scene3d>
            <a:sp3d extrusionH="107950" contourW="12700" prstMaterial="dkEdge">
              <a:bevelT w="19050" h="82550"/>
              <a:bevelB w="12700"/>
              <a:extrusionClr>
                <a:srgbClr val="5CB9BF"/>
              </a:extrusionClr>
              <a:contourClr>
                <a:srgbClr val="5CB9BF"/>
              </a:contourClr>
            </a:sp3d>
          </a:bodyPr>
          <a:lstStyle/>
          <a:p>
            <a:pPr algn="ctr"/>
            <a:r>
              <a:rPr lang="es-MX" sz="4400" dirty="0">
                <a:ln>
                  <a:solidFill>
                    <a:srgbClr val="5CB9BF"/>
                  </a:solidFill>
                </a:ln>
                <a:solidFill>
                  <a:srgbClr val="5CB9BF"/>
                </a:solidFill>
                <a:effectLst>
                  <a:innerShdw blurRad="63500" dist="50800">
                    <a:prstClr val="black">
                      <a:alpha val="50000"/>
                    </a:prstClr>
                  </a:innerShdw>
                </a:effectLst>
                <a:latin typeface="Eras Bold ITC" panose="020B0907030504020204" pitchFamily="34" charset="0"/>
              </a:rPr>
              <a:t>Miércoles</a:t>
            </a:r>
          </a:p>
        </p:txBody>
      </p:sp>
      <p:sp>
        <p:nvSpPr>
          <p:cNvPr id="11" name="Rectángulo 10">
            <a:extLst>
              <a:ext uri="{FF2B5EF4-FFF2-40B4-BE49-F238E27FC236}">
                <a16:creationId xmlns:a16="http://schemas.microsoft.com/office/drawing/2014/main" id="{9B825BBA-0797-48D3-BC2C-AC70CB47B958}"/>
              </a:ext>
            </a:extLst>
          </p:cNvPr>
          <p:cNvSpPr/>
          <p:nvPr userDrawn="1"/>
        </p:nvSpPr>
        <p:spPr>
          <a:xfrm>
            <a:off x="8616280" y="1390129"/>
            <a:ext cx="3563936" cy="123825"/>
          </a:xfrm>
          <a:prstGeom prst="rect">
            <a:avLst/>
          </a:prstGeom>
          <a:solidFill>
            <a:srgbClr val="5CB9BF"/>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solidFill>
                <a:srgbClr val="385723"/>
              </a:solidFill>
            </a:endParaRPr>
          </a:p>
        </p:txBody>
      </p:sp>
      <p:sp>
        <p:nvSpPr>
          <p:cNvPr id="12" name="Rectángulo 11">
            <a:extLst>
              <a:ext uri="{FF2B5EF4-FFF2-40B4-BE49-F238E27FC236}">
                <a16:creationId xmlns:a16="http://schemas.microsoft.com/office/drawing/2014/main" id="{699194B3-4FDB-4BDE-9B8A-8A2B1B6E2861}"/>
              </a:ext>
            </a:extLst>
          </p:cNvPr>
          <p:cNvSpPr/>
          <p:nvPr userDrawn="1"/>
        </p:nvSpPr>
        <p:spPr>
          <a:xfrm>
            <a:off x="0" y="6734175"/>
            <a:ext cx="8628063" cy="123825"/>
          </a:xfrm>
          <a:prstGeom prst="rect">
            <a:avLst/>
          </a:prstGeom>
          <a:solidFill>
            <a:srgbClr val="5CB9BF"/>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Tree>
    <p:extLst>
      <p:ext uri="{BB962C8B-B14F-4D97-AF65-F5344CB8AC3E}">
        <p14:creationId xmlns:p14="http://schemas.microsoft.com/office/powerpoint/2010/main" val="3623787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Encabezado de sección">
    <p:spTree>
      <p:nvGrpSpPr>
        <p:cNvPr id="1" name=""/>
        <p:cNvGrpSpPr/>
        <p:nvPr/>
      </p:nvGrpSpPr>
      <p:grpSpPr>
        <a:xfrm>
          <a:off x="0" y="0"/>
          <a:ext cx="0" cy="0"/>
          <a:chOff x="0" y="0"/>
          <a:chExt cx="0" cy="0"/>
        </a:xfrm>
      </p:grpSpPr>
      <p:grpSp>
        <p:nvGrpSpPr>
          <p:cNvPr id="10" name="Grupo 9">
            <a:extLst>
              <a:ext uri="{FF2B5EF4-FFF2-40B4-BE49-F238E27FC236}">
                <a16:creationId xmlns:a16="http://schemas.microsoft.com/office/drawing/2014/main" id="{447AF23A-654F-4A5A-99FB-642F8FEB12A0}"/>
              </a:ext>
            </a:extLst>
          </p:cNvPr>
          <p:cNvGrpSpPr/>
          <p:nvPr userDrawn="1"/>
        </p:nvGrpSpPr>
        <p:grpSpPr>
          <a:xfrm>
            <a:off x="990600" y="-1257"/>
            <a:ext cx="11201400" cy="664117"/>
            <a:chOff x="733425" y="38100"/>
            <a:chExt cx="8401050" cy="447675"/>
          </a:xfrm>
          <a:solidFill>
            <a:srgbClr val="ECC088"/>
          </a:solidFill>
        </p:grpSpPr>
        <p:sp>
          <p:nvSpPr>
            <p:cNvPr id="7" name="Rectángulo 6">
              <a:extLst>
                <a:ext uri="{FF2B5EF4-FFF2-40B4-BE49-F238E27FC236}">
                  <a16:creationId xmlns:a16="http://schemas.microsoft.com/office/drawing/2014/main" id="{79894453-0B23-43C7-9260-25FD59A95588}"/>
                </a:ext>
              </a:extLst>
            </p:cNvPr>
            <p:cNvSpPr/>
            <p:nvPr userDrawn="1"/>
          </p:nvSpPr>
          <p:spPr>
            <a:xfrm>
              <a:off x="809625" y="38100"/>
              <a:ext cx="8324850" cy="447675"/>
            </a:xfrm>
            <a:prstGeom prst="rect">
              <a:avLst/>
            </a:prstGeom>
            <a:grpFill/>
            <a:ln>
              <a:solidFill>
                <a:srgbClr val="ECC0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sp>
          <p:nvSpPr>
            <p:cNvPr id="9" name="Diagrama de flujo: datos almacenados 8">
              <a:extLst>
                <a:ext uri="{FF2B5EF4-FFF2-40B4-BE49-F238E27FC236}">
                  <a16:creationId xmlns:a16="http://schemas.microsoft.com/office/drawing/2014/main" id="{380449C2-3922-4038-8FCC-09672F474A59}"/>
                </a:ext>
              </a:extLst>
            </p:cNvPr>
            <p:cNvSpPr/>
            <p:nvPr userDrawn="1"/>
          </p:nvSpPr>
          <p:spPr>
            <a:xfrm>
              <a:off x="733425" y="38100"/>
              <a:ext cx="600075" cy="447675"/>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grpSp>
      <p:sp>
        <p:nvSpPr>
          <p:cNvPr id="14" name="Rectángulo 13">
            <a:extLst>
              <a:ext uri="{FF2B5EF4-FFF2-40B4-BE49-F238E27FC236}">
                <a16:creationId xmlns:a16="http://schemas.microsoft.com/office/drawing/2014/main" id="{FA609D54-6BDB-4FC5-9555-A2FA3C1B5014}"/>
              </a:ext>
            </a:extLst>
          </p:cNvPr>
          <p:cNvSpPr/>
          <p:nvPr userDrawn="1"/>
        </p:nvSpPr>
        <p:spPr>
          <a:xfrm>
            <a:off x="8628064" y="6496050"/>
            <a:ext cx="3563936" cy="361950"/>
          </a:xfrm>
          <a:prstGeom prst="rect">
            <a:avLst/>
          </a:prstGeom>
          <a:solidFill>
            <a:srgbClr val="ECC088"/>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15" name="Rectángulo 14">
            <a:extLst>
              <a:ext uri="{FF2B5EF4-FFF2-40B4-BE49-F238E27FC236}">
                <a16:creationId xmlns:a16="http://schemas.microsoft.com/office/drawing/2014/main" id="{90AD3A19-94B9-499B-B84B-37CEB1286296}"/>
              </a:ext>
            </a:extLst>
          </p:cNvPr>
          <p:cNvSpPr/>
          <p:nvPr userDrawn="1"/>
        </p:nvSpPr>
        <p:spPr>
          <a:xfrm>
            <a:off x="0" y="6734175"/>
            <a:ext cx="8628063" cy="123825"/>
          </a:xfrm>
          <a:prstGeom prst="rect">
            <a:avLst/>
          </a:prstGeom>
          <a:solidFill>
            <a:srgbClr val="ECC088"/>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2" name="CuadroTexto 1">
            <a:extLst>
              <a:ext uri="{FF2B5EF4-FFF2-40B4-BE49-F238E27FC236}">
                <a16:creationId xmlns:a16="http://schemas.microsoft.com/office/drawing/2014/main" id="{EB08DBCC-2826-42D1-877C-6CFA8A9804C1}"/>
              </a:ext>
            </a:extLst>
          </p:cNvPr>
          <p:cNvSpPr txBox="1"/>
          <p:nvPr userDrawn="1"/>
        </p:nvSpPr>
        <p:spPr>
          <a:xfrm>
            <a:off x="8628063" y="692693"/>
            <a:ext cx="3563935" cy="769441"/>
          </a:xfrm>
          <a:prstGeom prst="rect">
            <a:avLst/>
          </a:prstGeom>
          <a:noFill/>
          <a:effectLst>
            <a:outerShdw blurRad="50800" dist="50800" dir="5400000" algn="ctr" rotWithShape="0">
              <a:srgbClr val="C00000"/>
            </a:outerShdw>
          </a:effectLst>
        </p:spPr>
        <p:txBody>
          <a:bodyPr wrap="square" rtlCol="0">
            <a:spAutoFit/>
            <a:scene3d>
              <a:camera prst="obliqueTopRight"/>
              <a:lightRig rig="twoPt" dir="t"/>
            </a:scene3d>
            <a:sp3d extrusionH="88900" contourW="19050" prstMaterial="metal">
              <a:extrusionClr>
                <a:schemeClr val="bg1"/>
              </a:extrusionClr>
              <a:contourClr>
                <a:srgbClr val="856253"/>
              </a:contourClr>
            </a:sp3d>
          </a:bodyPr>
          <a:lstStyle/>
          <a:p>
            <a:pPr algn="ctr"/>
            <a:r>
              <a:rPr lang="es-MX" sz="4400" dirty="0">
                <a:ln>
                  <a:solidFill>
                    <a:srgbClr val="131818">
                      <a:alpha val="98000"/>
                    </a:srgbClr>
                  </a:solidFill>
                </a:ln>
                <a:solidFill>
                  <a:srgbClr val="ECC088"/>
                </a:solidFill>
                <a:effectLst>
                  <a:innerShdw blurRad="63500" dist="50800" dir="18900000">
                    <a:prstClr val="black">
                      <a:alpha val="50000"/>
                    </a:prstClr>
                  </a:innerShdw>
                </a:effectLst>
                <a:latin typeface="Eras Bold ITC" panose="020B0907030504020204" pitchFamily="34" charset="0"/>
              </a:rPr>
              <a:t>Jueves</a:t>
            </a:r>
          </a:p>
        </p:txBody>
      </p:sp>
      <p:sp>
        <p:nvSpPr>
          <p:cNvPr id="11" name="Rectángulo 10">
            <a:extLst>
              <a:ext uri="{FF2B5EF4-FFF2-40B4-BE49-F238E27FC236}">
                <a16:creationId xmlns:a16="http://schemas.microsoft.com/office/drawing/2014/main" id="{DF26A9CF-54DF-415E-92E8-D99EDF116806}"/>
              </a:ext>
            </a:extLst>
          </p:cNvPr>
          <p:cNvSpPr/>
          <p:nvPr userDrawn="1"/>
        </p:nvSpPr>
        <p:spPr>
          <a:xfrm>
            <a:off x="8628060" y="1400221"/>
            <a:ext cx="3563939" cy="123825"/>
          </a:xfrm>
          <a:prstGeom prst="rect">
            <a:avLst/>
          </a:prstGeom>
          <a:solidFill>
            <a:srgbClr val="ECC088"/>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Tree>
    <p:extLst>
      <p:ext uri="{BB962C8B-B14F-4D97-AF65-F5344CB8AC3E}">
        <p14:creationId xmlns:p14="http://schemas.microsoft.com/office/powerpoint/2010/main" val="33148968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alphaModFix amt="2100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dirty="0"/>
              <a:t>Haga clic para modificar el estilo de título del patrón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5DEF44-DEF2-4D8A-BFAD-8C38AFA99A77}" type="datetime1">
              <a:rPr lang="es-MX" smtClean="0"/>
              <a:t>17/05/2023</a:t>
            </a:fld>
            <a:endParaRPr lang="es-MX"/>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C4321C-B956-46ED-8AE0-A323D2C352ED}" type="slidenum">
              <a:rPr lang="es-MX" smtClean="0"/>
              <a:t>‹Nº›</a:t>
            </a:fld>
            <a:endParaRPr lang="es-MX"/>
          </a:p>
        </p:txBody>
      </p:sp>
    </p:spTree>
    <p:extLst>
      <p:ext uri="{BB962C8B-B14F-4D97-AF65-F5344CB8AC3E}">
        <p14:creationId xmlns:p14="http://schemas.microsoft.com/office/powerpoint/2010/main" val="1660006122"/>
      </p:ext>
    </p:extLst>
  </p:cSld>
  <p:clrMap bg1="lt1" tx1="dk1" bg2="lt2" tx2="dk2" accent1="accent1" accent2="accent2" accent3="accent3" accent4="accent4" accent5="accent5" accent6="accent6" hlink="hlink" folHlink="folHlink"/>
  <p:sldLayoutIdLst>
    <p:sldLayoutId id="2147483685" r:id="rId1"/>
    <p:sldLayoutId id="2147483687" r:id="rId2"/>
    <p:sldLayoutId id="2147483672" r:id="rId3"/>
    <p:sldLayoutId id="2147483663" r:id="rId4"/>
    <p:sldLayoutId id="2147483686" r:id="rId5"/>
    <p:sldLayoutId id="2147483688" r:id="rId6"/>
    <p:sldLayoutId id="2147483689" r:id="rId7"/>
    <p:sldLayoutId id="2147483690" r:id="rId8"/>
    <p:sldLayoutId id="2147483691" r:id="rId9"/>
    <p:sldLayoutId id="2147483692" r:id="rId10"/>
  </p:sldLayoutIdLst>
  <p:hf sldNum="0" hdr="0"/>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s-ES" sz="2400" kern="1200" dirty="0">
          <a:ln>
            <a:solidFill>
              <a:schemeClr val="accent1">
                <a:lumMod val="50000"/>
              </a:schemeClr>
            </a:solidFill>
          </a:ln>
          <a:solidFill>
            <a:schemeClr val="tx1"/>
          </a:solidFill>
          <a:effectLst/>
          <a:latin typeface="Arial Rounded MT Bold" panose="020F0704030504030204" pitchFamily="34" charset="0"/>
          <a:ea typeface="+mj-ea"/>
          <a:cs typeface="+mj-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271203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0282D843-F76C-4A24-B20A-0C2B992E5A2B}"/>
              </a:ext>
            </a:extLst>
          </p:cNvPr>
          <p:cNvSpPr>
            <a:spLocks noGrp="1"/>
          </p:cNvSpPr>
          <p:nvPr>
            <p:ph type="body" sz="quarter" idx="10"/>
          </p:nvPr>
        </p:nvSpPr>
        <p:spPr>
          <a:xfrm>
            <a:off x="443372" y="1124744"/>
            <a:ext cx="11197244" cy="5400600"/>
          </a:xfrm>
          <a:noFill/>
        </p:spPr>
        <p:txBody>
          <a:bodyPr wrap="square" rtlCol="0">
            <a:normAutofit fontScale="92500" lnSpcReduction="20000"/>
          </a:bodyPr>
          <a:lstStyle/>
          <a:p>
            <a:pPr marL="0" indent="0" algn="just" defTabSz="457200">
              <a:lnSpc>
                <a:spcPct val="110000"/>
              </a:lnSpc>
              <a:spcAft>
                <a:spcPts val="300"/>
              </a:spcAft>
              <a:buNone/>
            </a:pPr>
            <a:r>
              <a:rPr lang="es-MX" sz="2000" b="1" dirty="0">
                <a:ln>
                  <a:solidFill>
                    <a:schemeClr val="tx1"/>
                  </a:solidFill>
                </a:ln>
                <a:latin typeface="Georgia Pro Cond Semibold" panose="020B0604020202020204" pitchFamily="18" charset="0"/>
                <a:ea typeface="Roboto Thin" panose="02000000000000000000" pitchFamily="2" charset="0"/>
              </a:rPr>
              <a:t>El sábado representa bellamente una relación eterna con Dios. Se extiende desde el jardín del Edén en la creación hasta el jardín que Dios hará de este planeta al final de los tiempos. Se extiende desde el paraíso perdido hasta el paraíso restaurado. Necesitamos ese tipo de para siempre en nuestras vidas. Necesitamos un lugar que nos asegure que estamos en una relación eterna con el Padre celestial.</a:t>
            </a:r>
          </a:p>
          <a:p>
            <a:pPr marL="0" indent="0" algn="just" defTabSz="457200">
              <a:lnSpc>
                <a:spcPct val="110000"/>
              </a:lnSpc>
              <a:spcAft>
                <a:spcPts val="300"/>
              </a:spcAft>
              <a:buNone/>
            </a:pPr>
            <a:r>
              <a:rPr lang="es-MX" sz="2000" b="1" dirty="0">
                <a:ln>
                  <a:solidFill>
                    <a:schemeClr val="tx1"/>
                  </a:solidFill>
                </a:ln>
                <a:latin typeface="Georgia Pro Cond Semibold" panose="020B0604020202020204" pitchFamily="18" charset="0"/>
                <a:ea typeface="Roboto Thin" panose="02000000000000000000" pitchFamily="2" charset="0"/>
              </a:rPr>
              <a:t>El mensaje de tres ángeles volando a través de los cielos, apelando a que adoremos al Creador, es la respuesta del cielo a la desesperación desesperada de muchos en el siglo XXI. Es la respuesta a la filosofía deshumanizante de la evolución atea. Es la respuesta a la preocupación, la tensión y el miedo. Es la respuesta a la falta de poder y a la falta de propósito. Es la respuesta a la desesperanza de nuestra sociedad, porque nos señala la seguridad en Jesús hoy, mañana y siempre.</a:t>
            </a:r>
          </a:p>
          <a:p>
            <a:pPr marL="0" indent="0" algn="just" defTabSz="457200">
              <a:lnSpc>
                <a:spcPct val="110000"/>
              </a:lnSpc>
              <a:spcAft>
                <a:spcPts val="300"/>
              </a:spcAft>
              <a:buNone/>
            </a:pPr>
            <a:r>
              <a:rPr lang="es-MX" sz="2000" b="1" dirty="0">
                <a:ln>
                  <a:solidFill>
                    <a:schemeClr val="tx1"/>
                  </a:solidFill>
                </a:ln>
                <a:latin typeface="Georgia Pro Cond Semibold" panose="020B0604020202020204" pitchFamily="18" charset="0"/>
                <a:ea typeface="Roboto Thin" panose="02000000000000000000" pitchFamily="2" charset="0"/>
              </a:rPr>
              <a:t>En la lección de esta semana exploramos con mayor detalle : 1) el significado del sábado en nuestra vida, 2) La influencia del sábado en nuestra vida personal, 3) Su influencia en nuestras actitudes, decisiones y acciones, 3) El Sábado como punto focal de la crisis del tiempo del fin sobre la Ley de Dios, 4) El Sábado como símbolo eterno de  al autoridad creadora.</a:t>
            </a:r>
          </a:p>
          <a:p>
            <a:pPr marL="0" indent="0" algn="just" defTabSz="457200">
              <a:lnSpc>
                <a:spcPct val="110000"/>
              </a:lnSpc>
              <a:spcAft>
                <a:spcPts val="300"/>
              </a:spcAft>
              <a:buNone/>
            </a:pPr>
            <a:r>
              <a:rPr lang="es-MX" sz="2000" b="1" dirty="0">
                <a:ln>
                  <a:solidFill>
                    <a:schemeClr val="tx1"/>
                  </a:solidFill>
                </a:ln>
                <a:latin typeface="Georgia Pro Cond Semibold" panose="020B0604020202020204" pitchFamily="18" charset="0"/>
                <a:ea typeface="Roboto Thin" panose="02000000000000000000" pitchFamily="2" charset="0"/>
              </a:rPr>
              <a:t>“Al señalar a Dios como el Creador de los cielos y de la tierra, el sábado distingue al verdadero Dios de todos los falsos dioses. Todos los que guardan el séptimo día demuestran al hacerlo que son adoradores de Jehová. Así el sábado será la señal de lealtad del hombre hacia Dios mientras exista en la tierra un pueblo que le sirva” </a:t>
            </a:r>
            <a:r>
              <a:rPr lang="es-MX" sz="2000" i="1" dirty="0">
                <a:ln>
                  <a:solidFill>
                    <a:schemeClr val="tx1"/>
                  </a:solidFill>
                </a:ln>
                <a:latin typeface="Georgia Pro Cond Semibold" panose="020B0604020202020204" pitchFamily="18" charset="0"/>
                <a:ea typeface="Roboto Thin" panose="02000000000000000000" pitchFamily="2" charset="0"/>
              </a:rPr>
              <a:t>(Patriarcas y profetas, pg. 279)</a:t>
            </a:r>
            <a:endParaRPr lang="es-MX" sz="2000" i="1" dirty="0">
              <a:solidFill>
                <a:srgbClr val="000000"/>
              </a:solidFill>
              <a:latin typeface="Avenir Next LT Pro" panose="020B0504020202020204" pitchFamily="34" charset="0"/>
              <a:ea typeface="+mn-ea"/>
              <a:cs typeface="Times New Roman" panose="02020603050405020304" pitchFamily="18" charset="0"/>
            </a:endParaRPr>
          </a:p>
        </p:txBody>
      </p:sp>
    </p:spTree>
    <p:extLst>
      <p:ext uri="{BB962C8B-B14F-4D97-AF65-F5344CB8AC3E}">
        <p14:creationId xmlns:p14="http://schemas.microsoft.com/office/powerpoint/2010/main" val="747547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35B18E2E-EA7D-4701-A7E9-A6D2F537435F}"/>
              </a:ext>
            </a:extLst>
          </p:cNvPr>
          <p:cNvSpPr/>
          <p:nvPr/>
        </p:nvSpPr>
        <p:spPr>
          <a:xfrm>
            <a:off x="6816080" y="2559470"/>
            <a:ext cx="3456384" cy="2016224"/>
          </a:xfrm>
          <a:prstGeom prst="rect">
            <a:avLst/>
          </a:prstGeom>
          <a:solidFill>
            <a:srgbClr val="FD1634"/>
          </a:solidFill>
          <a:ln>
            <a:solidFill>
              <a:srgbClr val="ECC0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8" name="Título 1">
            <a:extLst>
              <a:ext uri="{FF2B5EF4-FFF2-40B4-BE49-F238E27FC236}">
                <a16:creationId xmlns:a16="http://schemas.microsoft.com/office/drawing/2014/main" id="{78C32ED3-45C3-4EA8-B01D-0642AFFCE857}"/>
              </a:ext>
            </a:extLst>
          </p:cNvPr>
          <p:cNvSpPr>
            <a:spLocks noGrp="1"/>
          </p:cNvSpPr>
          <p:nvPr>
            <p:ph type="title" hasCustomPrompt="1"/>
          </p:nvPr>
        </p:nvSpPr>
        <p:spPr>
          <a:xfrm>
            <a:off x="263352" y="365126"/>
            <a:ext cx="6048672" cy="1206500"/>
          </a:xfrm>
          <a:solidFill>
            <a:srgbClr val="002060"/>
          </a:solidFill>
          <a:ln>
            <a:solidFill>
              <a:srgbClr val="00255B"/>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lvl1pPr marL="0" indent="0" algn="ctr" defTabSz="895350">
              <a:defRPr>
                <a:solidFill>
                  <a:schemeClr val="bg1"/>
                </a:solidFill>
                <a:latin typeface="Arial Rounded MT Bold" panose="020F0704030504030204" pitchFamily="34" charset="0"/>
              </a:defRPr>
            </a:lvl1pPr>
          </a:lstStyle>
          <a:p>
            <a:r>
              <a:rPr lang="es-ES" dirty="0"/>
              <a:t>Para memorizar:</a:t>
            </a:r>
            <a:endParaRPr lang="es-MX" dirty="0"/>
          </a:p>
        </p:txBody>
      </p:sp>
      <p:pic>
        <p:nvPicPr>
          <p:cNvPr id="4" name="Imagen 3">
            <a:extLst>
              <a:ext uri="{FF2B5EF4-FFF2-40B4-BE49-F238E27FC236}">
                <a16:creationId xmlns:a16="http://schemas.microsoft.com/office/drawing/2014/main" id="{AA878FB5-5D11-488E-86E1-6D8BD210D3E9}"/>
              </a:ext>
            </a:extLst>
          </p:cNvPr>
          <p:cNvPicPr>
            <a:picLocks noChangeAspect="1"/>
          </p:cNvPicPr>
          <p:nvPr/>
        </p:nvPicPr>
        <p:blipFill>
          <a:blip r:embed="rId3">
            <a:extLst>
              <a:ext uri="{28A0092B-C50C-407E-A947-70E740481C1C}">
                <a14:useLocalDpi xmlns:a14="http://schemas.microsoft.com/office/drawing/2010/main" val="0"/>
              </a:ext>
            </a:extLst>
          </a:blip>
          <a:srcRect l="1786" r="1786"/>
          <a:stretch/>
        </p:blipFill>
        <p:spPr>
          <a:xfrm flipH="1">
            <a:off x="6960096" y="2708920"/>
            <a:ext cx="3456384" cy="2016224"/>
          </a:xfrm>
          <a:prstGeom prst="rect">
            <a:avLst/>
          </a:prstGeom>
          <a:scene3d>
            <a:camera prst="orthographicFront">
              <a:rot lat="0" lon="10800000" rev="0"/>
            </a:camera>
            <a:lightRig rig="threePt" dir="t"/>
          </a:scene3d>
        </p:spPr>
      </p:pic>
    </p:spTree>
    <p:extLst>
      <p:ext uri="{BB962C8B-B14F-4D97-AF65-F5344CB8AC3E}">
        <p14:creationId xmlns:p14="http://schemas.microsoft.com/office/powerpoint/2010/main" val="21055888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4BA48B19-AC6B-4AB8-8DCB-55B8CCF59481}"/>
              </a:ext>
            </a:extLst>
          </p:cNvPr>
          <p:cNvSpPr/>
          <p:nvPr/>
        </p:nvSpPr>
        <p:spPr>
          <a:xfrm>
            <a:off x="7594232" y="3035184"/>
            <a:ext cx="2601048" cy="1406384"/>
          </a:xfrm>
          <a:prstGeom prst="rect">
            <a:avLst/>
          </a:prstGeom>
          <a:solidFill>
            <a:srgbClr val="FE1431"/>
          </a:solidFill>
          <a:ln>
            <a:solidFill>
              <a:srgbClr val="ECC0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 name="Rectángulo 1">
            <a:extLst>
              <a:ext uri="{FF2B5EF4-FFF2-40B4-BE49-F238E27FC236}">
                <a16:creationId xmlns:a16="http://schemas.microsoft.com/office/drawing/2014/main" id="{A5DC6A4E-9C88-4063-9C74-E83E1F449282}"/>
              </a:ext>
            </a:extLst>
          </p:cNvPr>
          <p:cNvSpPr>
            <a:spLocks/>
          </p:cNvSpPr>
          <p:nvPr/>
        </p:nvSpPr>
        <p:spPr>
          <a:xfrm>
            <a:off x="393432" y="1484784"/>
            <a:ext cx="7200800" cy="5008091"/>
          </a:xfrm>
          <a:prstGeom prst="rect">
            <a:avLst/>
          </a:prstGeom>
        </p:spPr>
        <p:txBody>
          <a:bodyPr wrap="square">
            <a:normAutofit fontScale="92500" lnSpcReduction="10000"/>
          </a:bodyPr>
          <a:lstStyle/>
          <a:p>
            <a:pPr algn="just">
              <a:spcAft>
                <a:spcPts val="600"/>
              </a:spcAft>
            </a:pPr>
            <a:r>
              <a:rPr lang="es-MX" dirty="0">
                <a:ln>
                  <a:solidFill>
                    <a:schemeClr val="tx1"/>
                  </a:solidFill>
                </a:ln>
                <a:latin typeface="Georgia Pro Cond Semibold" panose="020B0604020202020204" pitchFamily="18" charset="0"/>
                <a:ea typeface="Roboto Thin" panose="02000000000000000000" pitchFamily="2" charset="0"/>
                <a:cs typeface="+mj-cs"/>
              </a:rPr>
              <a:t>En tiempos de crisis, ¿qué es lo que más anhela el ser humano? Cuando ocurre un desastre, ¿qué buscamos todos? Lo único que los seres humanos  desean más que cualquier otra cosa en tiempos de incertidumbre es seguridad. Cuando ocurre un tornado, un huracán, un tifón o algún otro desastre natural, ¿qué deseamos desesperadamente? Un lugar para estar seguros con nuestra familia. Este deseo de seguridad también es valido en tiempos de guerra o cuando la violencia hace estragos en nuestra vida.</a:t>
            </a:r>
          </a:p>
          <a:p>
            <a:pPr algn="just">
              <a:spcAft>
                <a:spcPts val="600"/>
              </a:spcAft>
            </a:pPr>
            <a:r>
              <a:rPr lang="es-MX" dirty="0">
                <a:ln>
                  <a:solidFill>
                    <a:schemeClr val="tx1"/>
                  </a:solidFill>
                </a:ln>
                <a:latin typeface="Georgia Pro Cond Semibold" panose="020B0604020202020204" pitchFamily="18" charset="0"/>
                <a:ea typeface="Roboto Thin" panose="02000000000000000000" pitchFamily="2" charset="0"/>
                <a:cs typeface="+mj-cs"/>
              </a:rPr>
              <a:t>En un mundo caótico e incierto, el sábado es un oasis de paz. Nos señala a nuestro Creador, quien nos da la certeza de la seguridad y la protección en su presencia. El sábado es un lugar de refugio, un Santuario en el tiempo que desciende del cielo a la Tierra cada semana. Nos une en vinculo común con nuestros hermanos y hermanas en Cristo. El sábado es el gran igualador. Al adorar juntos en sábado, volvemos a reconocer, volvemos a comprender, que somos  parte de la gran red de la humanidad, creada por Dios, y que “de uno solo hizo todo el linaje de los hombres” (</a:t>
            </a:r>
            <a:r>
              <a:rPr lang="es-MX" dirty="0" err="1">
                <a:ln>
                  <a:solidFill>
                    <a:schemeClr val="tx1"/>
                  </a:solidFill>
                </a:ln>
                <a:latin typeface="Georgia Pro Cond Semibold" panose="020B0604020202020204" pitchFamily="18" charset="0"/>
                <a:ea typeface="Roboto Thin" panose="02000000000000000000" pitchFamily="2" charset="0"/>
                <a:cs typeface="+mj-cs"/>
              </a:rPr>
              <a:t>Hech</a:t>
            </a:r>
            <a:r>
              <a:rPr lang="es-MX" dirty="0">
                <a:ln>
                  <a:solidFill>
                    <a:schemeClr val="tx1"/>
                  </a:solidFill>
                </a:ln>
                <a:latin typeface="Georgia Pro Cond Semibold" panose="020B0604020202020204" pitchFamily="18" charset="0"/>
                <a:ea typeface="Roboto Thin" panose="02000000000000000000" pitchFamily="2" charset="0"/>
                <a:cs typeface="+mj-cs"/>
              </a:rPr>
              <a:t>. 17; 26).</a:t>
            </a:r>
            <a:endParaRPr lang="es-MX" i="1" dirty="0">
              <a:ln>
                <a:solidFill>
                  <a:schemeClr val="tx1"/>
                </a:solidFill>
              </a:ln>
              <a:latin typeface="Georgia Pro Cond Semibold" panose="020B0604020202020204" pitchFamily="18" charset="0"/>
              <a:ea typeface="Roboto Thin" panose="02000000000000000000" pitchFamily="2" charset="0"/>
              <a:cs typeface="+mj-cs"/>
            </a:endParaRPr>
          </a:p>
          <a:p>
            <a:pPr algn="just">
              <a:spcAft>
                <a:spcPts val="600"/>
              </a:spcAft>
            </a:pPr>
            <a:r>
              <a:rPr lang="es-MX" dirty="0">
                <a:ln>
                  <a:solidFill>
                    <a:schemeClr val="tx1"/>
                  </a:solidFill>
                </a:ln>
                <a:latin typeface="Georgia Pro Cond Semibold" panose="020B0604020202020204" pitchFamily="18" charset="0"/>
                <a:ea typeface="Roboto Thin" panose="02000000000000000000" pitchFamily="2" charset="0"/>
                <a:cs typeface="+mj-cs"/>
              </a:rPr>
              <a:t>En la lección de esta semana exploraremos con mayor detalle : 1) el significado del sábado en nuestra vida, 2) La influencia del sábado en nuestra vida personal, 3) Su influencia en nuestras actitudes, decisiones y acciones, 3) El Sábado como punto focal de la crisis del tiempo del fin sobre la Ley de Dios, 4) El Sábado como símbolo eterno de  al autoridad creadora.</a:t>
            </a:r>
          </a:p>
          <a:p>
            <a:pPr algn="just">
              <a:spcAft>
                <a:spcPts val="600"/>
              </a:spcAft>
            </a:pPr>
            <a:endParaRPr lang="es-MX" b="1" dirty="0">
              <a:ln>
                <a:solidFill>
                  <a:schemeClr val="tx1"/>
                </a:solidFill>
              </a:ln>
              <a:latin typeface="Georgia Pro Cond Semibold" panose="020B0604020202020204" pitchFamily="18" charset="0"/>
              <a:ea typeface="Roboto Thin" panose="02000000000000000000" pitchFamily="2" charset="0"/>
              <a:cs typeface="+mj-cs"/>
            </a:endParaRPr>
          </a:p>
        </p:txBody>
      </p:sp>
      <p:sp>
        <p:nvSpPr>
          <p:cNvPr id="9" name="Título 1">
            <a:extLst>
              <a:ext uri="{FF2B5EF4-FFF2-40B4-BE49-F238E27FC236}">
                <a16:creationId xmlns:a16="http://schemas.microsoft.com/office/drawing/2014/main" id="{E96C4159-831F-452F-8EB3-EC13083F24A4}"/>
              </a:ext>
            </a:extLst>
          </p:cNvPr>
          <p:cNvSpPr>
            <a:spLocks noGrp="1"/>
          </p:cNvSpPr>
          <p:nvPr>
            <p:ph type="title" hasCustomPrompt="1"/>
          </p:nvPr>
        </p:nvSpPr>
        <p:spPr>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p:spPr>
        <p:txBody>
          <a:bodyPr>
            <a:normAutofit/>
          </a:bodyPr>
          <a:lstStyle>
            <a:lvl1pPr algn="ctr">
              <a:defRPr lang="es-MX" sz="4800" kern="1200" dirty="0">
                <a:ln>
                  <a:solidFill>
                    <a:schemeClr val="bg1"/>
                  </a:solidFill>
                </a:ln>
                <a:solidFill>
                  <a:schemeClr val="bg1"/>
                </a:solidFill>
                <a:effectLst>
                  <a:outerShdw blurRad="38100" dist="38100" dir="2700000" algn="tl">
                    <a:srgbClr val="000000">
                      <a:alpha val="43137"/>
                    </a:srgbClr>
                  </a:outerShdw>
                </a:effectLst>
                <a:latin typeface="Arial Rounded MT Bold" panose="020F0704030504030204" pitchFamily="34" charset="0"/>
                <a:ea typeface="+mj-ea"/>
                <a:cs typeface="+mj-cs"/>
              </a:defRPr>
            </a:lvl1pPr>
          </a:lstStyle>
          <a:p>
            <a:r>
              <a:rPr lang="es-MX" dirty="0">
                <a:effectLst>
                  <a:innerShdw blurRad="63500" dist="50800" dir="18900000">
                    <a:schemeClr val="bg1">
                      <a:alpha val="50000"/>
                    </a:schemeClr>
                  </a:innerShdw>
                </a:effectLst>
              </a:rPr>
              <a:t>Enfoque del estudio</a:t>
            </a:r>
          </a:p>
        </p:txBody>
      </p:sp>
      <p:pic>
        <p:nvPicPr>
          <p:cNvPr id="5" name="Imagen 4">
            <a:extLst>
              <a:ext uri="{FF2B5EF4-FFF2-40B4-BE49-F238E27FC236}">
                <a16:creationId xmlns:a16="http://schemas.microsoft.com/office/drawing/2014/main" id="{A9FBA81D-BD41-DFFB-5CBB-6CF5D423FC32}"/>
              </a:ext>
            </a:extLst>
          </p:cNvPr>
          <p:cNvPicPr>
            <a:picLocks noChangeAspect="1"/>
          </p:cNvPicPr>
          <p:nvPr/>
        </p:nvPicPr>
        <p:blipFill>
          <a:blip r:embed="rId3">
            <a:extLst>
              <a:ext uri="{28A0092B-C50C-407E-A947-70E740481C1C}">
                <a14:useLocalDpi xmlns:a14="http://schemas.microsoft.com/office/drawing/2010/main" val="0"/>
              </a:ext>
            </a:extLst>
          </a:blip>
          <a:srcRect t="10021" b="10021"/>
          <a:stretch/>
        </p:blipFill>
        <p:spPr>
          <a:xfrm>
            <a:off x="7745216" y="3160392"/>
            <a:ext cx="2601048" cy="1561422"/>
          </a:xfrm>
          <a:prstGeom prst="rect">
            <a:avLst/>
          </a:prstGeom>
        </p:spPr>
      </p:pic>
    </p:spTree>
    <p:extLst>
      <p:ext uri="{BB962C8B-B14F-4D97-AF65-F5344CB8AC3E}">
        <p14:creationId xmlns:p14="http://schemas.microsoft.com/office/powerpoint/2010/main" val="436363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anim calcmode="lin" valueType="num">
                                      <p:cBhvr additive="base">
                                        <p:cTn id="15"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2">
                                            <p:txEl>
                                              <p:pRg st="1" end="1"/>
                                            </p:txEl>
                                          </p:spTgt>
                                        </p:tgtEl>
                                        <p:attrNameLst>
                                          <p:attrName>style.visibility</p:attrName>
                                        </p:attrNameLst>
                                      </p:cBhvr>
                                      <p:to>
                                        <p:strVal val="visible"/>
                                      </p:to>
                                    </p:set>
                                    <p:anim calcmode="lin" valueType="num">
                                      <p:cBhvr additive="base">
                                        <p:cTn id="21"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2">
                                            <p:txEl>
                                              <p:pRg st="2" end="2"/>
                                            </p:txEl>
                                          </p:spTgt>
                                        </p:tgtEl>
                                        <p:attrNameLst>
                                          <p:attrName>style.visibility</p:attrName>
                                        </p:attrNameLst>
                                      </p:cBhvr>
                                      <p:to>
                                        <p:strVal val="visible"/>
                                      </p:to>
                                    </p:set>
                                    <p:anim calcmode="lin" valueType="num">
                                      <p:cBhvr additive="base">
                                        <p:cTn id="2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740430BA-7DAD-4F36-A1DE-EB55E3315629}"/>
              </a:ext>
            </a:extLst>
          </p:cNvPr>
          <p:cNvSpPr txBox="1"/>
          <p:nvPr/>
        </p:nvSpPr>
        <p:spPr>
          <a:xfrm>
            <a:off x="0" y="107921"/>
            <a:ext cx="12214315" cy="461665"/>
          </a:xfrm>
          <a:prstGeom prst="rect">
            <a:avLst/>
          </a:prstGeom>
          <a:noFill/>
        </p:spPr>
        <p:txBody>
          <a:bodyPr wrap="square" rtlCol="0">
            <a:spAutoFit/>
          </a:bodyPr>
          <a:lstStyle/>
          <a:p>
            <a:pPr algn="ctr"/>
            <a:r>
              <a:rPr lang="es-MX" sz="2400" b="1" dirty="0">
                <a:solidFill>
                  <a:schemeClr val="bg1"/>
                </a:solidFill>
                <a:latin typeface="Baskerville Old Face" panose="02020602080505020303" pitchFamily="18" charset="0"/>
                <a:cs typeface="Lucida Sans Unicode" panose="020B0602030504020204" pitchFamily="34" charset="0"/>
              </a:rPr>
              <a:t>EL SÁBADO Y EL FIN </a:t>
            </a:r>
            <a:r>
              <a:rPr lang="es-MX" sz="2400" b="1" dirty="0">
                <a:solidFill>
                  <a:schemeClr val="bg1"/>
                </a:solidFill>
                <a:latin typeface="Avenir LT Std 65 Medium" panose="020B0803020203020204" pitchFamily="34" charset="0"/>
                <a:cs typeface="Lucida Sans Unicode" panose="020B0602030504020204" pitchFamily="34" charset="0"/>
              </a:rPr>
              <a:t>(Introducción)</a:t>
            </a:r>
          </a:p>
        </p:txBody>
      </p:sp>
      <p:sp>
        <p:nvSpPr>
          <p:cNvPr id="4" name="Rectángulo 3">
            <a:extLst>
              <a:ext uri="{FF2B5EF4-FFF2-40B4-BE49-F238E27FC236}">
                <a16:creationId xmlns:a16="http://schemas.microsoft.com/office/drawing/2014/main" id="{B0711CB5-CB09-4F4D-AFFB-D26800B4D015}"/>
              </a:ext>
            </a:extLst>
          </p:cNvPr>
          <p:cNvSpPr>
            <a:spLocks/>
          </p:cNvSpPr>
          <p:nvPr/>
        </p:nvSpPr>
        <p:spPr>
          <a:xfrm>
            <a:off x="443741" y="1340768"/>
            <a:ext cx="8173419" cy="5445223"/>
          </a:xfrm>
          <a:prstGeom prst="rect">
            <a:avLst/>
          </a:prstGeom>
          <a:noFill/>
        </p:spPr>
        <p:txBody>
          <a:bodyPr wrap="square" rtlCol="0">
            <a:normAutofit fontScale="92500" lnSpcReduction="20000"/>
          </a:bodyPr>
          <a:lstStyle/>
          <a:p>
            <a:pPr indent="808038" algn="just">
              <a:spcAft>
                <a:spcPts val="600"/>
              </a:spcAft>
              <a:tabLst>
                <a:tab pos="808038" algn="l"/>
              </a:tabLst>
            </a:pPr>
            <a:r>
              <a:rPr lang="es-MX" dirty="0">
                <a:latin typeface="Avenir Next LT Pro" panose="020B0504020202020204" pitchFamily="34" charset="0"/>
                <a:cs typeface="Times New Roman" panose="02020603050405020304" pitchFamily="18" charset="0"/>
              </a:rPr>
              <a:t>a esencia de la dignidad humana es un elemento común de la Creación. 	Pertenecemos a una sola familia, tenemos una herencia compartida. 	Somos hermanos y hermanas formados, diseñados y moldeados por el 	mismo Dios. La creación nos ofrece un verdadero sentido de autoestima. Cuando los genes y los cromosomas se unieron para formar la estructura biológica única de tu personalidad, Dios rompió el molde. No hay nadie como tú en todo el Universo.</a:t>
            </a:r>
            <a:endParaRPr lang="es-MX" i="1" dirty="0">
              <a:latin typeface="Avenir Next LT Pro" panose="020B0504020202020204" pitchFamily="34" charset="0"/>
              <a:cs typeface="Times New Roman" panose="02020603050405020304" pitchFamily="18" charset="0"/>
            </a:endParaRPr>
          </a:p>
          <a:p>
            <a:pPr algn="just">
              <a:spcAft>
                <a:spcPts val="600"/>
              </a:spcAft>
              <a:tabLst>
                <a:tab pos="808038" algn="l"/>
              </a:tabLst>
            </a:pPr>
            <a:r>
              <a:rPr lang="es-MX" dirty="0">
                <a:latin typeface="Avenir Next LT Pro" panose="020B0504020202020204" pitchFamily="34" charset="0"/>
                <a:cs typeface="Times New Roman" panose="02020603050405020304" pitchFamily="18" charset="0"/>
              </a:rPr>
              <a:t>La creación, el sábado y el juicio están sorprendentemente relacionados en un patrón divino. La Creación habla de Cristo que creo todas las naciones. Por lo tanto tenemos una ascendencia común. Cuando el apóstol Pablo debatió con los filósofos en Grecia, utilizó este poderoso argumento: “El Dios que hizo el mundo y todo lo que hay en él […] de uno solo hizo todo el linaje de los hombres, para que habitaran en toda la Tierra” (</a:t>
            </a:r>
            <a:r>
              <a:rPr lang="es-MX" dirty="0" err="1">
                <a:latin typeface="Avenir Next LT Pro" panose="020B0504020202020204" pitchFamily="34" charset="0"/>
                <a:cs typeface="Times New Roman" panose="02020603050405020304" pitchFamily="18" charset="0"/>
              </a:rPr>
              <a:t>Hech</a:t>
            </a:r>
            <a:r>
              <a:rPr lang="es-MX" dirty="0">
                <a:latin typeface="Avenir Next LT Pro" panose="020B0504020202020204" pitchFamily="34" charset="0"/>
                <a:cs typeface="Times New Roman" panose="02020603050405020304" pitchFamily="18" charset="0"/>
              </a:rPr>
              <a:t>: 17: 24, 26). El punto de Pablo a los filósofos atenienses era simplemente este: el Dios de la Biblia es el creador todopoderoso de toda la humanidad;  por lo tanto, todos somos parte de la familia humana.</a:t>
            </a:r>
          </a:p>
          <a:p>
            <a:pPr algn="just">
              <a:spcAft>
                <a:spcPts val="600"/>
              </a:spcAft>
              <a:tabLst>
                <a:tab pos="896938" algn="l"/>
              </a:tabLst>
            </a:pPr>
            <a:r>
              <a:rPr lang="es-MX" b="1" dirty="0">
                <a:latin typeface="Avenir Next LT Pro" panose="020B0504020202020204" pitchFamily="34" charset="0"/>
                <a:cs typeface="Times New Roman" panose="02020603050405020304" pitchFamily="18" charset="0"/>
              </a:rPr>
              <a:t>“Dios ha manifestado por los seres humanos un amor infinitamente profundo, y sin embargo, cuán lejos estamos de apreciarlo. Cristo murió en la cruz del Calvario para que los pecadores pudieran ser redimidos de la esclavitud del mal, y ubicados en terreno ventajoso delante de Dios. Pensemos en el maravilloso amor que el Padre manifestó al hacer este sacrificio. Es nuestra responsabilidad señalar este amor a los que están fuera de la grey, contarles a los pecadores lo que Cristo ha hecho por ellos, y lo que pueden llegar a ser debido a su gracia transformadora.” </a:t>
            </a:r>
            <a:r>
              <a:rPr lang="es-MX" i="1" dirty="0">
                <a:latin typeface="Avenir Next LT Pro" panose="020B0504020202020204" pitchFamily="34" charset="0"/>
                <a:cs typeface="Times New Roman" panose="02020603050405020304" pitchFamily="18" charset="0"/>
              </a:rPr>
              <a:t>(Cada día con Dios, p. 267).</a:t>
            </a:r>
            <a:endParaRPr lang="es-MX" sz="1900" i="1" dirty="0">
              <a:latin typeface="Avenir Next LT Pro" panose="020B0504020202020204" pitchFamily="34" charset="0"/>
              <a:cs typeface="Times New Roman" panose="02020603050405020304" pitchFamily="18" charset="0"/>
            </a:endParaRPr>
          </a:p>
        </p:txBody>
      </p:sp>
      <p:pic>
        <p:nvPicPr>
          <p:cNvPr id="5" name="Imagen 4">
            <a:extLst>
              <a:ext uri="{FF2B5EF4-FFF2-40B4-BE49-F238E27FC236}">
                <a16:creationId xmlns:a16="http://schemas.microsoft.com/office/drawing/2014/main" id="{F827ED35-E9B2-43CE-B5CF-6EAC3AF9EE0B}"/>
              </a:ext>
            </a:extLst>
          </p:cNvPr>
          <p:cNvPicPr>
            <a:picLocks noChangeAspect="1"/>
          </p:cNvPicPr>
          <p:nvPr/>
        </p:nvPicPr>
        <p:blipFill>
          <a:blip r:embed="rId3">
            <a:extLst>
              <a:ext uri="{28A0092B-C50C-407E-A947-70E740481C1C}">
                <a14:useLocalDpi xmlns:a14="http://schemas.microsoft.com/office/drawing/2010/main" val="0"/>
              </a:ext>
            </a:extLst>
          </a:blip>
          <a:srcRect t="3671" b="3671"/>
          <a:stretch/>
        </p:blipFill>
        <p:spPr>
          <a:xfrm>
            <a:off x="8617161" y="1556792"/>
            <a:ext cx="3574838" cy="4968552"/>
          </a:xfrm>
          <a:prstGeom prst="rect">
            <a:avLst/>
          </a:prstGeom>
        </p:spPr>
      </p:pic>
      <p:sp>
        <p:nvSpPr>
          <p:cNvPr id="2" name="CuadroTexto 1">
            <a:extLst>
              <a:ext uri="{FF2B5EF4-FFF2-40B4-BE49-F238E27FC236}">
                <a16:creationId xmlns:a16="http://schemas.microsoft.com/office/drawing/2014/main" id="{D9428FD1-4FBA-4869-A514-9E6E1888C930}"/>
              </a:ext>
            </a:extLst>
          </p:cNvPr>
          <p:cNvSpPr txBox="1"/>
          <p:nvPr/>
        </p:nvSpPr>
        <p:spPr>
          <a:xfrm>
            <a:off x="191345" y="938864"/>
            <a:ext cx="1440160" cy="1596197"/>
          </a:xfrm>
          <a:prstGeom prst="rect">
            <a:avLst/>
          </a:prstGeom>
          <a:noFill/>
        </p:spPr>
        <p:txBody>
          <a:bodyPr wrap="square" tIns="72000" rtlCol="0" anchor="ctr">
            <a:spAutoFit/>
          </a:bodyPr>
          <a:lstStyle/>
          <a:p>
            <a:pPr algn="ctr"/>
            <a:r>
              <a:rPr lang="es-MX" sz="9600" dirty="0">
                <a:solidFill>
                  <a:srgbClr val="C00000"/>
                </a:solidFill>
                <a:latin typeface="Adobe Garamond Pro Bold" panose="02020702060506020403" pitchFamily="18" charset="0"/>
              </a:rPr>
              <a:t>L</a:t>
            </a:r>
          </a:p>
        </p:txBody>
      </p:sp>
    </p:spTree>
    <p:extLst>
      <p:ext uri="{BB962C8B-B14F-4D97-AF65-F5344CB8AC3E}">
        <p14:creationId xmlns:p14="http://schemas.microsoft.com/office/powerpoint/2010/main" val="1452956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 calcmode="lin" valueType="num">
                                      <p:cBhvr additive="base">
                                        <p:cTn id="11"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 calcmode="lin" valueType="num">
                                      <p:cBhvr additive="base">
                                        <p:cTn id="1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anim calcmode="lin" valueType="num">
                                      <p:cBhvr additive="base">
                                        <p:cTn id="2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9A60FCE5-705F-4E4B-B2A5-039C449A1079}"/>
              </a:ext>
            </a:extLst>
          </p:cNvPr>
          <p:cNvSpPr txBox="1"/>
          <p:nvPr/>
        </p:nvSpPr>
        <p:spPr>
          <a:xfrm>
            <a:off x="0" y="70503"/>
            <a:ext cx="12192000" cy="550186"/>
          </a:xfrm>
          <a:prstGeom prst="rect">
            <a:avLst/>
          </a:prstGeom>
          <a:noFill/>
        </p:spPr>
        <p:txBody>
          <a:bodyPr wrap="square" rtlCol="0">
            <a:normAutofit/>
          </a:bodyPr>
          <a:lstStyle/>
          <a:p>
            <a:pPr algn="ctr"/>
            <a:r>
              <a:rPr lang="es-MX" sz="2800" b="1" dirty="0">
                <a:solidFill>
                  <a:schemeClr val="bg1"/>
                </a:solidFill>
                <a:latin typeface="Avenir LT Std 65 Medium" panose="020B0803020203020204" pitchFamily="34" charset="0"/>
                <a:cs typeface="Lucida Sans Unicode" panose="020B0602030504020204" pitchFamily="34" charset="0"/>
              </a:rPr>
              <a:t>EL JUICIO, LA CREACIÓN, Y LA RESPONSABILIDAD</a:t>
            </a:r>
          </a:p>
        </p:txBody>
      </p:sp>
      <p:sp>
        <p:nvSpPr>
          <p:cNvPr id="3" name="CuadroTexto 2">
            <a:extLst>
              <a:ext uri="{FF2B5EF4-FFF2-40B4-BE49-F238E27FC236}">
                <a16:creationId xmlns:a16="http://schemas.microsoft.com/office/drawing/2014/main" id="{8FA79ECF-8C03-4172-A74C-1E6325E21E02}"/>
              </a:ext>
            </a:extLst>
          </p:cNvPr>
          <p:cNvSpPr txBox="1"/>
          <p:nvPr/>
        </p:nvSpPr>
        <p:spPr>
          <a:xfrm>
            <a:off x="335360" y="692696"/>
            <a:ext cx="8330736" cy="1361911"/>
          </a:xfrm>
          <a:prstGeom prst="rect">
            <a:avLst/>
          </a:prstGeom>
          <a:noFill/>
        </p:spPr>
        <p:txBody>
          <a:bodyPr wrap="square" rtlCol="0">
            <a:spAutoFit/>
          </a:bodyPr>
          <a:lstStyle/>
          <a:p>
            <a:pPr algn="just">
              <a:spcAft>
                <a:spcPts val="300"/>
              </a:spcAft>
            </a:pPr>
            <a:r>
              <a:rPr lang="es-MX" sz="1600" b="1" dirty="0">
                <a:latin typeface="Avenir Next LT Pro Demi" panose="020B0704020202020204" pitchFamily="34" charset="0"/>
                <a:cs typeface="Times New Roman" panose="02020603050405020304" pitchFamily="18" charset="0"/>
              </a:rPr>
              <a:t>“Pero tú, ¿por qué juzgas a tu hermano? O tú también, ¿por qué menosprecias a tu hermano? Porque todos compareceremos ante el tribunal de Cristo.” (Romanos 14: 10) </a:t>
            </a:r>
          </a:p>
          <a:p>
            <a:pPr algn="just">
              <a:spcAft>
                <a:spcPts val="300"/>
              </a:spcAft>
            </a:pPr>
            <a:r>
              <a:rPr lang="es-MX" sz="1600" b="1" dirty="0">
                <a:latin typeface="Avenir Next LT Pro Demi" panose="020B0704020202020204" pitchFamily="34" charset="0"/>
                <a:cs typeface="Times New Roman" panose="02020603050405020304" pitchFamily="18" charset="0"/>
              </a:rPr>
              <a:t>Lee Apocalipsis 14:7; Romanos 14:10; y Santiago 2:1 al 13. ¿Qué implica el Juicio sobre cuestiones como la responsabilidad? ¿Cuál es el vínculo entre el juicio, los mandamientos de Dios y la adoración?</a:t>
            </a:r>
          </a:p>
        </p:txBody>
      </p:sp>
      <p:sp>
        <p:nvSpPr>
          <p:cNvPr id="4" name="CuadroTexto 3">
            <a:extLst>
              <a:ext uri="{FF2B5EF4-FFF2-40B4-BE49-F238E27FC236}">
                <a16:creationId xmlns:a16="http://schemas.microsoft.com/office/drawing/2014/main" id="{89BD9609-DA3E-492E-895A-A27A97EEBCFD}"/>
              </a:ext>
            </a:extLst>
          </p:cNvPr>
          <p:cNvSpPr txBox="1">
            <a:spLocks noChangeAspect="1"/>
          </p:cNvSpPr>
          <p:nvPr/>
        </p:nvSpPr>
        <p:spPr>
          <a:xfrm>
            <a:off x="353005" y="1988841"/>
            <a:ext cx="8330736" cy="4680520"/>
          </a:xfrm>
          <a:prstGeom prst="rect">
            <a:avLst/>
          </a:prstGeom>
          <a:noFill/>
        </p:spPr>
        <p:txBody>
          <a:bodyPr wrap="square" rtlCol="0">
            <a:normAutofit fontScale="85000" lnSpcReduction="10000"/>
          </a:bodyPr>
          <a:lstStyle>
            <a:defPPr>
              <a:defRPr lang="en-US"/>
            </a:defPPr>
            <a:lvl1pPr indent="0" algn="just">
              <a:spcAft>
                <a:spcPts val="300"/>
              </a:spcAft>
              <a:buFont typeface="Wingdings" panose="05000000000000000000" pitchFamily="2" charset="2"/>
              <a:buNone/>
              <a:defRPr b="1">
                <a:solidFill>
                  <a:schemeClr val="accent1">
                    <a:lumMod val="75000"/>
                  </a:schemeClr>
                </a:solidFill>
                <a:latin typeface="Calibri Light" panose="020F0302020204030204" pitchFamily="34" charset="0"/>
                <a:ea typeface="Adobe Heiti Std R" panose="020B0400000000000000" pitchFamily="34" charset="-128"/>
                <a:cs typeface="Times New Roman" panose="02020603050405020304" pitchFamily="18" charset="0"/>
              </a:defRPr>
            </a:lvl1pPr>
            <a:lvl2pPr marL="800100" lvl="1" indent="-342900" algn="just">
              <a:spcAft>
                <a:spcPts val="600"/>
              </a:spcAft>
              <a:buFont typeface="+mj-lt"/>
              <a:buAutoNum type="arabicPeriod"/>
              <a:defRPr sz="1600" i="1" u="sng">
                <a:latin typeface="Arial Rounded MT Bold" panose="020F0704030504030204" pitchFamily="34" charset="0"/>
              </a:defRPr>
            </a:lvl2pPr>
          </a:lstStyle>
          <a:p>
            <a:pPr>
              <a:lnSpc>
                <a:spcPct val="110000"/>
              </a:lnSpc>
            </a:pPr>
            <a:r>
              <a:rPr lang="es-MX" sz="1700" dirty="0">
                <a:solidFill>
                  <a:srgbClr val="000000"/>
                </a:solidFill>
                <a:latin typeface="Avenir Next LT Pro" panose="020B0504020202020204" pitchFamily="34" charset="0"/>
              </a:rPr>
              <a:t>R:</a:t>
            </a:r>
            <a:r>
              <a:rPr lang="es-MX" sz="1700" dirty="0">
                <a:latin typeface="Avenir Next LT Pro" panose="020B0504020202020204" pitchFamily="34" charset="0"/>
              </a:rPr>
              <a:t> Al ser personas creadas por Dios y con un libre albedrio dado por él, es nuestra responsabilidad tomar decisiones en cuanto a la hora del juicio. El vinculo existente entre los mandamientos de Dios y el juicio y la adoración, son los mandamientos de Dios que es el fundamento del gobierno de Dios, que además revelas el carácter de Dios, convirtiéndose en una norma del juicio.</a:t>
            </a:r>
          </a:p>
          <a:p>
            <a:pPr>
              <a:lnSpc>
                <a:spcPct val="110000"/>
              </a:lnSpc>
            </a:pPr>
            <a:r>
              <a:rPr lang="es-MX" sz="1700" b="0" dirty="0">
                <a:solidFill>
                  <a:prstClr val="black"/>
                </a:solidFill>
                <a:latin typeface="Avenir Next LT Pro" panose="020B0504020202020204" pitchFamily="34" charset="0"/>
                <a:ea typeface="+mn-ea"/>
              </a:rPr>
              <a:t>Dado que fuimos creados por Dios con la capacidad de tomar decisiones morales, somos responsables de las decisiones que tomamos. El juicio implica responsabilidad moral. En esta hora de crisis de la historia de la tierra, la hora del juicio, Dios nos llama a tomar decisiones a la luz de la eternidad.</a:t>
            </a:r>
          </a:p>
          <a:p>
            <a:pPr>
              <a:lnSpc>
                <a:spcPct val="110000"/>
              </a:lnSpc>
            </a:pPr>
            <a:r>
              <a:rPr lang="es-MX" sz="1700" dirty="0">
                <a:solidFill>
                  <a:schemeClr val="tx1"/>
                </a:solidFill>
                <a:latin typeface="Avenir Next LT Pro" panose="020B0504020202020204" pitchFamily="34" charset="0"/>
                <a:ea typeface="+mn-ea"/>
              </a:rPr>
              <a:t>“Por cuantiosas o reducidas que sean las posesiones de una persona, ésta debe recordar que las ha recibido tan sólo en calidad de depósito. Debe rendir cuenta a Dios de su fuerza, habilidad, tiempo, talento, oportunidades y recursos. Esto constituye una obra individual; Dios nos da para que seamos como él generosos, nobles y benevolentes al compartir lo que tenemos con otros. Los que olvidan su misión divina procuran tan sólo ahorrar o gastar para complacer el orgullo o el egoísmo, y éstos puede ser que disfruten de los placeres de este mundo; pero ante la vista de Dios, estimados en base a sus realizaciones espirituales, son desventurados, miserables, pobres, ciegos y desnudos" </a:t>
            </a:r>
            <a:r>
              <a:rPr lang="es-MX" sz="1700" b="0" i="1" dirty="0">
                <a:solidFill>
                  <a:schemeClr val="tx1"/>
                </a:solidFill>
                <a:latin typeface="Avenir Next LT Pro" panose="020B0504020202020204" pitchFamily="34" charset="0"/>
                <a:ea typeface="+mn-ea"/>
              </a:rPr>
              <a:t>(Consejos sobre Mayordomía Cristiana, pp. 24, 25)..</a:t>
            </a:r>
          </a:p>
          <a:p>
            <a:pPr>
              <a:lnSpc>
                <a:spcPct val="110000"/>
              </a:lnSpc>
            </a:pPr>
            <a:r>
              <a:rPr lang="es-MX" sz="1600" dirty="0">
                <a:solidFill>
                  <a:schemeClr val="tx1"/>
                </a:solidFill>
                <a:latin typeface="Avenir Next LT Pro" panose="020B0504020202020204" pitchFamily="34" charset="0"/>
              </a:rPr>
              <a:t>Reflexionando: </a:t>
            </a:r>
            <a:r>
              <a:rPr lang="es-MX" sz="1600" dirty="0">
                <a:solidFill>
                  <a:srgbClr val="C00000"/>
                </a:solidFill>
                <a:latin typeface="Avenir Next LT Pro" panose="020B0504020202020204" pitchFamily="34" charset="0"/>
              </a:rPr>
              <a:t>El concepto que tenemos de la Creación, ¿cómo influye sobre nuestro comportamiento? </a:t>
            </a:r>
          </a:p>
        </p:txBody>
      </p:sp>
      <p:sp>
        <p:nvSpPr>
          <p:cNvPr id="7" name="Rectángulo 6">
            <a:extLst>
              <a:ext uri="{FF2B5EF4-FFF2-40B4-BE49-F238E27FC236}">
                <a16:creationId xmlns:a16="http://schemas.microsoft.com/office/drawing/2014/main" id="{7D894886-35AB-4DD7-B4C9-9E3B7DB15D1F}"/>
              </a:ext>
            </a:extLst>
          </p:cNvPr>
          <p:cNvSpPr/>
          <p:nvPr/>
        </p:nvSpPr>
        <p:spPr>
          <a:xfrm>
            <a:off x="8666096" y="1484784"/>
            <a:ext cx="3525904" cy="4968552"/>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314555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D126CC4B-19D4-4EFB-91C6-10C409E8AE4C}"/>
              </a:ext>
            </a:extLst>
          </p:cNvPr>
          <p:cNvSpPr txBox="1"/>
          <p:nvPr/>
        </p:nvSpPr>
        <p:spPr>
          <a:xfrm>
            <a:off x="0" y="97468"/>
            <a:ext cx="12192000" cy="523220"/>
          </a:xfrm>
          <a:prstGeom prst="rect">
            <a:avLst/>
          </a:prstGeom>
          <a:noFill/>
        </p:spPr>
        <p:txBody>
          <a:bodyPr wrap="square" rtlCol="0">
            <a:spAutoFit/>
          </a:bodyPr>
          <a:lstStyle/>
          <a:p>
            <a:pPr algn="ctr"/>
            <a:r>
              <a:rPr lang="es-MX" sz="2800" b="1" dirty="0">
                <a:solidFill>
                  <a:schemeClr val="bg1"/>
                </a:solidFill>
                <a:latin typeface="Avenir LT Std 65 Medium" panose="020B0803020203020204" pitchFamily="34" charset="0"/>
                <a:cs typeface="Lucida Sans Unicode" panose="020B0602030504020204" pitchFamily="34" charset="0"/>
              </a:rPr>
              <a:t>EL SÁBADO Y LA CREACIÓN</a:t>
            </a:r>
          </a:p>
        </p:txBody>
      </p:sp>
      <p:sp>
        <p:nvSpPr>
          <p:cNvPr id="3" name="CuadroTexto 2">
            <a:extLst>
              <a:ext uri="{FF2B5EF4-FFF2-40B4-BE49-F238E27FC236}">
                <a16:creationId xmlns:a16="http://schemas.microsoft.com/office/drawing/2014/main" id="{5FFD46A8-FA4E-4988-B200-B6C6AFEB7E7B}"/>
              </a:ext>
            </a:extLst>
          </p:cNvPr>
          <p:cNvSpPr txBox="1"/>
          <p:nvPr/>
        </p:nvSpPr>
        <p:spPr>
          <a:xfrm>
            <a:off x="335360" y="620688"/>
            <a:ext cx="8330736" cy="1323439"/>
          </a:xfrm>
          <a:prstGeom prst="rect">
            <a:avLst/>
          </a:prstGeom>
          <a:noFill/>
        </p:spPr>
        <p:txBody>
          <a:bodyPr wrap="square" rtlCol="0">
            <a:spAutoFit/>
          </a:bodyPr>
          <a:lstStyle/>
          <a:p>
            <a:pPr algn="just"/>
            <a:r>
              <a:rPr lang="es-MX" sz="1600" b="1" dirty="0">
                <a:latin typeface="Avenir Next LT Pro Demi" panose="020B0704020202020204" pitchFamily="34" charset="0"/>
                <a:cs typeface="Times New Roman" panose="02020603050405020304" pitchFamily="18" charset="0"/>
              </a:rPr>
              <a:t>“Y bendijo Dios al día séptimo, y lo santificó, porque en él reposó de toda la obra que había hecho en la creación.</a:t>
            </a:r>
            <a:r>
              <a:rPr lang="es-MX" sz="1600" b="1" i="1" dirty="0">
                <a:latin typeface="Avenir Next LT Pro Demi" panose="020B0704020202020204" pitchFamily="34" charset="0"/>
                <a:cs typeface="Times New Roman" panose="02020603050405020304" pitchFamily="18" charset="0"/>
              </a:rPr>
              <a:t>(Génesis 2: 3).</a:t>
            </a:r>
          </a:p>
          <a:p>
            <a:pPr algn="just"/>
            <a:r>
              <a:rPr lang="es-MX" sz="1600" b="1" dirty="0">
                <a:latin typeface="Avenir Next LT Pro Demi" panose="020B0704020202020204" pitchFamily="34" charset="0"/>
              </a:rPr>
              <a:t>Lee Génesis 2:1 al 3; Éxodo 20:8 al 11; y Deuteronomio 5:12 al 15, en el contexto de Apocalipsis 14:6 y 7. ¿En qué medida el mandamiento del sábado es también el nexo entre la Creación y la Redención?</a:t>
            </a:r>
          </a:p>
        </p:txBody>
      </p:sp>
      <p:sp>
        <p:nvSpPr>
          <p:cNvPr id="4" name="CuadroTexto 3">
            <a:extLst>
              <a:ext uri="{FF2B5EF4-FFF2-40B4-BE49-F238E27FC236}">
                <a16:creationId xmlns:a16="http://schemas.microsoft.com/office/drawing/2014/main" id="{4982B9E0-250B-4576-B4CC-67D7FE143C56}"/>
              </a:ext>
            </a:extLst>
          </p:cNvPr>
          <p:cNvSpPr txBox="1">
            <a:spLocks/>
          </p:cNvSpPr>
          <p:nvPr/>
        </p:nvSpPr>
        <p:spPr>
          <a:xfrm>
            <a:off x="376063" y="1889448"/>
            <a:ext cx="8240218" cy="4871084"/>
          </a:xfrm>
          <a:prstGeom prst="rect">
            <a:avLst/>
          </a:prstGeom>
          <a:noFill/>
        </p:spPr>
        <p:txBody>
          <a:bodyPr wrap="square" rtlCol="0">
            <a:normAutofit fontScale="92500" lnSpcReduction="20000"/>
          </a:bodyPr>
          <a:lstStyle>
            <a:defPPr>
              <a:defRPr lang="en-US"/>
            </a:defPPr>
            <a:lvl1pPr indent="0" algn="just">
              <a:spcAft>
                <a:spcPts val="300"/>
              </a:spcAft>
              <a:buFont typeface="Wingdings" panose="05000000000000000000" pitchFamily="2" charset="2"/>
              <a:buNone/>
              <a:defRPr b="1">
                <a:solidFill>
                  <a:schemeClr val="accent1">
                    <a:lumMod val="75000"/>
                  </a:schemeClr>
                </a:solidFill>
                <a:latin typeface="Calibri Light" panose="020F0302020204030204" pitchFamily="34" charset="0"/>
                <a:ea typeface="Adobe Heiti Std R" panose="020B0400000000000000" pitchFamily="34" charset="-128"/>
                <a:cs typeface="Times New Roman" panose="02020603050405020304" pitchFamily="18" charset="0"/>
              </a:defRPr>
            </a:lvl1pPr>
            <a:lvl2pPr marL="800100" lvl="1" indent="-342900" algn="just">
              <a:spcAft>
                <a:spcPts val="600"/>
              </a:spcAft>
              <a:buFont typeface="+mj-lt"/>
              <a:buAutoNum type="arabicPeriod"/>
              <a:defRPr sz="1600" i="1" u="sng">
                <a:latin typeface="Arial Rounded MT Bold" panose="020F0704030504030204" pitchFamily="34" charset="0"/>
              </a:defRPr>
            </a:lvl2pPr>
          </a:lstStyle>
          <a:p>
            <a:r>
              <a:rPr lang="es-MX" dirty="0">
                <a:solidFill>
                  <a:srgbClr val="000000"/>
                </a:solidFill>
                <a:latin typeface="Avenir Next LT Pro" panose="020B0504020202020204" pitchFamily="34" charset="0"/>
              </a:rPr>
              <a:t>R:</a:t>
            </a:r>
            <a:r>
              <a:rPr lang="es-MX" dirty="0">
                <a:latin typeface="Avenir Next LT Pro" panose="020B0504020202020204" pitchFamily="34" charset="0"/>
              </a:rPr>
              <a:t> El sábado es un símbolo de </a:t>
            </a:r>
            <a:r>
              <a:rPr lang="es-MX" dirty="0" err="1">
                <a:latin typeface="Avenir Next LT Pro" panose="020B0504020202020204" pitchFamily="34" charset="0"/>
              </a:rPr>
              <a:t>lealta</a:t>
            </a:r>
            <a:r>
              <a:rPr lang="es-MX" dirty="0">
                <a:latin typeface="Avenir Next LT Pro" panose="020B0504020202020204" pitchFamily="34" charset="0"/>
              </a:rPr>
              <a:t> al Creador, nos recuerda que Dios es el creador de todo, también nos recuerda que el es le que redime así como lo hizo con Israel al liberarlo de la Esclavitud de Egipto, así lo hace hoy al liberarnos del pecado de la desobediencia. El sábado esta ligado a la creación por Dios descanso en séptimo día y lo santifico y bendijo.</a:t>
            </a:r>
          </a:p>
          <a:p>
            <a:r>
              <a:rPr lang="es-MX" b="0" dirty="0">
                <a:solidFill>
                  <a:prstClr val="black"/>
                </a:solidFill>
                <a:latin typeface="Avenir Next LT Pro" panose="020B0504020202020204" pitchFamily="34" charset="0"/>
                <a:ea typeface="+mn-ea"/>
              </a:rPr>
              <a:t>Satanás ha hecho todo lo posible para distorsionar la idea de la creación porque odia a Jesús y no quiere que reciba la adoración debida como nuestro Creador y Redentor. El sábado está en el centro de la gran controversia sobre la dignidad de Cristo para recibir adoración como nuestro Creador. El mensaje de Dios de los últimos días es uno que llama a toda la humanidad a volver a adorar a Cristo como el Creador del cielo y la tierra. La base de toda adoración es el hecho de que Él nos creó.</a:t>
            </a:r>
            <a:endParaRPr lang="es-MX" b="0" i="1" dirty="0">
              <a:solidFill>
                <a:prstClr val="black"/>
              </a:solidFill>
              <a:latin typeface="Avenir Next LT Pro" panose="020B0504020202020204" pitchFamily="34" charset="0"/>
              <a:ea typeface="+mn-ea"/>
            </a:endParaRPr>
          </a:p>
          <a:p>
            <a:r>
              <a:rPr lang="es-MX" dirty="0">
                <a:solidFill>
                  <a:schemeClr val="tx1"/>
                </a:solidFill>
                <a:latin typeface="Avenir Next LT Pro" panose="020B0504020202020204" pitchFamily="34" charset="0"/>
                <a:ea typeface="+mn-ea"/>
              </a:rPr>
              <a:t>“El sábado sería una señal entre Dios y su pueblo para siempre. De esta manera se manifestaría la señal: todos los que guardaran el sábado pondrían de manifiesto mediante esa enseñanza que eran adoradores del Dios viviente, Creador de los cielos y la tierra. El sábado sería una señal entre el Señor y su pueblo mientras hubiera gente sobre la tierra que le sirviese” </a:t>
            </a:r>
            <a:r>
              <a:rPr lang="es-MX" b="0" i="1" dirty="0">
                <a:solidFill>
                  <a:schemeClr val="tx1"/>
                </a:solidFill>
                <a:latin typeface="Avenir Next LT Pro" panose="020B0504020202020204" pitchFamily="34" charset="0"/>
                <a:ea typeface="+mn-ea"/>
              </a:rPr>
              <a:t>(La historia de la redención, p. 144).</a:t>
            </a:r>
          </a:p>
          <a:p>
            <a:r>
              <a:rPr lang="es-MX" sz="1900" dirty="0">
                <a:solidFill>
                  <a:schemeClr val="tx1"/>
                </a:solidFill>
                <a:latin typeface="Avenir Next LT Pro" panose="020B0504020202020204" pitchFamily="34" charset="0"/>
              </a:rPr>
              <a:t>Reflexionando:</a:t>
            </a:r>
            <a:r>
              <a:rPr lang="es-MX" sz="1900" dirty="0">
                <a:solidFill>
                  <a:srgbClr val="C00000"/>
                </a:solidFill>
                <a:latin typeface="Avenir Next LT Pro" panose="020B0504020202020204" pitchFamily="34" charset="0"/>
              </a:rPr>
              <a:t> ¿En qué medida el tamaño abrumador de la Creación solo amplifica la realidad del amor de Dios, ya que muestra que, a pesar de lo pequeños que somos en contraste con la Creación, aun así Cristo murió por nosotros?</a:t>
            </a:r>
          </a:p>
        </p:txBody>
      </p:sp>
      <p:sp>
        <p:nvSpPr>
          <p:cNvPr id="7" name="Rectángulo 6">
            <a:extLst>
              <a:ext uri="{FF2B5EF4-FFF2-40B4-BE49-F238E27FC236}">
                <a16:creationId xmlns:a16="http://schemas.microsoft.com/office/drawing/2014/main" id="{29ECB11D-D089-4830-9D19-3A36501AD235}"/>
              </a:ext>
            </a:extLst>
          </p:cNvPr>
          <p:cNvSpPr/>
          <p:nvPr/>
        </p:nvSpPr>
        <p:spPr>
          <a:xfrm>
            <a:off x="8616281" y="1526975"/>
            <a:ext cx="3575719" cy="4968552"/>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4259797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5D51EE5B-2987-4924-9FEC-9A2FD12BAF85}"/>
              </a:ext>
            </a:extLst>
          </p:cNvPr>
          <p:cNvSpPr txBox="1"/>
          <p:nvPr/>
        </p:nvSpPr>
        <p:spPr>
          <a:xfrm>
            <a:off x="0" y="97469"/>
            <a:ext cx="12192000" cy="523219"/>
          </a:xfrm>
          <a:prstGeom prst="rect">
            <a:avLst/>
          </a:prstGeom>
          <a:noFill/>
        </p:spPr>
        <p:txBody>
          <a:bodyPr wrap="square" rtlCol="0" anchor="ctr" anchorCtr="0">
            <a:normAutofit/>
          </a:bodyPr>
          <a:lstStyle/>
          <a:p>
            <a:pPr algn="ctr"/>
            <a:r>
              <a:rPr lang="es-MX" sz="2800" b="1" dirty="0">
                <a:solidFill>
                  <a:schemeClr val="bg1"/>
                </a:solidFill>
                <a:latin typeface="Avenir LT Std 65 Medium" panose="020B0803020203020204" pitchFamily="34" charset="0"/>
                <a:cs typeface="Lucida Sans Unicode" panose="020B0602030504020204" pitchFamily="34" charset="0"/>
              </a:rPr>
              <a:t>UN ENGAÑO NO TAN SUTIL</a:t>
            </a:r>
          </a:p>
        </p:txBody>
      </p:sp>
      <p:sp>
        <p:nvSpPr>
          <p:cNvPr id="3" name="CuadroTexto 2">
            <a:extLst>
              <a:ext uri="{FF2B5EF4-FFF2-40B4-BE49-F238E27FC236}">
                <a16:creationId xmlns:a16="http://schemas.microsoft.com/office/drawing/2014/main" id="{6F911482-FA16-4796-8C5E-EB2C924F117C}"/>
              </a:ext>
            </a:extLst>
          </p:cNvPr>
          <p:cNvSpPr txBox="1"/>
          <p:nvPr/>
        </p:nvSpPr>
        <p:spPr>
          <a:xfrm>
            <a:off x="191345" y="620688"/>
            <a:ext cx="8424936" cy="1323439"/>
          </a:xfrm>
          <a:prstGeom prst="rect">
            <a:avLst/>
          </a:prstGeom>
          <a:noFill/>
        </p:spPr>
        <p:txBody>
          <a:bodyPr wrap="square" rtlCol="0">
            <a:spAutoFit/>
          </a:bodyPr>
          <a:lstStyle/>
          <a:p>
            <a:pPr algn="just"/>
            <a:r>
              <a:rPr lang="es-MX" sz="1600" b="1" dirty="0">
                <a:latin typeface="Avenir Next LT Pro Demi" panose="020B0704020202020204" pitchFamily="34" charset="0"/>
                <a:cs typeface="Times New Roman" panose="02020603050405020304" pitchFamily="18" charset="0"/>
              </a:rPr>
              <a:t>“Dice el necio en su corazón: No hay Dios. Se han corrompido, hacen obras abominables; No hay quien haga el bien. Jehová miró desde los cielos sobre los hijos de los hombres, Para ver si había algún entendido, Que buscara a Dios.” (Salmo 14: 1-2)</a:t>
            </a:r>
          </a:p>
          <a:p>
            <a:pPr algn="just"/>
            <a:r>
              <a:rPr lang="es-MX" sz="1600" b="1" dirty="0">
                <a:latin typeface="Avenir Next LT Pro Demi" panose="020B0704020202020204" pitchFamily="34" charset="0"/>
                <a:cs typeface="Times New Roman" panose="02020603050405020304" pitchFamily="18" charset="0"/>
              </a:rPr>
              <a:t>Lee Salmo 33:6 y 9; y Hebreos 11:3. ¿Qué nos dicen estos claros pasajes bíblicos acerca de cómo Dios creó el mundo?</a:t>
            </a:r>
          </a:p>
        </p:txBody>
      </p:sp>
      <p:sp>
        <p:nvSpPr>
          <p:cNvPr id="4" name="CuadroTexto 3">
            <a:extLst>
              <a:ext uri="{FF2B5EF4-FFF2-40B4-BE49-F238E27FC236}">
                <a16:creationId xmlns:a16="http://schemas.microsoft.com/office/drawing/2014/main" id="{A64C4A9C-2581-4A7A-87B7-14E620AB4C89}"/>
              </a:ext>
            </a:extLst>
          </p:cNvPr>
          <p:cNvSpPr txBox="1">
            <a:spLocks/>
          </p:cNvSpPr>
          <p:nvPr/>
        </p:nvSpPr>
        <p:spPr>
          <a:xfrm>
            <a:off x="191344" y="1844824"/>
            <a:ext cx="8424936" cy="5013176"/>
          </a:xfrm>
          <a:prstGeom prst="rect">
            <a:avLst/>
          </a:prstGeom>
          <a:noFill/>
        </p:spPr>
        <p:txBody>
          <a:bodyPr wrap="square" rtlCol="0">
            <a:normAutofit fontScale="92500" lnSpcReduction="10000"/>
          </a:bodyPr>
          <a:lstStyle>
            <a:defPPr>
              <a:defRPr lang="en-US"/>
            </a:defPPr>
            <a:lvl1pPr indent="0" algn="just">
              <a:spcAft>
                <a:spcPts val="300"/>
              </a:spcAft>
              <a:buFont typeface="Wingdings" panose="05000000000000000000" pitchFamily="2" charset="2"/>
              <a:buNone/>
              <a:defRPr b="1">
                <a:solidFill>
                  <a:srgbClr val="000000"/>
                </a:solidFill>
                <a:latin typeface="Avenir Next LT Pro" panose="020B0504020202020204" pitchFamily="34" charset="0"/>
                <a:ea typeface="Adobe Heiti Std R" panose="020B0400000000000000" pitchFamily="34" charset="-128"/>
                <a:cs typeface="Times New Roman" panose="02020603050405020304" pitchFamily="18" charset="0"/>
              </a:defRPr>
            </a:lvl1pPr>
            <a:lvl2pPr marL="800100" lvl="1" indent="-342900" algn="just">
              <a:spcAft>
                <a:spcPts val="600"/>
              </a:spcAft>
              <a:buFont typeface="+mj-lt"/>
              <a:buAutoNum type="arabicPeriod"/>
              <a:defRPr sz="1600" i="1" u="sng">
                <a:latin typeface="Arial Rounded MT Bold" panose="020F0704030504030204" pitchFamily="34" charset="0"/>
              </a:defRPr>
            </a:lvl2pPr>
          </a:lstStyle>
          <a:p>
            <a:r>
              <a:rPr lang="es-MX" dirty="0"/>
              <a:t>R: </a:t>
            </a:r>
            <a:r>
              <a:rPr lang="es-MX" dirty="0">
                <a:solidFill>
                  <a:srgbClr val="0070C0"/>
                </a:solidFill>
              </a:rPr>
              <a:t>Es claro Dios “dijo” y fue hecho, mando, y existió, los mundos fueron creados por su palabra, y en la creación de este mundo fue en seis días literales de 24 horas, y descanso el séptimo día.</a:t>
            </a:r>
          </a:p>
          <a:p>
            <a:r>
              <a:rPr lang="es-MX" b="0" dirty="0"/>
              <a:t>En un intento de destruir la singularidad de nuestra creación, el diablo ha introducido una falsificación no tan sutil. Esta falsificación, que es aceptada incluso por algunos de nosotros, dice algo así: Dios es la causa principal de la creación, pero tardó largas edades en traer el mundo a la existencia. La evolución fue el proceso que Él usó. . Afirma que los días de la creación son largos e indefinidos períodos de tiempo. Acepta el punto de vista evolutivo de que la tierra tiene decenas de millones de años. Este punto de vista sincrónico crea muchos más problemas de los que resuelve.</a:t>
            </a:r>
          </a:p>
          <a:p>
            <a:r>
              <a:rPr lang="es-MX" dirty="0"/>
              <a:t>“Uno de los ardides de Satanás consiste en lograr que los hombres acepten las fábulas de los incrédulos; pues así puede obscurecer la ley de Dios, muy clara en sí misma, y envalentonar a los hombres para que se rebelen contra el gobierno divino. Sus esfuerzos van dirigidos especialmente contra el cuarto mandamiento, porque éste señala tan claramente al Dios vivo, Creador del cielo y de la tierra.” </a:t>
            </a:r>
            <a:r>
              <a:rPr lang="es-MX" b="0" i="1" dirty="0"/>
              <a:t>(Historia de los patriarcas y profetas, pp. 104).</a:t>
            </a:r>
            <a:endParaRPr lang="pt-BR" b="0" i="1" dirty="0"/>
          </a:p>
          <a:p>
            <a:r>
              <a:rPr lang="es-MX" dirty="0"/>
              <a:t>Reflexionando:</a:t>
            </a:r>
            <a:r>
              <a:rPr lang="es-MX" dirty="0">
                <a:solidFill>
                  <a:srgbClr val="C00000"/>
                </a:solidFill>
              </a:rPr>
              <a:t> Realmente creemos por fe que los mundos fueron creados por la palabra de Dios, o estamos dudando de ese Dios creador todo poderoso.</a:t>
            </a:r>
          </a:p>
        </p:txBody>
      </p:sp>
      <p:sp>
        <p:nvSpPr>
          <p:cNvPr id="7" name="Rectángulo 6">
            <a:extLst>
              <a:ext uri="{FF2B5EF4-FFF2-40B4-BE49-F238E27FC236}">
                <a16:creationId xmlns:a16="http://schemas.microsoft.com/office/drawing/2014/main" id="{454AA21A-21D9-4AEE-BE06-96B58D0EF196}"/>
              </a:ext>
            </a:extLst>
          </p:cNvPr>
          <p:cNvSpPr/>
          <p:nvPr/>
        </p:nvSpPr>
        <p:spPr>
          <a:xfrm>
            <a:off x="8616280" y="1472323"/>
            <a:ext cx="3575720" cy="5013176"/>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512102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C029F711-9A78-4328-B780-DD13D406FB04}"/>
              </a:ext>
            </a:extLst>
          </p:cNvPr>
          <p:cNvSpPr txBox="1"/>
          <p:nvPr/>
        </p:nvSpPr>
        <p:spPr>
          <a:xfrm>
            <a:off x="0" y="116632"/>
            <a:ext cx="12192000" cy="523220"/>
          </a:xfrm>
          <a:prstGeom prst="rect">
            <a:avLst/>
          </a:prstGeom>
          <a:noFill/>
        </p:spPr>
        <p:txBody>
          <a:bodyPr wrap="square" rtlCol="0">
            <a:spAutoFit/>
          </a:bodyPr>
          <a:lstStyle/>
          <a:p>
            <a:pPr algn="ctr"/>
            <a:r>
              <a:rPr lang="es-MX" sz="2800" b="1" dirty="0">
                <a:solidFill>
                  <a:schemeClr val="bg1"/>
                </a:solidFill>
                <a:latin typeface="Avenir LT Std 65 Medium" panose="020B0803020203020204" pitchFamily="34" charset="0"/>
                <a:cs typeface="Lucida Sans Unicode" panose="020B0602030504020204" pitchFamily="34" charset="0"/>
              </a:rPr>
              <a:t>LA CREACIÓN, EL SÁBADO Y EL TIEMPO DEL FIN</a:t>
            </a:r>
          </a:p>
        </p:txBody>
      </p:sp>
      <p:sp>
        <p:nvSpPr>
          <p:cNvPr id="3" name="CuadroTexto 2">
            <a:extLst>
              <a:ext uri="{FF2B5EF4-FFF2-40B4-BE49-F238E27FC236}">
                <a16:creationId xmlns:a16="http://schemas.microsoft.com/office/drawing/2014/main" id="{77056CE7-0198-4461-A0E8-3D9713B442E3}"/>
              </a:ext>
            </a:extLst>
          </p:cNvPr>
          <p:cNvSpPr txBox="1"/>
          <p:nvPr/>
        </p:nvSpPr>
        <p:spPr>
          <a:xfrm>
            <a:off x="335360" y="620688"/>
            <a:ext cx="8330736" cy="1323439"/>
          </a:xfrm>
          <a:prstGeom prst="rect">
            <a:avLst/>
          </a:prstGeom>
          <a:noFill/>
        </p:spPr>
        <p:txBody>
          <a:bodyPr wrap="square" rtlCol="0">
            <a:spAutoFit/>
          </a:bodyPr>
          <a:lstStyle/>
          <a:p>
            <a:pPr algn="just"/>
            <a:r>
              <a:rPr lang="es-MX" sz="1600" b="1" dirty="0">
                <a:latin typeface="Avenir Next LT Pro Demi" panose="020B0704020202020204" pitchFamily="34" charset="0"/>
                <a:cs typeface="Times New Roman" panose="02020603050405020304" pitchFamily="18" charset="0"/>
              </a:rPr>
              <a:t>diciendo a gran voz: Temed a Dios, y dadle gloria, porque la hora de su juicio ha llegado; y adorad a aquel que hizo el cielo y la tierra, el mar y las fuentes de las aguas. (Apocalipsis 14: 7)</a:t>
            </a:r>
          </a:p>
          <a:p>
            <a:pPr algn="just"/>
            <a:r>
              <a:rPr lang="es-MX" sz="1600" b="1" dirty="0">
                <a:latin typeface="Avenir Next LT Pro Demi" panose="020B0704020202020204" pitchFamily="34" charset="0"/>
                <a:cs typeface="Times New Roman" panose="02020603050405020304" pitchFamily="18" charset="0"/>
              </a:rPr>
              <a:t>Lee Apocalipsis 14:7, 9 y 12. Resume estos versículos completando las oraciones en las siguientes líneas.</a:t>
            </a:r>
          </a:p>
        </p:txBody>
      </p:sp>
      <p:sp>
        <p:nvSpPr>
          <p:cNvPr id="4" name="CuadroTexto 3">
            <a:extLst>
              <a:ext uri="{FF2B5EF4-FFF2-40B4-BE49-F238E27FC236}">
                <a16:creationId xmlns:a16="http://schemas.microsoft.com/office/drawing/2014/main" id="{383394F0-88F1-43E6-88DB-DE4FFEB17AC1}"/>
              </a:ext>
            </a:extLst>
          </p:cNvPr>
          <p:cNvSpPr txBox="1">
            <a:spLocks/>
          </p:cNvSpPr>
          <p:nvPr/>
        </p:nvSpPr>
        <p:spPr>
          <a:xfrm>
            <a:off x="300810" y="1899009"/>
            <a:ext cx="8296729" cy="4842359"/>
          </a:xfrm>
          <a:prstGeom prst="rect">
            <a:avLst/>
          </a:prstGeom>
          <a:noFill/>
        </p:spPr>
        <p:txBody>
          <a:bodyPr wrap="square" rtlCol="0">
            <a:normAutofit fontScale="92500" lnSpcReduction="20000"/>
          </a:bodyPr>
          <a:lstStyle>
            <a:defPPr>
              <a:defRPr lang="en-US"/>
            </a:defPPr>
            <a:lvl1pPr indent="0" algn="just">
              <a:spcAft>
                <a:spcPts val="1200"/>
              </a:spcAft>
              <a:buFont typeface="Wingdings" panose="05000000000000000000" pitchFamily="2" charset="2"/>
              <a:buNone/>
              <a:defRPr>
                <a:latin typeface="Lucida Fax" panose="02060602050505020204" pitchFamily="18" charset="0"/>
              </a:defRPr>
            </a:lvl1pPr>
            <a:lvl2pPr marL="800100" lvl="1" indent="-342900" algn="just">
              <a:spcAft>
                <a:spcPts val="600"/>
              </a:spcAft>
              <a:buFont typeface="+mj-lt"/>
              <a:buAutoNum type="arabicPeriod"/>
              <a:defRPr sz="1600" i="1" u="sng">
                <a:latin typeface="Arial Rounded MT Bold" panose="020F0704030504030204" pitchFamily="34" charset="0"/>
              </a:defRPr>
            </a:lvl2pPr>
          </a:lstStyle>
          <a:p>
            <a:pPr>
              <a:spcAft>
                <a:spcPts val="300"/>
              </a:spcAft>
            </a:pPr>
            <a:r>
              <a:rPr lang="es-MX" b="1" dirty="0">
                <a:latin typeface="Avenir Next LT Pro" panose="020B0504020202020204" pitchFamily="34" charset="0"/>
                <a:cs typeface="Times New Roman" panose="02020603050405020304" pitchFamily="18" charset="0"/>
              </a:rPr>
              <a:t>R:</a:t>
            </a:r>
            <a:r>
              <a:rPr lang="es-MX" dirty="0">
                <a:latin typeface="Avenir Next LT Pro" panose="020B0504020202020204" pitchFamily="34" charset="0"/>
                <a:cs typeface="Times New Roman" panose="02020603050405020304" pitchFamily="18" charset="0"/>
              </a:rPr>
              <a:t> </a:t>
            </a:r>
            <a:r>
              <a:rPr lang="es-MX" b="1" dirty="0">
                <a:solidFill>
                  <a:schemeClr val="accent1">
                    <a:lumMod val="75000"/>
                  </a:schemeClr>
                </a:solidFill>
                <a:latin typeface="Avenir Next LT Pro" panose="020B0504020202020204" pitchFamily="34" charset="0"/>
                <a:cs typeface="Times New Roman" panose="02020603050405020304" pitchFamily="18" charset="0"/>
              </a:rPr>
              <a:t>Apocalipsis 14:7 es un llamado a Temed y adorara a Dios. Apocalipsis 14:9 es un llamado solemne a no adorar a la bestia y a su imagen. Apocalipsis 14:12 describe a un pueblo que guardan los mandamientos de Dios y la fe de Jesús.</a:t>
            </a:r>
          </a:p>
          <a:p>
            <a:pPr>
              <a:spcAft>
                <a:spcPts val="300"/>
              </a:spcAft>
            </a:pPr>
            <a:r>
              <a:rPr lang="es-MX" dirty="0">
                <a:latin typeface="Avenir Next LT Pro" panose="020B0504020202020204" pitchFamily="34" charset="0"/>
                <a:cs typeface="Times New Roman" panose="02020603050405020304" pitchFamily="18" charset="0"/>
              </a:rPr>
              <a:t>Estos pasajes dejan claro que el tema central en el conflicto entre el bien y el mal, Cristo y Satanás, en los últimos días es la adoración. Dos adoraciones se contrastan en estos versículos: adorar al Creador y adorar a la bestia. Ya hemos descubierto que el sábado es la señal eterna de Dios de adorarlo como el Creador. Apocalipsis 14:12 revela que aquellos que tienen la "fe de Jesús" son leales a Dios en la crisis final de la tierra y guardan Sus mandamientos frente al ridículo, la oposición, la persecución y la muerte.</a:t>
            </a:r>
          </a:p>
          <a:p>
            <a:pPr>
              <a:spcAft>
                <a:spcPts val="300"/>
              </a:spcAft>
            </a:pPr>
            <a:r>
              <a:rPr lang="es-MX" b="1" dirty="0">
                <a:latin typeface="Avenir Next LT Pro" panose="020B0504020202020204" pitchFamily="34" charset="0"/>
                <a:cs typeface="Times New Roman" panose="02020603050405020304" pitchFamily="18" charset="0"/>
              </a:rPr>
              <a:t>“Así como el sábado, la semana se originó al tiempo de la creación, y fue conservada y transmitida a nosotros a través de la historia bíblica. Dios mismo dio la primera semana como modelo de las subsiguientes hasta el fin de los tiempos. Como las demás, consistió en siete días literales. Se emplearon seis días en la obra de la creación; y en el séptimo, Dios reposó y luego bendijo ese día y lo puso aparte como día de descanso para el hombre…” </a:t>
            </a:r>
            <a:r>
              <a:rPr lang="es-MX" i="1" dirty="0">
                <a:latin typeface="Avenir Next LT Pro" panose="020B0504020202020204" pitchFamily="34" charset="0"/>
                <a:cs typeface="Times New Roman" panose="02020603050405020304" pitchFamily="18" charset="0"/>
              </a:rPr>
              <a:t>(Historia de los patriarcas y profetas, p. 102).</a:t>
            </a:r>
            <a:endParaRPr lang="es-MX" b="1" i="1" dirty="0">
              <a:latin typeface="Avenir Next LT Pro" panose="020B0504020202020204" pitchFamily="34" charset="0"/>
              <a:cs typeface="Times New Roman" panose="02020603050405020304" pitchFamily="18" charset="0"/>
            </a:endParaRPr>
          </a:p>
          <a:p>
            <a:pPr>
              <a:spcAft>
                <a:spcPts val="300"/>
              </a:spcAft>
            </a:pPr>
            <a:r>
              <a:rPr lang="es-MX" b="1" dirty="0">
                <a:latin typeface="Avenir Next LT Pro" panose="020B0504020202020204" pitchFamily="34" charset="0"/>
                <a:cs typeface="Times New Roman" panose="02020603050405020304" pitchFamily="18" charset="0"/>
              </a:rPr>
              <a:t>Reflexionando: </a:t>
            </a:r>
            <a:r>
              <a:rPr lang="es-MX" b="1" dirty="0">
                <a:solidFill>
                  <a:srgbClr val="C00000"/>
                </a:solidFill>
                <a:latin typeface="Avenir Next LT Pro" panose="020B0504020202020204" pitchFamily="34" charset="0"/>
                <a:cs typeface="Times New Roman" panose="02020603050405020304" pitchFamily="18" charset="0"/>
              </a:rPr>
              <a:t>Muchos argumentan que da igual qué día de reposo guardemos, siempre que guardemos uno. ¿Cómo respondemos a ese argumento con la Biblia?</a:t>
            </a:r>
            <a:endParaRPr lang="es-MX" b="1" dirty="0">
              <a:solidFill>
                <a:srgbClr val="C00000"/>
              </a:solidFill>
              <a:latin typeface="Avenir Next LT Pro" panose="020B0504020202020204" pitchFamily="34" charset="0"/>
            </a:endParaRPr>
          </a:p>
        </p:txBody>
      </p:sp>
      <p:sp>
        <p:nvSpPr>
          <p:cNvPr id="5" name="Rectángulo 4">
            <a:extLst>
              <a:ext uri="{FF2B5EF4-FFF2-40B4-BE49-F238E27FC236}">
                <a16:creationId xmlns:a16="http://schemas.microsoft.com/office/drawing/2014/main" id="{B77F7DB8-AB9F-47B0-B8B3-B0B72DCCFF86}"/>
              </a:ext>
            </a:extLst>
          </p:cNvPr>
          <p:cNvSpPr/>
          <p:nvPr/>
        </p:nvSpPr>
        <p:spPr>
          <a:xfrm>
            <a:off x="8632089" y="1556792"/>
            <a:ext cx="3559911" cy="4941285"/>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 </a:t>
            </a:r>
          </a:p>
        </p:txBody>
      </p:sp>
    </p:spTree>
    <p:extLst>
      <p:ext uri="{BB962C8B-B14F-4D97-AF65-F5344CB8AC3E}">
        <p14:creationId xmlns:p14="http://schemas.microsoft.com/office/powerpoint/2010/main" val="948391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8E7D9D1-010B-43C2-A2B5-787DCD4797EB}"/>
              </a:ext>
            </a:extLst>
          </p:cNvPr>
          <p:cNvSpPr txBox="1"/>
          <p:nvPr/>
        </p:nvSpPr>
        <p:spPr>
          <a:xfrm>
            <a:off x="0" y="97468"/>
            <a:ext cx="12192000" cy="523220"/>
          </a:xfrm>
          <a:prstGeom prst="rect">
            <a:avLst/>
          </a:prstGeom>
          <a:noFill/>
        </p:spPr>
        <p:txBody>
          <a:bodyPr wrap="square" rtlCol="0">
            <a:spAutoFit/>
          </a:bodyPr>
          <a:lstStyle/>
          <a:p>
            <a:pPr algn="ctr"/>
            <a:r>
              <a:rPr lang="es-MX" sz="2800" b="1" i="0" dirty="0">
                <a:solidFill>
                  <a:schemeClr val="bg1"/>
                </a:solidFill>
                <a:effectLst/>
                <a:latin typeface="Avenir LT Std 65 Medium" panose="020B0803020203020204" pitchFamily="34" charset="0"/>
              </a:rPr>
              <a:t>EL SÁBADO Y EL DESCANSO ETERNO</a:t>
            </a:r>
            <a:endParaRPr lang="es-MX" sz="2800" b="1" dirty="0">
              <a:solidFill>
                <a:schemeClr val="bg1"/>
              </a:solidFill>
              <a:latin typeface="Avenir LT Std 65 Medium" panose="020B0803020203020204" pitchFamily="34" charset="0"/>
              <a:cs typeface="Lucida Sans Unicode" panose="020B0602030504020204" pitchFamily="34" charset="0"/>
            </a:endParaRPr>
          </a:p>
        </p:txBody>
      </p:sp>
      <p:sp>
        <p:nvSpPr>
          <p:cNvPr id="4" name="CuadroTexto 3">
            <a:extLst>
              <a:ext uri="{FF2B5EF4-FFF2-40B4-BE49-F238E27FC236}">
                <a16:creationId xmlns:a16="http://schemas.microsoft.com/office/drawing/2014/main" id="{7945C082-5F5A-4162-ABBF-29242DBFBADE}"/>
              </a:ext>
            </a:extLst>
          </p:cNvPr>
          <p:cNvSpPr txBox="1"/>
          <p:nvPr/>
        </p:nvSpPr>
        <p:spPr>
          <a:xfrm>
            <a:off x="335360" y="620688"/>
            <a:ext cx="8330736" cy="1077218"/>
          </a:xfrm>
          <a:prstGeom prst="rect">
            <a:avLst/>
          </a:prstGeom>
          <a:noFill/>
        </p:spPr>
        <p:txBody>
          <a:bodyPr wrap="square" rtlCol="0">
            <a:spAutoFit/>
          </a:bodyPr>
          <a:lstStyle/>
          <a:p>
            <a:pPr algn="just"/>
            <a:r>
              <a:rPr lang="es-MX" sz="1600" b="1" dirty="0">
                <a:latin typeface="Avenir Next LT Pro Demi" panose="020B0704020202020204" pitchFamily="34" charset="0"/>
                <a:cs typeface="Times New Roman" panose="02020603050405020304" pitchFamily="18" charset="0"/>
              </a:rPr>
              <a:t>“Y de mes en mes, y de día de reposo en día de reposo, vendrán todos a adorar delante de mí, dijo Jehová.” (Isaías 66: 23)</a:t>
            </a:r>
          </a:p>
          <a:p>
            <a:pPr algn="just"/>
            <a:r>
              <a:rPr lang="es-MX" sz="1600" b="1" dirty="0">
                <a:latin typeface="Avenir Next LT Pro Demi" panose="020B0704020202020204" pitchFamily="34" charset="0"/>
                <a:cs typeface="Times New Roman" panose="02020603050405020304" pitchFamily="18" charset="0"/>
              </a:rPr>
              <a:t>Lee Isaías 65:17; 66:22; 2 Pedro 3:13; y Apocalipsis 21:1. ¿En qué sentido el hecho de guardar el día de reposo nos hace avanzar hacia la Eternidad?</a:t>
            </a:r>
          </a:p>
        </p:txBody>
      </p:sp>
      <p:sp>
        <p:nvSpPr>
          <p:cNvPr id="5" name="CuadroTexto 4">
            <a:extLst>
              <a:ext uri="{FF2B5EF4-FFF2-40B4-BE49-F238E27FC236}">
                <a16:creationId xmlns:a16="http://schemas.microsoft.com/office/drawing/2014/main" id="{E63A5537-798E-49B6-A59F-CBBBA1F00FC9}"/>
              </a:ext>
            </a:extLst>
          </p:cNvPr>
          <p:cNvSpPr txBox="1">
            <a:spLocks/>
          </p:cNvSpPr>
          <p:nvPr/>
        </p:nvSpPr>
        <p:spPr>
          <a:xfrm>
            <a:off x="335360" y="1697907"/>
            <a:ext cx="8330736" cy="5115470"/>
          </a:xfrm>
          <a:prstGeom prst="rect">
            <a:avLst/>
          </a:prstGeom>
          <a:noFill/>
        </p:spPr>
        <p:txBody>
          <a:bodyPr wrap="square" rtlCol="0">
            <a:normAutofit/>
          </a:bodyPr>
          <a:lstStyle>
            <a:defPPr>
              <a:defRPr lang="en-US"/>
            </a:defPPr>
            <a:lvl1pPr indent="0" algn="just">
              <a:spcAft>
                <a:spcPts val="300"/>
              </a:spcAft>
              <a:buFont typeface="Wingdings" panose="05000000000000000000" pitchFamily="2" charset="2"/>
              <a:buNone/>
              <a:defRPr b="1">
                <a:latin typeface="Avenir Next LT Pro" panose="020B0504020202020204" pitchFamily="34" charset="0"/>
                <a:cs typeface="Times New Roman" panose="02020603050405020304" pitchFamily="18" charset="0"/>
              </a:defRPr>
            </a:lvl1pPr>
            <a:lvl2pPr marL="800100" lvl="1" indent="-342900" algn="just">
              <a:spcAft>
                <a:spcPts val="600"/>
              </a:spcAft>
              <a:buFont typeface="+mj-lt"/>
              <a:buAutoNum type="arabicPeriod"/>
              <a:defRPr sz="1600" i="1" u="sng">
                <a:latin typeface="Arial Rounded MT Bold" panose="020F0704030504030204" pitchFamily="34" charset="0"/>
              </a:defRPr>
            </a:lvl2pPr>
          </a:lstStyle>
          <a:p>
            <a:r>
              <a:rPr lang="es-MX" dirty="0"/>
              <a:t>R: </a:t>
            </a:r>
            <a:r>
              <a:rPr lang="es-MX" dirty="0">
                <a:solidFill>
                  <a:schemeClr val="accent1">
                    <a:lumMod val="75000"/>
                  </a:schemeClr>
                </a:solidFill>
              </a:rPr>
              <a:t>En el sentido de que al guardarlo aquí en este mundo, nos preparamos para guardarlo en la tierra nueva y el cielo nuevo que Dios hará nuevamente.</a:t>
            </a:r>
          </a:p>
          <a:p>
            <a:r>
              <a:rPr lang="es-MX" b="0" dirty="0"/>
              <a:t>Necesitamos tiempo de calidad el sábado con el Dios que nos santifica, el Dios que nos ayuda a seguir creciendo. El sábado ha continuado en el ciclo semanal desde los albores de la creación hasta ahora. Comenzó en el jardín del Edén, y el sábado se celebrará cuando esta tierra sea renovada después de la segunda venida de Cristo. El profeta Isaías habla del tiempo cuando Dios hará los "cielos nuevos y la tierra nueva".</a:t>
            </a:r>
          </a:p>
          <a:p>
            <a:r>
              <a:rPr lang="es-MX" dirty="0"/>
              <a:t>“¡Hagamos del sábado el día más agradable y bendecido de cada semana!… Los padres deberían dedicar atención a sus hijos, leyéndoles las partes más atractivas de la historia bíblica, enseñándoles a reverenciar el día de reposo y guardarlos según el mandamiento… Pueden conseguir que todos los sábados sean una delicia si siguen las pautas adecuadas” </a:t>
            </a:r>
            <a:r>
              <a:rPr lang="es-MX" b="0" i="1" dirty="0"/>
              <a:t>(Mi vida hoy, p. 291).</a:t>
            </a:r>
          </a:p>
          <a:p>
            <a:r>
              <a:rPr lang="es-MX" dirty="0"/>
              <a:t>Reflexionando: </a:t>
            </a:r>
            <a:r>
              <a:rPr lang="es-MX" dirty="0">
                <a:solidFill>
                  <a:srgbClr val="C00000"/>
                </a:solidFill>
              </a:rPr>
              <a:t> Personalmente, ¿cómo puedes hacer que el sábado sea un anticipo del Cielo en tu propia vida y en tu familia?</a:t>
            </a:r>
          </a:p>
        </p:txBody>
      </p:sp>
      <p:sp>
        <p:nvSpPr>
          <p:cNvPr id="6" name="Rectángulo 5">
            <a:extLst>
              <a:ext uri="{FF2B5EF4-FFF2-40B4-BE49-F238E27FC236}">
                <a16:creationId xmlns:a16="http://schemas.microsoft.com/office/drawing/2014/main" id="{881A4D12-881E-4FE3-9002-69A2E560BDB9}"/>
              </a:ext>
            </a:extLst>
          </p:cNvPr>
          <p:cNvSpPr/>
          <p:nvPr/>
        </p:nvSpPr>
        <p:spPr>
          <a:xfrm>
            <a:off x="8666096" y="1556327"/>
            <a:ext cx="3525904" cy="4969017"/>
          </a:xfrm>
          <a:prstGeom prst="rect">
            <a:avLst/>
          </a:prstGeom>
          <a:blipFill dpi="0" rotWithShape="1">
            <a:blip r:embed="rId2">
              <a:extLst>
                <a:ext uri="{28A0092B-C50C-407E-A947-70E740481C1C}">
                  <a14:useLocalDpi xmlns:a14="http://schemas.microsoft.com/office/drawing/2010/main" val="0"/>
                </a:ext>
              </a:extLst>
            </a:blip>
            <a:srcRect/>
            <a:stretch>
              <a:fillRect/>
            </a:stretch>
          </a:blipFill>
          <a:scene3d>
            <a:camera prst="orthographicFront">
              <a:rot lat="0" lon="21594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1404037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ersonalizado 1">
      <a:majorFont>
        <a:latin typeface="Bookman Old Style"/>
        <a:ea typeface=""/>
        <a:cs typeface=""/>
      </a:majorFont>
      <a:minorFont>
        <a:latin typeface="Calibri"/>
        <a:ea typeface=""/>
        <a:cs typeface=""/>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eccion ES" id="{0394C814-B0BB-4D2A-81E0-7ECCD3DA7AB2}" vid="{E1FA17C1-539D-4072-902D-5A1BCEFE71D4}"/>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193266</TotalTime>
  <Words>2759</Words>
  <Application>Microsoft Office PowerPoint</Application>
  <PresentationFormat>Panorámica</PresentationFormat>
  <Paragraphs>60</Paragraphs>
  <Slides>10</Slides>
  <Notes>9</Notes>
  <HiddenSlides>0</HiddenSlides>
  <MMClips>0</MMClips>
  <ScaleCrop>false</ScaleCrop>
  <HeadingPairs>
    <vt:vector size="6" baseType="variant">
      <vt:variant>
        <vt:lpstr>Fuentes usadas</vt:lpstr>
      </vt:variant>
      <vt:variant>
        <vt:i4>22</vt:i4>
      </vt:variant>
      <vt:variant>
        <vt:lpstr>Tema</vt:lpstr>
      </vt:variant>
      <vt:variant>
        <vt:i4>1</vt:i4>
      </vt:variant>
      <vt:variant>
        <vt:lpstr>Títulos de diapositiva</vt:lpstr>
      </vt:variant>
      <vt:variant>
        <vt:i4>10</vt:i4>
      </vt:variant>
    </vt:vector>
  </HeadingPairs>
  <TitlesOfParts>
    <vt:vector size="33" baseType="lpstr">
      <vt:lpstr>Abadi</vt:lpstr>
      <vt:lpstr>Adobe Garamond Pro Bold</vt:lpstr>
      <vt:lpstr>Amasis MT Pro Medium</vt:lpstr>
      <vt:lpstr>Arial</vt:lpstr>
      <vt:lpstr>Arial Rounded MT Bold</vt:lpstr>
      <vt:lpstr>Avenir LT Std 65 Medium</vt:lpstr>
      <vt:lpstr>Avenir Next LT Pro</vt:lpstr>
      <vt:lpstr>Avenir Next LT Pro Demi</vt:lpstr>
      <vt:lpstr>Barlow Condensed Medium</vt:lpstr>
      <vt:lpstr>Baskerville Old Face</vt:lpstr>
      <vt:lpstr>Bernard MT Condensed</vt:lpstr>
      <vt:lpstr>Bookman Old Style</vt:lpstr>
      <vt:lpstr>Calibri</vt:lpstr>
      <vt:lpstr>Eras Bold ITC</vt:lpstr>
      <vt:lpstr>Georgia Pro Cond Semibold</vt:lpstr>
      <vt:lpstr>Gisha</vt:lpstr>
      <vt:lpstr>Impact</vt:lpstr>
      <vt:lpstr>Lato</vt:lpstr>
      <vt:lpstr>Lucida Grande</vt:lpstr>
      <vt:lpstr>Lucida Sans Unicode</vt:lpstr>
      <vt:lpstr>Times New Roman</vt:lpstr>
      <vt:lpstr>Wingdings</vt:lpstr>
      <vt:lpstr>Tema de Office</vt:lpstr>
      <vt:lpstr>Presentación de PowerPoint</vt:lpstr>
      <vt:lpstr>Para memorizar:</vt:lpstr>
      <vt:lpstr>Enfoque del estudio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JORGE CRUZ</dc:creator>
  <cp:lastModifiedBy>JORGE CRUZ</cp:lastModifiedBy>
  <cp:revision>6091</cp:revision>
  <dcterms:created xsi:type="dcterms:W3CDTF">2019-04-09T00:55:26Z</dcterms:created>
  <dcterms:modified xsi:type="dcterms:W3CDTF">2023-05-18T00:24:01Z</dcterms:modified>
</cp:coreProperties>
</file>