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3" r:id="rId1"/>
  </p:sldMasterIdLst>
  <p:notesMasterIdLst>
    <p:notesMasterId r:id="rId12"/>
  </p:notesMasterIdLst>
  <p:handoutMasterIdLst>
    <p:handoutMasterId r:id="rId13"/>
  </p:handoutMasterIdLst>
  <p:sldIdLst>
    <p:sldId id="256" r:id="rId2"/>
    <p:sldId id="266" r:id="rId3"/>
    <p:sldId id="258" r:id="rId4"/>
    <p:sldId id="259" r:id="rId5"/>
    <p:sldId id="260" r:id="rId6"/>
    <p:sldId id="261" r:id="rId7"/>
    <p:sldId id="262" r:id="rId8"/>
    <p:sldId id="263" r:id="rId9"/>
    <p:sldId id="264" r:id="rId10"/>
    <p:sldId id="265"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RGE CRUZ" initials="JC" lastIdx="2" clrIdx="0">
    <p:extLst>
      <p:ext uri="{19B8F6BF-5375-455C-9EA6-DF929625EA0E}">
        <p15:presenceInfo xmlns:p15="http://schemas.microsoft.com/office/powerpoint/2012/main" userId="cf9ca4c8ef569ed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8293"/>
    <a:srgbClr val="FFFFFF"/>
    <a:srgbClr val="FFFEFF"/>
    <a:srgbClr val="002060"/>
    <a:srgbClr val="000000"/>
    <a:srgbClr val="002862"/>
    <a:srgbClr val="01828D"/>
    <a:srgbClr val="FD1634"/>
    <a:srgbClr val="BE0707"/>
    <a:srgbClr val="FE143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0" autoAdjust="0"/>
    <p:restoredTop sz="92718" autoAdjust="0"/>
  </p:normalViewPr>
  <p:slideViewPr>
    <p:cSldViewPr showGuides="1">
      <p:cViewPr varScale="1">
        <p:scale>
          <a:sx n="79" d="100"/>
          <a:sy n="79" d="100"/>
        </p:scale>
        <p:origin x="682" y="67"/>
      </p:cViewPr>
      <p:guideLst>
        <p:guide orient="horz" pos="2160"/>
        <p:guide pos="3840"/>
      </p:guideLst>
    </p:cSldViewPr>
  </p:slideViewPr>
  <p:notesTextViewPr>
    <p:cViewPr>
      <p:scale>
        <a:sx n="3" d="2"/>
        <a:sy n="3" d="2"/>
      </p:scale>
      <p:origin x="0" y="0"/>
    </p:cViewPr>
  </p:notesTextViewPr>
  <p:sorterViewPr>
    <p:cViewPr>
      <p:scale>
        <a:sx n="100" d="100"/>
        <a:sy n="100" d="100"/>
      </p:scale>
      <p:origin x="0" y="0"/>
    </p:cViewPr>
  </p:sorterViewPr>
  <p:notesViewPr>
    <p:cSldViewPr>
      <p:cViewPr varScale="1">
        <p:scale>
          <a:sx n="66" d="100"/>
          <a:sy n="66" d="100"/>
        </p:scale>
        <p:origin x="3062"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55F1A038-C882-4A29-92BF-44A4D109F78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a:extLst>
              <a:ext uri="{FF2B5EF4-FFF2-40B4-BE49-F238E27FC236}">
                <a16:creationId xmlns:a16="http://schemas.microsoft.com/office/drawing/2014/main" id="{655EFADA-9D39-4E05-9E93-70F7BDE398E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150B08-7AA2-4F53-A7FF-462A0E570016}" type="datetimeFigureOut">
              <a:rPr lang="es-MX" smtClean="0"/>
              <a:t>10/05/2023</a:t>
            </a:fld>
            <a:endParaRPr lang="es-MX"/>
          </a:p>
        </p:txBody>
      </p:sp>
      <p:sp>
        <p:nvSpPr>
          <p:cNvPr id="4" name="Marcador de pie de página 3">
            <a:extLst>
              <a:ext uri="{FF2B5EF4-FFF2-40B4-BE49-F238E27FC236}">
                <a16:creationId xmlns:a16="http://schemas.microsoft.com/office/drawing/2014/main" id="{DB491E8D-6494-4C91-98A3-6B6D3A1D620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5" name="Marcador de número de diapositiva 4">
            <a:extLst>
              <a:ext uri="{FF2B5EF4-FFF2-40B4-BE49-F238E27FC236}">
                <a16:creationId xmlns:a16="http://schemas.microsoft.com/office/drawing/2014/main" id="{2BF41129-DE05-4165-BEFB-27C01AACBC8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1EE3689-A360-4BF5-B180-B19E22989DCD}" type="slidenum">
              <a:rPr lang="es-MX" smtClean="0"/>
              <a:t>‹Nº›</a:t>
            </a:fld>
            <a:endParaRPr lang="es-MX"/>
          </a:p>
        </p:txBody>
      </p:sp>
    </p:spTree>
    <p:extLst>
      <p:ext uri="{BB962C8B-B14F-4D97-AF65-F5344CB8AC3E}">
        <p14:creationId xmlns:p14="http://schemas.microsoft.com/office/powerpoint/2010/main" val="6388006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C83291F-A549-4BEA-ADC8-4D7EA4332E19}" type="datetimeFigureOut">
              <a:rPr lang="es-MX" smtClean="0"/>
              <a:t>10/05/2023</a:t>
            </a:fld>
            <a:endParaRPr lang="es-MX"/>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3D4040-2FF7-4002-8F2E-1B7805CB9EA6}" type="slidenum">
              <a:rPr lang="es-MX" smtClean="0"/>
              <a:t>‹Nº›</a:t>
            </a:fld>
            <a:endParaRPr lang="es-MX"/>
          </a:p>
        </p:txBody>
      </p:sp>
    </p:spTree>
    <p:extLst>
      <p:ext uri="{BB962C8B-B14F-4D97-AF65-F5344CB8AC3E}">
        <p14:creationId xmlns:p14="http://schemas.microsoft.com/office/powerpoint/2010/main" val="27980214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1</a:t>
            </a:fld>
            <a:endParaRPr lang="es-MX"/>
          </a:p>
        </p:txBody>
      </p:sp>
    </p:spTree>
    <p:extLst>
      <p:ext uri="{BB962C8B-B14F-4D97-AF65-F5344CB8AC3E}">
        <p14:creationId xmlns:p14="http://schemas.microsoft.com/office/powerpoint/2010/main" val="32009464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2</a:t>
            </a:fld>
            <a:endParaRPr lang="es-MX"/>
          </a:p>
        </p:txBody>
      </p:sp>
    </p:spTree>
    <p:extLst>
      <p:ext uri="{BB962C8B-B14F-4D97-AF65-F5344CB8AC3E}">
        <p14:creationId xmlns:p14="http://schemas.microsoft.com/office/powerpoint/2010/main" val="25296788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3</a:t>
            </a:fld>
            <a:endParaRPr lang="es-MX"/>
          </a:p>
        </p:txBody>
      </p:sp>
    </p:spTree>
    <p:extLst>
      <p:ext uri="{BB962C8B-B14F-4D97-AF65-F5344CB8AC3E}">
        <p14:creationId xmlns:p14="http://schemas.microsoft.com/office/powerpoint/2010/main" val="16575078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sz="800" i="1" baseline="0" dirty="0">
              <a:latin typeface="Avenir Next LT Pro" panose="020B0504020202020204" pitchFamily="34" charset="0"/>
            </a:endParaRPr>
          </a:p>
        </p:txBody>
      </p:sp>
      <p:sp>
        <p:nvSpPr>
          <p:cNvPr id="4" name="Marcador de número de diapositiva 3"/>
          <p:cNvSpPr>
            <a:spLocks noGrp="1"/>
          </p:cNvSpPr>
          <p:nvPr>
            <p:ph type="sldNum" sz="quarter" idx="5"/>
          </p:nvPr>
        </p:nvSpPr>
        <p:spPr/>
        <p:txBody>
          <a:bodyPr/>
          <a:lstStyle/>
          <a:p>
            <a:fld id="{E43D4040-2FF7-4002-8F2E-1B7805CB9EA6}" type="slidenum">
              <a:rPr lang="es-MX" smtClean="0"/>
              <a:t>4</a:t>
            </a:fld>
            <a:endParaRPr lang="es-MX"/>
          </a:p>
        </p:txBody>
      </p:sp>
    </p:spTree>
    <p:extLst>
      <p:ext uri="{BB962C8B-B14F-4D97-AF65-F5344CB8AC3E}">
        <p14:creationId xmlns:p14="http://schemas.microsoft.com/office/powerpoint/2010/main" val="820223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5</a:t>
            </a:fld>
            <a:endParaRPr lang="es-MX"/>
          </a:p>
        </p:txBody>
      </p:sp>
    </p:spTree>
    <p:extLst>
      <p:ext uri="{BB962C8B-B14F-4D97-AF65-F5344CB8AC3E}">
        <p14:creationId xmlns:p14="http://schemas.microsoft.com/office/powerpoint/2010/main" val="30633939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sz="800" i="1" baseline="30000" dirty="0">
              <a:latin typeface="Abadi" panose="020B0604020104020204" pitchFamily="34" charset="0"/>
            </a:endParaRPr>
          </a:p>
        </p:txBody>
      </p:sp>
      <p:sp>
        <p:nvSpPr>
          <p:cNvPr id="4" name="Marcador de número de diapositiva 3"/>
          <p:cNvSpPr>
            <a:spLocks noGrp="1"/>
          </p:cNvSpPr>
          <p:nvPr>
            <p:ph type="sldNum" sz="quarter" idx="5"/>
          </p:nvPr>
        </p:nvSpPr>
        <p:spPr/>
        <p:txBody>
          <a:bodyPr/>
          <a:lstStyle/>
          <a:p>
            <a:fld id="{E43D4040-2FF7-4002-8F2E-1B7805CB9EA6}" type="slidenum">
              <a:rPr lang="es-MX" smtClean="0"/>
              <a:t>6</a:t>
            </a:fld>
            <a:endParaRPr lang="es-MX"/>
          </a:p>
        </p:txBody>
      </p:sp>
    </p:spTree>
    <p:extLst>
      <p:ext uri="{BB962C8B-B14F-4D97-AF65-F5344CB8AC3E}">
        <p14:creationId xmlns:p14="http://schemas.microsoft.com/office/powerpoint/2010/main" val="6824937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lvl="0" indent="0">
              <a:buFont typeface="Arial" panose="020B0604020202020204" pitchFamily="34" charset="0"/>
              <a:buNone/>
            </a:pPr>
            <a:endParaRPr lang="es-MX" baseline="30000"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7</a:t>
            </a:fld>
            <a:endParaRPr lang="es-MX"/>
          </a:p>
        </p:txBody>
      </p:sp>
    </p:spTree>
    <p:extLst>
      <p:ext uri="{BB962C8B-B14F-4D97-AF65-F5344CB8AC3E}">
        <p14:creationId xmlns:p14="http://schemas.microsoft.com/office/powerpoint/2010/main" val="31557171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8</a:t>
            </a:fld>
            <a:endParaRPr lang="es-MX"/>
          </a:p>
        </p:txBody>
      </p:sp>
    </p:spTree>
    <p:extLst>
      <p:ext uri="{BB962C8B-B14F-4D97-AF65-F5344CB8AC3E}">
        <p14:creationId xmlns:p14="http://schemas.microsoft.com/office/powerpoint/2010/main" val="16131900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baseline="30000" dirty="0"/>
              <a:t>.</a:t>
            </a:r>
          </a:p>
        </p:txBody>
      </p:sp>
      <p:sp>
        <p:nvSpPr>
          <p:cNvPr id="4" name="Marcador de número de diapositiva 3"/>
          <p:cNvSpPr>
            <a:spLocks noGrp="1"/>
          </p:cNvSpPr>
          <p:nvPr>
            <p:ph type="sldNum" sz="quarter" idx="5"/>
          </p:nvPr>
        </p:nvSpPr>
        <p:spPr/>
        <p:txBody>
          <a:bodyPr/>
          <a:lstStyle/>
          <a:p>
            <a:fld id="{E43D4040-2FF7-4002-8F2E-1B7805CB9EA6}" type="slidenum">
              <a:rPr lang="es-MX" smtClean="0"/>
              <a:t>10</a:t>
            </a:fld>
            <a:endParaRPr lang="es-MX"/>
          </a:p>
        </p:txBody>
      </p:sp>
    </p:spTree>
    <p:extLst>
      <p:ext uri="{BB962C8B-B14F-4D97-AF65-F5344CB8AC3E}">
        <p14:creationId xmlns:p14="http://schemas.microsoft.com/office/powerpoint/2010/main" val="3572408770"/>
      </p:ext>
    </p:extLst>
  </p:cSld>
  <p:clrMapOvr>
    <a:masterClrMapping/>
  </p:clrMapOvr>
</p:notes>
</file>

<file path=ppt/slideLayouts/_rels/slideLayout1.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8.png"/><Relationship Id="rId4" Type="http://schemas.openxmlformats.org/officeDocument/2006/relationships/image" Target="../media/image3.png"/><Relationship Id="rId9" Type="http://schemas.openxmlformats.org/officeDocument/2006/relationships/image" Target="../media/image7.png"/></Relationships>
</file>

<file path=ppt/slideLayouts/_rels/slideLayout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Diapositiva de título">
    <p:spTree>
      <p:nvGrpSpPr>
        <p:cNvPr id="1" name=""/>
        <p:cNvGrpSpPr/>
        <p:nvPr/>
      </p:nvGrpSpPr>
      <p:grpSpPr>
        <a:xfrm>
          <a:off x="0" y="0"/>
          <a:ext cx="0" cy="0"/>
          <a:chOff x="0" y="0"/>
          <a:chExt cx="0" cy="0"/>
        </a:xfrm>
      </p:grpSpPr>
      <p:pic>
        <p:nvPicPr>
          <p:cNvPr id="24" name="Imagen 23">
            <a:extLst>
              <a:ext uri="{FF2B5EF4-FFF2-40B4-BE49-F238E27FC236}">
                <a16:creationId xmlns:a16="http://schemas.microsoft.com/office/drawing/2014/main" id="{07363191-81C2-490B-8B56-818EC03A4FD8}"/>
              </a:ext>
            </a:extLst>
          </p:cNvPr>
          <p:cNvPicPr>
            <a:picLocks noChangeAspect="1"/>
          </p:cNvPicPr>
          <p:nvPr userDrawn="1"/>
        </p:nvPicPr>
        <p:blipFill>
          <a:blip r:embed="rId2">
            <a:extLst>
              <a:ext uri="{28A0092B-C50C-407E-A947-70E740481C1C}">
                <a14:useLocalDpi xmlns:a14="http://schemas.microsoft.com/office/drawing/2010/main" val="0"/>
              </a:ext>
            </a:extLst>
          </a:blip>
          <a:srcRect t="8007" b="8007"/>
          <a:stretch/>
        </p:blipFill>
        <p:spPr>
          <a:xfrm>
            <a:off x="1902144" y="828596"/>
            <a:ext cx="8480022" cy="6062954"/>
          </a:xfrm>
          <a:prstGeom prst="rect">
            <a:avLst/>
          </a:prstGeom>
          <a:blipFill>
            <a:blip r:embed="rId3">
              <a:alphaModFix amt="18000"/>
            </a:blip>
            <a:stretch>
              <a:fillRect/>
            </a:stretch>
          </a:blipFill>
        </p:spPr>
      </p:pic>
      <p:sp>
        <p:nvSpPr>
          <p:cNvPr id="9" name="Rectángulo 8">
            <a:extLst>
              <a:ext uri="{FF2B5EF4-FFF2-40B4-BE49-F238E27FC236}">
                <a16:creationId xmlns:a16="http://schemas.microsoft.com/office/drawing/2014/main" id="{26E9E0B9-8769-4180-8CFA-E0F011E0026C}"/>
              </a:ext>
            </a:extLst>
          </p:cNvPr>
          <p:cNvSpPr/>
          <p:nvPr userDrawn="1"/>
        </p:nvSpPr>
        <p:spPr>
          <a:xfrm>
            <a:off x="-19595" y="1049841"/>
            <a:ext cx="2289209" cy="5821476"/>
          </a:xfrm>
          <a:prstGeom prst="rect">
            <a:avLst/>
          </a:prstGeom>
          <a:solidFill>
            <a:srgbClr val="002862"/>
          </a:solidFill>
          <a:ln>
            <a:solidFill>
              <a:srgbClr val="7B2991"/>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dirty="0"/>
          </a:p>
        </p:txBody>
      </p:sp>
      <p:sp>
        <p:nvSpPr>
          <p:cNvPr id="7" name="Rectángulo 6">
            <a:extLst>
              <a:ext uri="{FF2B5EF4-FFF2-40B4-BE49-F238E27FC236}">
                <a16:creationId xmlns:a16="http://schemas.microsoft.com/office/drawing/2014/main" id="{DE5D6099-A003-400A-A47B-D1C1756E01B7}"/>
              </a:ext>
            </a:extLst>
          </p:cNvPr>
          <p:cNvSpPr/>
          <p:nvPr userDrawn="1"/>
        </p:nvSpPr>
        <p:spPr>
          <a:xfrm>
            <a:off x="-17422" y="-7617"/>
            <a:ext cx="12215968" cy="1049061"/>
          </a:xfrm>
          <a:prstGeom prst="rect">
            <a:avLst/>
          </a:prstGeom>
          <a:solidFill>
            <a:srgbClr val="FFFEFF"/>
          </a:solidFill>
          <a:ln>
            <a:noFill/>
          </a:ln>
          <a:effectLst>
            <a:outerShdw blurRad="44450" dist="27940" dir="5400000" algn="ctr">
              <a:srgbClr val="000000">
                <a:alpha val="32000"/>
              </a:srgbClr>
            </a:outerShdw>
          </a:effectLst>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rmAutofit/>
          </a:bodyPr>
          <a:lstStyle/>
          <a:p>
            <a:pPr marL="0" indent="0" algn="ctr">
              <a:lnSpc>
                <a:spcPct val="120000"/>
              </a:lnSpc>
              <a:spcAft>
                <a:spcPts val="300"/>
              </a:spcAft>
              <a:tabLst>
                <a:tab pos="4038600" algn="l"/>
              </a:tabLst>
            </a:pPr>
            <a:r>
              <a:rPr lang="es-MX" sz="3200" b="1" kern="100" cap="none" spc="0" baseline="0" dirty="0">
                <a:ln w="0"/>
                <a:solidFill>
                  <a:srgbClr val="038293"/>
                </a:solidFill>
                <a:effectLst/>
                <a:latin typeface="Barlow Condensed Medium" panose="00000606000000000000" pitchFamily="2" charset="0"/>
              </a:rPr>
              <a:t>Los tres mensajes</a:t>
            </a:r>
            <a:endParaRPr lang="es-MX" sz="3200" b="1" kern="100" cap="none" spc="0" baseline="0" dirty="0">
              <a:ln w="0"/>
              <a:solidFill>
                <a:srgbClr val="01828D"/>
              </a:solidFill>
              <a:effectLst/>
              <a:latin typeface="Barlow Condensed Medium" panose="00000606000000000000" pitchFamily="2" charset="0"/>
            </a:endParaRPr>
          </a:p>
          <a:p>
            <a:pPr marL="0" indent="0" algn="ctr">
              <a:lnSpc>
                <a:spcPct val="120000"/>
              </a:lnSpc>
              <a:spcAft>
                <a:spcPts val="300"/>
              </a:spcAft>
              <a:tabLst>
                <a:tab pos="4038600" algn="l"/>
              </a:tabLst>
            </a:pPr>
            <a:endParaRPr lang="es-MX" sz="4000" b="1" kern="100" cap="none" spc="0" baseline="0" dirty="0">
              <a:ln w="0"/>
              <a:solidFill>
                <a:srgbClr val="038293"/>
              </a:solidFill>
              <a:effectLst/>
              <a:latin typeface="Barlow Condensed Medium" panose="00000606000000000000" pitchFamily="2" charset="0"/>
            </a:endParaRPr>
          </a:p>
        </p:txBody>
      </p:sp>
      <p:sp>
        <p:nvSpPr>
          <p:cNvPr id="11" name="CuadroTexto 10">
            <a:extLst>
              <a:ext uri="{FF2B5EF4-FFF2-40B4-BE49-F238E27FC236}">
                <a16:creationId xmlns:a16="http://schemas.microsoft.com/office/drawing/2014/main" id="{F4361DCD-ED50-4D94-8817-3A83A6B29BD2}"/>
              </a:ext>
            </a:extLst>
          </p:cNvPr>
          <p:cNvSpPr txBox="1"/>
          <p:nvPr userDrawn="1"/>
        </p:nvSpPr>
        <p:spPr>
          <a:xfrm>
            <a:off x="19925" y="1052736"/>
            <a:ext cx="2331659" cy="661720"/>
          </a:xfrm>
          <a:prstGeom prst="rect">
            <a:avLst/>
          </a:prstGeom>
          <a:noFill/>
        </p:spPr>
        <p:txBody>
          <a:bodyPr wrap="square" rtlCol="0">
            <a:spAutoFit/>
          </a:bodyPr>
          <a:lstStyle/>
          <a:p>
            <a:pPr algn="ctr"/>
            <a:r>
              <a:rPr lang="es-MX" sz="22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Escuela Sabática</a:t>
            </a:r>
          </a:p>
          <a:p>
            <a:pPr algn="ctr"/>
            <a:r>
              <a:rPr lang="es-MX" sz="15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Guía de Estudio de la Biblia</a:t>
            </a:r>
          </a:p>
        </p:txBody>
      </p:sp>
      <p:sp>
        <p:nvSpPr>
          <p:cNvPr id="12" name="CuadroTexto 11">
            <a:extLst>
              <a:ext uri="{FF2B5EF4-FFF2-40B4-BE49-F238E27FC236}">
                <a16:creationId xmlns:a16="http://schemas.microsoft.com/office/drawing/2014/main" id="{A3189337-61CE-4DEA-8C1F-773BAC50A0D5}"/>
              </a:ext>
            </a:extLst>
          </p:cNvPr>
          <p:cNvSpPr txBox="1"/>
          <p:nvPr userDrawn="1"/>
        </p:nvSpPr>
        <p:spPr>
          <a:xfrm>
            <a:off x="19925" y="4365103"/>
            <a:ext cx="2184400" cy="893983"/>
          </a:xfrm>
          <a:prstGeom prst="rect">
            <a:avLst/>
          </a:prstGeom>
          <a:noFill/>
        </p:spPr>
        <p:txBody>
          <a:bodyPr wrap="square" rtlCol="0">
            <a:noAutofit/>
          </a:bodyPr>
          <a:lstStyle/>
          <a:p>
            <a:pPr algn="ctr">
              <a:lnSpc>
                <a:spcPts val="2880"/>
              </a:lnSpc>
            </a:pPr>
            <a:r>
              <a:rPr lang="es-MX" sz="2400" b="1" dirty="0">
                <a:ln>
                  <a:solidFill>
                    <a:srgbClr val="1A0606"/>
                  </a:solidFill>
                </a:ln>
                <a:solidFill>
                  <a:schemeClr val="bg1"/>
                </a:solidFill>
                <a:effectLst>
                  <a:innerShdw blurRad="63500" dist="50800" dir="18900000">
                    <a:prstClr val="black">
                      <a:alpha val="50000"/>
                    </a:prstClr>
                  </a:innerShdw>
                </a:effectLst>
              </a:rPr>
              <a:t>Resumen en </a:t>
            </a:r>
          </a:p>
          <a:p>
            <a:pPr algn="ctr">
              <a:lnSpc>
                <a:spcPts val="2880"/>
              </a:lnSpc>
            </a:pPr>
            <a:r>
              <a:rPr lang="es-MX" sz="2400" b="1" dirty="0">
                <a:ln>
                  <a:solidFill>
                    <a:srgbClr val="1A0606"/>
                  </a:solidFill>
                </a:ln>
                <a:solidFill>
                  <a:schemeClr val="bg1"/>
                </a:solidFill>
                <a:effectLst>
                  <a:innerShdw blurRad="63500" dist="50800" dir="18900000">
                    <a:prstClr val="black">
                      <a:alpha val="50000"/>
                    </a:prstClr>
                  </a:innerShdw>
                </a:effectLst>
              </a:rPr>
              <a:t>PowerPoint</a:t>
            </a:r>
          </a:p>
        </p:txBody>
      </p:sp>
      <p:sp>
        <p:nvSpPr>
          <p:cNvPr id="19" name="CuadroTexto 18">
            <a:extLst>
              <a:ext uri="{FF2B5EF4-FFF2-40B4-BE49-F238E27FC236}">
                <a16:creationId xmlns:a16="http://schemas.microsoft.com/office/drawing/2014/main" id="{69904FDC-50E3-481E-A586-FBADC4B8E387}"/>
              </a:ext>
            </a:extLst>
          </p:cNvPr>
          <p:cNvSpPr txBox="1"/>
          <p:nvPr userDrawn="1"/>
        </p:nvSpPr>
        <p:spPr>
          <a:xfrm>
            <a:off x="-96687" y="1700808"/>
            <a:ext cx="2494656" cy="694338"/>
          </a:xfrm>
          <a:prstGeom prst="rect">
            <a:avLst/>
          </a:prstGeom>
          <a:noFill/>
        </p:spPr>
        <p:txBody>
          <a:bodyPr wrap="square" rtlCol="0">
            <a:normAutofit fontScale="32500" lnSpcReduction="20000"/>
          </a:bodyPr>
          <a:lstStyle/>
          <a:p>
            <a:pPr algn="ctr"/>
            <a:r>
              <a:rPr lang="es-MX" sz="86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2</a:t>
            </a:r>
            <a:r>
              <a:rPr lang="es-MX" sz="32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           </a:t>
            </a:r>
            <a:r>
              <a:rPr lang="es-MX" sz="45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TRIMESTRE</a:t>
            </a:r>
          </a:p>
          <a:p>
            <a:pPr algn="ctr"/>
            <a:endParaRPr lang="es-MX" sz="1400" b="1" dirty="0">
              <a:ln>
                <a:solidFill>
                  <a:schemeClr val="bg1"/>
                </a:solidFill>
              </a:ln>
              <a:solidFill>
                <a:schemeClr val="bg1"/>
              </a:solidFill>
              <a:effectLst/>
              <a:latin typeface="Gisha" panose="020B0604020202020204" pitchFamily="34" charset="-79"/>
              <a:cs typeface="Gisha" panose="020B0604020202020204" pitchFamily="34" charset="-79"/>
            </a:endParaRPr>
          </a:p>
          <a:p>
            <a:pPr algn="ctr"/>
            <a:r>
              <a:rPr lang="es-MX" sz="45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ABRIL – JUNIO 2023</a:t>
            </a:r>
          </a:p>
        </p:txBody>
      </p:sp>
      <p:pic>
        <p:nvPicPr>
          <p:cNvPr id="13" name="Imagen 12">
            <a:extLst>
              <a:ext uri="{FF2B5EF4-FFF2-40B4-BE49-F238E27FC236}">
                <a16:creationId xmlns:a16="http://schemas.microsoft.com/office/drawing/2014/main" id="{745B0235-C6A5-4727-A030-92D2BE77CC8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423592" y="6309320"/>
            <a:ext cx="365125" cy="365125"/>
          </a:xfrm>
          <a:prstGeom prst="rect">
            <a:avLst/>
          </a:prstGeom>
        </p:spPr>
      </p:pic>
      <p:sp>
        <p:nvSpPr>
          <p:cNvPr id="14" name="CuadroTexto 13">
            <a:extLst>
              <a:ext uri="{FF2B5EF4-FFF2-40B4-BE49-F238E27FC236}">
                <a16:creationId xmlns:a16="http://schemas.microsoft.com/office/drawing/2014/main" id="{B5EAC9F4-BDEB-40F4-8BC5-4B34EAB5B0B8}"/>
              </a:ext>
            </a:extLst>
          </p:cNvPr>
          <p:cNvSpPr txBox="1"/>
          <p:nvPr userDrawn="1"/>
        </p:nvSpPr>
        <p:spPr>
          <a:xfrm>
            <a:off x="2745177" y="6340091"/>
            <a:ext cx="2432937" cy="369332"/>
          </a:xfrm>
          <a:prstGeom prst="rect">
            <a:avLst/>
          </a:prstGeom>
          <a:noFill/>
        </p:spPr>
        <p:txBody>
          <a:bodyPr wrap="square" rtlCol="0">
            <a:spAutoFit/>
          </a:bodyPr>
          <a:lstStyle/>
          <a:p>
            <a:r>
              <a:rPr lang="es-MX" b="1" dirty="0">
                <a:solidFill>
                  <a:srgbClr val="002060"/>
                </a:solidFill>
              </a:rPr>
              <a:t>@IglesiaElLlanoTulaHgo</a:t>
            </a:r>
          </a:p>
        </p:txBody>
      </p:sp>
      <p:pic>
        <p:nvPicPr>
          <p:cNvPr id="22" name="Imagen 21">
            <a:extLst>
              <a:ext uri="{FF2B5EF4-FFF2-40B4-BE49-F238E27FC236}">
                <a16:creationId xmlns:a16="http://schemas.microsoft.com/office/drawing/2014/main" id="{DFB04A1B-25FE-4133-B651-07E8A3697117}"/>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231904" y="6333603"/>
            <a:ext cx="369332" cy="369332"/>
          </a:xfrm>
          <a:prstGeom prst="rect">
            <a:avLst/>
          </a:prstGeom>
          <a:solidFill>
            <a:schemeClr val="bg1"/>
          </a:solidFill>
        </p:spPr>
      </p:pic>
      <p:sp>
        <p:nvSpPr>
          <p:cNvPr id="25" name="CuadroTexto 24">
            <a:extLst>
              <a:ext uri="{FF2B5EF4-FFF2-40B4-BE49-F238E27FC236}">
                <a16:creationId xmlns:a16="http://schemas.microsoft.com/office/drawing/2014/main" id="{EC97752F-23FE-4C36-812A-797F5C7235C0}"/>
              </a:ext>
            </a:extLst>
          </p:cNvPr>
          <p:cNvSpPr txBox="1"/>
          <p:nvPr userDrawn="1"/>
        </p:nvSpPr>
        <p:spPr>
          <a:xfrm>
            <a:off x="5555658" y="6333603"/>
            <a:ext cx="1856872" cy="369332"/>
          </a:xfrm>
          <a:prstGeom prst="rect">
            <a:avLst/>
          </a:prstGeom>
          <a:noFill/>
        </p:spPr>
        <p:txBody>
          <a:bodyPr wrap="square" rtlCol="0">
            <a:spAutoFit/>
          </a:bodyPr>
          <a:lstStyle/>
          <a:p>
            <a:r>
              <a:rPr lang="es-MX" b="1" dirty="0">
                <a:solidFill>
                  <a:srgbClr val="000000"/>
                </a:solidFill>
              </a:rPr>
              <a:t>@</a:t>
            </a:r>
            <a:r>
              <a:rPr lang="es-MX" b="1" dirty="0" err="1">
                <a:solidFill>
                  <a:srgbClr val="000000"/>
                </a:solidFill>
              </a:rPr>
              <a:t>IASD_</a:t>
            </a:r>
            <a:r>
              <a:rPr lang="es-MX" b="1" dirty="0" err="1">
                <a:solidFill>
                  <a:srgbClr val="FFFEFF"/>
                </a:solidFill>
              </a:rPr>
              <a:t>EL_Llano</a:t>
            </a:r>
            <a:endParaRPr lang="es-MX" b="1" dirty="0">
              <a:solidFill>
                <a:srgbClr val="FFFEFF"/>
              </a:solidFill>
            </a:endParaRPr>
          </a:p>
        </p:txBody>
      </p:sp>
      <p:sp>
        <p:nvSpPr>
          <p:cNvPr id="23" name="CuadroTexto 22">
            <a:extLst>
              <a:ext uri="{FF2B5EF4-FFF2-40B4-BE49-F238E27FC236}">
                <a16:creationId xmlns:a16="http://schemas.microsoft.com/office/drawing/2014/main" id="{AC89A8F2-C144-4793-911F-8663F2DF6594}"/>
              </a:ext>
            </a:extLst>
          </p:cNvPr>
          <p:cNvSpPr txBox="1"/>
          <p:nvPr userDrawn="1"/>
        </p:nvSpPr>
        <p:spPr>
          <a:xfrm>
            <a:off x="0" y="2348880"/>
            <a:ext cx="2331660" cy="989818"/>
          </a:xfrm>
          <a:prstGeom prst="rect">
            <a:avLst/>
          </a:prstGeom>
          <a:noFill/>
        </p:spPr>
        <p:txBody>
          <a:bodyPr wrap="square" rtlCol="0">
            <a:normAutofit fontScale="62500" lnSpcReduction="20000"/>
          </a:bodyPr>
          <a:lstStyle/>
          <a:p>
            <a:pPr algn="ctr"/>
            <a:r>
              <a:rPr lang="es-MX" sz="4400" b="1" kern="1200" baseline="0" dirty="0">
                <a:ln>
                  <a:solidFill>
                    <a:schemeClr val="tx1"/>
                  </a:solidFill>
                </a:ln>
                <a:solidFill>
                  <a:schemeClr val="bg1"/>
                </a:solidFill>
                <a:effectLst/>
                <a:latin typeface="Amasis MT Pro Medium" panose="020B0604020202020204" pitchFamily="18" charset="0"/>
                <a:ea typeface="Gungsuh" panose="02030600000101010101" pitchFamily="18" charset="-127"/>
                <a:cs typeface="Angsana New" panose="020B0502040204020203" pitchFamily="18" charset="-34"/>
              </a:rPr>
              <a:t>ADOREN AL CREDOR</a:t>
            </a:r>
            <a:endParaRPr lang="es-MX" sz="3100" b="1" kern="1200" baseline="0" dirty="0">
              <a:ln>
                <a:solidFill>
                  <a:schemeClr val="tx1"/>
                </a:solidFill>
              </a:ln>
              <a:solidFill>
                <a:schemeClr val="bg1"/>
              </a:solidFill>
              <a:effectLst/>
              <a:latin typeface="Bernard MT Condensed" panose="02050806060905020404" pitchFamily="18" charset="0"/>
              <a:ea typeface="Gungsuh" panose="02030600000101010101" pitchFamily="18" charset="-127"/>
              <a:cs typeface="Angsana New" panose="020B0502040204020203" pitchFamily="18" charset="-34"/>
            </a:endParaRPr>
          </a:p>
        </p:txBody>
      </p:sp>
      <p:sp>
        <p:nvSpPr>
          <p:cNvPr id="26" name="CuadroTexto 25">
            <a:extLst>
              <a:ext uri="{FF2B5EF4-FFF2-40B4-BE49-F238E27FC236}">
                <a16:creationId xmlns:a16="http://schemas.microsoft.com/office/drawing/2014/main" id="{41C00063-55F5-4B92-A7B9-A0842FAD87FD}"/>
              </a:ext>
            </a:extLst>
          </p:cNvPr>
          <p:cNvSpPr txBox="1"/>
          <p:nvPr userDrawn="1"/>
        </p:nvSpPr>
        <p:spPr>
          <a:xfrm>
            <a:off x="23168" y="3214717"/>
            <a:ext cx="2184400" cy="523220"/>
          </a:xfrm>
          <a:prstGeom prst="rect">
            <a:avLst/>
          </a:prstGeom>
          <a:noFill/>
        </p:spPr>
        <p:txBody>
          <a:bodyPr wrap="square" rtlCol="0">
            <a:spAutoFit/>
          </a:bodyPr>
          <a:lstStyle/>
          <a:p>
            <a:pPr algn="ctr"/>
            <a:r>
              <a:rPr lang="es-MX" sz="2800" b="1" dirty="0">
                <a:ln>
                  <a:solidFill>
                    <a:schemeClr val="tx1"/>
                  </a:solidFill>
                </a:ln>
                <a:solidFill>
                  <a:schemeClr val="bg1"/>
                </a:solidFill>
                <a:effectLst>
                  <a:innerShdw blurRad="63500" dist="50800" dir="18900000">
                    <a:prstClr val="black">
                      <a:alpha val="50000"/>
                    </a:prstClr>
                  </a:innerShdw>
                </a:effectLst>
                <a:latin typeface="Lato" panose="020F0502020204030203" pitchFamily="34" charset="0"/>
                <a:ea typeface="Adobe Fan Heiti Std B" panose="020B0700000000000000" pitchFamily="34" charset="-128"/>
                <a:cs typeface="Adobe Arabic" panose="02040503050201020203" pitchFamily="18" charset="-78"/>
              </a:rPr>
              <a:t>LECCIÓN</a:t>
            </a:r>
          </a:p>
        </p:txBody>
      </p:sp>
      <p:sp>
        <p:nvSpPr>
          <p:cNvPr id="27" name="CuadroTexto 26">
            <a:extLst>
              <a:ext uri="{FF2B5EF4-FFF2-40B4-BE49-F238E27FC236}">
                <a16:creationId xmlns:a16="http://schemas.microsoft.com/office/drawing/2014/main" id="{5A3A5932-79C2-4198-8769-C5918668CBF0}"/>
              </a:ext>
            </a:extLst>
          </p:cNvPr>
          <p:cNvSpPr txBox="1"/>
          <p:nvPr userDrawn="1"/>
        </p:nvSpPr>
        <p:spPr>
          <a:xfrm>
            <a:off x="22945" y="3388663"/>
            <a:ext cx="2243229" cy="1011413"/>
          </a:xfrm>
          <a:prstGeom prst="rect">
            <a:avLst/>
          </a:prstGeom>
          <a:noFill/>
        </p:spPr>
        <p:txBody>
          <a:bodyPr wrap="square" rtlCol="0">
            <a:spAutoFit/>
          </a:bodyPr>
          <a:lstStyle/>
          <a:p>
            <a:pPr algn="ctr"/>
            <a:r>
              <a:rPr lang="es-MX" sz="6000" b="1" dirty="0">
                <a:ln>
                  <a:solidFill>
                    <a:schemeClr val="tx1"/>
                  </a:solidFill>
                </a:ln>
                <a:solidFill>
                  <a:schemeClr val="bg1"/>
                </a:solidFill>
                <a:effectLst>
                  <a:outerShdw blurRad="38100" dist="38100" dir="2700000" algn="tl">
                    <a:schemeClr val="bg1">
                      <a:alpha val="43000"/>
                    </a:schemeClr>
                  </a:outerShdw>
                </a:effectLst>
                <a:latin typeface="+mn-lt"/>
                <a:ea typeface="Adobe Fan Heiti Std B" panose="020B0700000000000000" pitchFamily="34" charset="-128"/>
                <a:cs typeface="Adobe Arabic" panose="02040503050201020203" pitchFamily="18" charset="-78"/>
              </a:rPr>
              <a:t>07</a:t>
            </a:r>
          </a:p>
        </p:txBody>
      </p:sp>
      <p:sp>
        <p:nvSpPr>
          <p:cNvPr id="8" name="CuadroTexto 7">
            <a:extLst>
              <a:ext uri="{FF2B5EF4-FFF2-40B4-BE49-F238E27FC236}">
                <a16:creationId xmlns:a16="http://schemas.microsoft.com/office/drawing/2014/main" id="{74E9DE97-4752-4F97-AD6C-85B6C1D2C4F1}"/>
              </a:ext>
            </a:extLst>
          </p:cNvPr>
          <p:cNvSpPr txBox="1"/>
          <p:nvPr userDrawn="1"/>
        </p:nvSpPr>
        <p:spPr>
          <a:xfrm>
            <a:off x="-96688" y="4216003"/>
            <a:ext cx="2441498" cy="365125"/>
          </a:xfrm>
          <a:prstGeom prst="rect">
            <a:avLst/>
          </a:prstGeom>
          <a:noFill/>
        </p:spPr>
        <p:txBody>
          <a:bodyPr wrap="square" rtlCol="0">
            <a:normAutofit/>
          </a:bodyPr>
          <a:lstStyle/>
          <a:p>
            <a:pPr algn="ctr"/>
            <a:r>
              <a:rPr lang="es-MX" sz="1400" b="1" baseline="0" dirty="0">
                <a:ln>
                  <a:solidFill>
                    <a:srgbClr val="1A0606">
                      <a:alpha val="62000"/>
                    </a:srgbClr>
                  </a:solidFill>
                </a:ln>
                <a:solidFill>
                  <a:schemeClr val="bg1"/>
                </a:solidFill>
                <a:effectLst>
                  <a:outerShdw blurRad="50800" dist="38100" dir="2700000" algn="tl" rotWithShape="0">
                    <a:prstClr val="black">
                      <a:alpha val="40000"/>
                    </a:prstClr>
                  </a:outerShdw>
                </a:effectLst>
              </a:rPr>
              <a:t>Para el 13 de Mayo de 2023</a:t>
            </a:r>
          </a:p>
        </p:txBody>
      </p:sp>
      <p:grpSp>
        <p:nvGrpSpPr>
          <p:cNvPr id="57" name="Grupo 56">
            <a:extLst>
              <a:ext uri="{FF2B5EF4-FFF2-40B4-BE49-F238E27FC236}">
                <a16:creationId xmlns:a16="http://schemas.microsoft.com/office/drawing/2014/main" id="{3B8C415B-5957-40A3-A78D-55A1181639F1}"/>
              </a:ext>
            </a:extLst>
          </p:cNvPr>
          <p:cNvGrpSpPr/>
          <p:nvPr userDrawn="1"/>
        </p:nvGrpSpPr>
        <p:grpSpPr>
          <a:xfrm>
            <a:off x="95176" y="5065034"/>
            <a:ext cx="2184400" cy="1510832"/>
            <a:chOff x="23168" y="5065034"/>
            <a:chExt cx="2184400" cy="1510832"/>
          </a:xfrm>
          <a:noFill/>
        </p:grpSpPr>
        <p:sp>
          <p:nvSpPr>
            <p:cNvPr id="16" name="CuadroTexto 15">
              <a:extLst>
                <a:ext uri="{FF2B5EF4-FFF2-40B4-BE49-F238E27FC236}">
                  <a16:creationId xmlns:a16="http://schemas.microsoft.com/office/drawing/2014/main" id="{254547A9-7714-495C-AAB1-BFAF89F82828}"/>
                </a:ext>
              </a:extLst>
            </p:cNvPr>
            <p:cNvSpPr txBox="1"/>
            <p:nvPr userDrawn="1"/>
          </p:nvSpPr>
          <p:spPr>
            <a:xfrm>
              <a:off x="23168" y="6237312"/>
              <a:ext cx="2184400" cy="338554"/>
            </a:xfrm>
            <a:prstGeom prst="rect">
              <a:avLst/>
            </a:prstGeom>
            <a:grpFill/>
          </p:spPr>
          <p:txBody>
            <a:bodyPr wrap="square" rtlCol="0">
              <a:spAutoFit/>
            </a:bodyPr>
            <a:lstStyle/>
            <a:p>
              <a:pPr algn="ctr"/>
              <a:r>
                <a:rPr lang="es-MX" sz="1600" dirty="0">
                  <a:solidFill>
                    <a:schemeClr val="bg1"/>
                  </a:solidFill>
                  <a:latin typeface="Avenir Next LT Pro"/>
                </a:rPr>
                <a:t>“El Llano”</a:t>
              </a:r>
            </a:p>
          </p:txBody>
        </p:sp>
        <p:pic>
          <p:nvPicPr>
            <p:cNvPr id="56" name="Imagen 55" descr="Imagen que contiene dibujo, camiseta&#10;&#10;Descripción generada automáticamente">
              <a:extLst>
                <a:ext uri="{FF2B5EF4-FFF2-40B4-BE49-F238E27FC236}">
                  <a16:creationId xmlns:a16="http://schemas.microsoft.com/office/drawing/2014/main" id="{822B866B-DB82-4A2F-985D-A64BAD453142}"/>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93180" y="5065034"/>
              <a:ext cx="2042379" cy="1316294"/>
            </a:xfrm>
            <a:prstGeom prst="rect">
              <a:avLst/>
            </a:prstGeom>
            <a:grpFill/>
          </p:spPr>
        </p:pic>
      </p:grpSp>
      <p:sp>
        <p:nvSpPr>
          <p:cNvPr id="10" name="Rectángulo 9">
            <a:extLst>
              <a:ext uri="{FF2B5EF4-FFF2-40B4-BE49-F238E27FC236}">
                <a16:creationId xmlns:a16="http://schemas.microsoft.com/office/drawing/2014/main" id="{3C26FF54-4FA3-42CF-B99B-DF63E7852F07}"/>
              </a:ext>
            </a:extLst>
          </p:cNvPr>
          <p:cNvSpPr/>
          <p:nvPr userDrawn="1"/>
        </p:nvSpPr>
        <p:spPr>
          <a:xfrm>
            <a:off x="10382166" y="-30145"/>
            <a:ext cx="1816380" cy="6939391"/>
          </a:xfrm>
          <a:prstGeom prst="rect">
            <a:avLst/>
          </a:prstGeom>
          <a:solidFill>
            <a:srgbClr val="0028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54" name="Imagen 53">
            <a:extLst>
              <a:ext uri="{FF2B5EF4-FFF2-40B4-BE49-F238E27FC236}">
                <a16:creationId xmlns:a16="http://schemas.microsoft.com/office/drawing/2014/main" id="{0885E048-ECB1-430D-9253-852772EA6BDB}"/>
              </a:ext>
            </a:extLst>
          </p:cNvPr>
          <p:cNvPicPr>
            <a:picLocks noChangeAspect="1"/>
          </p:cNvPicPr>
          <p:nvPr userDrawn="1"/>
        </p:nvPicPr>
        <p:blipFill>
          <a:blip r:embed="rId7">
            <a:extLst>
              <a:ext uri="{BEBA8EAE-BF5A-486C-A8C5-ECC9F3942E4B}">
                <a14:imgProps xmlns:a14="http://schemas.microsoft.com/office/drawing/2010/main">
                  <a14:imgLayer r:embed="rId8">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552129" y="5293128"/>
            <a:ext cx="1596770" cy="1561021"/>
          </a:xfrm>
          <a:prstGeom prst="rect">
            <a:avLst/>
          </a:prstGeom>
        </p:spPr>
      </p:pic>
      <p:sp>
        <p:nvSpPr>
          <p:cNvPr id="32" name="CuadroTexto 31">
            <a:extLst>
              <a:ext uri="{FF2B5EF4-FFF2-40B4-BE49-F238E27FC236}">
                <a16:creationId xmlns:a16="http://schemas.microsoft.com/office/drawing/2014/main" id="{27CB90C2-2ABC-4D11-A713-81AB0DF603F7}"/>
              </a:ext>
            </a:extLst>
          </p:cNvPr>
          <p:cNvSpPr txBox="1"/>
          <p:nvPr userDrawn="1"/>
        </p:nvSpPr>
        <p:spPr>
          <a:xfrm>
            <a:off x="551384" y="1684014"/>
            <a:ext cx="504024" cy="395705"/>
          </a:xfrm>
          <a:prstGeom prst="rect">
            <a:avLst/>
          </a:prstGeom>
          <a:noFill/>
        </p:spPr>
        <p:txBody>
          <a:bodyPr wrap="square" rtlCol="0">
            <a:normAutofit fontScale="92500"/>
          </a:bodyPr>
          <a:lstStyle/>
          <a:p>
            <a:pPr algn="just"/>
            <a:r>
              <a:rPr lang="es-MX" sz="16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  do.</a:t>
            </a:r>
          </a:p>
        </p:txBody>
      </p:sp>
      <p:pic>
        <p:nvPicPr>
          <p:cNvPr id="5" name="Imagen 4" descr="Icono&#10;&#10;Descripción generada automáticamente">
            <a:extLst>
              <a:ext uri="{FF2B5EF4-FFF2-40B4-BE49-F238E27FC236}">
                <a16:creationId xmlns:a16="http://schemas.microsoft.com/office/drawing/2014/main" id="{6B71861A-BCC3-8B66-3256-5BC274C912F0}"/>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7367174" y="6309320"/>
            <a:ext cx="400103" cy="400103"/>
          </a:xfrm>
          <a:prstGeom prst="rect">
            <a:avLst/>
          </a:prstGeom>
        </p:spPr>
      </p:pic>
      <p:sp>
        <p:nvSpPr>
          <p:cNvPr id="29" name="CuadroTexto 28">
            <a:extLst>
              <a:ext uri="{FF2B5EF4-FFF2-40B4-BE49-F238E27FC236}">
                <a16:creationId xmlns:a16="http://schemas.microsoft.com/office/drawing/2014/main" id="{59789BE4-6DD8-D1E6-450A-4C9C59C3C6A1}"/>
              </a:ext>
            </a:extLst>
          </p:cNvPr>
          <p:cNvSpPr txBox="1"/>
          <p:nvPr userDrawn="1"/>
        </p:nvSpPr>
        <p:spPr>
          <a:xfrm>
            <a:off x="7671784" y="6315354"/>
            <a:ext cx="1856872" cy="369332"/>
          </a:xfrm>
          <a:prstGeom prst="rect">
            <a:avLst/>
          </a:prstGeom>
          <a:noFill/>
        </p:spPr>
        <p:txBody>
          <a:bodyPr wrap="square" rtlCol="0">
            <a:spAutoFit/>
          </a:bodyPr>
          <a:lstStyle/>
          <a:p>
            <a:r>
              <a:rPr lang="es-MX" b="1" dirty="0">
                <a:solidFill>
                  <a:schemeClr val="bg1"/>
                </a:solidFill>
              </a:rPr>
              <a:t>@iasddistritotula</a:t>
            </a:r>
          </a:p>
        </p:txBody>
      </p:sp>
      <p:pic>
        <p:nvPicPr>
          <p:cNvPr id="3" name="Imagen 2">
            <a:extLst>
              <a:ext uri="{FF2B5EF4-FFF2-40B4-BE49-F238E27FC236}">
                <a16:creationId xmlns:a16="http://schemas.microsoft.com/office/drawing/2014/main" id="{87E4EAE6-FDDF-1C47-361C-6A8E7BBB94CA}"/>
              </a:ext>
            </a:extLst>
          </p:cNvPr>
          <p:cNvPicPr>
            <a:picLocks noChangeAspect="1"/>
          </p:cNvPicPr>
          <p:nvPr userDrawn="1"/>
        </p:nvPicPr>
        <p:blipFill>
          <a:blip r:embed="rId10">
            <a:extLst>
              <a:ext uri="{28A0092B-C50C-407E-A947-70E740481C1C}">
                <a14:useLocalDpi xmlns:a14="http://schemas.microsoft.com/office/drawing/2010/main" val="0"/>
              </a:ext>
            </a:extLst>
          </a:blip>
          <a:srcRect/>
          <a:stretch/>
        </p:blipFill>
        <p:spPr>
          <a:xfrm rot="19938315">
            <a:off x="9069934" y="233325"/>
            <a:ext cx="2055185" cy="2055185"/>
          </a:xfrm>
          <a:prstGeom prst="rect">
            <a:avLst/>
          </a:prstGeom>
        </p:spPr>
      </p:pic>
      <p:sp>
        <p:nvSpPr>
          <p:cNvPr id="4" name="CuadroTexto 3">
            <a:extLst>
              <a:ext uri="{FF2B5EF4-FFF2-40B4-BE49-F238E27FC236}">
                <a16:creationId xmlns:a16="http://schemas.microsoft.com/office/drawing/2014/main" id="{1D1858D2-F92E-1DA3-4382-DF9A031B646C}"/>
              </a:ext>
            </a:extLst>
          </p:cNvPr>
          <p:cNvSpPr txBox="1"/>
          <p:nvPr userDrawn="1"/>
        </p:nvSpPr>
        <p:spPr>
          <a:xfrm>
            <a:off x="4943872" y="293747"/>
            <a:ext cx="2289209" cy="830997"/>
          </a:xfrm>
          <a:prstGeom prst="rect">
            <a:avLst/>
          </a:prstGeom>
          <a:noFill/>
        </p:spPr>
        <p:txBody>
          <a:bodyPr wrap="square" rtlCol="0">
            <a:spAutoFit/>
          </a:bodyPr>
          <a:lstStyle/>
          <a:p>
            <a:pPr algn="ctr"/>
            <a:r>
              <a:rPr lang="es-MX" sz="4800" dirty="0">
                <a:solidFill>
                  <a:srgbClr val="038293"/>
                </a:solidFill>
                <a:latin typeface="Barlow Condensed Medium" panose="00000606000000000000" pitchFamily="2" charset="0"/>
              </a:rPr>
              <a:t>CÓSMICOS</a:t>
            </a:r>
          </a:p>
        </p:txBody>
      </p:sp>
    </p:spTree>
    <p:extLst>
      <p:ext uri="{BB962C8B-B14F-4D97-AF65-F5344CB8AC3E}">
        <p14:creationId xmlns:p14="http://schemas.microsoft.com/office/powerpoint/2010/main" val="206011336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7_Encabezado de sección">
    <p:spTree>
      <p:nvGrpSpPr>
        <p:cNvPr id="1" name=""/>
        <p:cNvGrpSpPr/>
        <p:nvPr/>
      </p:nvGrpSpPr>
      <p:grpSpPr>
        <a:xfrm>
          <a:off x="0" y="0"/>
          <a:ext cx="0" cy="0"/>
          <a:chOff x="0" y="0"/>
          <a:chExt cx="0" cy="0"/>
        </a:xfrm>
      </p:grpSpPr>
      <p:sp>
        <p:nvSpPr>
          <p:cNvPr id="5" name="Marcador de texto 4">
            <a:extLst>
              <a:ext uri="{FF2B5EF4-FFF2-40B4-BE49-F238E27FC236}">
                <a16:creationId xmlns:a16="http://schemas.microsoft.com/office/drawing/2014/main" id="{0F6A906D-97A9-4CDE-B7B4-821AF89773E8}"/>
              </a:ext>
            </a:extLst>
          </p:cNvPr>
          <p:cNvSpPr>
            <a:spLocks noGrp="1"/>
          </p:cNvSpPr>
          <p:nvPr>
            <p:ph type="body" sz="quarter" idx="10"/>
          </p:nvPr>
        </p:nvSpPr>
        <p:spPr>
          <a:xfrm>
            <a:off x="407368" y="1052736"/>
            <a:ext cx="11449272" cy="1274539"/>
          </a:xfrm>
        </p:spPr>
        <p:txBody>
          <a:bodyPr/>
          <a:lstStyle>
            <a:lvl1pPr>
              <a:defRPr>
                <a:latin typeface="Arial Rounded MT Bold" panose="020F0704030504030204" pitchFamily="34" charset="0"/>
              </a:defRPr>
            </a:lvl1pPr>
          </a:lstStyle>
          <a:p>
            <a:pPr lvl="0"/>
            <a:r>
              <a:rPr lang="es-ES"/>
              <a:t>Haga clic para modificar los estilos de texto del patrón</a:t>
            </a:r>
          </a:p>
        </p:txBody>
      </p:sp>
      <p:grpSp>
        <p:nvGrpSpPr>
          <p:cNvPr id="8" name="Grupo 7">
            <a:extLst>
              <a:ext uri="{FF2B5EF4-FFF2-40B4-BE49-F238E27FC236}">
                <a16:creationId xmlns:a16="http://schemas.microsoft.com/office/drawing/2014/main" id="{93082F60-C532-49DB-A67D-0A600D580FFE}"/>
              </a:ext>
            </a:extLst>
          </p:cNvPr>
          <p:cNvGrpSpPr/>
          <p:nvPr userDrawn="1"/>
        </p:nvGrpSpPr>
        <p:grpSpPr>
          <a:xfrm>
            <a:off x="407368" y="44624"/>
            <a:ext cx="11449272" cy="792088"/>
            <a:chOff x="407368" y="2924944"/>
            <a:chExt cx="11449272" cy="720080"/>
          </a:xfrm>
          <a:solidFill>
            <a:srgbClr val="7B2991"/>
          </a:solidFill>
        </p:grpSpPr>
        <p:sp>
          <p:nvSpPr>
            <p:cNvPr id="2" name="Rectángulo: esquinas redondeadas 1">
              <a:extLst>
                <a:ext uri="{FF2B5EF4-FFF2-40B4-BE49-F238E27FC236}">
                  <a16:creationId xmlns:a16="http://schemas.microsoft.com/office/drawing/2014/main" id="{65395420-A9FA-4043-A016-9CB89BA95122}"/>
                </a:ext>
              </a:extLst>
            </p:cNvPr>
            <p:cNvSpPr/>
            <p:nvPr userDrawn="1"/>
          </p:nvSpPr>
          <p:spPr>
            <a:xfrm>
              <a:off x="407368" y="2924944"/>
              <a:ext cx="11449272" cy="720080"/>
            </a:xfrm>
            <a:prstGeom prst="roundRect">
              <a:avLst/>
            </a:prstGeom>
            <a:grp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3600" dirty="0">
                  <a:solidFill>
                    <a:schemeClr val="bg1"/>
                  </a:solidFill>
                  <a:latin typeface="Lucida Sans Unicode" panose="020B0602030504020204" pitchFamily="34" charset="0"/>
                  <a:cs typeface="Lucida Sans Unicode" panose="020B0602030504020204" pitchFamily="34" charset="0"/>
                </a:rPr>
                <a:t>PARA ESTUDIAR Y MEDITAR</a:t>
              </a:r>
            </a:p>
          </p:txBody>
        </p:sp>
        <p:pic>
          <p:nvPicPr>
            <p:cNvPr id="4" name="Imagen 3">
              <a:extLst>
                <a:ext uri="{FF2B5EF4-FFF2-40B4-BE49-F238E27FC236}">
                  <a16:creationId xmlns:a16="http://schemas.microsoft.com/office/drawing/2014/main" id="{1E6995D9-C209-4BEC-806E-16ADECA49E5E}"/>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50096" y1="22780" x2="50096" y2="22780"/>
                          <a14:foregroundMark x1="52987" y1="26641" x2="52987" y2="26641"/>
                          <a14:foregroundMark x1="53372" y1="34749" x2="53372" y2="34749"/>
                          <a14:foregroundMark x1="59538" y1="46911" x2="59538" y2="46911"/>
                          <a14:foregroundMark x1="62428" y1="51351" x2="62428" y2="51351"/>
                          <a14:foregroundMark x1="62813" y1="58880" x2="62813" y2="58880"/>
                          <a14:foregroundMark x1="71869" y1="74131" x2="71869" y2="74131"/>
                          <a14:foregroundMark x1="52023" y1="72008" x2="52023" y2="72008"/>
                        </a14:backgroundRemoval>
                      </a14:imgEffect>
                    </a14:imgLayer>
                  </a14:imgProps>
                </a:ext>
                <a:ext uri="{28A0092B-C50C-407E-A947-70E740481C1C}">
                  <a14:useLocalDpi xmlns:a14="http://schemas.microsoft.com/office/drawing/2010/main" val="0"/>
                </a:ext>
              </a:extLst>
            </a:blip>
            <a:stretch>
              <a:fillRect/>
            </a:stretch>
          </p:blipFill>
          <p:spPr>
            <a:xfrm>
              <a:off x="10992544" y="2924944"/>
              <a:ext cx="672278" cy="670983"/>
            </a:xfrm>
            <a:prstGeom prst="rect">
              <a:avLst/>
            </a:prstGeom>
            <a:grpFill/>
          </p:spPr>
        </p:pic>
      </p:grpSp>
    </p:spTree>
    <p:extLst>
      <p:ext uri="{BB962C8B-B14F-4D97-AF65-F5344CB8AC3E}">
        <p14:creationId xmlns:p14="http://schemas.microsoft.com/office/powerpoint/2010/main" val="1142781645"/>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iseño personaliza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9974F86-18BE-4452-B8BD-FB7420D4B553}"/>
              </a:ext>
            </a:extLst>
          </p:cNvPr>
          <p:cNvSpPr>
            <a:spLocks noGrp="1"/>
          </p:cNvSpPr>
          <p:nvPr>
            <p:ph type="title" hasCustomPrompt="1"/>
          </p:nvPr>
        </p:nvSpPr>
        <p:spPr>
          <a:xfrm>
            <a:off x="263352" y="365126"/>
            <a:ext cx="6552728" cy="1206500"/>
          </a:xfrm>
          <a:solidFill>
            <a:srgbClr val="002060"/>
          </a:solidFill>
        </p:spPr>
        <p:txBody>
          <a:bodyPr/>
          <a:lstStyle>
            <a:lvl1pPr marL="0" indent="0" algn="ctr" defTabSz="895350">
              <a:defRPr>
                <a:solidFill>
                  <a:srgbClr val="FFFFFF"/>
                </a:solidFill>
                <a:latin typeface="Arial Rounded MT Bold" panose="020F0704030504030204" pitchFamily="34" charset="0"/>
              </a:defRPr>
            </a:lvl1pPr>
          </a:lstStyle>
          <a:p>
            <a:r>
              <a:rPr lang="es-ES" dirty="0">
                <a:solidFill>
                  <a:srgbClr val="FF0000"/>
                </a:solidFill>
              </a:rPr>
              <a:t>Para memorizar</a:t>
            </a:r>
            <a:endParaRPr lang="es-MX" dirty="0"/>
          </a:p>
        </p:txBody>
      </p:sp>
      <p:sp>
        <p:nvSpPr>
          <p:cNvPr id="10" name="Rectángulo 9">
            <a:extLst>
              <a:ext uri="{FF2B5EF4-FFF2-40B4-BE49-F238E27FC236}">
                <a16:creationId xmlns:a16="http://schemas.microsoft.com/office/drawing/2014/main" id="{B1ABF945-0BFA-4146-A229-6FA278D56EB4}"/>
              </a:ext>
            </a:extLst>
          </p:cNvPr>
          <p:cNvSpPr/>
          <p:nvPr userDrawn="1"/>
        </p:nvSpPr>
        <p:spPr>
          <a:xfrm>
            <a:off x="263352" y="1772816"/>
            <a:ext cx="6552728" cy="4968552"/>
          </a:xfrm>
          <a:prstGeom prst="rect">
            <a:avLst/>
          </a:prstGeom>
        </p:spPr>
        <p:txBody>
          <a:bodyPr wrap="square">
            <a:normAutofit fontScale="70000" lnSpcReduction="20000"/>
          </a:bodyPr>
          <a:lstStyle/>
          <a:p>
            <a:pPr algn="ctr"/>
            <a:r>
              <a:rPr lang="es-MX" sz="3600" b="1" i="0" dirty="0">
                <a:solidFill>
                  <a:srgbClr val="FE9F41"/>
                </a:solidFill>
                <a:effectLst/>
                <a:latin typeface="Lucida Grande"/>
              </a:rPr>
              <a:t> </a:t>
            </a:r>
            <a:r>
              <a:rPr lang="es-MX" sz="7000" b="1" i="0" dirty="0">
                <a:solidFill>
                  <a:schemeClr val="tx1"/>
                </a:solidFill>
                <a:effectLst/>
                <a:latin typeface="Times New Roman" panose="02020603050405020304" pitchFamily="18" charset="0"/>
                <a:cs typeface="Times New Roman" panose="02020603050405020304" pitchFamily="18" charset="0"/>
              </a:rPr>
              <a:t>“ ‘Señor y Dios, digno eres de recibir gloria, honra y poder; porque tú creaste todas las cosas, y por tu voluntad fueron creadas y existen’ ”</a:t>
            </a:r>
          </a:p>
          <a:p>
            <a:pPr algn="ctr"/>
            <a:r>
              <a:rPr lang="es-MX" sz="7000" b="1" i="0" dirty="0">
                <a:solidFill>
                  <a:schemeClr val="tx1"/>
                </a:solidFill>
                <a:effectLst/>
                <a:latin typeface="Times New Roman" panose="02020603050405020304" pitchFamily="18" charset="0"/>
                <a:cs typeface="Times New Roman" panose="02020603050405020304" pitchFamily="18" charset="0"/>
              </a:rPr>
              <a:t>(</a:t>
            </a:r>
            <a:r>
              <a:rPr lang="es-MX" sz="7000" b="1" i="0" dirty="0" err="1">
                <a:solidFill>
                  <a:schemeClr val="tx1"/>
                </a:solidFill>
                <a:effectLst/>
                <a:latin typeface="Times New Roman" panose="02020603050405020304" pitchFamily="18" charset="0"/>
                <a:cs typeface="Times New Roman" panose="02020603050405020304" pitchFamily="18" charset="0"/>
              </a:rPr>
              <a:t>Apoc</a:t>
            </a:r>
            <a:r>
              <a:rPr lang="es-MX" sz="7000" b="1" i="0" dirty="0">
                <a:solidFill>
                  <a:schemeClr val="tx1"/>
                </a:solidFill>
                <a:effectLst/>
                <a:latin typeface="Times New Roman" panose="02020603050405020304" pitchFamily="18" charset="0"/>
                <a:cs typeface="Times New Roman" panose="02020603050405020304" pitchFamily="18" charset="0"/>
              </a:rPr>
              <a:t>. 4:11).</a:t>
            </a:r>
            <a:endParaRPr lang="es-MX" sz="7100" b="1" kern="1200" dirty="0">
              <a:solidFill>
                <a:schemeClr val="tx1"/>
              </a:solidFill>
              <a:latin typeface="Arial Rounded MT Bold" panose="020F0704030504030204" pitchFamily="34" charset="0"/>
              <a:ea typeface="+mj-ea"/>
              <a:cs typeface="+mj-cs"/>
            </a:endParaRPr>
          </a:p>
        </p:txBody>
      </p:sp>
      <p:sp>
        <p:nvSpPr>
          <p:cNvPr id="18" name="Rectángulo 17">
            <a:extLst>
              <a:ext uri="{FF2B5EF4-FFF2-40B4-BE49-F238E27FC236}">
                <a16:creationId xmlns:a16="http://schemas.microsoft.com/office/drawing/2014/main" id="{E333BF84-1192-4899-AA77-A68B74979C61}"/>
              </a:ext>
            </a:extLst>
          </p:cNvPr>
          <p:cNvSpPr/>
          <p:nvPr userDrawn="1"/>
        </p:nvSpPr>
        <p:spPr>
          <a:xfrm>
            <a:off x="10495633" y="-8878"/>
            <a:ext cx="1696368" cy="6866878"/>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rgbClr val="01828D"/>
              </a:solidFill>
            </a:endParaRPr>
          </a:p>
        </p:txBody>
      </p:sp>
      <p:pic>
        <p:nvPicPr>
          <p:cNvPr id="19" name="Imagen 18">
            <a:extLst>
              <a:ext uri="{FF2B5EF4-FFF2-40B4-BE49-F238E27FC236}">
                <a16:creationId xmlns:a16="http://schemas.microsoft.com/office/drawing/2014/main" id="{5B0CA18A-9C54-4131-A5DA-FF26E3DDD826}"/>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500898" y="5290541"/>
            <a:ext cx="1691102" cy="1594843"/>
          </a:xfrm>
          <a:prstGeom prst="rect">
            <a:avLst/>
          </a:prstGeom>
        </p:spPr>
      </p:pic>
    </p:spTree>
    <p:extLst>
      <p:ext uri="{BB962C8B-B14F-4D97-AF65-F5344CB8AC3E}">
        <p14:creationId xmlns:p14="http://schemas.microsoft.com/office/powerpoint/2010/main" val="24794230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FA0D82C-9B1D-481F-A2E7-393CCFE147F0}"/>
              </a:ext>
            </a:extLst>
          </p:cNvPr>
          <p:cNvSpPr>
            <a:spLocks noGrp="1"/>
          </p:cNvSpPr>
          <p:nvPr>
            <p:ph type="title" hasCustomPrompt="1"/>
          </p:nvPr>
        </p:nvSpPr>
        <p:spPr>
          <a:xfrm>
            <a:off x="479376" y="365125"/>
            <a:ext cx="9506272" cy="831627"/>
          </a:xfrm>
          <a:solidFill>
            <a:srgbClr val="002060"/>
          </a:solidFill>
          <a:ln>
            <a:solidFill>
              <a:srgbClr val="31ADB5"/>
            </a:solidFill>
          </a:ln>
          <a:effectLst>
            <a:outerShdw blurRad="76200" dist="27940" dir="5400000" algn="ctr">
              <a:srgbClr val="31ADB5">
                <a:alpha val="32000"/>
              </a:srgbClr>
            </a:outerShdw>
          </a:effectLst>
          <a:scene3d>
            <a:camera prst="orthographicFront">
              <a:rot lat="0" lon="0" rev="0"/>
            </a:camera>
            <a:lightRig rig="balanced" dir="t">
              <a:rot lat="0" lon="0" rev="8700000"/>
            </a:lightRig>
          </a:scene3d>
          <a:sp3d contourW="12700">
            <a:bevelT w="190500" h="38100"/>
            <a:contourClr>
              <a:srgbClr val="31ADB5"/>
            </a:contourClr>
          </a:sp3d>
        </p:spPr>
        <p:txBody>
          <a:bodyPr>
            <a:normAutofit/>
          </a:bodyPr>
          <a:lstStyle>
            <a:lvl1pPr algn="ctr">
              <a:defRPr lang="es-MX" sz="4800" kern="1200" dirty="0">
                <a:ln>
                  <a:solidFill>
                    <a:schemeClr val="tx1"/>
                  </a:solidFill>
                </a:ln>
                <a:solidFill>
                  <a:schemeClr val="bg1"/>
                </a:solidFill>
                <a:effectLst>
                  <a:outerShdw blurRad="38100" dist="38100" dir="2700000" algn="tl">
                    <a:srgbClr val="000000">
                      <a:alpha val="43137"/>
                    </a:srgbClr>
                  </a:outerShdw>
                </a:effectLst>
                <a:latin typeface="Arial Rounded MT Bold" panose="020F0704030504030204" pitchFamily="34" charset="0"/>
                <a:ea typeface="+mj-ea"/>
                <a:cs typeface="+mj-cs"/>
              </a:defRPr>
            </a:lvl1pPr>
          </a:lstStyle>
          <a:p>
            <a:r>
              <a:rPr lang="es-MX" dirty="0"/>
              <a:t>Enfoque del estudio</a:t>
            </a:r>
          </a:p>
        </p:txBody>
      </p:sp>
      <p:sp>
        <p:nvSpPr>
          <p:cNvPr id="3" name="Rectángulo 2">
            <a:extLst>
              <a:ext uri="{FF2B5EF4-FFF2-40B4-BE49-F238E27FC236}">
                <a16:creationId xmlns:a16="http://schemas.microsoft.com/office/drawing/2014/main" id="{C688665C-6185-4BD2-9EA1-FD2D58DBAB1B}"/>
              </a:ext>
            </a:extLst>
          </p:cNvPr>
          <p:cNvSpPr/>
          <p:nvPr userDrawn="1"/>
        </p:nvSpPr>
        <p:spPr>
          <a:xfrm>
            <a:off x="10447971" y="-27384"/>
            <a:ext cx="1744030" cy="6912768"/>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4" name="Imagen 3">
            <a:extLst>
              <a:ext uri="{FF2B5EF4-FFF2-40B4-BE49-F238E27FC236}">
                <a16:creationId xmlns:a16="http://schemas.microsoft.com/office/drawing/2014/main" id="{4683BC68-2AD2-47DF-9809-1E88825E78D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500898" y="5290541"/>
            <a:ext cx="1686984" cy="1594843"/>
          </a:xfrm>
          <a:prstGeom prst="rect">
            <a:avLst/>
          </a:prstGeom>
        </p:spPr>
      </p:pic>
    </p:spTree>
    <p:extLst>
      <p:ext uri="{BB962C8B-B14F-4D97-AF65-F5344CB8AC3E}">
        <p14:creationId xmlns:p14="http://schemas.microsoft.com/office/powerpoint/2010/main" val="21132063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Encabezado de sección">
    <p:spTree>
      <p:nvGrpSpPr>
        <p:cNvPr id="1" name=""/>
        <p:cNvGrpSpPr/>
        <p:nvPr/>
      </p:nvGrpSpPr>
      <p:grpSpPr>
        <a:xfrm>
          <a:off x="0" y="0"/>
          <a:ext cx="0" cy="0"/>
          <a:chOff x="0" y="0"/>
          <a:chExt cx="0" cy="0"/>
        </a:xfrm>
      </p:grpSpPr>
      <p:grpSp>
        <p:nvGrpSpPr>
          <p:cNvPr id="10" name="Grupo 9">
            <a:extLst>
              <a:ext uri="{FF2B5EF4-FFF2-40B4-BE49-F238E27FC236}">
                <a16:creationId xmlns:a16="http://schemas.microsoft.com/office/drawing/2014/main" id="{447AF23A-654F-4A5A-99FB-642F8FEB12A0}"/>
              </a:ext>
            </a:extLst>
          </p:cNvPr>
          <p:cNvGrpSpPr/>
          <p:nvPr userDrawn="1"/>
        </p:nvGrpSpPr>
        <p:grpSpPr>
          <a:xfrm>
            <a:off x="990600" y="0"/>
            <a:ext cx="11201400" cy="664119"/>
            <a:chOff x="733425" y="38100"/>
            <a:chExt cx="8401050" cy="447675"/>
          </a:xfrm>
          <a:gradFill flip="none" rotWithShape="1">
            <a:gsLst>
              <a:gs pos="0">
                <a:srgbClr val="FFC000"/>
              </a:gs>
              <a:gs pos="50000">
                <a:srgbClr val="FFC000"/>
              </a:gs>
              <a:gs pos="100000">
                <a:srgbClr val="FFC000"/>
              </a:gs>
            </a:gsLst>
            <a:lin ang="2700000" scaled="1"/>
            <a:tileRect/>
          </a:gradFill>
        </p:grpSpPr>
        <p:sp>
          <p:nvSpPr>
            <p:cNvPr id="7" name="Rectángulo 6">
              <a:extLst>
                <a:ext uri="{FF2B5EF4-FFF2-40B4-BE49-F238E27FC236}">
                  <a16:creationId xmlns:a16="http://schemas.microsoft.com/office/drawing/2014/main" id="{79894453-0B23-43C7-9260-25FD59A95588}"/>
                </a:ext>
              </a:extLst>
            </p:cNvPr>
            <p:cNvSpPr/>
            <p:nvPr userDrawn="1"/>
          </p:nvSpPr>
          <p:spPr>
            <a:xfrm>
              <a:off x="809625" y="38100"/>
              <a:ext cx="8324850" cy="4476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88900"/>
                <a:bevelB w="38100" h="25400"/>
              </a:sp3d>
            </a:bodyPr>
            <a:lstStyle/>
            <a:p>
              <a:pPr algn="ctr"/>
              <a:endParaRPr lang="es-MX" sz="1800">
                <a:effectLst>
                  <a:outerShdw blurRad="50800" dir="5400000" algn="ctr" rotWithShape="0">
                    <a:schemeClr val="accent4">
                      <a:lumMod val="60000"/>
                      <a:lumOff val="40000"/>
                    </a:schemeClr>
                  </a:outerShdw>
                </a:effectLst>
              </a:endParaRPr>
            </a:p>
          </p:txBody>
        </p:sp>
        <p:sp>
          <p:nvSpPr>
            <p:cNvPr id="9" name="Diagrama de flujo: datos almacenados 8">
              <a:extLst>
                <a:ext uri="{FF2B5EF4-FFF2-40B4-BE49-F238E27FC236}">
                  <a16:creationId xmlns:a16="http://schemas.microsoft.com/office/drawing/2014/main" id="{380449C2-3922-4038-8FCC-09672F474A59}"/>
                </a:ext>
              </a:extLst>
            </p:cNvPr>
            <p:cNvSpPr/>
            <p:nvPr userDrawn="1"/>
          </p:nvSpPr>
          <p:spPr>
            <a:xfrm>
              <a:off x="733425" y="38100"/>
              <a:ext cx="600075" cy="447675"/>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88900"/>
                <a:bevelB w="38100" h="25400"/>
              </a:sp3d>
            </a:bodyPr>
            <a:lstStyle/>
            <a:p>
              <a:pPr algn="ctr"/>
              <a:endParaRPr lang="es-MX" sz="1800">
                <a:effectLst>
                  <a:outerShdw blurRad="50800" dir="5400000" algn="ctr" rotWithShape="0">
                    <a:schemeClr val="accent4">
                      <a:lumMod val="60000"/>
                      <a:lumOff val="40000"/>
                    </a:schemeClr>
                  </a:outerShdw>
                </a:effectLst>
              </a:endParaRPr>
            </a:p>
          </p:txBody>
        </p:sp>
      </p:grpSp>
      <p:sp>
        <p:nvSpPr>
          <p:cNvPr id="14" name="Rectángulo 13">
            <a:extLst>
              <a:ext uri="{FF2B5EF4-FFF2-40B4-BE49-F238E27FC236}">
                <a16:creationId xmlns:a16="http://schemas.microsoft.com/office/drawing/2014/main" id="{FA609D54-6BDB-4FC5-9555-A2FA3C1B5014}"/>
              </a:ext>
            </a:extLst>
          </p:cNvPr>
          <p:cNvSpPr/>
          <p:nvPr userDrawn="1"/>
        </p:nvSpPr>
        <p:spPr>
          <a:xfrm>
            <a:off x="8616280" y="6523434"/>
            <a:ext cx="3563936" cy="361950"/>
          </a:xfrm>
          <a:prstGeom prst="rect">
            <a:avLst/>
          </a:prstGeom>
          <a:solidFill>
            <a:srgbClr val="FFC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15" name="Rectángulo 14">
            <a:extLst>
              <a:ext uri="{FF2B5EF4-FFF2-40B4-BE49-F238E27FC236}">
                <a16:creationId xmlns:a16="http://schemas.microsoft.com/office/drawing/2014/main" id="{90AD3A19-94B9-499B-B84B-37CEB1286296}"/>
              </a:ext>
            </a:extLst>
          </p:cNvPr>
          <p:cNvSpPr/>
          <p:nvPr userDrawn="1"/>
        </p:nvSpPr>
        <p:spPr>
          <a:xfrm>
            <a:off x="-11783" y="6767012"/>
            <a:ext cx="8628063" cy="118372"/>
          </a:xfrm>
          <a:prstGeom prst="rect">
            <a:avLst/>
          </a:prstGeom>
          <a:solidFill>
            <a:srgbClr val="FFC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18" name="CuadroTexto 17">
            <a:extLst>
              <a:ext uri="{FF2B5EF4-FFF2-40B4-BE49-F238E27FC236}">
                <a16:creationId xmlns:a16="http://schemas.microsoft.com/office/drawing/2014/main" id="{1EC75721-423D-421B-A732-C9122905495E}"/>
              </a:ext>
            </a:extLst>
          </p:cNvPr>
          <p:cNvSpPr txBox="1"/>
          <p:nvPr userDrawn="1"/>
        </p:nvSpPr>
        <p:spPr>
          <a:xfrm>
            <a:off x="8616280" y="643335"/>
            <a:ext cx="3563936" cy="769441"/>
          </a:xfrm>
          <a:prstGeom prst="rect">
            <a:avLst/>
          </a:prstGeom>
          <a:noFill/>
          <a:ln>
            <a:noFill/>
          </a:ln>
        </p:spPr>
        <p:txBody>
          <a:bodyPr wrap="square" rtlCol="0">
            <a:spAutoFit/>
            <a:scene3d>
              <a:camera prst="obliqueTopRight"/>
              <a:lightRig rig="balanced" dir="t"/>
            </a:scene3d>
            <a:sp3d extrusionH="88900" prstMaterial="dkEdge">
              <a:bevelT w="0" h="127000"/>
              <a:bevelB w="38100" h="38100"/>
              <a:extrusionClr>
                <a:schemeClr val="accent6">
                  <a:lumMod val="60000"/>
                  <a:lumOff val="40000"/>
                </a:schemeClr>
              </a:extrusionClr>
            </a:sp3d>
          </a:bodyPr>
          <a:lstStyle>
            <a:defPPr>
              <a:defRPr lang="en-US"/>
            </a:defPPr>
            <a:lvl1pPr algn="ctr">
              <a:defRPr sz="4400">
                <a:ln>
                  <a:solidFill>
                    <a:schemeClr val="accent6">
                      <a:lumMod val="60000"/>
                      <a:lumOff val="40000"/>
                    </a:schemeClr>
                  </a:solidFill>
                </a:ln>
                <a:solidFill>
                  <a:srgbClr val="548235"/>
                </a:solidFill>
                <a:effectLst>
                  <a:outerShdw blurRad="50800" dir="5400000" algn="ctr" rotWithShape="0">
                    <a:srgbClr val="548235"/>
                  </a:outerShdw>
                </a:effectLst>
                <a:latin typeface="Abadi" panose="020B0604020202020204" pitchFamily="34" charset="0"/>
              </a:defRPr>
            </a:lvl1pPr>
          </a:lstStyle>
          <a:p>
            <a:pPr lvl="0"/>
            <a:r>
              <a:rPr lang="es-MX" dirty="0">
                <a:ln>
                  <a:solidFill>
                    <a:schemeClr val="accent4">
                      <a:lumMod val="60000"/>
                      <a:lumOff val="40000"/>
                    </a:schemeClr>
                  </a:solidFill>
                </a:ln>
                <a:solidFill>
                  <a:srgbClr val="FFFF00"/>
                </a:solidFill>
                <a:effectLst/>
                <a:latin typeface="Eras Bold ITC" panose="020B0907030504020204" pitchFamily="34" charset="0"/>
              </a:rPr>
              <a:t>Sábado</a:t>
            </a:r>
          </a:p>
        </p:txBody>
      </p:sp>
      <p:sp>
        <p:nvSpPr>
          <p:cNvPr id="11" name="Rectángulo 10">
            <a:extLst>
              <a:ext uri="{FF2B5EF4-FFF2-40B4-BE49-F238E27FC236}">
                <a16:creationId xmlns:a16="http://schemas.microsoft.com/office/drawing/2014/main" id="{C8514502-1155-4B3D-8F4D-4E71C876B1D0}"/>
              </a:ext>
            </a:extLst>
          </p:cNvPr>
          <p:cNvSpPr/>
          <p:nvPr userDrawn="1"/>
        </p:nvSpPr>
        <p:spPr>
          <a:xfrm>
            <a:off x="8616280" y="1430505"/>
            <a:ext cx="3563936" cy="118372"/>
          </a:xfrm>
          <a:prstGeom prst="rect">
            <a:avLst/>
          </a:prstGeom>
          <a:solidFill>
            <a:srgbClr val="FFC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Tree>
    <p:extLst>
      <p:ext uri="{BB962C8B-B14F-4D97-AF65-F5344CB8AC3E}">
        <p14:creationId xmlns:p14="http://schemas.microsoft.com/office/powerpoint/2010/main" val="20974601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Encabezado de sección">
    <p:spTree>
      <p:nvGrpSpPr>
        <p:cNvPr id="1" name=""/>
        <p:cNvGrpSpPr/>
        <p:nvPr/>
      </p:nvGrpSpPr>
      <p:grpSpPr>
        <a:xfrm>
          <a:off x="0" y="0"/>
          <a:ext cx="0" cy="0"/>
          <a:chOff x="0" y="0"/>
          <a:chExt cx="0" cy="0"/>
        </a:xfrm>
      </p:grpSpPr>
      <p:grpSp>
        <p:nvGrpSpPr>
          <p:cNvPr id="10" name="Grupo 9">
            <a:extLst>
              <a:ext uri="{FF2B5EF4-FFF2-40B4-BE49-F238E27FC236}">
                <a16:creationId xmlns:a16="http://schemas.microsoft.com/office/drawing/2014/main" id="{447AF23A-654F-4A5A-99FB-642F8FEB12A0}"/>
              </a:ext>
            </a:extLst>
          </p:cNvPr>
          <p:cNvGrpSpPr/>
          <p:nvPr userDrawn="1"/>
        </p:nvGrpSpPr>
        <p:grpSpPr>
          <a:xfrm>
            <a:off x="1015280" y="0"/>
            <a:ext cx="11201400" cy="664116"/>
            <a:chOff x="733425" y="38100"/>
            <a:chExt cx="8401050" cy="447675"/>
          </a:xfrm>
          <a:solidFill>
            <a:srgbClr val="E19A43"/>
          </a:solidFill>
        </p:grpSpPr>
        <p:sp>
          <p:nvSpPr>
            <p:cNvPr id="7" name="Rectángulo 6">
              <a:extLst>
                <a:ext uri="{FF2B5EF4-FFF2-40B4-BE49-F238E27FC236}">
                  <a16:creationId xmlns:a16="http://schemas.microsoft.com/office/drawing/2014/main" id="{79894453-0B23-43C7-9260-25FD59A95588}"/>
                </a:ext>
              </a:extLst>
            </p:cNvPr>
            <p:cNvSpPr/>
            <p:nvPr userDrawn="1"/>
          </p:nvSpPr>
          <p:spPr>
            <a:xfrm>
              <a:off x="809625" y="38100"/>
              <a:ext cx="8324850" cy="4476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sp>
          <p:nvSpPr>
            <p:cNvPr id="9" name="Diagrama de flujo: datos almacenados 8">
              <a:extLst>
                <a:ext uri="{FF2B5EF4-FFF2-40B4-BE49-F238E27FC236}">
                  <a16:creationId xmlns:a16="http://schemas.microsoft.com/office/drawing/2014/main" id="{380449C2-3922-4038-8FCC-09672F474A59}"/>
                </a:ext>
              </a:extLst>
            </p:cNvPr>
            <p:cNvSpPr/>
            <p:nvPr userDrawn="1"/>
          </p:nvSpPr>
          <p:spPr>
            <a:xfrm>
              <a:off x="733425" y="38100"/>
              <a:ext cx="600075" cy="447675"/>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grpSp>
      <p:sp>
        <p:nvSpPr>
          <p:cNvPr id="14" name="Rectángulo 13">
            <a:extLst>
              <a:ext uri="{FF2B5EF4-FFF2-40B4-BE49-F238E27FC236}">
                <a16:creationId xmlns:a16="http://schemas.microsoft.com/office/drawing/2014/main" id="{FA609D54-6BDB-4FC5-9555-A2FA3C1B5014}"/>
              </a:ext>
            </a:extLst>
          </p:cNvPr>
          <p:cNvSpPr/>
          <p:nvPr userDrawn="1"/>
        </p:nvSpPr>
        <p:spPr>
          <a:xfrm>
            <a:off x="8628064" y="6481762"/>
            <a:ext cx="3563936" cy="361950"/>
          </a:xfrm>
          <a:prstGeom prst="rect">
            <a:avLst/>
          </a:prstGeom>
          <a:solidFill>
            <a:srgbClr val="E19A43"/>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s-MX" dirty="0"/>
          </a:p>
        </p:txBody>
      </p:sp>
      <p:sp>
        <p:nvSpPr>
          <p:cNvPr id="15" name="Rectángulo 14">
            <a:extLst>
              <a:ext uri="{FF2B5EF4-FFF2-40B4-BE49-F238E27FC236}">
                <a16:creationId xmlns:a16="http://schemas.microsoft.com/office/drawing/2014/main" id="{90AD3A19-94B9-499B-B84B-37CEB1286296}"/>
              </a:ext>
            </a:extLst>
          </p:cNvPr>
          <p:cNvSpPr/>
          <p:nvPr userDrawn="1"/>
        </p:nvSpPr>
        <p:spPr>
          <a:xfrm>
            <a:off x="0" y="6719887"/>
            <a:ext cx="8628063" cy="123825"/>
          </a:xfrm>
          <a:prstGeom prst="rect">
            <a:avLst/>
          </a:prstGeom>
          <a:solidFill>
            <a:srgbClr val="E19A43"/>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s-MX" dirty="0"/>
          </a:p>
        </p:txBody>
      </p:sp>
      <p:sp>
        <p:nvSpPr>
          <p:cNvPr id="2" name="CuadroTexto 1">
            <a:extLst>
              <a:ext uri="{FF2B5EF4-FFF2-40B4-BE49-F238E27FC236}">
                <a16:creationId xmlns:a16="http://schemas.microsoft.com/office/drawing/2014/main" id="{EB08DBCC-2826-42D1-877C-6CFA8A9804C1}"/>
              </a:ext>
            </a:extLst>
          </p:cNvPr>
          <p:cNvSpPr txBox="1"/>
          <p:nvPr userDrawn="1"/>
        </p:nvSpPr>
        <p:spPr>
          <a:xfrm>
            <a:off x="8628062" y="620688"/>
            <a:ext cx="3563935" cy="769441"/>
          </a:xfrm>
          <a:prstGeom prst="rect">
            <a:avLst/>
          </a:prstGeom>
          <a:noFill/>
          <a:ln>
            <a:noFill/>
          </a:ln>
        </p:spPr>
        <p:txBody>
          <a:bodyPr wrap="square" rtlCol="0">
            <a:spAutoFit/>
            <a:scene3d>
              <a:camera prst="obliqueTopRight"/>
              <a:lightRig rig="balanced" dir="t"/>
            </a:scene3d>
            <a:sp3d extrusionH="88900" prstMaterial="dkEdge">
              <a:bevelT w="0" h="127000"/>
              <a:bevelB w="38100" h="38100"/>
              <a:extrusionClr>
                <a:schemeClr val="accent6">
                  <a:lumMod val="60000"/>
                  <a:lumOff val="40000"/>
                </a:schemeClr>
              </a:extrusionClr>
            </a:sp3d>
          </a:bodyPr>
          <a:lstStyle/>
          <a:p>
            <a:pPr algn="ctr"/>
            <a:r>
              <a:rPr lang="es-MX" sz="4400" baseline="0" dirty="0">
                <a:ln>
                  <a:solidFill>
                    <a:schemeClr val="accent6">
                      <a:lumMod val="75000"/>
                    </a:schemeClr>
                  </a:solidFill>
                </a:ln>
                <a:solidFill>
                  <a:srgbClr val="FFC000"/>
                </a:solidFill>
                <a:effectLst>
                  <a:outerShdw blurRad="88900" dir="5400000" algn="ctr" rotWithShape="0">
                    <a:schemeClr val="accent2">
                      <a:lumMod val="60000"/>
                      <a:lumOff val="40000"/>
                    </a:schemeClr>
                  </a:outerShdw>
                </a:effectLst>
                <a:latin typeface="Eras Bold ITC" panose="020B0907030504020204" pitchFamily="34" charset="0"/>
              </a:rPr>
              <a:t>Domingo</a:t>
            </a:r>
          </a:p>
        </p:txBody>
      </p:sp>
      <p:sp>
        <p:nvSpPr>
          <p:cNvPr id="11" name="Rectángulo 10">
            <a:extLst>
              <a:ext uri="{FF2B5EF4-FFF2-40B4-BE49-F238E27FC236}">
                <a16:creationId xmlns:a16="http://schemas.microsoft.com/office/drawing/2014/main" id="{25676727-9345-463B-8ECA-EB680D14F607}"/>
              </a:ext>
            </a:extLst>
          </p:cNvPr>
          <p:cNvSpPr/>
          <p:nvPr userDrawn="1"/>
        </p:nvSpPr>
        <p:spPr>
          <a:xfrm>
            <a:off x="8628062" y="1360413"/>
            <a:ext cx="3563935" cy="123825"/>
          </a:xfrm>
          <a:prstGeom prst="rect">
            <a:avLst/>
          </a:prstGeom>
          <a:solidFill>
            <a:srgbClr val="E19A43"/>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s-MX" dirty="0"/>
          </a:p>
        </p:txBody>
      </p:sp>
    </p:spTree>
    <p:extLst>
      <p:ext uri="{BB962C8B-B14F-4D97-AF65-F5344CB8AC3E}">
        <p14:creationId xmlns:p14="http://schemas.microsoft.com/office/powerpoint/2010/main" val="4814999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Encabezado de sección">
    <p:spTree>
      <p:nvGrpSpPr>
        <p:cNvPr id="1" name=""/>
        <p:cNvGrpSpPr/>
        <p:nvPr/>
      </p:nvGrpSpPr>
      <p:grpSpPr>
        <a:xfrm>
          <a:off x="0" y="0"/>
          <a:ext cx="0" cy="0"/>
          <a:chOff x="0" y="0"/>
          <a:chExt cx="0" cy="0"/>
        </a:xfrm>
      </p:grpSpPr>
      <p:grpSp>
        <p:nvGrpSpPr>
          <p:cNvPr id="10" name="Grupo 9">
            <a:extLst>
              <a:ext uri="{FF2B5EF4-FFF2-40B4-BE49-F238E27FC236}">
                <a16:creationId xmlns:a16="http://schemas.microsoft.com/office/drawing/2014/main" id="{447AF23A-654F-4A5A-99FB-642F8FEB12A0}"/>
              </a:ext>
            </a:extLst>
          </p:cNvPr>
          <p:cNvGrpSpPr/>
          <p:nvPr userDrawn="1"/>
        </p:nvGrpSpPr>
        <p:grpSpPr>
          <a:xfrm>
            <a:off x="990600" y="3096"/>
            <a:ext cx="11201400" cy="664117"/>
            <a:chOff x="733425" y="38100"/>
            <a:chExt cx="8401050" cy="447675"/>
          </a:xfrm>
          <a:solidFill>
            <a:srgbClr val="856253"/>
          </a:solidFill>
        </p:grpSpPr>
        <p:sp>
          <p:nvSpPr>
            <p:cNvPr id="7" name="Rectángulo 6">
              <a:extLst>
                <a:ext uri="{FF2B5EF4-FFF2-40B4-BE49-F238E27FC236}">
                  <a16:creationId xmlns:a16="http://schemas.microsoft.com/office/drawing/2014/main" id="{79894453-0B23-43C7-9260-25FD59A95588}"/>
                </a:ext>
              </a:extLst>
            </p:cNvPr>
            <p:cNvSpPr/>
            <p:nvPr userDrawn="1"/>
          </p:nvSpPr>
          <p:spPr>
            <a:xfrm>
              <a:off x="809625" y="38100"/>
              <a:ext cx="8324850" cy="4476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sp>
          <p:nvSpPr>
            <p:cNvPr id="9" name="Diagrama de flujo: datos almacenados 8">
              <a:extLst>
                <a:ext uri="{FF2B5EF4-FFF2-40B4-BE49-F238E27FC236}">
                  <a16:creationId xmlns:a16="http://schemas.microsoft.com/office/drawing/2014/main" id="{380449C2-3922-4038-8FCC-09672F474A59}"/>
                </a:ext>
              </a:extLst>
            </p:cNvPr>
            <p:cNvSpPr/>
            <p:nvPr userDrawn="1"/>
          </p:nvSpPr>
          <p:spPr>
            <a:xfrm>
              <a:off x="733425" y="38100"/>
              <a:ext cx="600075" cy="447675"/>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grpSp>
      <p:sp>
        <p:nvSpPr>
          <p:cNvPr id="14" name="Rectángulo 13">
            <a:extLst>
              <a:ext uri="{FF2B5EF4-FFF2-40B4-BE49-F238E27FC236}">
                <a16:creationId xmlns:a16="http://schemas.microsoft.com/office/drawing/2014/main" id="{FA609D54-6BDB-4FC5-9555-A2FA3C1B5014}"/>
              </a:ext>
            </a:extLst>
          </p:cNvPr>
          <p:cNvSpPr/>
          <p:nvPr userDrawn="1"/>
        </p:nvSpPr>
        <p:spPr>
          <a:xfrm>
            <a:off x="8628064" y="6496050"/>
            <a:ext cx="3563936" cy="361950"/>
          </a:xfrm>
          <a:prstGeom prst="rect">
            <a:avLst/>
          </a:prstGeom>
          <a:solidFill>
            <a:srgbClr val="856253"/>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15" name="Rectángulo 14">
            <a:extLst>
              <a:ext uri="{FF2B5EF4-FFF2-40B4-BE49-F238E27FC236}">
                <a16:creationId xmlns:a16="http://schemas.microsoft.com/office/drawing/2014/main" id="{90AD3A19-94B9-499B-B84B-37CEB1286296}"/>
              </a:ext>
            </a:extLst>
          </p:cNvPr>
          <p:cNvSpPr/>
          <p:nvPr userDrawn="1"/>
        </p:nvSpPr>
        <p:spPr>
          <a:xfrm>
            <a:off x="0" y="6734175"/>
            <a:ext cx="8628063" cy="123825"/>
          </a:xfrm>
          <a:prstGeom prst="rect">
            <a:avLst/>
          </a:prstGeom>
          <a:solidFill>
            <a:srgbClr val="856253"/>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2" name="CuadroTexto 1">
            <a:extLst>
              <a:ext uri="{FF2B5EF4-FFF2-40B4-BE49-F238E27FC236}">
                <a16:creationId xmlns:a16="http://schemas.microsoft.com/office/drawing/2014/main" id="{EB08DBCC-2826-42D1-877C-6CFA8A9804C1}"/>
              </a:ext>
            </a:extLst>
          </p:cNvPr>
          <p:cNvSpPr txBox="1"/>
          <p:nvPr userDrawn="1"/>
        </p:nvSpPr>
        <p:spPr>
          <a:xfrm>
            <a:off x="8628062" y="643335"/>
            <a:ext cx="3563935" cy="769441"/>
          </a:xfrm>
          <a:prstGeom prst="rect">
            <a:avLst/>
          </a:prstGeom>
          <a:noFill/>
        </p:spPr>
        <p:txBody>
          <a:bodyPr wrap="square" rtlCol="0">
            <a:spAutoFit/>
            <a:scene3d>
              <a:camera prst="obliqueTopRight"/>
              <a:lightRig rig="balanced" dir="t"/>
            </a:scene3d>
            <a:sp3d extrusionH="88900" prstMaterial="dkEdge">
              <a:bevelT w="0" h="127000"/>
              <a:bevelB w="38100" h="38100"/>
              <a:extrusionClr>
                <a:srgbClr val="2F5597"/>
              </a:extrusionClr>
              <a:contourClr>
                <a:schemeClr val="accent1">
                  <a:lumMod val="60000"/>
                  <a:lumOff val="40000"/>
                </a:schemeClr>
              </a:contourClr>
            </a:sp3d>
          </a:bodyPr>
          <a:lstStyle/>
          <a:p>
            <a:pPr algn="ctr"/>
            <a:r>
              <a:rPr lang="es-MX" sz="4400" dirty="0">
                <a:ln>
                  <a:solidFill>
                    <a:srgbClr val="69727B"/>
                  </a:solidFill>
                </a:ln>
                <a:solidFill>
                  <a:srgbClr val="856050"/>
                </a:solidFill>
                <a:effectLst>
                  <a:innerShdw blurRad="63500" dist="50800" dir="18900000">
                    <a:prstClr val="black">
                      <a:alpha val="50000"/>
                    </a:prstClr>
                  </a:innerShdw>
                </a:effectLst>
                <a:latin typeface="Eras Bold ITC" panose="020B0907030504020204" pitchFamily="34" charset="0"/>
              </a:rPr>
              <a:t>Lunes</a:t>
            </a:r>
          </a:p>
        </p:txBody>
      </p:sp>
      <p:cxnSp>
        <p:nvCxnSpPr>
          <p:cNvPr id="8" name="Conector recto 7">
            <a:extLst>
              <a:ext uri="{FF2B5EF4-FFF2-40B4-BE49-F238E27FC236}">
                <a16:creationId xmlns:a16="http://schemas.microsoft.com/office/drawing/2014/main" id="{44EA761E-8895-4B7F-A0D2-5637A17499D0}"/>
              </a:ext>
            </a:extLst>
          </p:cNvPr>
          <p:cNvCxnSpPr>
            <a:cxnSpLocks/>
          </p:cNvCxnSpPr>
          <p:nvPr userDrawn="1"/>
        </p:nvCxnSpPr>
        <p:spPr>
          <a:xfrm>
            <a:off x="8628063" y="1223205"/>
            <a:ext cx="3563936" cy="0"/>
          </a:xfrm>
          <a:prstGeom prst="line">
            <a:avLst/>
          </a:prstGeom>
          <a:ln w="762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0">
            <a:schemeClr val="accent1"/>
          </a:fillRef>
          <a:effectRef idx="0">
            <a:schemeClr val="accent1"/>
          </a:effectRef>
          <a:fontRef idx="minor">
            <a:schemeClr val="tx1"/>
          </a:fontRef>
        </p:style>
      </p:cxnSp>
      <p:sp>
        <p:nvSpPr>
          <p:cNvPr id="13" name="Rectángulo 12">
            <a:extLst>
              <a:ext uri="{FF2B5EF4-FFF2-40B4-BE49-F238E27FC236}">
                <a16:creationId xmlns:a16="http://schemas.microsoft.com/office/drawing/2014/main" id="{17E138AC-C985-4B6B-A54C-00F6E8E20E59}"/>
              </a:ext>
            </a:extLst>
          </p:cNvPr>
          <p:cNvSpPr/>
          <p:nvPr userDrawn="1"/>
        </p:nvSpPr>
        <p:spPr>
          <a:xfrm flipV="1">
            <a:off x="8628058" y="1423956"/>
            <a:ext cx="3563939" cy="120563"/>
          </a:xfrm>
          <a:prstGeom prst="rect">
            <a:avLst/>
          </a:prstGeom>
          <a:solidFill>
            <a:srgbClr val="856253"/>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Tree>
    <p:extLst>
      <p:ext uri="{BB962C8B-B14F-4D97-AF65-F5344CB8AC3E}">
        <p14:creationId xmlns:p14="http://schemas.microsoft.com/office/powerpoint/2010/main" val="31491565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Encabezado de sección">
    <p:spTree>
      <p:nvGrpSpPr>
        <p:cNvPr id="1" name=""/>
        <p:cNvGrpSpPr/>
        <p:nvPr/>
      </p:nvGrpSpPr>
      <p:grpSpPr>
        <a:xfrm>
          <a:off x="0" y="0"/>
          <a:ext cx="0" cy="0"/>
          <a:chOff x="0" y="0"/>
          <a:chExt cx="0" cy="0"/>
        </a:xfrm>
      </p:grpSpPr>
      <p:grpSp>
        <p:nvGrpSpPr>
          <p:cNvPr id="10" name="Grupo 9">
            <a:extLst>
              <a:ext uri="{FF2B5EF4-FFF2-40B4-BE49-F238E27FC236}">
                <a16:creationId xmlns:a16="http://schemas.microsoft.com/office/drawing/2014/main" id="{447AF23A-654F-4A5A-99FB-642F8FEB12A0}"/>
              </a:ext>
            </a:extLst>
          </p:cNvPr>
          <p:cNvGrpSpPr/>
          <p:nvPr userDrawn="1"/>
        </p:nvGrpSpPr>
        <p:grpSpPr>
          <a:xfrm>
            <a:off x="990600" y="-1241"/>
            <a:ext cx="11201400" cy="664117"/>
            <a:chOff x="733425" y="38100"/>
            <a:chExt cx="8401050" cy="447675"/>
          </a:xfrm>
          <a:solidFill>
            <a:srgbClr val="373C3E"/>
          </a:solidFill>
        </p:grpSpPr>
        <p:sp>
          <p:nvSpPr>
            <p:cNvPr id="7" name="Rectángulo 6">
              <a:extLst>
                <a:ext uri="{FF2B5EF4-FFF2-40B4-BE49-F238E27FC236}">
                  <a16:creationId xmlns:a16="http://schemas.microsoft.com/office/drawing/2014/main" id="{79894453-0B23-43C7-9260-25FD59A95588}"/>
                </a:ext>
              </a:extLst>
            </p:cNvPr>
            <p:cNvSpPr/>
            <p:nvPr userDrawn="1"/>
          </p:nvSpPr>
          <p:spPr>
            <a:xfrm>
              <a:off x="1214103" y="38100"/>
              <a:ext cx="7920372" cy="447675"/>
            </a:xfrm>
            <a:prstGeom prst="rect">
              <a:avLst/>
            </a:prstGeom>
            <a:solidFill>
              <a:srgbClr val="077F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sp>
          <p:nvSpPr>
            <p:cNvPr id="9" name="Diagrama de flujo: datos almacenados 8">
              <a:extLst>
                <a:ext uri="{FF2B5EF4-FFF2-40B4-BE49-F238E27FC236}">
                  <a16:creationId xmlns:a16="http://schemas.microsoft.com/office/drawing/2014/main" id="{380449C2-3922-4038-8FCC-09672F474A59}"/>
                </a:ext>
              </a:extLst>
            </p:cNvPr>
            <p:cNvSpPr/>
            <p:nvPr userDrawn="1"/>
          </p:nvSpPr>
          <p:spPr>
            <a:xfrm>
              <a:off x="733425" y="38100"/>
              <a:ext cx="600075" cy="447675"/>
            </a:xfrm>
            <a:prstGeom prst="flowChartOnlineStorage">
              <a:avLst/>
            </a:prstGeom>
            <a:solidFill>
              <a:srgbClr val="077F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grpSp>
      <p:sp>
        <p:nvSpPr>
          <p:cNvPr id="14" name="Rectángulo 13">
            <a:extLst>
              <a:ext uri="{FF2B5EF4-FFF2-40B4-BE49-F238E27FC236}">
                <a16:creationId xmlns:a16="http://schemas.microsoft.com/office/drawing/2014/main" id="{FA609D54-6BDB-4FC5-9555-A2FA3C1B5014}"/>
              </a:ext>
            </a:extLst>
          </p:cNvPr>
          <p:cNvSpPr/>
          <p:nvPr userDrawn="1"/>
        </p:nvSpPr>
        <p:spPr>
          <a:xfrm>
            <a:off x="8628063" y="6496050"/>
            <a:ext cx="3563936" cy="361950"/>
          </a:xfrm>
          <a:prstGeom prst="rect">
            <a:avLst/>
          </a:prstGeom>
          <a:solidFill>
            <a:srgbClr val="077FBA"/>
          </a:solidFill>
          <a:ln>
            <a:solidFill>
              <a:srgbClr val="077FBA"/>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15" name="Rectángulo 14">
            <a:extLst>
              <a:ext uri="{FF2B5EF4-FFF2-40B4-BE49-F238E27FC236}">
                <a16:creationId xmlns:a16="http://schemas.microsoft.com/office/drawing/2014/main" id="{90AD3A19-94B9-499B-B84B-37CEB1286296}"/>
              </a:ext>
            </a:extLst>
          </p:cNvPr>
          <p:cNvSpPr/>
          <p:nvPr userDrawn="1"/>
        </p:nvSpPr>
        <p:spPr>
          <a:xfrm>
            <a:off x="0" y="6734175"/>
            <a:ext cx="8628063" cy="123825"/>
          </a:xfrm>
          <a:prstGeom prst="rect">
            <a:avLst/>
          </a:prstGeom>
          <a:solidFill>
            <a:srgbClr val="077FBA"/>
          </a:solidFill>
          <a:ln>
            <a:solidFill>
              <a:srgbClr val="077FBA"/>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2" name="CuadroTexto 1">
            <a:extLst>
              <a:ext uri="{FF2B5EF4-FFF2-40B4-BE49-F238E27FC236}">
                <a16:creationId xmlns:a16="http://schemas.microsoft.com/office/drawing/2014/main" id="{EB08DBCC-2826-42D1-877C-6CFA8A9804C1}"/>
              </a:ext>
            </a:extLst>
          </p:cNvPr>
          <p:cNvSpPr txBox="1"/>
          <p:nvPr userDrawn="1"/>
        </p:nvSpPr>
        <p:spPr>
          <a:xfrm>
            <a:off x="8616280" y="692696"/>
            <a:ext cx="3563936" cy="769441"/>
          </a:xfrm>
          <a:prstGeom prst="rect">
            <a:avLst/>
          </a:prstGeom>
          <a:noFill/>
        </p:spPr>
        <p:txBody>
          <a:bodyPr wrap="square" rtlCol="0">
            <a:spAutoFit/>
            <a:scene3d>
              <a:camera prst="obliqueTopRight"/>
              <a:lightRig rig="threePt" dir="t"/>
            </a:scene3d>
            <a:sp3d extrusionH="88900">
              <a:bevelT w="0" h="127000"/>
              <a:bevelB w="38100" h="38100"/>
              <a:extrusionClr>
                <a:srgbClr val="7030A0"/>
              </a:extrusionClr>
            </a:sp3d>
          </a:bodyPr>
          <a:lstStyle/>
          <a:p>
            <a:pPr algn="ctr"/>
            <a:r>
              <a:rPr lang="es-MX" sz="4400" dirty="0">
                <a:ln>
                  <a:solidFill>
                    <a:srgbClr val="077FBA"/>
                  </a:solidFill>
                </a:ln>
                <a:solidFill>
                  <a:srgbClr val="077FBA"/>
                </a:solidFill>
                <a:effectLst>
                  <a:innerShdw blurRad="63500" dist="50800" dir="18900000">
                    <a:prstClr val="black">
                      <a:alpha val="50000"/>
                    </a:prstClr>
                  </a:innerShdw>
                </a:effectLst>
                <a:latin typeface="Eras Bold ITC" panose="020B0907030504020204" pitchFamily="34" charset="0"/>
              </a:rPr>
              <a:t>Martes</a:t>
            </a:r>
          </a:p>
        </p:txBody>
      </p:sp>
      <p:sp>
        <p:nvSpPr>
          <p:cNvPr id="13" name="Rectángulo 12">
            <a:extLst>
              <a:ext uri="{FF2B5EF4-FFF2-40B4-BE49-F238E27FC236}">
                <a16:creationId xmlns:a16="http://schemas.microsoft.com/office/drawing/2014/main" id="{8DCE7C6C-E8C3-4E6F-AE3B-0618B032DE27}"/>
              </a:ext>
            </a:extLst>
          </p:cNvPr>
          <p:cNvSpPr/>
          <p:nvPr userDrawn="1"/>
        </p:nvSpPr>
        <p:spPr>
          <a:xfrm>
            <a:off x="8616280" y="1390129"/>
            <a:ext cx="3563936" cy="123825"/>
          </a:xfrm>
          <a:prstGeom prst="rect">
            <a:avLst/>
          </a:prstGeom>
          <a:solidFill>
            <a:srgbClr val="077FBA"/>
          </a:solidFill>
          <a:ln>
            <a:solidFill>
              <a:srgbClr val="077FBA"/>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Tree>
    <p:extLst>
      <p:ext uri="{BB962C8B-B14F-4D97-AF65-F5344CB8AC3E}">
        <p14:creationId xmlns:p14="http://schemas.microsoft.com/office/powerpoint/2010/main" val="32669189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Encabezado de sección">
    <p:spTree>
      <p:nvGrpSpPr>
        <p:cNvPr id="1" name=""/>
        <p:cNvGrpSpPr/>
        <p:nvPr/>
      </p:nvGrpSpPr>
      <p:grpSpPr>
        <a:xfrm>
          <a:off x="0" y="0"/>
          <a:ext cx="0" cy="0"/>
          <a:chOff x="0" y="0"/>
          <a:chExt cx="0" cy="0"/>
        </a:xfrm>
      </p:grpSpPr>
      <p:grpSp>
        <p:nvGrpSpPr>
          <p:cNvPr id="10" name="Grupo 9">
            <a:extLst>
              <a:ext uri="{FF2B5EF4-FFF2-40B4-BE49-F238E27FC236}">
                <a16:creationId xmlns:a16="http://schemas.microsoft.com/office/drawing/2014/main" id="{447AF23A-654F-4A5A-99FB-642F8FEB12A0}"/>
              </a:ext>
            </a:extLst>
          </p:cNvPr>
          <p:cNvGrpSpPr/>
          <p:nvPr userDrawn="1"/>
        </p:nvGrpSpPr>
        <p:grpSpPr>
          <a:xfrm>
            <a:off x="990600" y="-1238"/>
            <a:ext cx="11201400" cy="664117"/>
            <a:chOff x="733425" y="38100"/>
            <a:chExt cx="8401050" cy="447675"/>
          </a:xfrm>
          <a:solidFill>
            <a:srgbClr val="5CB9BF"/>
          </a:solidFill>
        </p:grpSpPr>
        <p:sp>
          <p:nvSpPr>
            <p:cNvPr id="7" name="Rectángulo 6">
              <a:extLst>
                <a:ext uri="{FF2B5EF4-FFF2-40B4-BE49-F238E27FC236}">
                  <a16:creationId xmlns:a16="http://schemas.microsoft.com/office/drawing/2014/main" id="{79894453-0B23-43C7-9260-25FD59A95588}"/>
                </a:ext>
              </a:extLst>
            </p:cNvPr>
            <p:cNvSpPr/>
            <p:nvPr userDrawn="1"/>
          </p:nvSpPr>
          <p:spPr>
            <a:xfrm>
              <a:off x="809625" y="38100"/>
              <a:ext cx="8324850" cy="4476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sp>
          <p:nvSpPr>
            <p:cNvPr id="9" name="Diagrama de flujo: datos almacenados 8">
              <a:extLst>
                <a:ext uri="{FF2B5EF4-FFF2-40B4-BE49-F238E27FC236}">
                  <a16:creationId xmlns:a16="http://schemas.microsoft.com/office/drawing/2014/main" id="{380449C2-3922-4038-8FCC-09672F474A59}"/>
                </a:ext>
              </a:extLst>
            </p:cNvPr>
            <p:cNvSpPr/>
            <p:nvPr userDrawn="1"/>
          </p:nvSpPr>
          <p:spPr>
            <a:xfrm>
              <a:off x="733425" y="38100"/>
              <a:ext cx="600075" cy="447675"/>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grpSp>
      <p:sp>
        <p:nvSpPr>
          <p:cNvPr id="14" name="Rectángulo 13">
            <a:extLst>
              <a:ext uri="{FF2B5EF4-FFF2-40B4-BE49-F238E27FC236}">
                <a16:creationId xmlns:a16="http://schemas.microsoft.com/office/drawing/2014/main" id="{FA609D54-6BDB-4FC5-9555-A2FA3C1B5014}"/>
              </a:ext>
            </a:extLst>
          </p:cNvPr>
          <p:cNvSpPr/>
          <p:nvPr userDrawn="1"/>
        </p:nvSpPr>
        <p:spPr>
          <a:xfrm>
            <a:off x="8628063" y="6496050"/>
            <a:ext cx="3563936" cy="361950"/>
          </a:xfrm>
          <a:prstGeom prst="rect">
            <a:avLst/>
          </a:prstGeom>
          <a:solidFill>
            <a:srgbClr val="5CB9BF"/>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2" name="CuadroTexto 1">
            <a:extLst>
              <a:ext uri="{FF2B5EF4-FFF2-40B4-BE49-F238E27FC236}">
                <a16:creationId xmlns:a16="http://schemas.microsoft.com/office/drawing/2014/main" id="{EB08DBCC-2826-42D1-877C-6CFA8A9804C1}"/>
              </a:ext>
            </a:extLst>
          </p:cNvPr>
          <p:cNvSpPr txBox="1"/>
          <p:nvPr userDrawn="1"/>
        </p:nvSpPr>
        <p:spPr>
          <a:xfrm>
            <a:off x="8628063" y="704666"/>
            <a:ext cx="3575133" cy="769441"/>
          </a:xfrm>
          <a:prstGeom prst="rect">
            <a:avLst/>
          </a:prstGeom>
          <a:noFill/>
        </p:spPr>
        <p:txBody>
          <a:bodyPr wrap="square" rtlCol="0">
            <a:spAutoFit/>
            <a:scene3d>
              <a:camera prst="obliqueTopRight"/>
              <a:lightRig rig="threePt" dir="t"/>
            </a:scene3d>
            <a:sp3d extrusionH="107950" contourW="12700" prstMaterial="dkEdge">
              <a:bevelT w="19050" h="82550"/>
              <a:bevelB w="12700"/>
              <a:extrusionClr>
                <a:srgbClr val="5CB9BF"/>
              </a:extrusionClr>
              <a:contourClr>
                <a:srgbClr val="5CB9BF"/>
              </a:contourClr>
            </a:sp3d>
          </a:bodyPr>
          <a:lstStyle/>
          <a:p>
            <a:pPr algn="ctr"/>
            <a:r>
              <a:rPr lang="es-MX" sz="4400" dirty="0">
                <a:ln>
                  <a:solidFill>
                    <a:srgbClr val="5CB9BF"/>
                  </a:solidFill>
                </a:ln>
                <a:solidFill>
                  <a:srgbClr val="5CB9BF"/>
                </a:solidFill>
                <a:effectLst>
                  <a:innerShdw blurRad="63500" dist="50800">
                    <a:prstClr val="black">
                      <a:alpha val="50000"/>
                    </a:prstClr>
                  </a:innerShdw>
                </a:effectLst>
                <a:latin typeface="Eras Bold ITC" panose="020B0907030504020204" pitchFamily="34" charset="0"/>
              </a:rPr>
              <a:t>Miércoles</a:t>
            </a:r>
          </a:p>
        </p:txBody>
      </p:sp>
      <p:sp>
        <p:nvSpPr>
          <p:cNvPr id="11" name="Rectángulo 10">
            <a:extLst>
              <a:ext uri="{FF2B5EF4-FFF2-40B4-BE49-F238E27FC236}">
                <a16:creationId xmlns:a16="http://schemas.microsoft.com/office/drawing/2014/main" id="{9B825BBA-0797-48D3-BC2C-AC70CB47B958}"/>
              </a:ext>
            </a:extLst>
          </p:cNvPr>
          <p:cNvSpPr/>
          <p:nvPr userDrawn="1"/>
        </p:nvSpPr>
        <p:spPr>
          <a:xfrm>
            <a:off x="8616280" y="1390129"/>
            <a:ext cx="3563936" cy="123825"/>
          </a:xfrm>
          <a:prstGeom prst="rect">
            <a:avLst/>
          </a:prstGeom>
          <a:solidFill>
            <a:srgbClr val="5CB9BF"/>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solidFill>
                <a:srgbClr val="385723"/>
              </a:solidFill>
            </a:endParaRPr>
          </a:p>
        </p:txBody>
      </p:sp>
      <p:sp>
        <p:nvSpPr>
          <p:cNvPr id="12" name="Rectángulo 11">
            <a:extLst>
              <a:ext uri="{FF2B5EF4-FFF2-40B4-BE49-F238E27FC236}">
                <a16:creationId xmlns:a16="http://schemas.microsoft.com/office/drawing/2014/main" id="{699194B3-4FDB-4BDE-9B8A-8A2B1B6E2861}"/>
              </a:ext>
            </a:extLst>
          </p:cNvPr>
          <p:cNvSpPr/>
          <p:nvPr userDrawn="1"/>
        </p:nvSpPr>
        <p:spPr>
          <a:xfrm>
            <a:off x="0" y="6734175"/>
            <a:ext cx="8628063" cy="123825"/>
          </a:xfrm>
          <a:prstGeom prst="rect">
            <a:avLst/>
          </a:prstGeom>
          <a:solidFill>
            <a:srgbClr val="5CB9BF"/>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Tree>
    <p:extLst>
      <p:ext uri="{BB962C8B-B14F-4D97-AF65-F5344CB8AC3E}">
        <p14:creationId xmlns:p14="http://schemas.microsoft.com/office/powerpoint/2010/main" val="3623787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Encabezado de sección">
    <p:spTree>
      <p:nvGrpSpPr>
        <p:cNvPr id="1" name=""/>
        <p:cNvGrpSpPr/>
        <p:nvPr/>
      </p:nvGrpSpPr>
      <p:grpSpPr>
        <a:xfrm>
          <a:off x="0" y="0"/>
          <a:ext cx="0" cy="0"/>
          <a:chOff x="0" y="0"/>
          <a:chExt cx="0" cy="0"/>
        </a:xfrm>
      </p:grpSpPr>
      <p:grpSp>
        <p:nvGrpSpPr>
          <p:cNvPr id="10" name="Grupo 9">
            <a:extLst>
              <a:ext uri="{FF2B5EF4-FFF2-40B4-BE49-F238E27FC236}">
                <a16:creationId xmlns:a16="http://schemas.microsoft.com/office/drawing/2014/main" id="{447AF23A-654F-4A5A-99FB-642F8FEB12A0}"/>
              </a:ext>
            </a:extLst>
          </p:cNvPr>
          <p:cNvGrpSpPr/>
          <p:nvPr userDrawn="1"/>
        </p:nvGrpSpPr>
        <p:grpSpPr>
          <a:xfrm>
            <a:off x="990600" y="-1257"/>
            <a:ext cx="11201400" cy="664117"/>
            <a:chOff x="733425" y="38100"/>
            <a:chExt cx="8401050" cy="447675"/>
          </a:xfrm>
          <a:solidFill>
            <a:srgbClr val="ECC088"/>
          </a:solidFill>
        </p:grpSpPr>
        <p:sp>
          <p:nvSpPr>
            <p:cNvPr id="7" name="Rectángulo 6">
              <a:extLst>
                <a:ext uri="{FF2B5EF4-FFF2-40B4-BE49-F238E27FC236}">
                  <a16:creationId xmlns:a16="http://schemas.microsoft.com/office/drawing/2014/main" id="{79894453-0B23-43C7-9260-25FD59A95588}"/>
                </a:ext>
              </a:extLst>
            </p:cNvPr>
            <p:cNvSpPr/>
            <p:nvPr userDrawn="1"/>
          </p:nvSpPr>
          <p:spPr>
            <a:xfrm>
              <a:off x="809625" y="38100"/>
              <a:ext cx="8324850" cy="447675"/>
            </a:xfrm>
            <a:prstGeom prst="rect">
              <a:avLst/>
            </a:prstGeom>
            <a:grpFill/>
            <a:ln>
              <a:solidFill>
                <a:srgbClr val="ECC0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sp>
          <p:nvSpPr>
            <p:cNvPr id="9" name="Diagrama de flujo: datos almacenados 8">
              <a:extLst>
                <a:ext uri="{FF2B5EF4-FFF2-40B4-BE49-F238E27FC236}">
                  <a16:creationId xmlns:a16="http://schemas.microsoft.com/office/drawing/2014/main" id="{380449C2-3922-4038-8FCC-09672F474A59}"/>
                </a:ext>
              </a:extLst>
            </p:cNvPr>
            <p:cNvSpPr/>
            <p:nvPr userDrawn="1"/>
          </p:nvSpPr>
          <p:spPr>
            <a:xfrm>
              <a:off x="733425" y="38100"/>
              <a:ext cx="600075" cy="447675"/>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grpSp>
      <p:sp>
        <p:nvSpPr>
          <p:cNvPr id="14" name="Rectángulo 13">
            <a:extLst>
              <a:ext uri="{FF2B5EF4-FFF2-40B4-BE49-F238E27FC236}">
                <a16:creationId xmlns:a16="http://schemas.microsoft.com/office/drawing/2014/main" id="{FA609D54-6BDB-4FC5-9555-A2FA3C1B5014}"/>
              </a:ext>
            </a:extLst>
          </p:cNvPr>
          <p:cNvSpPr/>
          <p:nvPr userDrawn="1"/>
        </p:nvSpPr>
        <p:spPr>
          <a:xfrm>
            <a:off x="8628064" y="6496050"/>
            <a:ext cx="3563936" cy="361950"/>
          </a:xfrm>
          <a:prstGeom prst="rect">
            <a:avLst/>
          </a:prstGeom>
          <a:solidFill>
            <a:srgbClr val="ECC088"/>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15" name="Rectángulo 14">
            <a:extLst>
              <a:ext uri="{FF2B5EF4-FFF2-40B4-BE49-F238E27FC236}">
                <a16:creationId xmlns:a16="http://schemas.microsoft.com/office/drawing/2014/main" id="{90AD3A19-94B9-499B-B84B-37CEB1286296}"/>
              </a:ext>
            </a:extLst>
          </p:cNvPr>
          <p:cNvSpPr/>
          <p:nvPr userDrawn="1"/>
        </p:nvSpPr>
        <p:spPr>
          <a:xfrm>
            <a:off x="0" y="6734175"/>
            <a:ext cx="8628063" cy="123825"/>
          </a:xfrm>
          <a:prstGeom prst="rect">
            <a:avLst/>
          </a:prstGeom>
          <a:solidFill>
            <a:srgbClr val="ECC088"/>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2" name="CuadroTexto 1">
            <a:extLst>
              <a:ext uri="{FF2B5EF4-FFF2-40B4-BE49-F238E27FC236}">
                <a16:creationId xmlns:a16="http://schemas.microsoft.com/office/drawing/2014/main" id="{EB08DBCC-2826-42D1-877C-6CFA8A9804C1}"/>
              </a:ext>
            </a:extLst>
          </p:cNvPr>
          <p:cNvSpPr txBox="1"/>
          <p:nvPr userDrawn="1"/>
        </p:nvSpPr>
        <p:spPr>
          <a:xfrm>
            <a:off x="8628063" y="692693"/>
            <a:ext cx="3563935" cy="769441"/>
          </a:xfrm>
          <a:prstGeom prst="rect">
            <a:avLst/>
          </a:prstGeom>
          <a:noFill/>
          <a:effectLst>
            <a:outerShdw blurRad="50800" dist="50800" dir="5400000" algn="ctr" rotWithShape="0">
              <a:srgbClr val="C00000"/>
            </a:outerShdw>
          </a:effectLst>
        </p:spPr>
        <p:txBody>
          <a:bodyPr wrap="square" rtlCol="0">
            <a:spAutoFit/>
            <a:scene3d>
              <a:camera prst="obliqueTopRight"/>
              <a:lightRig rig="twoPt" dir="t"/>
            </a:scene3d>
            <a:sp3d extrusionH="88900" contourW="19050" prstMaterial="metal">
              <a:extrusionClr>
                <a:schemeClr val="bg1"/>
              </a:extrusionClr>
              <a:contourClr>
                <a:srgbClr val="856253"/>
              </a:contourClr>
            </a:sp3d>
          </a:bodyPr>
          <a:lstStyle/>
          <a:p>
            <a:pPr algn="ctr"/>
            <a:r>
              <a:rPr lang="es-MX" sz="4400" dirty="0">
                <a:ln>
                  <a:solidFill>
                    <a:srgbClr val="131818">
                      <a:alpha val="98000"/>
                    </a:srgbClr>
                  </a:solidFill>
                </a:ln>
                <a:solidFill>
                  <a:srgbClr val="ECC088"/>
                </a:solidFill>
                <a:effectLst>
                  <a:innerShdw blurRad="63500" dist="50800" dir="18900000">
                    <a:prstClr val="black">
                      <a:alpha val="50000"/>
                    </a:prstClr>
                  </a:innerShdw>
                </a:effectLst>
                <a:latin typeface="Eras Bold ITC" panose="020B0907030504020204" pitchFamily="34" charset="0"/>
              </a:rPr>
              <a:t>Jueves</a:t>
            </a:r>
          </a:p>
        </p:txBody>
      </p:sp>
      <p:sp>
        <p:nvSpPr>
          <p:cNvPr id="11" name="Rectángulo 10">
            <a:extLst>
              <a:ext uri="{FF2B5EF4-FFF2-40B4-BE49-F238E27FC236}">
                <a16:creationId xmlns:a16="http://schemas.microsoft.com/office/drawing/2014/main" id="{DF26A9CF-54DF-415E-92E8-D99EDF116806}"/>
              </a:ext>
            </a:extLst>
          </p:cNvPr>
          <p:cNvSpPr/>
          <p:nvPr userDrawn="1"/>
        </p:nvSpPr>
        <p:spPr>
          <a:xfrm>
            <a:off x="8628060" y="1400221"/>
            <a:ext cx="3563939" cy="123825"/>
          </a:xfrm>
          <a:prstGeom prst="rect">
            <a:avLst/>
          </a:prstGeom>
          <a:solidFill>
            <a:srgbClr val="ECC088"/>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Tree>
    <p:extLst>
      <p:ext uri="{BB962C8B-B14F-4D97-AF65-F5344CB8AC3E}">
        <p14:creationId xmlns:p14="http://schemas.microsoft.com/office/powerpoint/2010/main" val="33148968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alphaModFix amt="2100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dirty="0"/>
              <a:t>Haga clic para modificar el estilo de título del patrón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5DEF44-DEF2-4D8A-BFAD-8C38AFA99A77}" type="datetime1">
              <a:rPr lang="es-MX" smtClean="0"/>
              <a:t>10/05/2023</a:t>
            </a:fld>
            <a:endParaRPr lang="es-MX"/>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C4321C-B956-46ED-8AE0-A323D2C352ED}" type="slidenum">
              <a:rPr lang="es-MX" smtClean="0"/>
              <a:t>‹Nº›</a:t>
            </a:fld>
            <a:endParaRPr lang="es-MX"/>
          </a:p>
        </p:txBody>
      </p:sp>
    </p:spTree>
    <p:extLst>
      <p:ext uri="{BB962C8B-B14F-4D97-AF65-F5344CB8AC3E}">
        <p14:creationId xmlns:p14="http://schemas.microsoft.com/office/powerpoint/2010/main" val="1660006122"/>
      </p:ext>
    </p:extLst>
  </p:cSld>
  <p:clrMap bg1="lt1" tx1="dk1" bg2="lt2" tx2="dk2" accent1="accent1" accent2="accent2" accent3="accent3" accent4="accent4" accent5="accent5" accent6="accent6" hlink="hlink" folHlink="folHlink"/>
  <p:sldLayoutIdLst>
    <p:sldLayoutId id="2147483685" r:id="rId1"/>
    <p:sldLayoutId id="2147483687" r:id="rId2"/>
    <p:sldLayoutId id="2147483672" r:id="rId3"/>
    <p:sldLayoutId id="2147483663" r:id="rId4"/>
    <p:sldLayoutId id="2147483686" r:id="rId5"/>
    <p:sldLayoutId id="2147483688" r:id="rId6"/>
    <p:sldLayoutId id="2147483689" r:id="rId7"/>
    <p:sldLayoutId id="2147483690" r:id="rId8"/>
    <p:sldLayoutId id="2147483691" r:id="rId9"/>
    <p:sldLayoutId id="2147483692" r:id="rId10"/>
  </p:sldLayoutIdLst>
  <p:hf sldNum="0" hdr="0"/>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s-ES" sz="2400" kern="1200" dirty="0">
          <a:ln>
            <a:solidFill>
              <a:schemeClr val="accent1">
                <a:lumMod val="50000"/>
              </a:schemeClr>
            </a:solidFill>
          </a:ln>
          <a:solidFill>
            <a:schemeClr val="tx1"/>
          </a:solidFill>
          <a:effectLst/>
          <a:latin typeface="Arial Rounded MT Bold" panose="020F0704030504030204" pitchFamily="34" charset="0"/>
          <a:ea typeface="+mj-ea"/>
          <a:cs typeface="+mj-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271203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0282D843-F76C-4A24-B20A-0C2B992E5A2B}"/>
              </a:ext>
            </a:extLst>
          </p:cNvPr>
          <p:cNvSpPr>
            <a:spLocks noGrp="1"/>
          </p:cNvSpPr>
          <p:nvPr>
            <p:ph type="body" sz="quarter" idx="10"/>
          </p:nvPr>
        </p:nvSpPr>
        <p:spPr>
          <a:xfrm>
            <a:off x="443372" y="1124744"/>
            <a:ext cx="11197244" cy="5400600"/>
          </a:xfrm>
          <a:noFill/>
        </p:spPr>
        <p:txBody>
          <a:bodyPr wrap="square" rtlCol="0">
            <a:normAutofit fontScale="85000" lnSpcReduction="10000"/>
          </a:bodyPr>
          <a:lstStyle/>
          <a:p>
            <a:pPr marL="0" indent="0" algn="just" defTabSz="457200">
              <a:lnSpc>
                <a:spcPct val="110000"/>
              </a:lnSpc>
              <a:spcAft>
                <a:spcPts val="300"/>
              </a:spcAft>
              <a:buNone/>
            </a:pPr>
            <a:r>
              <a:rPr lang="es-MX" sz="2000" b="1" dirty="0">
                <a:ln>
                  <a:solidFill>
                    <a:schemeClr val="tx1"/>
                  </a:solidFill>
                </a:ln>
                <a:latin typeface="Georgia Pro Cond Semibold" panose="020B0604020202020204" pitchFamily="18" charset="0"/>
                <a:ea typeface="Roboto Thin" panose="02000000000000000000" pitchFamily="2" charset="0"/>
              </a:rPr>
              <a:t>Vivimos en un mundo </a:t>
            </a:r>
            <a:r>
              <a:rPr lang="es-MX" sz="2000" b="1" dirty="0" err="1">
                <a:ln>
                  <a:solidFill>
                    <a:schemeClr val="tx1"/>
                  </a:solidFill>
                </a:ln>
                <a:latin typeface="Georgia Pro Cond Semibold" panose="020B0604020202020204" pitchFamily="18" charset="0"/>
                <a:ea typeface="Roboto Thin" panose="02000000000000000000" pitchFamily="2" charset="0"/>
              </a:rPr>
              <a:t>llno</a:t>
            </a:r>
            <a:r>
              <a:rPr lang="es-MX" sz="2000" b="1" dirty="0">
                <a:ln>
                  <a:solidFill>
                    <a:schemeClr val="tx1"/>
                  </a:solidFill>
                </a:ln>
                <a:latin typeface="Georgia Pro Cond Semibold" panose="020B0604020202020204" pitchFamily="18" charset="0"/>
                <a:ea typeface="Roboto Thin" panose="02000000000000000000" pitchFamily="2" charset="0"/>
              </a:rPr>
              <a:t> de dolor y pecado, por lo que a menudo experimentamos circunstancias menos que ideales. En este mundo hay deformidades físicas y mentales. Pero toda la vida es valiosísima para Dios. Aquellos que son menos afortunados no son menos valiosos para Dios. Los seres humanos no se definen por su capacidades intelectuales ni por sus capacidades físicas. La vida humana tiene valor porque el Creador divino nos trajo a la </a:t>
            </a:r>
            <a:r>
              <a:rPr lang="es-MX" sz="2000" b="1" dirty="0" err="1">
                <a:ln>
                  <a:solidFill>
                    <a:schemeClr val="tx1"/>
                  </a:solidFill>
                </a:ln>
                <a:latin typeface="Georgia Pro Cond Semibold" panose="020B0604020202020204" pitchFamily="18" charset="0"/>
                <a:ea typeface="Roboto Thin" panose="02000000000000000000" pitchFamily="2" charset="0"/>
              </a:rPr>
              <a:t>exitensi</a:t>
            </a:r>
            <a:r>
              <a:rPr lang="es-MX" sz="2000" b="1" dirty="0">
                <a:ln>
                  <a:solidFill>
                    <a:schemeClr val="tx1"/>
                  </a:solidFill>
                </a:ln>
                <a:latin typeface="Georgia Pro Cond Semibold" panose="020B0604020202020204" pitchFamily="18" charset="0"/>
                <a:ea typeface="Roboto Thin" panose="02000000000000000000" pitchFamily="2" charset="0"/>
              </a:rPr>
              <a:t> y tiene un propósito para cada individuo.</a:t>
            </a:r>
          </a:p>
          <a:p>
            <a:pPr marL="0" indent="0" algn="just" defTabSz="457200">
              <a:lnSpc>
                <a:spcPct val="110000"/>
              </a:lnSpc>
              <a:spcAft>
                <a:spcPts val="300"/>
              </a:spcAft>
              <a:buNone/>
            </a:pPr>
            <a:r>
              <a:rPr lang="es-MX" sz="2000" b="1" dirty="0">
                <a:ln>
                  <a:solidFill>
                    <a:schemeClr val="tx1"/>
                  </a:solidFill>
                </a:ln>
                <a:latin typeface="Georgia Pro Cond Semibold" panose="020B0604020202020204" pitchFamily="18" charset="0"/>
                <a:ea typeface="Roboto Thin" panose="02000000000000000000" pitchFamily="2" charset="0"/>
              </a:rPr>
              <a:t>La creación habla de nuestro valor a los ojos de Dios. Habla de cuando valemos para él. No estamos solos en el universo, como si fuéramos una mota de polvo cósmico. </a:t>
            </a:r>
            <a:r>
              <a:rPr lang="es-MX" sz="2000" b="1" dirty="0" err="1">
                <a:ln>
                  <a:solidFill>
                    <a:schemeClr val="tx1"/>
                  </a:solidFill>
                </a:ln>
                <a:latin typeface="Georgia Pro Cond Semibold" panose="020B0604020202020204" pitchFamily="18" charset="0"/>
                <a:ea typeface="Roboto Thin" panose="02000000000000000000" pitchFamily="2" charset="0"/>
              </a:rPr>
              <a:t>Ël</a:t>
            </a:r>
            <a:r>
              <a:rPr lang="es-MX" sz="2000" b="1" dirty="0">
                <a:ln>
                  <a:solidFill>
                    <a:schemeClr val="tx1"/>
                  </a:solidFill>
                </a:ln>
                <a:latin typeface="Georgia Pro Cond Semibold" panose="020B0604020202020204" pitchFamily="18" charset="0"/>
                <a:ea typeface="Roboto Thin" panose="02000000000000000000" pitchFamily="2" charset="0"/>
              </a:rPr>
              <a:t> nos creó, él nos formó y él nos hizo. No evolucionamos. No somo un accidente genético. Jesús es digno de nuestra adoración porque no solo nos creó, sino que también nos redimió. La creación y la redención están en el corazón de toda verdadera adoración.</a:t>
            </a:r>
          </a:p>
          <a:p>
            <a:pPr marL="0" indent="0" algn="just" defTabSz="457200">
              <a:lnSpc>
                <a:spcPct val="110000"/>
              </a:lnSpc>
              <a:spcAft>
                <a:spcPts val="300"/>
              </a:spcAft>
              <a:buNone/>
            </a:pPr>
            <a:r>
              <a:rPr lang="es-MX" sz="2000" b="1" dirty="0">
                <a:ln>
                  <a:solidFill>
                    <a:schemeClr val="tx1"/>
                  </a:solidFill>
                </a:ln>
                <a:latin typeface="Georgia Pro Cond Semibold" panose="020B0604020202020204" pitchFamily="18" charset="0"/>
                <a:ea typeface="Roboto Thin" panose="02000000000000000000" pitchFamily="2" charset="0"/>
              </a:rPr>
              <a:t>En la lección de esta semana nos enfocamos en dos preguntas que nos ayudaron a entender por que debemos adorar Dios: 1) ¿A quien adoramos?, 2) ¿Creación o evolución?. </a:t>
            </a:r>
          </a:p>
          <a:p>
            <a:pPr marL="0" indent="0" algn="just" defTabSz="457200">
              <a:lnSpc>
                <a:spcPct val="110000"/>
              </a:lnSpc>
              <a:spcAft>
                <a:spcPts val="300"/>
              </a:spcAft>
              <a:buNone/>
            </a:pPr>
            <a:r>
              <a:rPr lang="es-MX" sz="2000" b="1" dirty="0">
                <a:ln>
                  <a:solidFill>
                    <a:schemeClr val="tx1"/>
                  </a:solidFill>
                </a:ln>
                <a:latin typeface="Georgia Pro Cond Semibold" panose="020B0604020202020204" pitchFamily="18" charset="0"/>
                <a:ea typeface="Roboto Thin" panose="02000000000000000000" pitchFamily="2" charset="0"/>
              </a:rPr>
              <a:t>“[...] Aquel que nos creó nos invita a entregar nuestra vida en el acto de adoración para volver a recibirla enriquecida de él, para usarla en beneficio de los demás. La adoración tiene que ver con la naturaleza misma de nuestra existencia, con su propósito y con la necesidad de tener un centro externo a nosotros mismos que nos libere del egoísmo. No adorar a Dios es perder nuestra razón de existir; es existir en un estado de desorientación y, por lo tanto, estar muriendo; es dirigirnos hacia la extinción total porque estamos desconectados de la Fuente misma de la vida” (Á. M. Rodríguez,” </a:t>
            </a:r>
            <a:r>
              <a:rPr lang="es-MX" sz="2000" i="1" dirty="0">
                <a:ln>
                  <a:solidFill>
                    <a:schemeClr val="tx1"/>
                  </a:solidFill>
                </a:ln>
                <a:latin typeface="Georgia Pro Cond Semibold" panose="020B0604020202020204" pitchFamily="18" charset="0"/>
                <a:ea typeface="Roboto Thin" panose="02000000000000000000" pitchFamily="2" charset="0"/>
              </a:rPr>
              <a:t>(</a:t>
            </a:r>
            <a:r>
              <a:rPr lang="es-MX" sz="2000" i="1" dirty="0" err="1">
                <a:ln>
                  <a:solidFill>
                    <a:schemeClr val="tx1"/>
                  </a:solidFill>
                </a:ln>
                <a:latin typeface="Georgia Pro Cond Semibold" panose="020B0604020202020204" pitchFamily="18" charset="0"/>
                <a:ea typeface="Roboto Thin" panose="02000000000000000000" pitchFamily="2" charset="0"/>
              </a:rPr>
              <a:t>The</a:t>
            </a:r>
            <a:r>
              <a:rPr lang="es-MX" sz="2000" i="1" dirty="0">
                <a:ln>
                  <a:solidFill>
                    <a:schemeClr val="tx1"/>
                  </a:solidFill>
                </a:ln>
                <a:latin typeface="Georgia Pro Cond Semibold" panose="020B0604020202020204" pitchFamily="18" charset="0"/>
                <a:ea typeface="Roboto Thin" panose="02000000000000000000" pitchFamily="2" charset="0"/>
              </a:rPr>
              <a:t> </a:t>
            </a:r>
            <a:r>
              <a:rPr lang="es-MX" sz="2000" i="1" dirty="0" err="1">
                <a:ln>
                  <a:solidFill>
                    <a:schemeClr val="tx1"/>
                  </a:solidFill>
                </a:ln>
                <a:latin typeface="Georgia Pro Cond Semibold" panose="020B0604020202020204" pitchFamily="18" charset="0"/>
                <a:ea typeface="Roboto Thin" panose="02000000000000000000" pitchFamily="2" charset="0"/>
              </a:rPr>
              <a:t>Closing</a:t>
            </a:r>
            <a:r>
              <a:rPr lang="es-MX" sz="2000" i="1" dirty="0">
                <a:ln>
                  <a:solidFill>
                    <a:schemeClr val="tx1"/>
                  </a:solidFill>
                </a:ln>
                <a:latin typeface="Georgia Pro Cond Semibold" panose="020B0604020202020204" pitchFamily="18" charset="0"/>
                <a:ea typeface="Roboto Thin" panose="02000000000000000000" pitchFamily="2" charset="0"/>
              </a:rPr>
              <a:t> </a:t>
            </a:r>
            <a:r>
              <a:rPr lang="es-MX" sz="2000" i="1" dirty="0" err="1">
                <a:ln>
                  <a:solidFill>
                    <a:schemeClr val="tx1"/>
                  </a:solidFill>
                </a:ln>
                <a:latin typeface="Georgia Pro Cond Semibold" panose="020B0604020202020204" pitchFamily="18" charset="0"/>
                <a:ea typeface="Roboto Thin" panose="02000000000000000000" pitchFamily="2" charset="0"/>
              </a:rPr>
              <a:t>of</a:t>
            </a:r>
            <a:r>
              <a:rPr lang="es-MX" sz="2000" i="1" dirty="0">
                <a:ln>
                  <a:solidFill>
                    <a:schemeClr val="tx1"/>
                  </a:solidFill>
                </a:ln>
                <a:latin typeface="Georgia Pro Cond Semibold" panose="020B0604020202020204" pitchFamily="18" charset="0"/>
                <a:ea typeface="Roboto Thin" panose="02000000000000000000" pitchFamily="2" charset="0"/>
              </a:rPr>
              <a:t> </a:t>
            </a:r>
            <a:r>
              <a:rPr lang="es-MX" sz="2000" i="1" dirty="0" err="1">
                <a:ln>
                  <a:solidFill>
                    <a:schemeClr val="tx1"/>
                  </a:solidFill>
                </a:ln>
                <a:latin typeface="Georgia Pro Cond Semibold" panose="020B0604020202020204" pitchFamily="18" charset="0"/>
                <a:ea typeface="Roboto Thin" panose="02000000000000000000" pitchFamily="2" charset="0"/>
              </a:rPr>
              <a:t>the</a:t>
            </a:r>
            <a:r>
              <a:rPr lang="es-MX" sz="2000" i="1" dirty="0">
                <a:ln>
                  <a:solidFill>
                    <a:schemeClr val="tx1"/>
                  </a:solidFill>
                </a:ln>
                <a:latin typeface="Georgia Pro Cond Semibold" panose="020B0604020202020204" pitchFamily="18" charset="0"/>
                <a:ea typeface="Roboto Thin" panose="02000000000000000000" pitchFamily="2" charset="0"/>
              </a:rPr>
              <a:t> </a:t>
            </a:r>
            <a:r>
              <a:rPr lang="es-MX" sz="2000" i="1" dirty="0" err="1">
                <a:ln>
                  <a:solidFill>
                    <a:schemeClr val="tx1"/>
                  </a:solidFill>
                </a:ln>
                <a:latin typeface="Georgia Pro Cond Semibold" panose="020B0604020202020204" pitchFamily="18" charset="0"/>
                <a:ea typeface="Roboto Thin" panose="02000000000000000000" pitchFamily="2" charset="0"/>
              </a:rPr>
              <a:t>Cosmic</a:t>
            </a:r>
            <a:r>
              <a:rPr lang="es-MX" sz="2000" i="1" dirty="0">
                <a:ln>
                  <a:solidFill>
                    <a:schemeClr val="tx1"/>
                  </a:solidFill>
                </a:ln>
                <a:latin typeface="Georgia Pro Cond Semibold" panose="020B0604020202020204" pitchFamily="18" charset="0"/>
                <a:ea typeface="Roboto Thin" panose="02000000000000000000" pitchFamily="2" charset="0"/>
              </a:rPr>
              <a:t> </a:t>
            </a:r>
            <a:r>
              <a:rPr lang="es-MX" sz="2000" i="1" dirty="0" err="1">
                <a:ln>
                  <a:solidFill>
                    <a:schemeClr val="tx1"/>
                  </a:solidFill>
                </a:ln>
                <a:latin typeface="Georgia Pro Cond Semibold" panose="020B0604020202020204" pitchFamily="18" charset="0"/>
                <a:ea typeface="Roboto Thin" panose="02000000000000000000" pitchFamily="2" charset="0"/>
              </a:rPr>
              <a:t>Conflict</a:t>
            </a:r>
            <a:r>
              <a:rPr lang="es-MX" sz="2000" i="1" dirty="0">
                <a:ln>
                  <a:solidFill>
                    <a:schemeClr val="tx1"/>
                  </a:solidFill>
                </a:ln>
                <a:latin typeface="Georgia Pro Cond Semibold" panose="020B0604020202020204" pitchFamily="18" charset="0"/>
                <a:ea typeface="Roboto Thin" panose="02000000000000000000" pitchFamily="2" charset="0"/>
              </a:rPr>
              <a:t>: Role </a:t>
            </a:r>
            <a:r>
              <a:rPr lang="es-MX" sz="2000" i="1" dirty="0" err="1">
                <a:ln>
                  <a:solidFill>
                    <a:schemeClr val="tx1"/>
                  </a:solidFill>
                </a:ln>
                <a:latin typeface="Georgia Pro Cond Semibold" panose="020B0604020202020204" pitchFamily="18" charset="0"/>
                <a:ea typeface="Roboto Thin" panose="02000000000000000000" pitchFamily="2" charset="0"/>
              </a:rPr>
              <a:t>of</a:t>
            </a:r>
            <a:r>
              <a:rPr lang="es-MX" sz="2000" i="1" dirty="0">
                <a:ln>
                  <a:solidFill>
                    <a:schemeClr val="tx1"/>
                  </a:solidFill>
                </a:ln>
                <a:latin typeface="Georgia Pro Cond Semibold" panose="020B0604020202020204" pitchFamily="18" charset="0"/>
                <a:ea typeface="Roboto Thin" panose="02000000000000000000" pitchFamily="2" charset="0"/>
              </a:rPr>
              <a:t> </a:t>
            </a:r>
            <a:r>
              <a:rPr lang="es-MX" sz="2000" i="1" dirty="0" err="1">
                <a:ln>
                  <a:solidFill>
                    <a:schemeClr val="tx1"/>
                  </a:solidFill>
                </a:ln>
                <a:latin typeface="Georgia Pro Cond Semibold" panose="020B0604020202020204" pitchFamily="18" charset="0"/>
                <a:ea typeface="Roboto Thin" panose="02000000000000000000" pitchFamily="2" charset="0"/>
              </a:rPr>
              <a:t>the</a:t>
            </a:r>
            <a:r>
              <a:rPr lang="es-MX" sz="2000" i="1" dirty="0">
                <a:ln>
                  <a:solidFill>
                    <a:schemeClr val="tx1"/>
                  </a:solidFill>
                </a:ln>
                <a:latin typeface="Georgia Pro Cond Semibold" panose="020B0604020202020204" pitchFamily="18" charset="0"/>
                <a:ea typeface="Roboto Thin" panose="02000000000000000000" pitchFamily="2" charset="0"/>
              </a:rPr>
              <a:t> </a:t>
            </a:r>
            <a:r>
              <a:rPr lang="es-MX" sz="2000" i="1" dirty="0" err="1">
                <a:ln>
                  <a:solidFill>
                    <a:schemeClr val="tx1"/>
                  </a:solidFill>
                </a:ln>
                <a:latin typeface="Georgia Pro Cond Semibold" panose="020B0604020202020204" pitchFamily="18" charset="0"/>
                <a:ea typeface="Roboto Thin" panose="02000000000000000000" pitchFamily="2" charset="0"/>
              </a:rPr>
              <a:t>Three</a:t>
            </a:r>
            <a:r>
              <a:rPr lang="es-MX" sz="2000" i="1" dirty="0">
                <a:ln>
                  <a:solidFill>
                    <a:schemeClr val="tx1"/>
                  </a:solidFill>
                </a:ln>
                <a:latin typeface="Georgia Pro Cond Semibold" panose="020B0604020202020204" pitchFamily="18" charset="0"/>
                <a:ea typeface="Roboto Thin" panose="02000000000000000000" pitchFamily="2" charset="0"/>
              </a:rPr>
              <a:t> </a:t>
            </a:r>
            <a:r>
              <a:rPr lang="es-MX" sz="2000" i="1" dirty="0" err="1">
                <a:ln>
                  <a:solidFill>
                    <a:schemeClr val="tx1"/>
                  </a:solidFill>
                </a:ln>
                <a:latin typeface="Georgia Pro Cond Semibold" panose="020B0604020202020204" pitchFamily="18" charset="0"/>
                <a:ea typeface="Roboto Thin" panose="02000000000000000000" pitchFamily="2" charset="0"/>
              </a:rPr>
              <a:t>Angels</a:t>
            </a:r>
            <a:r>
              <a:rPr lang="es-MX" sz="2000" i="1" dirty="0">
                <a:ln>
                  <a:solidFill>
                    <a:schemeClr val="tx1"/>
                  </a:solidFill>
                </a:ln>
                <a:latin typeface="Georgia Pro Cond Semibold" panose="020B0604020202020204" pitchFamily="18" charset="0"/>
                <a:ea typeface="Roboto Thin" panose="02000000000000000000" pitchFamily="2" charset="0"/>
              </a:rPr>
              <a:t>’ </a:t>
            </a:r>
            <a:r>
              <a:rPr lang="es-MX" sz="2000" i="1" dirty="0" err="1">
                <a:ln>
                  <a:solidFill>
                    <a:schemeClr val="tx1"/>
                  </a:solidFill>
                </a:ln>
                <a:latin typeface="Georgia Pro Cond Semibold" panose="020B0604020202020204" pitchFamily="18" charset="0"/>
                <a:ea typeface="Roboto Thin" panose="02000000000000000000" pitchFamily="2" charset="0"/>
              </a:rPr>
              <a:t>Messages</a:t>
            </a:r>
            <a:r>
              <a:rPr lang="es-MX" sz="2000" i="1" dirty="0">
                <a:ln>
                  <a:solidFill>
                    <a:schemeClr val="tx1"/>
                  </a:solidFill>
                </a:ln>
                <a:latin typeface="Georgia Pro Cond Semibold" panose="020B0604020202020204" pitchFamily="18" charset="0"/>
                <a:ea typeface="Roboto Thin" panose="02000000000000000000" pitchFamily="2" charset="0"/>
              </a:rPr>
              <a:t>”, p. 42).</a:t>
            </a:r>
            <a:endParaRPr lang="es-MX" sz="2000" i="1" dirty="0">
              <a:solidFill>
                <a:srgbClr val="000000"/>
              </a:solidFill>
              <a:latin typeface="Avenir Next LT Pro" panose="020B0504020202020204" pitchFamily="34" charset="0"/>
              <a:ea typeface="+mn-ea"/>
              <a:cs typeface="Times New Roman" panose="02020603050405020304" pitchFamily="18" charset="0"/>
            </a:endParaRPr>
          </a:p>
        </p:txBody>
      </p:sp>
    </p:spTree>
    <p:extLst>
      <p:ext uri="{BB962C8B-B14F-4D97-AF65-F5344CB8AC3E}">
        <p14:creationId xmlns:p14="http://schemas.microsoft.com/office/powerpoint/2010/main" val="747547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35B18E2E-EA7D-4701-A7E9-A6D2F537435F}"/>
              </a:ext>
            </a:extLst>
          </p:cNvPr>
          <p:cNvSpPr/>
          <p:nvPr/>
        </p:nvSpPr>
        <p:spPr>
          <a:xfrm>
            <a:off x="6816080" y="2559470"/>
            <a:ext cx="3456384" cy="2016224"/>
          </a:xfrm>
          <a:prstGeom prst="rect">
            <a:avLst/>
          </a:prstGeom>
          <a:solidFill>
            <a:srgbClr val="FD1634"/>
          </a:solidFill>
          <a:ln>
            <a:solidFill>
              <a:srgbClr val="ECC0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8" name="Título 1">
            <a:extLst>
              <a:ext uri="{FF2B5EF4-FFF2-40B4-BE49-F238E27FC236}">
                <a16:creationId xmlns:a16="http://schemas.microsoft.com/office/drawing/2014/main" id="{78C32ED3-45C3-4EA8-B01D-0642AFFCE857}"/>
              </a:ext>
            </a:extLst>
          </p:cNvPr>
          <p:cNvSpPr>
            <a:spLocks noGrp="1"/>
          </p:cNvSpPr>
          <p:nvPr>
            <p:ph type="title" hasCustomPrompt="1"/>
          </p:nvPr>
        </p:nvSpPr>
        <p:spPr>
          <a:xfrm>
            <a:off x="263352" y="365126"/>
            <a:ext cx="6048672" cy="1206500"/>
          </a:xfrm>
          <a:solidFill>
            <a:srgbClr val="002060"/>
          </a:solidFill>
          <a:ln>
            <a:solidFill>
              <a:srgbClr val="00255B"/>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lvl1pPr marL="0" indent="0" algn="ctr" defTabSz="895350">
              <a:defRPr>
                <a:solidFill>
                  <a:schemeClr val="bg1"/>
                </a:solidFill>
                <a:latin typeface="Arial Rounded MT Bold" panose="020F0704030504030204" pitchFamily="34" charset="0"/>
              </a:defRPr>
            </a:lvl1pPr>
          </a:lstStyle>
          <a:p>
            <a:r>
              <a:rPr lang="es-ES" dirty="0"/>
              <a:t>Para memorizar:</a:t>
            </a:r>
            <a:endParaRPr lang="es-MX" dirty="0"/>
          </a:p>
        </p:txBody>
      </p:sp>
      <p:pic>
        <p:nvPicPr>
          <p:cNvPr id="4" name="Imagen 3">
            <a:extLst>
              <a:ext uri="{FF2B5EF4-FFF2-40B4-BE49-F238E27FC236}">
                <a16:creationId xmlns:a16="http://schemas.microsoft.com/office/drawing/2014/main" id="{AA878FB5-5D11-488E-86E1-6D8BD210D3E9}"/>
              </a:ext>
            </a:extLst>
          </p:cNvPr>
          <p:cNvPicPr>
            <a:picLocks noChangeAspect="1"/>
          </p:cNvPicPr>
          <p:nvPr/>
        </p:nvPicPr>
        <p:blipFill>
          <a:blip r:embed="rId3">
            <a:extLst>
              <a:ext uri="{28A0092B-C50C-407E-A947-70E740481C1C}">
                <a14:useLocalDpi xmlns:a14="http://schemas.microsoft.com/office/drawing/2010/main" val="0"/>
              </a:ext>
            </a:extLst>
          </a:blip>
          <a:srcRect l="1786" r="1786"/>
          <a:stretch/>
        </p:blipFill>
        <p:spPr>
          <a:xfrm flipH="1">
            <a:off x="6960096" y="2708920"/>
            <a:ext cx="3456384" cy="2016224"/>
          </a:xfrm>
          <a:prstGeom prst="rect">
            <a:avLst/>
          </a:prstGeom>
          <a:scene3d>
            <a:camera prst="orthographicFront">
              <a:rot lat="0" lon="10800000" rev="0"/>
            </a:camera>
            <a:lightRig rig="threePt" dir="t"/>
          </a:scene3d>
        </p:spPr>
      </p:pic>
    </p:spTree>
    <p:extLst>
      <p:ext uri="{BB962C8B-B14F-4D97-AF65-F5344CB8AC3E}">
        <p14:creationId xmlns:p14="http://schemas.microsoft.com/office/powerpoint/2010/main" val="21055888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4BA48B19-AC6B-4AB8-8DCB-55B8CCF59481}"/>
              </a:ext>
            </a:extLst>
          </p:cNvPr>
          <p:cNvSpPr/>
          <p:nvPr/>
        </p:nvSpPr>
        <p:spPr>
          <a:xfrm>
            <a:off x="7594232" y="3035184"/>
            <a:ext cx="2601048" cy="1406384"/>
          </a:xfrm>
          <a:prstGeom prst="rect">
            <a:avLst/>
          </a:prstGeom>
          <a:solidFill>
            <a:srgbClr val="FE1431"/>
          </a:solidFill>
          <a:ln>
            <a:solidFill>
              <a:srgbClr val="ECC0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 name="Rectángulo 1">
            <a:extLst>
              <a:ext uri="{FF2B5EF4-FFF2-40B4-BE49-F238E27FC236}">
                <a16:creationId xmlns:a16="http://schemas.microsoft.com/office/drawing/2014/main" id="{A5DC6A4E-9C88-4063-9C74-E83E1F449282}"/>
              </a:ext>
            </a:extLst>
          </p:cNvPr>
          <p:cNvSpPr>
            <a:spLocks/>
          </p:cNvSpPr>
          <p:nvPr/>
        </p:nvSpPr>
        <p:spPr>
          <a:xfrm>
            <a:off x="393432" y="1484784"/>
            <a:ext cx="7200800" cy="5008091"/>
          </a:xfrm>
          <a:prstGeom prst="rect">
            <a:avLst/>
          </a:prstGeom>
        </p:spPr>
        <p:txBody>
          <a:bodyPr wrap="square">
            <a:normAutofit fontScale="92500" lnSpcReduction="20000"/>
          </a:bodyPr>
          <a:lstStyle/>
          <a:p>
            <a:pPr algn="just">
              <a:spcAft>
                <a:spcPts val="600"/>
              </a:spcAft>
            </a:pPr>
            <a:r>
              <a:rPr lang="es-MX" dirty="0">
                <a:ln>
                  <a:solidFill>
                    <a:schemeClr val="tx1"/>
                  </a:solidFill>
                </a:ln>
                <a:latin typeface="Georgia Pro Cond Semibold" panose="020B0604020202020204" pitchFamily="18" charset="0"/>
                <a:ea typeface="Roboto Thin" panose="02000000000000000000" pitchFamily="2" charset="0"/>
                <a:cs typeface="+mj-cs"/>
              </a:rPr>
              <a:t>El hecho de que Dios haya creado este mundo en siete días literales es una de las verdades fundamentales de las Escrituras. Toda la Biblia comienza con las palabras: “En el principio Dios creó los cielos y la tierra” (</a:t>
            </a:r>
            <a:r>
              <a:rPr lang="es-MX" dirty="0" err="1">
                <a:ln>
                  <a:solidFill>
                    <a:schemeClr val="tx1"/>
                  </a:solidFill>
                </a:ln>
                <a:latin typeface="Georgia Pro Cond Semibold" panose="020B0604020202020204" pitchFamily="18" charset="0"/>
                <a:ea typeface="Roboto Thin" panose="02000000000000000000" pitchFamily="2" charset="0"/>
                <a:cs typeface="+mj-cs"/>
              </a:rPr>
              <a:t>Gén</a:t>
            </a:r>
            <a:r>
              <a:rPr lang="es-MX" dirty="0">
                <a:ln>
                  <a:solidFill>
                    <a:schemeClr val="tx1"/>
                  </a:solidFill>
                </a:ln>
                <a:latin typeface="Georgia Pro Cond Semibold" panose="020B0604020202020204" pitchFamily="18" charset="0"/>
                <a:ea typeface="Roboto Thin" panose="02000000000000000000" pitchFamily="2" charset="0"/>
                <a:cs typeface="+mj-cs"/>
              </a:rPr>
              <a:t>. 1:1). El ultimo libro de la Biblia, Apocalipsis, nos llama a adorar “al que hizo el cielo, y la tierra” (</a:t>
            </a:r>
            <a:r>
              <a:rPr lang="es-MX" dirty="0" err="1">
                <a:ln>
                  <a:solidFill>
                    <a:schemeClr val="tx1"/>
                  </a:solidFill>
                </a:ln>
                <a:latin typeface="Georgia Pro Cond Semibold" panose="020B0604020202020204" pitchFamily="18" charset="0"/>
                <a:ea typeface="Roboto Thin" panose="02000000000000000000" pitchFamily="2" charset="0"/>
                <a:cs typeface="+mj-cs"/>
              </a:rPr>
              <a:t>Apoc</a:t>
            </a:r>
            <a:r>
              <a:rPr lang="es-MX" dirty="0">
                <a:ln>
                  <a:solidFill>
                    <a:schemeClr val="tx1"/>
                  </a:solidFill>
                </a:ln>
                <a:latin typeface="Georgia Pro Cond Semibold" panose="020B0604020202020204" pitchFamily="18" charset="0"/>
                <a:ea typeface="Roboto Thin" panose="02000000000000000000" pitchFamily="2" charset="0"/>
                <a:cs typeface="+mj-cs"/>
              </a:rPr>
              <a:t>. 14:7). Dios es digno de nuestra adoración porque él nos creo. No evolucionamos; no somos simplemente una accidente genético. Somos mucho más que u miembro avanzado de la especie animal. Somos seres humanos con un valor increíble porque Dios nos creó. Cada uno de nosotros es único a sus ojos.</a:t>
            </a:r>
          </a:p>
          <a:p>
            <a:pPr algn="just">
              <a:spcAft>
                <a:spcPts val="600"/>
              </a:spcAft>
            </a:pPr>
            <a:r>
              <a:rPr lang="es-MX" dirty="0">
                <a:ln>
                  <a:solidFill>
                    <a:schemeClr val="tx1"/>
                  </a:solidFill>
                </a:ln>
                <a:latin typeface="Georgia Pro Cond Semibold" panose="020B0604020202020204" pitchFamily="18" charset="0"/>
                <a:ea typeface="Roboto Thin" panose="02000000000000000000" pitchFamily="2" charset="0"/>
                <a:cs typeface="+mj-cs"/>
              </a:rPr>
              <a:t>En la lección de esta semana exploraremos la relevancia de la Creación misma. Fijémonos en las primeras líneas de la Biblia, en el primer capitulo, Génesis 1. No hablan de la justificación de solo por la fe, ¿verdad? Tampoco dicen nada sobre la vida, la muerte, la resurrección y el ministerio sumo sacerdotal de Jesús. Ni un palabra de la Segunda Venida. Silencio total sobre los Mandamientos y la eterna perpetuidad de la Ley de Dios. Nada sobre el  estado de los muertos. ¿Por qué? La respuesta en realidad es sencilla.  Estas doctrinas si bien son importantes, carecen de sentido, son un despropósito total al margen de la doctrina de la Creación, si quitamos la primera línea</a:t>
            </a:r>
            <a:r>
              <a:rPr lang="es-MX" i="1" dirty="0">
                <a:ln>
                  <a:solidFill>
                    <a:schemeClr val="tx1"/>
                  </a:solidFill>
                </a:ln>
                <a:latin typeface="Georgia Pro Cond Semibold" panose="020B0604020202020204" pitchFamily="18" charset="0"/>
                <a:ea typeface="Roboto Thin" panose="02000000000000000000" pitchFamily="2" charset="0"/>
                <a:cs typeface="+mj-cs"/>
              </a:rPr>
              <a:t>: “En el principio creó Dios los cielos y la tierra”</a:t>
            </a:r>
          </a:p>
          <a:p>
            <a:pPr algn="just">
              <a:spcAft>
                <a:spcPts val="600"/>
              </a:spcAft>
            </a:pPr>
            <a:r>
              <a:rPr lang="es-MX" dirty="0">
                <a:ln>
                  <a:solidFill>
                    <a:schemeClr val="tx1"/>
                  </a:solidFill>
                </a:ln>
                <a:latin typeface="Georgia Pro Cond Semibold" panose="020B0604020202020204" pitchFamily="18" charset="0"/>
                <a:ea typeface="Roboto Thin" panose="02000000000000000000" pitchFamily="2" charset="0"/>
                <a:cs typeface="+mj-cs"/>
              </a:rPr>
              <a:t>En la lección de esta semana nos enfocaremos en dos preguntas que nos ayudaran a entender por que debemos adorar Dios: 1) ¿A quien adoramos?, 2) ¿Creación o evolución?.</a:t>
            </a:r>
          </a:p>
          <a:p>
            <a:pPr algn="just">
              <a:spcAft>
                <a:spcPts val="600"/>
              </a:spcAft>
            </a:pPr>
            <a:endParaRPr lang="es-MX" b="1" dirty="0">
              <a:ln>
                <a:solidFill>
                  <a:schemeClr val="tx1"/>
                </a:solidFill>
              </a:ln>
              <a:latin typeface="Georgia Pro Cond Semibold" panose="020B0604020202020204" pitchFamily="18" charset="0"/>
              <a:ea typeface="Roboto Thin" panose="02000000000000000000" pitchFamily="2" charset="0"/>
              <a:cs typeface="+mj-cs"/>
            </a:endParaRPr>
          </a:p>
        </p:txBody>
      </p:sp>
      <p:sp>
        <p:nvSpPr>
          <p:cNvPr id="9" name="Título 1">
            <a:extLst>
              <a:ext uri="{FF2B5EF4-FFF2-40B4-BE49-F238E27FC236}">
                <a16:creationId xmlns:a16="http://schemas.microsoft.com/office/drawing/2014/main" id="{E96C4159-831F-452F-8EB3-EC13083F24A4}"/>
              </a:ext>
            </a:extLst>
          </p:cNvPr>
          <p:cNvSpPr>
            <a:spLocks noGrp="1"/>
          </p:cNvSpPr>
          <p:nvPr>
            <p:ph type="title" hasCustomPrompt="1"/>
          </p:nvPr>
        </p:nvSpPr>
        <p:spPr>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p:spPr>
        <p:txBody>
          <a:bodyPr>
            <a:normAutofit/>
          </a:bodyPr>
          <a:lstStyle>
            <a:lvl1pPr algn="ctr">
              <a:defRPr lang="es-MX" sz="4800" kern="1200" dirty="0">
                <a:ln>
                  <a:solidFill>
                    <a:schemeClr val="bg1"/>
                  </a:solidFill>
                </a:ln>
                <a:solidFill>
                  <a:schemeClr val="bg1"/>
                </a:solidFill>
                <a:effectLst>
                  <a:outerShdw blurRad="38100" dist="38100" dir="2700000" algn="tl">
                    <a:srgbClr val="000000">
                      <a:alpha val="43137"/>
                    </a:srgbClr>
                  </a:outerShdw>
                </a:effectLst>
                <a:latin typeface="Arial Rounded MT Bold" panose="020F0704030504030204" pitchFamily="34" charset="0"/>
                <a:ea typeface="+mj-ea"/>
                <a:cs typeface="+mj-cs"/>
              </a:defRPr>
            </a:lvl1pPr>
          </a:lstStyle>
          <a:p>
            <a:r>
              <a:rPr lang="es-MX" dirty="0">
                <a:effectLst>
                  <a:innerShdw blurRad="63500" dist="50800" dir="18900000">
                    <a:schemeClr val="bg1">
                      <a:alpha val="50000"/>
                    </a:schemeClr>
                  </a:innerShdw>
                </a:effectLst>
              </a:rPr>
              <a:t>Enfoque del estudio</a:t>
            </a:r>
          </a:p>
        </p:txBody>
      </p:sp>
      <p:pic>
        <p:nvPicPr>
          <p:cNvPr id="5" name="Imagen 4">
            <a:extLst>
              <a:ext uri="{FF2B5EF4-FFF2-40B4-BE49-F238E27FC236}">
                <a16:creationId xmlns:a16="http://schemas.microsoft.com/office/drawing/2014/main" id="{A9FBA81D-BD41-DFFB-5CBB-6CF5D423FC32}"/>
              </a:ext>
            </a:extLst>
          </p:cNvPr>
          <p:cNvPicPr>
            <a:picLocks noChangeAspect="1"/>
          </p:cNvPicPr>
          <p:nvPr/>
        </p:nvPicPr>
        <p:blipFill>
          <a:blip r:embed="rId3">
            <a:extLst>
              <a:ext uri="{28A0092B-C50C-407E-A947-70E740481C1C}">
                <a14:useLocalDpi xmlns:a14="http://schemas.microsoft.com/office/drawing/2010/main" val="0"/>
              </a:ext>
            </a:extLst>
          </a:blip>
          <a:srcRect t="2612" b="2612"/>
          <a:stretch/>
        </p:blipFill>
        <p:spPr>
          <a:xfrm>
            <a:off x="7745216" y="3160392"/>
            <a:ext cx="2601048" cy="1561422"/>
          </a:xfrm>
          <a:prstGeom prst="rect">
            <a:avLst/>
          </a:prstGeom>
        </p:spPr>
      </p:pic>
    </p:spTree>
    <p:extLst>
      <p:ext uri="{BB962C8B-B14F-4D97-AF65-F5344CB8AC3E}">
        <p14:creationId xmlns:p14="http://schemas.microsoft.com/office/powerpoint/2010/main" val="436363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anim calcmode="lin" valueType="num">
                                      <p:cBhvr additive="base">
                                        <p:cTn id="15"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2">
                                            <p:txEl>
                                              <p:pRg st="1" end="1"/>
                                            </p:txEl>
                                          </p:spTgt>
                                        </p:tgtEl>
                                        <p:attrNameLst>
                                          <p:attrName>style.visibility</p:attrName>
                                        </p:attrNameLst>
                                      </p:cBhvr>
                                      <p:to>
                                        <p:strVal val="visible"/>
                                      </p:to>
                                    </p:set>
                                    <p:anim calcmode="lin" valueType="num">
                                      <p:cBhvr additive="base">
                                        <p:cTn id="21"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2">
                                            <p:txEl>
                                              <p:pRg st="2" end="2"/>
                                            </p:txEl>
                                          </p:spTgt>
                                        </p:tgtEl>
                                        <p:attrNameLst>
                                          <p:attrName>style.visibility</p:attrName>
                                        </p:attrNameLst>
                                      </p:cBhvr>
                                      <p:to>
                                        <p:strVal val="visible"/>
                                      </p:to>
                                    </p:set>
                                    <p:anim calcmode="lin" valueType="num">
                                      <p:cBhvr additive="base">
                                        <p:cTn id="2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740430BA-7DAD-4F36-A1DE-EB55E3315629}"/>
              </a:ext>
            </a:extLst>
          </p:cNvPr>
          <p:cNvSpPr txBox="1"/>
          <p:nvPr/>
        </p:nvSpPr>
        <p:spPr>
          <a:xfrm>
            <a:off x="0" y="107921"/>
            <a:ext cx="12214315" cy="461665"/>
          </a:xfrm>
          <a:prstGeom prst="rect">
            <a:avLst/>
          </a:prstGeom>
          <a:noFill/>
        </p:spPr>
        <p:txBody>
          <a:bodyPr wrap="square" rtlCol="0">
            <a:spAutoFit/>
          </a:bodyPr>
          <a:lstStyle/>
          <a:p>
            <a:pPr algn="ctr"/>
            <a:r>
              <a:rPr lang="es-MX" sz="2400" b="1" dirty="0">
                <a:solidFill>
                  <a:schemeClr val="bg1"/>
                </a:solidFill>
                <a:latin typeface="Baskerville Old Face" panose="02020602080505020303" pitchFamily="18" charset="0"/>
                <a:cs typeface="Lucida Sans Unicode" panose="020B0602030504020204" pitchFamily="34" charset="0"/>
              </a:rPr>
              <a:t>ADOREN AL CREADOR </a:t>
            </a:r>
            <a:r>
              <a:rPr lang="es-MX" sz="2400" b="1" dirty="0">
                <a:solidFill>
                  <a:schemeClr val="bg1"/>
                </a:solidFill>
                <a:latin typeface="Avenir LT Std 65 Medium" panose="020B0803020203020204" pitchFamily="34" charset="0"/>
                <a:cs typeface="Lucida Sans Unicode" panose="020B0602030504020204" pitchFamily="34" charset="0"/>
              </a:rPr>
              <a:t>(Introducción)</a:t>
            </a:r>
          </a:p>
        </p:txBody>
      </p:sp>
      <p:sp>
        <p:nvSpPr>
          <p:cNvPr id="4" name="Rectángulo 3">
            <a:extLst>
              <a:ext uri="{FF2B5EF4-FFF2-40B4-BE49-F238E27FC236}">
                <a16:creationId xmlns:a16="http://schemas.microsoft.com/office/drawing/2014/main" id="{B0711CB5-CB09-4F4D-AFFB-D26800B4D015}"/>
              </a:ext>
            </a:extLst>
          </p:cNvPr>
          <p:cNvSpPr>
            <a:spLocks/>
          </p:cNvSpPr>
          <p:nvPr/>
        </p:nvSpPr>
        <p:spPr>
          <a:xfrm>
            <a:off x="443741" y="1340768"/>
            <a:ext cx="8173419" cy="5445223"/>
          </a:xfrm>
          <a:prstGeom prst="rect">
            <a:avLst/>
          </a:prstGeom>
          <a:noFill/>
        </p:spPr>
        <p:txBody>
          <a:bodyPr wrap="square" rtlCol="0">
            <a:normAutofit fontScale="92500" lnSpcReduction="20000"/>
          </a:bodyPr>
          <a:lstStyle/>
          <a:p>
            <a:pPr indent="808038" algn="just">
              <a:spcAft>
                <a:spcPts val="600"/>
              </a:spcAft>
              <a:tabLst>
                <a:tab pos="808038" algn="l"/>
              </a:tabLst>
            </a:pPr>
            <a:r>
              <a:rPr lang="es-MX" dirty="0">
                <a:latin typeface="Avenir Next LT Pro" panose="020B0504020202020204" pitchFamily="34" charset="0"/>
                <a:cs typeface="Times New Roman" panose="02020603050405020304" pitchFamily="18" charset="0"/>
              </a:rPr>
              <a:t>n la década de 1840, varias revoluciones sociales, políticas, científicas y 	religiosas cambiaron el mundo. En 1844, Charles </a:t>
            </a:r>
            <a:r>
              <a:rPr lang="es-MX" dirty="0" err="1">
                <a:latin typeface="Avenir Next LT Pro" panose="020B0504020202020204" pitchFamily="34" charset="0"/>
                <a:cs typeface="Times New Roman" panose="02020603050405020304" pitchFamily="18" charset="0"/>
              </a:rPr>
              <a:t>Darwing</a:t>
            </a:r>
            <a:r>
              <a:rPr lang="es-MX" dirty="0">
                <a:latin typeface="Avenir Next LT Pro" panose="020B0504020202020204" pitchFamily="34" charset="0"/>
                <a:cs typeface="Times New Roman" panose="02020603050405020304" pitchFamily="18" charset="0"/>
              </a:rPr>
              <a:t> publico un 	ensayo que exponía una versión temprana de su teoría de la evolución. 	También en 1844, Karl Marx comenzó a desarrollar los ideales comunistas en su obra </a:t>
            </a:r>
            <a:r>
              <a:rPr lang="es-MX" i="1" dirty="0">
                <a:latin typeface="Avenir Next LT Pro" panose="020B0504020202020204" pitchFamily="34" charset="0"/>
                <a:cs typeface="Times New Roman" panose="02020603050405020304" pitchFamily="18" charset="0"/>
              </a:rPr>
              <a:t>Manuscritos económicos y filosóficos de 1844, </a:t>
            </a:r>
            <a:r>
              <a:rPr lang="es-MX" dirty="0">
                <a:latin typeface="Avenir Next LT Pro" panose="020B0504020202020204" pitchFamily="34" charset="0"/>
                <a:cs typeface="Times New Roman" panose="02020603050405020304" pitchFamily="18" charset="0"/>
              </a:rPr>
              <a:t>un precursor del </a:t>
            </a:r>
            <a:r>
              <a:rPr lang="es-MX" i="1" dirty="0">
                <a:latin typeface="Avenir Next LT Pro" panose="020B0504020202020204" pitchFamily="34" charset="0"/>
                <a:cs typeface="Times New Roman" panose="02020603050405020304" pitchFamily="18" charset="0"/>
              </a:rPr>
              <a:t>Manifiesto comunista</a:t>
            </a:r>
            <a:r>
              <a:rPr lang="es-MX" dirty="0">
                <a:latin typeface="Avenir Next LT Pro" panose="020B0504020202020204" pitchFamily="34" charset="0"/>
                <a:cs typeface="Times New Roman" panose="02020603050405020304" pitchFamily="18" charset="0"/>
              </a:rPr>
              <a:t>, que con el tiempo se publicaría en todo el mundo. Ese mismo año, Samuel Morse envió por primera vez un mensaje de </a:t>
            </a:r>
            <a:r>
              <a:rPr lang="es-MX" i="1" dirty="0">
                <a:latin typeface="Avenir Next LT Pro" panose="020B0504020202020204" pitchFamily="34" charset="0"/>
                <a:cs typeface="Times New Roman" panose="02020603050405020304" pitchFamily="18" charset="0"/>
              </a:rPr>
              <a:t>telégrafo </a:t>
            </a:r>
            <a:r>
              <a:rPr lang="es-MX" dirty="0">
                <a:latin typeface="Avenir Next LT Pro" panose="020B0504020202020204" pitchFamily="34" charset="0"/>
                <a:cs typeface="Times New Roman" panose="02020603050405020304" pitchFamily="18" charset="0"/>
              </a:rPr>
              <a:t>desde Washington, D. C. a Baltimore, en Estados Unidos. En 1859 se publicó </a:t>
            </a:r>
            <a:r>
              <a:rPr lang="es-MX" i="1" dirty="0">
                <a:latin typeface="Avenir Next LT Pro" panose="020B0504020202020204" pitchFamily="34" charset="0"/>
                <a:cs typeface="Times New Roman" panose="02020603050405020304" pitchFamily="18" charset="0"/>
              </a:rPr>
              <a:t>El origen de las especies de </a:t>
            </a:r>
            <a:r>
              <a:rPr lang="es-MX" i="1" dirty="0" err="1">
                <a:latin typeface="Avenir Next LT Pro" panose="020B0504020202020204" pitchFamily="34" charset="0"/>
                <a:cs typeface="Times New Roman" panose="02020603050405020304" pitchFamily="18" charset="0"/>
              </a:rPr>
              <a:t>Darwing</a:t>
            </a:r>
            <a:r>
              <a:rPr lang="es-MX" i="1" dirty="0">
                <a:latin typeface="Avenir Next LT Pro" panose="020B0504020202020204" pitchFamily="34" charset="0"/>
                <a:cs typeface="Times New Roman" panose="02020603050405020304" pitchFamily="18" charset="0"/>
              </a:rPr>
              <a:t>,</a:t>
            </a:r>
            <a:r>
              <a:rPr lang="es-MX" dirty="0">
                <a:latin typeface="Avenir Next LT Pro" panose="020B0504020202020204" pitchFamily="34" charset="0"/>
                <a:cs typeface="Times New Roman" panose="02020603050405020304" pitchFamily="18" charset="0"/>
              </a:rPr>
              <a:t> el cual establece una versión más desarrollada de la teoría de la evolución.</a:t>
            </a:r>
            <a:endParaRPr lang="es-MX" i="1" dirty="0">
              <a:latin typeface="Avenir Next LT Pro" panose="020B0504020202020204" pitchFamily="34" charset="0"/>
              <a:cs typeface="Times New Roman" panose="02020603050405020304" pitchFamily="18" charset="0"/>
            </a:endParaRPr>
          </a:p>
          <a:p>
            <a:pPr algn="just">
              <a:spcAft>
                <a:spcPts val="600"/>
              </a:spcAft>
              <a:tabLst>
                <a:tab pos="808038" algn="l"/>
              </a:tabLst>
            </a:pPr>
            <a:r>
              <a:rPr lang="es-MX" dirty="0">
                <a:latin typeface="Avenir Next LT Pro" panose="020B0504020202020204" pitchFamily="34" charset="0"/>
                <a:cs typeface="Times New Roman" panose="02020603050405020304" pitchFamily="18" charset="0"/>
              </a:rPr>
              <a:t>En la década de 1840, Dios levanto un movimiento divino para proclamar el mensaje de los últimos días a un mundo que estaba en una búsqueda frenética de significado, propósito e identidad. Un grupo de cristianos creyentes en la Biblia, con múltiples trasfondos religiosos, comenzando a estudiar las antiguas profecías de Daniel y Apocalipsis. Allí descubrieron un mensaje especifico para el tiempo presente, un mensaje que responde las grandes preguntas de una generación que anticipa el pronto regreso de Cristo.</a:t>
            </a:r>
          </a:p>
          <a:p>
            <a:pPr algn="just">
              <a:spcAft>
                <a:spcPts val="600"/>
              </a:spcAft>
              <a:tabLst>
                <a:tab pos="896938" algn="l"/>
              </a:tabLst>
            </a:pPr>
            <a:r>
              <a:rPr lang="es-MX" b="1" dirty="0">
                <a:latin typeface="Avenir Next LT Pro" panose="020B0504020202020204" pitchFamily="34" charset="0"/>
                <a:cs typeface="Times New Roman" panose="02020603050405020304" pitchFamily="18" charset="0"/>
              </a:rPr>
              <a:t>“Todos los seres creados viven por la voluntad y el poder de Dios. Son recipientes de la vida del Hijo de Dios. No importa cuán capaces y talentosos sean, no importa cuán amplias sean sus capacidades, son provistos con la vida que procede de la Fuente de toda vida. El es el manantial, la fuente de vida. La vida que había depuesto en su humanidad, la tomó de nuevo y la dio a la humanidad. «Yo he venido —dijo él— para que tengan vida, y para que la tengan en abundancia». Juan 10:10.”. </a:t>
            </a:r>
            <a:r>
              <a:rPr lang="es-MX" i="1" dirty="0">
                <a:latin typeface="Avenir Next LT Pro" panose="020B0504020202020204" pitchFamily="34" charset="0"/>
                <a:cs typeface="Times New Roman" panose="02020603050405020304" pitchFamily="18" charset="0"/>
              </a:rPr>
              <a:t>A fin de conocerle, p. 73).</a:t>
            </a:r>
            <a:endParaRPr lang="es-MX" sz="1900" i="1" dirty="0">
              <a:latin typeface="Avenir Next LT Pro" panose="020B0504020202020204" pitchFamily="34" charset="0"/>
              <a:cs typeface="Times New Roman" panose="02020603050405020304" pitchFamily="18" charset="0"/>
            </a:endParaRPr>
          </a:p>
        </p:txBody>
      </p:sp>
      <p:pic>
        <p:nvPicPr>
          <p:cNvPr id="5" name="Imagen 4">
            <a:extLst>
              <a:ext uri="{FF2B5EF4-FFF2-40B4-BE49-F238E27FC236}">
                <a16:creationId xmlns:a16="http://schemas.microsoft.com/office/drawing/2014/main" id="{F827ED35-E9B2-43CE-B5CF-6EAC3AF9EE0B}"/>
              </a:ext>
            </a:extLst>
          </p:cNvPr>
          <p:cNvPicPr>
            <a:picLocks noChangeAspect="1"/>
          </p:cNvPicPr>
          <p:nvPr/>
        </p:nvPicPr>
        <p:blipFill>
          <a:blip r:embed="rId3">
            <a:extLst>
              <a:ext uri="{28A0092B-C50C-407E-A947-70E740481C1C}">
                <a14:useLocalDpi xmlns:a14="http://schemas.microsoft.com/office/drawing/2010/main" val="0"/>
              </a:ext>
            </a:extLst>
          </a:blip>
          <a:srcRect l="2830" r="2830"/>
          <a:stretch/>
        </p:blipFill>
        <p:spPr>
          <a:xfrm>
            <a:off x="8617161" y="1556792"/>
            <a:ext cx="3574838" cy="4968552"/>
          </a:xfrm>
          <a:prstGeom prst="rect">
            <a:avLst/>
          </a:prstGeom>
        </p:spPr>
      </p:pic>
      <p:sp>
        <p:nvSpPr>
          <p:cNvPr id="2" name="CuadroTexto 1">
            <a:extLst>
              <a:ext uri="{FF2B5EF4-FFF2-40B4-BE49-F238E27FC236}">
                <a16:creationId xmlns:a16="http://schemas.microsoft.com/office/drawing/2014/main" id="{D9428FD1-4FBA-4869-A514-9E6E1888C930}"/>
              </a:ext>
            </a:extLst>
          </p:cNvPr>
          <p:cNvSpPr txBox="1"/>
          <p:nvPr/>
        </p:nvSpPr>
        <p:spPr>
          <a:xfrm>
            <a:off x="191344" y="938864"/>
            <a:ext cx="1547803" cy="1596197"/>
          </a:xfrm>
          <a:prstGeom prst="rect">
            <a:avLst/>
          </a:prstGeom>
          <a:noFill/>
        </p:spPr>
        <p:txBody>
          <a:bodyPr wrap="square" tIns="72000" rtlCol="0" anchor="ctr">
            <a:spAutoFit/>
          </a:bodyPr>
          <a:lstStyle/>
          <a:p>
            <a:pPr algn="ctr"/>
            <a:r>
              <a:rPr lang="es-MX" sz="9600" dirty="0">
                <a:solidFill>
                  <a:srgbClr val="C00000"/>
                </a:solidFill>
                <a:latin typeface="Adobe Garamond Pro Bold" panose="02020702060506020403" pitchFamily="18" charset="0"/>
              </a:rPr>
              <a:t>E</a:t>
            </a:r>
          </a:p>
        </p:txBody>
      </p:sp>
    </p:spTree>
    <p:extLst>
      <p:ext uri="{BB962C8B-B14F-4D97-AF65-F5344CB8AC3E}">
        <p14:creationId xmlns:p14="http://schemas.microsoft.com/office/powerpoint/2010/main" val="1452956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 calcmode="lin" valueType="num">
                                      <p:cBhvr additive="base">
                                        <p:cTn id="11"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 calcmode="lin" valueType="num">
                                      <p:cBhvr additive="base">
                                        <p:cTn id="1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anim calcmode="lin" valueType="num">
                                      <p:cBhvr additive="base">
                                        <p:cTn id="2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9A60FCE5-705F-4E4B-B2A5-039C449A1079}"/>
              </a:ext>
            </a:extLst>
          </p:cNvPr>
          <p:cNvSpPr txBox="1"/>
          <p:nvPr/>
        </p:nvSpPr>
        <p:spPr>
          <a:xfrm>
            <a:off x="0" y="70503"/>
            <a:ext cx="12192000" cy="550186"/>
          </a:xfrm>
          <a:prstGeom prst="rect">
            <a:avLst/>
          </a:prstGeom>
          <a:noFill/>
        </p:spPr>
        <p:txBody>
          <a:bodyPr wrap="square" rtlCol="0">
            <a:normAutofit/>
          </a:bodyPr>
          <a:lstStyle/>
          <a:p>
            <a:pPr algn="ctr"/>
            <a:r>
              <a:rPr lang="es-MX" sz="2800" b="1" dirty="0">
                <a:solidFill>
                  <a:schemeClr val="bg1"/>
                </a:solidFill>
                <a:latin typeface="Avenir LT Std 65 Medium" panose="020B0803020203020204" pitchFamily="34" charset="0"/>
                <a:cs typeface="Lucida Sans Unicode" panose="020B0602030504020204" pitchFamily="34" charset="0"/>
              </a:rPr>
              <a:t>UN COMPAÑERO EN LA TRIBULACIÓN</a:t>
            </a:r>
          </a:p>
        </p:txBody>
      </p:sp>
      <p:sp>
        <p:nvSpPr>
          <p:cNvPr id="3" name="CuadroTexto 2">
            <a:extLst>
              <a:ext uri="{FF2B5EF4-FFF2-40B4-BE49-F238E27FC236}">
                <a16:creationId xmlns:a16="http://schemas.microsoft.com/office/drawing/2014/main" id="{8FA79ECF-8C03-4172-A74C-1E6325E21E02}"/>
              </a:ext>
            </a:extLst>
          </p:cNvPr>
          <p:cNvSpPr txBox="1"/>
          <p:nvPr/>
        </p:nvSpPr>
        <p:spPr>
          <a:xfrm>
            <a:off x="335360" y="692696"/>
            <a:ext cx="8330736" cy="1361911"/>
          </a:xfrm>
          <a:prstGeom prst="rect">
            <a:avLst/>
          </a:prstGeom>
          <a:noFill/>
        </p:spPr>
        <p:txBody>
          <a:bodyPr wrap="square" rtlCol="0">
            <a:spAutoFit/>
          </a:bodyPr>
          <a:lstStyle/>
          <a:p>
            <a:pPr algn="just">
              <a:spcAft>
                <a:spcPts val="300"/>
              </a:spcAft>
            </a:pPr>
            <a:r>
              <a:rPr lang="es-MX" sz="1600" b="1" dirty="0">
                <a:latin typeface="Avenir Next LT Pro Demi" panose="020B0704020202020204" pitchFamily="34" charset="0"/>
                <a:cs typeface="Times New Roman" panose="02020603050405020304" pitchFamily="18" charset="0"/>
              </a:rPr>
              <a:t>“Yo Juan, vuestro hermano, y copartícipe vuestro en la tribulación, en el reino y en la paciencia de Jesucristo, estaba en la isla llamada Patmos, por causa de la palabra de Dios y el testimonio de Jesucristo.” (Apocalipsis 1: 9) </a:t>
            </a:r>
          </a:p>
          <a:p>
            <a:pPr algn="just">
              <a:spcAft>
                <a:spcPts val="300"/>
              </a:spcAft>
            </a:pPr>
            <a:r>
              <a:rPr lang="es-MX" sz="1600" b="1" dirty="0">
                <a:latin typeface="Avenir Next LT Pro Demi" panose="020B0704020202020204" pitchFamily="34" charset="0"/>
                <a:cs typeface="Times New Roman" panose="02020603050405020304" pitchFamily="18" charset="0"/>
              </a:rPr>
              <a:t>Lee Apocalipsis 1:9. Ver también Mateo 13:21; Hechos 14:22; y Juan 16:33. ¿Cuál es el mensaje aquí para todos los que procuran seguir a Jesús en este mundo?</a:t>
            </a:r>
          </a:p>
        </p:txBody>
      </p:sp>
      <p:sp>
        <p:nvSpPr>
          <p:cNvPr id="4" name="CuadroTexto 3">
            <a:extLst>
              <a:ext uri="{FF2B5EF4-FFF2-40B4-BE49-F238E27FC236}">
                <a16:creationId xmlns:a16="http://schemas.microsoft.com/office/drawing/2014/main" id="{89BD9609-DA3E-492E-895A-A27A97EEBCFD}"/>
              </a:ext>
            </a:extLst>
          </p:cNvPr>
          <p:cNvSpPr txBox="1">
            <a:spLocks noChangeAspect="1"/>
          </p:cNvSpPr>
          <p:nvPr/>
        </p:nvSpPr>
        <p:spPr>
          <a:xfrm>
            <a:off x="335360" y="1988839"/>
            <a:ext cx="8330736" cy="4798658"/>
          </a:xfrm>
          <a:prstGeom prst="rect">
            <a:avLst/>
          </a:prstGeom>
          <a:noFill/>
        </p:spPr>
        <p:txBody>
          <a:bodyPr wrap="square" rtlCol="0">
            <a:normAutofit fontScale="92500" lnSpcReduction="10000"/>
          </a:bodyPr>
          <a:lstStyle>
            <a:defPPr>
              <a:defRPr lang="en-US"/>
            </a:defPPr>
            <a:lvl1pPr indent="0" algn="just">
              <a:spcAft>
                <a:spcPts val="300"/>
              </a:spcAft>
              <a:buFont typeface="Wingdings" panose="05000000000000000000" pitchFamily="2" charset="2"/>
              <a:buNone/>
              <a:defRPr b="1">
                <a:solidFill>
                  <a:schemeClr val="accent1">
                    <a:lumMod val="75000"/>
                  </a:schemeClr>
                </a:solidFill>
                <a:latin typeface="Calibri Light" panose="020F0302020204030204" pitchFamily="34" charset="0"/>
                <a:ea typeface="Adobe Heiti Std R" panose="020B0400000000000000" pitchFamily="34" charset="-128"/>
                <a:cs typeface="Times New Roman" panose="02020603050405020304" pitchFamily="18" charset="0"/>
              </a:defRPr>
            </a:lvl1pPr>
            <a:lvl2pPr marL="800100" lvl="1" indent="-342900" algn="just">
              <a:spcAft>
                <a:spcPts val="600"/>
              </a:spcAft>
              <a:buFont typeface="+mj-lt"/>
              <a:buAutoNum type="arabicPeriod"/>
              <a:defRPr sz="1600" i="1" u="sng">
                <a:latin typeface="Arial Rounded MT Bold" panose="020F0704030504030204" pitchFamily="34" charset="0"/>
              </a:defRPr>
            </a:lvl2pPr>
          </a:lstStyle>
          <a:p>
            <a:pPr>
              <a:lnSpc>
                <a:spcPct val="110000"/>
              </a:lnSpc>
            </a:pPr>
            <a:r>
              <a:rPr lang="es-MX" sz="1700" dirty="0">
                <a:solidFill>
                  <a:srgbClr val="000000"/>
                </a:solidFill>
                <a:latin typeface="Avenir Next LT Pro" panose="020B0504020202020204" pitchFamily="34" charset="0"/>
              </a:rPr>
              <a:t>R:</a:t>
            </a:r>
            <a:r>
              <a:rPr lang="es-MX" sz="1700" dirty="0">
                <a:latin typeface="Avenir Next LT Pro" panose="020B0504020202020204" pitchFamily="34" charset="0"/>
              </a:rPr>
              <a:t> El mensaje dado a Juan y a su iglesia del tiempo del fin, es que él nos acompaña, el no nos a abandonado, a pesar de las tribulaciones que pasemos él siempre esta con nosotros. Además Cristo a vencido al mundo.</a:t>
            </a:r>
          </a:p>
          <a:p>
            <a:pPr>
              <a:lnSpc>
                <a:spcPct val="110000"/>
              </a:lnSpc>
            </a:pPr>
            <a:r>
              <a:rPr lang="es-MX" sz="1700" b="0" dirty="0">
                <a:solidFill>
                  <a:prstClr val="black"/>
                </a:solidFill>
                <a:latin typeface="Avenir Next LT Pro" panose="020B0504020202020204" pitchFamily="34" charset="0"/>
                <a:ea typeface="+mn-ea"/>
              </a:rPr>
              <a:t>Todos nosotros enfrentamos batallas contra las tentaciones todos los días. La buena noticia es que el mismo Dios que desató su poder infinito para crear el mundo, desata ese poder infinito para derrotar las fuerzas del mal que libran la batalla por nuestra alma. Jesús tiene algo más que ofrecer que una derrota frustrante. Él tiene algo más que ofrecer que el fracaso repetido. Tiene algo más que ofrecer que tropezar con la misma piedra una y otra vez.. </a:t>
            </a:r>
          </a:p>
          <a:p>
            <a:pPr>
              <a:lnSpc>
                <a:spcPct val="110000"/>
              </a:lnSpc>
            </a:pPr>
            <a:r>
              <a:rPr lang="es-MX" sz="1700" dirty="0">
                <a:solidFill>
                  <a:schemeClr val="tx1"/>
                </a:solidFill>
                <a:latin typeface="Avenir Next LT Pro" panose="020B0504020202020204" pitchFamily="34" charset="0"/>
                <a:ea typeface="+mn-ea"/>
              </a:rPr>
              <a:t>“Patmos, una isla árida y rocosa del mar Egeo, había sido escogida por las autoridades romanas para desterrar allí a los criminales; pero para el siervo de Dios esa lóbrega residencia llegó a ser la puerta del cielo. Allí, alejado de las bulliciosas actividades de la vida, y de sus intensas labores de años anteriores, disfrutó de la compañía de Dios, de Cristo y de los ángeles del cielo, y de ellos recibió instrucciones para guiar a la iglesia de todo tiempo future " </a:t>
            </a:r>
            <a:r>
              <a:rPr lang="es-MX" sz="1700" b="0" i="1" dirty="0">
                <a:solidFill>
                  <a:schemeClr val="tx1"/>
                </a:solidFill>
                <a:latin typeface="Avenir Next LT Pro" panose="020B0504020202020204" pitchFamily="34" charset="0"/>
                <a:ea typeface="+mn-ea"/>
              </a:rPr>
              <a:t>(Los hechos de los apóstoles, pp. 456).</a:t>
            </a:r>
          </a:p>
          <a:p>
            <a:pPr>
              <a:lnSpc>
                <a:spcPct val="110000"/>
              </a:lnSpc>
            </a:pPr>
            <a:r>
              <a:rPr lang="es-MX" sz="1600" dirty="0">
                <a:solidFill>
                  <a:schemeClr val="tx1"/>
                </a:solidFill>
                <a:latin typeface="Avenir Next LT Pro" panose="020B0504020202020204" pitchFamily="34" charset="0"/>
              </a:rPr>
              <a:t>Reflexionando: </a:t>
            </a:r>
            <a:r>
              <a:rPr lang="es-MX" sz="1600" dirty="0">
                <a:solidFill>
                  <a:srgbClr val="C00000"/>
                </a:solidFill>
                <a:latin typeface="Avenir Next LT Pro" panose="020B0504020202020204" pitchFamily="34" charset="0"/>
              </a:rPr>
              <a:t>Si los siervos fieles de Dios, como Juan, enfrentan sufrimientos y tribulaciones, ¿qué nos hace pensar que nosotros no enfrentaremos problemas? (Ver 1 </a:t>
            </a:r>
            <a:r>
              <a:rPr lang="es-MX" sz="1600" dirty="0" err="1">
                <a:solidFill>
                  <a:srgbClr val="C00000"/>
                </a:solidFill>
                <a:latin typeface="Avenir Next LT Pro" panose="020B0504020202020204" pitchFamily="34" charset="0"/>
              </a:rPr>
              <a:t>Ped</a:t>
            </a:r>
            <a:r>
              <a:rPr lang="es-MX" sz="1600" dirty="0">
                <a:solidFill>
                  <a:srgbClr val="C00000"/>
                </a:solidFill>
                <a:latin typeface="Avenir Next LT Pro" panose="020B0504020202020204" pitchFamily="34" charset="0"/>
              </a:rPr>
              <a:t>. 4:12-15.)</a:t>
            </a:r>
          </a:p>
        </p:txBody>
      </p:sp>
      <p:sp>
        <p:nvSpPr>
          <p:cNvPr id="7" name="Rectángulo 6">
            <a:extLst>
              <a:ext uri="{FF2B5EF4-FFF2-40B4-BE49-F238E27FC236}">
                <a16:creationId xmlns:a16="http://schemas.microsoft.com/office/drawing/2014/main" id="{7D894886-35AB-4DD7-B4C9-9E3B7DB15D1F}"/>
              </a:ext>
            </a:extLst>
          </p:cNvPr>
          <p:cNvSpPr/>
          <p:nvPr/>
        </p:nvSpPr>
        <p:spPr>
          <a:xfrm>
            <a:off x="8666096" y="1484784"/>
            <a:ext cx="3525904" cy="4968552"/>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314555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D126CC4B-19D4-4EFB-91C6-10C409E8AE4C}"/>
              </a:ext>
            </a:extLst>
          </p:cNvPr>
          <p:cNvSpPr txBox="1"/>
          <p:nvPr/>
        </p:nvSpPr>
        <p:spPr>
          <a:xfrm>
            <a:off x="0" y="97468"/>
            <a:ext cx="12192000" cy="523220"/>
          </a:xfrm>
          <a:prstGeom prst="rect">
            <a:avLst/>
          </a:prstGeom>
          <a:noFill/>
        </p:spPr>
        <p:txBody>
          <a:bodyPr wrap="square" rtlCol="0">
            <a:spAutoFit/>
          </a:bodyPr>
          <a:lstStyle/>
          <a:p>
            <a:pPr algn="ctr"/>
            <a:r>
              <a:rPr lang="es-MX" sz="2800" b="1" dirty="0">
                <a:solidFill>
                  <a:schemeClr val="bg1"/>
                </a:solidFill>
                <a:latin typeface="Avenir LT Std 65 Medium" panose="020B0803020203020204" pitchFamily="34" charset="0"/>
                <a:cs typeface="Lucida Sans Unicode" panose="020B0602030504020204" pitchFamily="34" charset="0"/>
              </a:rPr>
              <a:t>ADORAR AL CREADOR</a:t>
            </a:r>
          </a:p>
        </p:txBody>
      </p:sp>
      <p:sp>
        <p:nvSpPr>
          <p:cNvPr id="3" name="CuadroTexto 2">
            <a:extLst>
              <a:ext uri="{FF2B5EF4-FFF2-40B4-BE49-F238E27FC236}">
                <a16:creationId xmlns:a16="http://schemas.microsoft.com/office/drawing/2014/main" id="{5FFD46A8-FA4E-4988-B200-B6C6AFEB7E7B}"/>
              </a:ext>
            </a:extLst>
          </p:cNvPr>
          <p:cNvSpPr txBox="1"/>
          <p:nvPr/>
        </p:nvSpPr>
        <p:spPr>
          <a:xfrm>
            <a:off x="335360" y="620688"/>
            <a:ext cx="8330736" cy="1077218"/>
          </a:xfrm>
          <a:prstGeom prst="rect">
            <a:avLst/>
          </a:prstGeom>
          <a:noFill/>
        </p:spPr>
        <p:txBody>
          <a:bodyPr wrap="square" rtlCol="0">
            <a:spAutoFit/>
          </a:bodyPr>
          <a:lstStyle/>
          <a:p>
            <a:pPr algn="just"/>
            <a:r>
              <a:rPr lang="es-MX" sz="1600" b="1" dirty="0">
                <a:latin typeface="Avenir Next LT Pro Demi" panose="020B0704020202020204" pitchFamily="34" charset="0"/>
                <a:cs typeface="Times New Roman" panose="02020603050405020304" pitchFamily="18" charset="0"/>
              </a:rPr>
              <a:t>“En el principio creó Dios los cielos y la tierra.” </a:t>
            </a:r>
            <a:r>
              <a:rPr lang="es-MX" sz="1600" b="1" i="1" dirty="0">
                <a:latin typeface="Avenir Next LT Pro Demi" panose="020B0704020202020204" pitchFamily="34" charset="0"/>
                <a:cs typeface="Times New Roman" panose="02020603050405020304" pitchFamily="18" charset="0"/>
              </a:rPr>
              <a:t>(Génesis 1: 1).</a:t>
            </a:r>
          </a:p>
          <a:p>
            <a:pPr algn="just"/>
            <a:r>
              <a:rPr lang="es-MX" sz="1600" b="1" dirty="0">
                <a:latin typeface="Avenir Next LT Pro Demi" panose="020B0704020202020204" pitchFamily="34" charset="0"/>
              </a:rPr>
              <a:t>Lee Apocalipsis 14:7. ¿Cómo concluye el mensaje del primer ángel? ¿Qué apelación final hace este mensaje referente a la hora del Juicio? (Ver también Isa. 40:26; Juan 1:1-3; Rom. 1:20).</a:t>
            </a:r>
          </a:p>
        </p:txBody>
      </p:sp>
      <p:sp>
        <p:nvSpPr>
          <p:cNvPr id="4" name="CuadroTexto 3">
            <a:extLst>
              <a:ext uri="{FF2B5EF4-FFF2-40B4-BE49-F238E27FC236}">
                <a16:creationId xmlns:a16="http://schemas.microsoft.com/office/drawing/2014/main" id="{4982B9E0-250B-4576-B4CC-67D7FE143C56}"/>
              </a:ext>
            </a:extLst>
          </p:cNvPr>
          <p:cNvSpPr txBox="1">
            <a:spLocks/>
          </p:cNvSpPr>
          <p:nvPr/>
        </p:nvSpPr>
        <p:spPr>
          <a:xfrm>
            <a:off x="376063" y="1628800"/>
            <a:ext cx="8240218" cy="5229200"/>
          </a:xfrm>
          <a:prstGeom prst="rect">
            <a:avLst/>
          </a:prstGeom>
          <a:noFill/>
        </p:spPr>
        <p:txBody>
          <a:bodyPr wrap="square" rtlCol="0">
            <a:normAutofit fontScale="85000" lnSpcReduction="10000"/>
          </a:bodyPr>
          <a:lstStyle>
            <a:defPPr>
              <a:defRPr lang="en-US"/>
            </a:defPPr>
            <a:lvl1pPr indent="0" algn="just">
              <a:spcAft>
                <a:spcPts val="300"/>
              </a:spcAft>
              <a:buFont typeface="Wingdings" panose="05000000000000000000" pitchFamily="2" charset="2"/>
              <a:buNone/>
              <a:defRPr b="1">
                <a:solidFill>
                  <a:schemeClr val="accent1">
                    <a:lumMod val="75000"/>
                  </a:schemeClr>
                </a:solidFill>
                <a:latin typeface="Calibri Light" panose="020F0302020204030204" pitchFamily="34" charset="0"/>
                <a:ea typeface="Adobe Heiti Std R" panose="020B0400000000000000" pitchFamily="34" charset="-128"/>
                <a:cs typeface="Times New Roman" panose="02020603050405020304" pitchFamily="18" charset="0"/>
              </a:defRPr>
            </a:lvl1pPr>
            <a:lvl2pPr marL="800100" lvl="1" indent="-342900" algn="just">
              <a:spcAft>
                <a:spcPts val="600"/>
              </a:spcAft>
              <a:buFont typeface="+mj-lt"/>
              <a:buAutoNum type="arabicPeriod"/>
              <a:defRPr sz="1600" i="1" u="sng">
                <a:latin typeface="Arial Rounded MT Bold" panose="020F0704030504030204" pitchFamily="34" charset="0"/>
              </a:defRPr>
            </a:lvl2pPr>
          </a:lstStyle>
          <a:p>
            <a:r>
              <a:rPr lang="es-MX" dirty="0">
                <a:solidFill>
                  <a:srgbClr val="000000"/>
                </a:solidFill>
                <a:latin typeface="Avenir Next LT Pro" panose="020B0504020202020204" pitchFamily="34" charset="0"/>
              </a:rPr>
              <a:t>R:</a:t>
            </a:r>
            <a:r>
              <a:rPr lang="es-MX" dirty="0">
                <a:latin typeface="Avenir Next LT Pro" panose="020B0504020202020204" pitchFamily="34" charset="0"/>
              </a:rPr>
              <a:t> Concluye pidiendo la adoración al creador del cielo y la tierra, el mar y las fuentes de las aguas. Apelando al Dios creador anclada en el primer libro de la Biblia, el Génesis.</a:t>
            </a:r>
          </a:p>
          <a:p>
            <a:r>
              <a:rPr lang="es-MX" b="0" dirty="0">
                <a:solidFill>
                  <a:prstClr val="black"/>
                </a:solidFill>
                <a:latin typeface="Avenir Next LT Pro" panose="020B0504020202020204" pitchFamily="34" charset="0"/>
                <a:ea typeface="+mn-ea"/>
              </a:rPr>
              <a:t>Para poder entender el Final de la Biblia (Apocalipsis), debemos volver al principio de esta, Génesis 1: 1 </a:t>
            </a:r>
            <a:r>
              <a:rPr lang="es-MX" b="0" i="1" dirty="0">
                <a:solidFill>
                  <a:prstClr val="black"/>
                </a:solidFill>
                <a:latin typeface="Avenir Next LT Pro" panose="020B0504020202020204" pitchFamily="34" charset="0"/>
                <a:ea typeface="+mn-ea"/>
              </a:rPr>
              <a:t>“En el principio creó Dios los cielos y la tierra”. </a:t>
            </a:r>
            <a:r>
              <a:rPr lang="es-MX" b="0" dirty="0">
                <a:solidFill>
                  <a:prstClr val="black"/>
                </a:solidFill>
                <a:latin typeface="Avenir Next LT Pro" panose="020B0504020202020204" pitchFamily="34" charset="0"/>
                <a:ea typeface="+mn-ea"/>
              </a:rPr>
              <a:t>Este versículo es el fundamento de toda la Escritura. La palabra hebrea que se utiliza aquí es: </a:t>
            </a:r>
            <a:r>
              <a:rPr lang="es-MX" b="0" i="1" dirty="0">
                <a:solidFill>
                  <a:prstClr val="black"/>
                </a:solidFill>
                <a:latin typeface="Avenir Next LT Pro" panose="020B0504020202020204" pitchFamily="34" charset="0"/>
                <a:ea typeface="+mn-ea"/>
              </a:rPr>
              <a:t>“</a:t>
            </a:r>
            <a:r>
              <a:rPr lang="es-MX" b="0" i="1" dirty="0" err="1">
                <a:solidFill>
                  <a:prstClr val="black"/>
                </a:solidFill>
                <a:latin typeface="Avenir Next LT Pro" panose="020B0504020202020204" pitchFamily="34" charset="0"/>
                <a:ea typeface="+mn-ea"/>
              </a:rPr>
              <a:t>bará</a:t>
            </a:r>
            <a:r>
              <a:rPr lang="es-MX" b="0" i="1" dirty="0">
                <a:solidFill>
                  <a:prstClr val="black"/>
                </a:solidFill>
                <a:latin typeface="Avenir Next LT Pro" panose="020B0504020202020204" pitchFamily="34" charset="0"/>
                <a:ea typeface="+mn-ea"/>
              </a:rPr>
              <a:t>” </a:t>
            </a:r>
            <a:r>
              <a:rPr lang="es-MX" b="0" dirty="0">
                <a:solidFill>
                  <a:prstClr val="black"/>
                </a:solidFill>
                <a:latin typeface="Avenir Next LT Pro" panose="020B0504020202020204" pitchFamily="34" charset="0"/>
                <a:ea typeface="+mn-ea"/>
              </a:rPr>
              <a:t>que se refiere a algo que Dios hizo. Y este verbo hebreo está vinculado a la actividad creadora de Dios. Dios tiene la habilidad, el asombroso poder, de crear algo de la nada. Dios habla y la tierra comienza a existir. La creación revela a un Dios que tiene un poder asombroso e ilimitado. Su poder creador no solo trajo los cielos y la Tierra a la existencia, sino que ha obrado a favor de su pueblo a través de los siglos.</a:t>
            </a:r>
            <a:endParaRPr lang="es-MX" b="0" i="1" dirty="0">
              <a:solidFill>
                <a:prstClr val="black"/>
              </a:solidFill>
              <a:latin typeface="Avenir Next LT Pro" panose="020B0504020202020204" pitchFamily="34" charset="0"/>
              <a:ea typeface="+mn-ea"/>
            </a:endParaRPr>
          </a:p>
          <a:p>
            <a:r>
              <a:rPr lang="es-MX" dirty="0">
                <a:solidFill>
                  <a:schemeClr val="tx1"/>
                </a:solidFill>
                <a:latin typeface="Avenir Next LT Pro" panose="020B0504020202020204" pitchFamily="34" charset="0"/>
                <a:ea typeface="+mn-ea"/>
              </a:rPr>
              <a:t>“La importancia del sábado, como institución conmemorativa de la creación, consiste en que recuerda siempre la verdadera razón por la cual se debe adorar a Dios», porque él es el Creador, y nosotros somos sus criaturas. «Por consiguiente, el sábado forma parte del fundamento mismo del culto divino, pues enseña esta gran verdad del modo más contundente, como no lo hace ninguna otra institución. El verdadero motivo del culto divino, no tan solo del que se tributa en el séptimo día, sino de toda adoración, reside en la distinción existente entre el Creador y sus criaturas. Este hecho capital no perderá nunca su importancia ni debe caer nunca en el olvido»…” </a:t>
            </a:r>
            <a:r>
              <a:rPr lang="es-MX" b="0" i="1" dirty="0">
                <a:solidFill>
                  <a:schemeClr val="tx1"/>
                </a:solidFill>
                <a:latin typeface="Avenir Next LT Pro" panose="020B0504020202020204" pitchFamily="34" charset="0"/>
                <a:ea typeface="+mn-ea"/>
              </a:rPr>
              <a:t>(J. N. Andrews, </a:t>
            </a:r>
            <a:r>
              <a:rPr lang="es-MX" b="0" i="1" dirty="0" err="1">
                <a:solidFill>
                  <a:schemeClr val="tx1"/>
                </a:solidFill>
                <a:latin typeface="Avenir Next LT Pro" panose="020B0504020202020204" pitchFamily="34" charset="0"/>
                <a:ea typeface="+mn-ea"/>
              </a:rPr>
              <a:t>History</a:t>
            </a:r>
            <a:r>
              <a:rPr lang="es-MX" b="0" i="1" dirty="0">
                <a:solidFill>
                  <a:schemeClr val="tx1"/>
                </a:solidFill>
                <a:latin typeface="Avenir Next LT Pro" panose="020B0504020202020204" pitchFamily="34" charset="0"/>
                <a:ea typeface="+mn-ea"/>
              </a:rPr>
              <a:t> </a:t>
            </a:r>
            <a:r>
              <a:rPr lang="es-MX" b="0" i="1" dirty="0" err="1">
                <a:solidFill>
                  <a:schemeClr val="tx1"/>
                </a:solidFill>
                <a:latin typeface="Avenir Next LT Pro" panose="020B0504020202020204" pitchFamily="34" charset="0"/>
                <a:ea typeface="+mn-ea"/>
              </a:rPr>
              <a:t>of</a:t>
            </a:r>
            <a:r>
              <a:rPr lang="es-MX" b="0" i="1" dirty="0">
                <a:solidFill>
                  <a:schemeClr val="tx1"/>
                </a:solidFill>
                <a:latin typeface="Avenir Next LT Pro" panose="020B0504020202020204" pitchFamily="34" charset="0"/>
                <a:ea typeface="+mn-ea"/>
              </a:rPr>
              <a:t> </a:t>
            </a:r>
            <a:r>
              <a:rPr lang="es-MX" b="0" i="1" dirty="0" err="1">
                <a:solidFill>
                  <a:schemeClr val="tx1"/>
                </a:solidFill>
                <a:latin typeface="Avenir Next LT Pro" panose="020B0504020202020204" pitchFamily="34" charset="0"/>
                <a:ea typeface="+mn-ea"/>
              </a:rPr>
              <a:t>the</a:t>
            </a:r>
            <a:r>
              <a:rPr lang="es-MX" b="0" i="1" dirty="0">
                <a:solidFill>
                  <a:schemeClr val="tx1"/>
                </a:solidFill>
                <a:latin typeface="Avenir Next LT Pro" panose="020B0504020202020204" pitchFamily="34" charset="0"/>
                <a:ea typeface="+mn-ea"/>
              </a:rPr>
              <a:t> Sabbath, cap. 27).</a:t>
            </a:r>
          </a:p>
          <a:p>
            <a:r>
              <a:rPr lang="es-MX" sz="1900" dirty="0">
                <a:solidFill>
                  <a:schemeClr val="tx1"/>
                </a:solidFill>
                <a:latin typeface="Avenir Next LT Pro" panose="020B0504020202020204" pitchFamily="34" charset="0"/>
              </a:rPr>
              <a:t>Reflexionando:</a:t>
            </a:r>
            <a:r>
              <a:rPr lang="es-MX" sz="1900" dirty="0">
                <a:solidFill>
                  <a:srgbClr val="C00000"/>
                </a:solidFill>
                <a:latin typeface="Avenir Next LT Pro" panose="020B0504020202020204" pitchFamily="34" charset="0"/>
              </a:rPr>
              <a:t> ¿En qué medida el tamaño abrumador de la Creación solo amplifica la realidad del amor de Dios, ya que muestra que, a pesar de lo pequeños que somos en contraste con la Creación, aun así Cristo murió por nosotros?</a:t>
            </a:r>
          </a:p>
        </p:txBody>
      </p:sp>
      <p:sp>
        <p:nvSpPr>
          <p:cNvPr id="7" name="Rectángulo 6">
            <a:extLst>
              <a:ext uri="{FF2B5EF4-FFF2-40B4-BE49-F238E27FC236}">
                <a16:creationId xmlns:a16="http://schemas.microsoft.com/office/drawing/2014/main" id="{29ECB11D-D089-4830-9D19-3A36501AD235}"/>
              </a:ext>
            </a:extLst>
          </p:cNvPr>
          <p:cNvSpPr/>
          <p:nvPr/>
        </p:nvSpPr>
        <p:spPr>
          <a:xfrm>
            <a:off x="8616281" y="1526975"/>
            <a:ext cx="3575719" cy="4968552"/>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4259797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5D51EE5B-2987-4924-9FEC-9A2FD12BAF85}"/>
              </a:ext>
            </a:extLst>
          </p:cNvPr>
          <p:cNvSpPr txBox="1"/>
          <p:nvPr/>
        </p:nvSpPr>
        <p:spPr>
          <a:xfrm>
            <a:off x="0" y="97469"/>
            <a:ext cx="12192000" cy="523219"/>
          </a:xfrm>
          <a:prstGeom prst="rect">
            <a:avLst/>
          </a:prstGeom>
          <a:noFill/>
        </p:spPr>
        <p:txBody>
          <a:bodyPr wrap="square" rtlCol="0" anchor="ctr" anchorCtr="0">
            <a:normAutofit/>
          </a:bodyPr>
          <a:lstStyle/>
          <a:p>
            <a:pPr algn="ctr"/>
            <a:r>
              <a:rPr lang="es-MX" sz="2800" b="1" dirty="0">
                <a:solidFill>
                  <a:schemeClr val="bg1"/>
                </a:solidFill>
                <a:latin typeface="Avenir LT Std 65 Medium" panose="020B0803020203020204" pitchFamily="34" charset="0"/>
                <a:cs typeface="Lucida Sans Unicode" panose="020B0602030504020204" pitchFamily="34" charset="0"/>
              </a:rPr>
              <a:t>UN DIOS QUE ESTÁ CERCANO</a:t>
            </a:r>
          </a:p>
        </p:txBody>
      </p:sp>
      <p:sp>
        <p:nvSpPr>
          <p:cNvPr id="3" name="CuadroTexto 2">
            <a:extLst>
              <a:ext uri="{FF2B5EF4-FFF2-40B4-BE49-F238E27FC236}">
                <a16:creationId xmlns:a16="http://schemas.microsoft.com/office/drawing/2014/main" id="{6F911482-FA16-4796-8C5E-EB2C924F117C}"/>
              </a:ext>
            </a:extLst>
          </p:cNvPr>
          <p:cNvSpPr txBox="1"/>
          <p:nvPr/>
        </p:nvSpPr>
        <p:spPr>
          <a:xfrm>
            <a:off x="191345" y="620688"/>
            <a:ext cx="8424936" cy="1569660"/>
          </a:xfrm>
          <a:prstGeom prst="rect">
            <a:avLst/>
          </a:prstGeom>
          <a:noFill/>
        </p:spPr>
        <p:txBody>
          <a:bodyPr wrap="square" rtlCol="0">
            <a:spAutoFit/>
          </a:bodyPr>
          <a:lstStyle/>
          <a:p>
            <a:pPr algn="just"/>
            <a:r>
              <a:rPr lang="es-MX" sz="1600" b="1" dirty="0">
                <a:latin typeface="Avenir Next LT Pro Demi" panose="020B0704020202020204" pitchFamily="34" charset="0"/>
                <a:cs typeface="Times New Roman" panose="02020603050405020304" pitchFamily="18" charset="0"/>
              </a:rPr>
              <a:t>“Porque así dijo el Alto y Sublime, el que habita la eternidad, y cuyo nombre es el Santo: Yo habito en la altura y la santidad, y con el quebrantado y humilde de espíritu, para hacer vivir el espíritu de los humildes, y para vivificar el corazón de los quebrantados.” (Isaías 57: 15)</a:t>
            </a:r>
          </a:p>
          <a:p>
            <a:pPr algn="just"/>
            <a:r>
              <a:rPr lang="es-MX" sz="1600" b="1" dirty="0">
                <a:latin typeface="Avenir Next LT Pro Demi" panose="020B0704020202020204" pitchFamily="34" charset="0"/>
                <a:cs typeface="Times New Roman" panose="02020603050405020304" pitchFamily="18" charset="0"/>
              </a:rPr>
              <a:t>Lee 2 Corintios 5:17; Salmo 139:15 al 18; Hechos 17:27; y Colosenses 1:17. ¿Qué nos enseñan estos versículos acerca de la cercanía de Dios?</a:t>
            </a:r>
          </a:p>
        </p:txBody>
      </p:sp>
      <p:sp>
        <p:nvSpPr>
          <p:cNvPr id="4" name="CuadroTexto 3">
            <a:extLst>
              <a:ext uri="{FF2B5EF4-FFF2-40B4-BE49-F238E27FC236}">
                <a16:creationId xmlns:a16="http://schemas.microsoft.com/office/drawing/2014/main" id="{A64C4A9C-2581-4A7A-87B7-14E620AB4C89}"/>
              </a:ext>
            </a:extLst>
          </p:cNvPr>
          <p:cNvSpPr txBox="1">
            <a:spLocks/>
          </p:cNvSpPr>
          <p:nvPr/>
        </p:nvSpPr>
        <p:spPr>
          <a:xfrm>
            <a:off x="191344" y="2132856"/>
            <a:ext cx="8424936" cy="4725144"/>
          </a:xfrm>
          <a:prstGeom prst="rect">
            <a:avLst/>
          </a:prstGeom>
          <a:noFill/>
        </p:spPr>
        <p:txBody>
          <a:bodyPr wrap="square" rtlCol="0">
            <a:normAutofit fontScale="92500" lnSpcReduction="10000"/>
          </a:bodyPr>
          <a:lstStyle>
            <a:defPPr>
              <a:defRPr lang="en-US"/>
            </a:defPPr>
            <a:lvl1pPr indent="0" algn="just">
              <a:spcAft>
                <a:spcPts val="300"/>
              </a:spcAft>
              <a:buFont typeface="Wingdings" panose="05000000000000000000" pitchFamily="2" charset="2"/>
              <a:buNone/>
              <a:defRPr b="1">
                <a:solidFill>
                  <a:srgbClr val="000000"/>
                </a:solidFill>
                <a:latin typeface="Avenir Next LT Pro" panose="020B0504020202020204" pitchFamily="34" charset="0"/>
                <a:ea typeface="Adobe Heiti Std R" panose="020B0400000000000000" pitchFamily="34" charset="-128"/>
                <a:cs typeface="Times New Roman" panose="02020603050405020304" pitchFamily="18" charset="0"/>
              </a:defRPr>
            </a:lvl1pPr>
            <a:lvl2pPr marL="800100" lvl="1" indent="-342900" algn="just">
              <a:spcAft>
                <a:spcPts val="600"/>
              </a:spcAft>
              <a:buFont typeface="+mj-lt"/>
              <a:buAutoNum type="arabicPeriod"/>
              <a:defRPr sz="1600" i="1" u="sng">
                <a:latin typeface="Arial Rounded MT Bold" panose="020F0704030504030204" pitchFamily="34" charset="0"/>
              </a:defRPr>
            </a:lvl2pPr>
          </a:lstStyle>
          <a:p>
            <a:r>
              <a:rPr lang="es-MX" dirty="0"/>
              <a:t>R: </a:t>
            </a:r>
            <a:r>
              <a:rPr lang="es-MX" dirty="0">
                <a:solidFill>
                  <a:srgbClr val="0070C0"/>
                </a:solidFill>
              </a:rPr>
              <a:t>Aunque Dios es el creador y habita en las alturas, el esta cerca de su creación nunca se aparta de su criaturas. Lo mejor sobre nuestro Dios es que su grandez y su poder son tan vastos que traspasan el Cosmos y llega a cada una de nuestra vidas.</a:t>
            </a:r>
          </a:p>
          <a:p>
            <a:r>
              <a:rPr lang="es-MX" b="0" dirty="0"/>
              <a:t>A lo largo de los siglos, él ha sido y sigue siendo el Dios de la creación que no se ha olvidado de su creación. Es el Dios de los comienzos que está con nosotros hasta el final de los tiempos. Es el Dios que origino este mundo, que esta siempre presente en este mundo y que nunca abandonará a su pueblo de este mundo. Es el Dios que libera, el Dios que provee y el Dios que guía. El Dios de la creación es el Dios del poder ilimitado. Es el Dios de lo imposible.</a:t>
            </a:r>
          </a:p>
          <a:p>
            <a:r>
              <a:rPr lang="es-MX" dirty="0"/>
              <a:t>“Cristo vino para enseñar a los seres humanos lo que Dios desea que conozcan. En los cielos, en la tierra, en las anchurosas aguas del océano, vemos la obra de Dios. Todas las cosas creadas testifican acerca de su poder, su sabiduría y su amor. Pero ni de las estrellas, ni del océano, ni de las cataratas podemos aprender lo referente a la personalidad de Dios como se ha revelado en Cristo. ” </a:t>
            </a:r>
            <a:r>
              <a:rPr lang="es-MX" b="0" i="1" dirty="0"/>
              <a:t>(Testimonios para la iglesia, t. 8, p. 277).</a:t>
            </a:r>
            <a:endParaRPr lang="pt-BR" b="0" i="1" dirty="0"/>
          </a:p>
          <a:p>
            <a:r>
              <a:rPr lang="es-MX" dirty="0"/>
              <a:t>Reflexionando:</a:t>
            </a:r>
            <a:r>
              <a:rPr lang="es-MX" dirty="0">
                <a:solidFill>
                  <a:srgbClr val="C00000"/>
                </a:solidFill>
              </a:rPr>
              <a:t> Entendemos la profecías de tiempo dadas en Daniel, o aún estamos en tinieblas sobre ellas. Escudriñar las escrituras con oración y ayuno para comprender el mensaje para el tiempo del fin.</a:t>
            </a:r>
          </a:p>
        </p:txBody>
      </p:sp>
      <p:sp>
        <p:nvSpPr>
          <p:cNvPr id="7" name="Rectángulo 6">
            <a:extLst>
              <a:ext uri="{FF2B5EF4-FFF2-40B4-BE49-F238E27FC236}">
                <a16:creationId xmlns:a16="http://schemas.microsoft.com/office/drawing/2014/main" id="{454AA21A-21D9-4AEE-BE06-96B58D0EF196}"/>
              </a:ext>
            </a:extLst>
          </p:cNvPr>
          <p:cNvSpPr/>
          <p:nvPr/>
        </p:nvSpPr>
        <p:spPr>
          <a:xfrm>
            <a:off x="8616280" y="1472323"/>
            <a:ext cx="3575720" cy="5013176"/>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512102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C029F711-9A78-4328-B780-DD13D406FB04}"/>
              </a:ext>
            </a:extLst>
          </p:cNvPr>
          <p:cNvSpPr txBox="1"/>
          <p:nvPr/>
        </p:nvSpPr>
        <p:spPr>
          <a:xfrm>
            <a:off x="0" y="116632"/>
            <a:ext cx="12192000" cy="523220"/>
          </a:xfrm>
          <a:prstGeom prst="rect">
            <a:avLst/>
          </a:prstGeom>
          <a:noFill/>
        </p:spPr>
        <p:txBody>
          <a:bodyPr wrap="square" rtlCol="0">
            <a:spAutoFit/>
          </a:bodyPr>
          <a:lstStyle/>
          <a:p>
            <a:pPr algn="ctr"/>
            <a:r>
              <a:rPr lang="es-MX" sz="2800" b="1" dirty="0">
                <a:solidFill>
                  <a:schemeClr val="bg1"/>
                </a:solidFill>
                <a:latin typeface="Avenir LT Std 65 Medium" panose="020B0803020203020204" pitchFamily="34" charset="0"/>
                <a:cs typeface="Lucida Sans Unicode" panose="020B0602030504020204" pitchFamily="34" charset="0"/>
              </a:rPr>
              <a:t>EVANGELIO, JUICIO, CREACIÓN</a:t>
            </a:r>
          </a:p>
        </p:txBody>
      </p:sp>
      <p:sp>
        <p:nvSpPr>
          <p:cNvPr id="3" name="CuadroTexto 2">
            <a:extLst>
              <a:ext uri="{FF2B5EF4-FFF2-40B4-BE49-F238E27FC236}">
                <a16:creationId xmlns:a16="http://schemas.microsoft.com/office/drawing/2014/main" id="{77056CE7-0198-4461-A0E8-3D9713B442E3}"/>
              </a:ext>
            </a:extLst>
          </p:cNvPr>
          <p:cNvSpPr txBox="1"/>
          <p:nvPr/>
        </p:nvSpPr>
        <p:spPr>
          <a:xfrm>
            <a:off x="335360" y="620688"/>
            <a:ext cx="8330736" cy="1323439"/>
          </a:xfrm>
          <a:prstGeom prst="rect">
            <a:avLst/>
          </a:prstGeom>
          <a:noFill/>
        </p:spPr>
        <p:txBody>
          <a:bodyPr wrap="square" rtlCol="0">
            <a:spAutoFit/>
          </a:bodyPr>
          <a:lstStyle/>
          <a:p>
            <a:pPr algn="just"/>
            <a:r>
              <a:rPr lang="es-MX" sz="1600" b="1" dirty="0">
                <a:latin typeface="Avenir Next LT Pro Demi" panose="020B0704020202020204" pitchFamily="34" charset="0"/>
                <a:cs typeface="Times New Roman" panose="02020603050405020304" pitchFamily="18" charset="0"/>
              </a:rPr>
              <a:t>diciendo a gran voz: Temed a Dios, y dadle gloria, porque la hora de su juicio ha llegado; y adorad a aquel que hizo el cielo y la tierra, el mar y las fuentes de las aguas. (Apocalipsis 14: 7)</a:t>
            </a:r>
          </a:p>
          <a:p>
            <a:pPr algn="just"/>
            <a:r>
              <a:rPr lang="es-MX" sz="1600" b="1" dirty="0">
                <a:latin typeface="Avenir Next LT Pro Demi" panose="020B0704020202020204" pitchFamily="34" charset="0"/>
                <a:cs typeface="Times New Roman" panose="02020603050405020304" pitchFamily="18" charset="0"/>
              </a:rPr>
              <a:t>Lee Efesios 3:9; Colosenses 1:13 al 17; Apocalipsis 4:11; y Romanos 5:17 al 19. ¿Qué enseñan estos pasajes acerca de Jesús como Creador y Redentor?</a:t>
            </a:r>
          </a:p>
        </p:txBody>
      </p:sp>
      <p:sp>
        <p:nvSpPr>
          <p:cNvPr id="4" name="CuadroTexto 3">
            <a:extLst>
              <a:ext uri="{FF2B5EF4-FFF2-40B4-BE49-F238E27FC236}">
                <a16:creationId xmlns:a16="http://schemas.microsoft.com/office/drawing/2014/main" id="{383394F0-88F1-43E6-88DB-DE4FFEB17AC1}"/>
              </a:ext>
            </a:extLst>
          </p:cNvPr>
          <p:cNvSpPr txBox="1">
            <a:spLocks/>
          </p:cNvSpPr>
          <p:nvPr/>
        </p:nvSpPr>
        <p:spPr>
          <a:xfrm>
            <a:off x="300810" y="1899009"/>
            <a:ext cx="8296729" cy="4842359"/>
          </a:xfrm>
          <a:prstGeom prst="rect">
            <a:avLst/>
          </a:prstGeom>
          <a:noFill/>
        </p:spPr>
        <p:txBody>
          <a:bodyPr wrap="square" rtlCol="0">
            <a:normAutofit fontScale="92500" lnSpcReduction="20000"/>
          </a:bodyPr>
          <a:lstStyle>
            <a:defPPr>
              <a:defRPr lang="en-US"/>
            </a:defPPr>
            <a:lvl1pPr indent="0" algn="just">
              <a:spcAft>
                <a:spcPts val="1200"/>
              </a:spcAft>
              <a:buFont typeface="Wingdings" panose="05000000000000000000" pitchFamily="2" charset="2"/>
              <a:buNone/>
              <a:defRPr>
                <a:latin typeface="Lucida Fax" panose="02060602050505020204" pitchFamily="18" charset="0"/>
              </a:defRPr>
            </a:lvl1pPr>
            <a:lvl2pPr marL="800100" lvl="1" indent="-342900" algn="just">
              <a:spcAft>
                <a:spcPts val="600"/>
              </a:spcAft>
              <a:buFont typeface="+mj-lt"/>
              <a:buAutoNum type="arabicPeriod"/>
              <a:defRPr sz="1600" i="1" u="sng">
                <a:latin typeface="Arial Rounded MT Bold" panose="020F0704030504030204" pitchFamily="34" charset="0"/>
              </a:defRPr>
            </a:lvl2pPr>
          </a:lstStyle>
          <a:p>
            <a:pPr>
              <a:spcAft>
                <a:spcPts val="300"/>
              </a:spcAft>
            </a:pPr>
            <a:r>
              <a:rPr lang="es-MX" b="1" dirty="0">
                <a:latin typeface="Avenir Next LT Pro" panose="020B0504020202020204" pitchFamily="34" charset="0"/>
                <a:cs typeface="Times New Roman" panose="02020603050405020304" pitchFamily="18" charset="0"/>
              </a:rPr>
              <a:t>R:</a:t>
            </a:r>
            <a:r>
              <a:rPr lang="es-MX" dirty="0">
                <a:latin typeface="Avenir Next LT Pro" panose="020B0504020202020204" pitchFamily="34" charset="0"/>
                <a:cs typeface="Times New Roman" panose="02020603050405020304" pitchFamily="18" charset="0"/>
              </a:rPr>
              <a:t> </a:t>
            </a:r>
            <a:r>
              <a:rPr lang="es-MX" b="1" dirty="0">
                <a:solidFill>
                  <a:schemeClr val="accent1">
                    <a:lumMod val="75000"/>
                  </a:schemeClr>
                </a:solidFill>
                <a:latin typeface="Avenir Next LT Pro" panose="020B0504020202020204" pitchFamily="34" charset="0"/>
                <a:cs typeface="Times New Roman" panose="02020603050405020304" pitchFamily="18" charset="0"/>
              </a:rPr>
              <a:t>Dios es el creador de todas las cosas, Dios nos ha librado del pecado. Y Jesucristo creador de todas las cosas y por él existen. Por eso debemos llamar al mundo para que adoren al Creador del Cielo y la Tierra.</a:t>
            </a:r>
          </a:p>
          <a:p>
            <a:pPr>
              <a:spcAft>
                <a:spcPts val="300"/>
              </a:spcAft>
            </a:pPr>
            <a:r>
              <a:rPr lang="es-MX" dirty="0">
                <a:latin typeface="Avenir Next LT Pro" panose="020B0504020202020204" pitchFamily="34" charset="0"/>
                <a:cs typeface="Times New Roman" panose="02020603050405020304" pitchFamily="18" charset="0"/>
              </a:rPr>
              <a:t>Hablar de Evangelio que significa buenas nuevas, ¿y que buenas nuevas debemos dar? Que Cristo Jesús, nació hace aproximadamente dos mil año, para ofrecerse como un cordero sin mancha por la humanidad pecadora. Si Cristo es Eterno entonces el Evangelio es Eterno y hay que darlo a conocer al mundo. Al aceptar a Cristo, librare el Juicio delante del Padre ya que Jesús es nuestro redentor pagando mis culpas al aceptarlo como salvador y redentor. Hoy como pueblo tenemos del deber anuncia el Evangelio Eterno al mundo, para que muchos libren el juicio que ha comenzado, volviéndose la creador del cielo, la tierra y todas las cosas que existe.</a:t>
            </a:r>
          </a:p>
          <a:p>
            <a:pPr>
              <a:spcAft>
                <a:spcPts val="300"/>
              </a:spcAft>
            </a:pPr>
            <a:r>
              <a:rPr lang="es-MX" b="1" dirty="0">
                <a:latin typeface="Avenir Next LT Pro" panose="020B0504020202020204" pitchFamily="34" charset="0"/>
                <a:cs typeface="Times New Roman" panose="02020603050405020304" pitchFamily="18" charset="0"/>
              </a:rPr>
              <a:t>“Cristo venció como hombre las tentaciones. Cada hombre puede vencer como Cristo venció. El se humilló a sí mismo por nosotros. Fue tentado en todo punto, así como nosotros. Redimió el desgraciado fracaso de la caída de Adán, y fue vencedor, testificando así ante todos los mundos no caídos y ante la humanidad caída, que el hombre podía guardar los mandamientos de Dios por medio del poder divino que el cielo le concedía” </a:t>
            </a:r>
            <a:r>
              <a:rPr lang="es-MX" i="1" dirty="0">
                <a:latin typeface="Avenir Next LT Pro" panose="020B0504020202020204" pitchFamily="34" charset="0"/>
                <a:cs typeface="Times New Roman" panose="02020603050405020304" pitchFamily="18" charset="0"/>
              </a:rPr>
              <a:t>(Mensajes selectos, t. 3, pp. 153, 154).</a:t>
            </a:r>
            <a:endParaRPr lang="es-MX" b="1" i="1" dirty="0">
              <a:latin typeface="Avenir Next LT Pro" panose="020B0504020202020204" pitchFamily="34" charset="0"/>
              <a:cs typeface="Times New Roman" panose="02020603050405020304" pitchFamily="18" charset="0"/>
            </a:endParaRPr>
          </a:p>
          <a:p>
            <a:pPr>
              <a:spcAft>
                <a:spcPts val="300"/>
              </a:spcAft>
            </a:pPr>
            <a:r>
              <a:rPr lang="es-MX" b="1" dirty="0">
                <a:latin typeface="Avenir Next LT Pro" panose="020B0504020202020204" pitchFamily="34" charset="0"/>
                <a:cs typeface="Times New Roman" panose="02020603050405020304" pitchFamily="18" charset="0"/>
              </a:rPr>
              <a:t>Reflexionando: </a:t>
            </a:r>
            <a:r>
              <a:rPr lang="es-MX" b="1" dirty="0">
                <a:solidFill>
                  <a:srgbClr val="C00000"/>
                </a:solidFill>
                <a:latin typeface="Avenir Next LT Pro" panose="020B0504020202020204" pitchFamily="34" charset="0"/>
                <a:cs typeface="Times New Roman" panose="02020603050405020304" pitchFamily="18" charset="0"/>
              </a:rPr>
              <a:t>Estamos dando testimonio viviente de que tenemos un Dios creador de todas las cosas al cual seguimos y adoramos, y que le hemos </a:t>
            </a:r>
            <a:r>
              <a:rPr lang="es-MX" b="1" dirty="0" err="1">
                <a:solidFill>
                  <a:srgbClr val="C00000"/>
                </a:solidFill>
                <a:latin typeface="Avenir Next LT Pro" panose="020B0504020202020204" pitchFamily="34" charset="0"/>
                <a:cs typeface="Times New Roman" panose="02020603050405020304" pitchFamily="18" charset="0"/>
              </a:rPr>
              <a:t>entreagdo</a:t>
            </a:r>
            <a:r>
              <a:rPr lang="es-MX" b="1" dirty="0">
                <a:solidFill>
                  <a:srgbClr val="C00000"/>
                </a:solidFill>
                <a:latin typeface="Avenir Next LT Pro" panose="020B0504020202020204" pitchFamily="34" charset="0"/>
                <a:cs typeface="Times New Roman" panose="02020603050405020304" pitchFamily="18" charset="0"/>
              </a:rPr>
              <a:t> nuestra vida a su servicio.</a:t>
            </a:r>
            <a:endParaRPr lang="es-MX" b="1" dirty="0">
              <a:solidFill>
                <a:srgbClr val="C00000"/>
              </a:solidFill>
              <a:latin typeface="Avenir Next LT Pro" panose="020B0504020202020204" pitchFamily="34" charset="0"/>
            </a:endParaRPr>
          </a:p>
        </p:txBody>
      </p:sp>
      <p:sp>
        <p:nvSpPr>
          <p:cNvPr id="5" name="Rectángulo 4">
            <a:extLst>
              <a:ext uri="{FF2B5EF4-FFF2-40B4-BE49-F238E27FC236}">
                <a16:creationId xmlns:a16="http://schemas.microsoft.com/office/drawing/2014/main" id="{B77F7DB8-AB9F-47B0-B8B3-B0B72DCCFF86}"/>
              </a:ext>
            </a:extLst>
          </p:cNvPr>
          <p:cNvSpPr/>
          <p:nvPr/>
        </p:nvSpPr>
        <p:spPr>
          <a:xfrm>
            <a:off x="8632089" y="1556792"/>
            <a:ext cx="3559911" cy="4941285"/>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 </a:t>
            </a:r>
          </a:p>
        </p:txBody>
      </p:sp>
    </p:spTree>
    <p:extLst>
      <p:ext uri="{BB962C8B-B14F-4D97-AF65-F5344CB8AC3E}">
        <p14:creationId xmlns:p14="http://schemas.microsoft.com/office/powerpoint/2010/main" val="948391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8E7D9D1-010B-43C2-A2B5-787DCD4797EB}"/>
              </a:ext>
            </a:extLst>
          </p:cNvPr>
          <p:cNvSpPr txBox="1"/>
          <p:nvPr/>
        </p:nvSpPr>
        <p:spPr>
          <a:xfrm>
            <a:off x="0" y="97468"/>
            <a:ext cx="12192000" cy="523220"/>
          </a:xfrm>
          <a:prstGeom prst="rect">
            <a:avLst/>
          </a:prstGeom>
          <a:noFill/>
        </p:spPr>
        <p:txBody>
          <a:bodyPr wrap="square" rtlCol="0">
            <a:spAutoFit/>
          </a:bodyPr>
          <a:lstStyle/>
          <a:p>
            <a:pPr algn="ctr"/>
            <a:r>
              <a:rPr lang="es-MX" sz="2800" b="1" i="0" dirty="0">
                <a:solidFill>
                  <a:schemeClr val="bg1"/>
                </a:solidFill>
                <a:effectLst/>
                <a:latin typeface="Avenir LT Std 65 Medium" panose="020B0803020203020204" pitchFamily="34" charset="0"/>
              </a:rPr>
              <a:t>EL CREADOR EN LA CRUZ</a:t>
            </a:r>
            <a:endParaRPr lang="es-MX" sz="2800" b="1" dirty="0">
              <a:solidFill>
                <a:schemeClr val="bg1"/>
              </a:solidFill>
              <a:latin typeface="Avenir LT Std 65 Medium" panose="020B0803020203020204" pitchFamily="34" charset="0"/>
              <a:cs typeface="Lucida Sans Unicode" panose="020B0602030504020204" pitchFamily="34" charset="0"/>
            </a:endParaRPr>
          </a:p>
        </p:txBody>
      </p:sp>
      <p:sp>
        <p:nvSpPr>
          <p:cNvPr id="4" name="CuadroTexto 3">
            <a:extLst>
              <a:ext uri="{FF2B5EF4-FFF2-40B4-BE49-F238E27FC236}">
                <a16:creationId xmlns:a16="http://schemas.microsoft.com/office/drawing/2014/main" id="{7945C082-5F5A-4162-ABBF-29242DBFBADE}"/>
              </a:ext>
            </a:extLst>
          </p:cNvPr>
          <p:cNvSpPr txBox="1"/>
          <p:nvPr/>
        </p:nvSpPr>
        <p:spPr>
          <a:xfrm>
            <a:off x="335360" y="620688"/>
            <a:ext cx="8330736" cy="1323439"/>
          </a:xfrm>
          <a:prstGeom prst="rect">
            <a:avLst/>
          </a:prstGeom>
          <a:noFill/>
        </p:spPr>
        <p:txBody>
          <a:bodyPr wrap="square" rtlCol="0">
            <a:spAutoFit/>
          </a:bodyPr>
          <a:lstStyle/>
          <a:p>
            <a:pPr algn="just"/>
            <a:r>
              <a:rPr lang="es-MX" sz="1600" b="1" dirty="0">
                <a:latin typeface="Avenir Next LT Pro Demi" panose="020B0704020202020204" pitchFamily="34" charset="0"/>
                <a:cs typeface="Times New Roman" panose="02020603050405020304" pitchFamily="18" charset="0"/>
              </a:rPr>
              <a:t>“Porque en él fueron creadas todas las cosas, las que hay en los cielos y las que hay en la tierra, visibles e invisibles; sean tronos, sean dominios, sean principados, sean potestades; todo fue creado por medio de él y para él.” (Colosenses 1: 16)</a:t>
            </a:r>
          </a:p>
          <a:p>
            <a:pPr algn="just"/>
            <a:r>
              <a:rPr lang="es-MX" sz="1600" b="1" dirty="0">
                <a:latin typeface="Avenir Next LT Pro Demi" panose="020B0704020202020204" pitchFamily="34" charset="0"/>
                <a:cs typeface="Times New Roman" panose="02020603050405020304" pitchFamily="18" charset="0"/>
              </a:rPr>
              <a:t>Lee Juan 19:16 al 30, el relato de Juan sobre Jesús en la cruz. ¿Cómo debemos responder a esta asombrosa expresión del amor de Dios?</a:t>
            </a:r>
          </a:p>
        </p:txBody>
      </p:sp>
      <p:sp>
        <p:nvSpPr>
          <p:cNvPr id="5" name="CuadroTexto 4">
            <a:extLst>
              <a:ext uri="{FF2B5EF4-FFF2-40B4-BE49-F238E27FC236}">
                <a16:creationId xmlns:a16="http://schemas.microsoft.com/office/drawing/2014/main" id="{E63A5537-798E-49B6-A59F-CBBBA1F00FC9}"/>
              </a:ext>
            </a:extLst>
          </p:cNvPr>
          <p:cNvSpPr txBox="1">
            <a:spLocks/>
          </p:cNvSpPr>
          <p:nvPr/>
        </p:nvSpPr>
        <p:spPr>
          <a:xfrm>
            <a:off x="335360" y="1954911"/>
            <a:ext cx="8330736" cy="4858465"/>
          </a:xfrm>
          <a:prstGeom prst="rect">
            <a:avLst/>
          </a:prstGeom>
          <a:noFill/>
        </p:spPr>
        <p:txBody>
          <a:bodyPr wrap="square" rtlCol="0">
            <a:normAutofit fontScale="92500" lnSpcReduction="10000"/>
          </a:bodyPr>
          <a:lstStyle>
            <a:defPPr>
              <a:defRPr lang="en-US"/>
            </a:defPPr>
            <a:lvl1pPr indent="0" algn="just">
              <a:spcAft>
                <a:spcPts val="300"/>
              </a:spcAft>
              <a:buFont typeface="Wingdings" panose="05000000000000000000" pitchFamily="2" charset="2"/>
              <a:buNone/>
              <a:defRPr b="1">
                <a:latin typeface="Avenir Next LT Pro" panose="020B0504020202020204" pitchFamily="34" charset="0"/>
                <a:cs typeface="Times New Roman" panose="02020603050405020304" pitchFamily="18" charset="0"/>
              </a:defRPr>
            </a:lvl1pPr>
            <a:lvl2pPr marL="800100" lvl="1" indent="-342900" algn="just">
              <a:spcAft>
                <a:spcPts val="600"/>
              </a:spcAft>
              <a:buFont typeface="+mj-lt"/>
              <a:buAutoNum type="arabicPeriod"/>
              <a:defRPr sz="1600" i="1" u="sng">
                <a:latin typeface="Arial Rounded MT Bold" panose="020F0704030504030204" pitchFamily="34" charset="0"/>
              </a:defRPr>
            </a:lvl2pPr>
          </a:lstStyle>
          <a:p>
            <a:r>
              <a:rPr lang="es-MX" dirty="0"/>
              <a:t>R: </a:t>
            </a:r>
            <a:r>
              <a:rPr lang="es-MX" dirty="0">
                <a:solidFill>
                  <a:schemeClr val="accent1">
                    <a:lumMod val="75000"/>
                  </a:schemeClr>
                </a:solidFill>
              </a:rPr>
              <a:t>Simplemente adorando al Creador de todas las cosas, tanto en el cielo, como las de la tierra, visibles e invisibles. Dándole honra y gloria con nuestra vida, reflejando su carácter de amor por los demás e invitándolos a que se unan a la adoración del creador.</a:t>
            </a:r>
          </a:p>
          <a:p>
            <a:r>
              <a:rPr lang="es-MX" b="0" dirty="0"/>
              <a:t>Que maravilloso es saber que nuestro creador es también nuestro redentor. El Dios que nos creo es el mismo que no redimió. El Dios que te formo con su propias manos, es el mismo que entrego su vida para ser muerto en la Cruz por nosotros, para que tengamos vida eterna. El te creo y luego te redimió, simplemente porque te ama. No hay otra razón, por es misma razón el nunca te abandona. Si el suficientemente poderoso para crear este mundo y todo lo que hay en él, también es suficientemente poderoso para cambiar nuestra vida.</a:t>
            </a:r>
          </a:p>
          <a:p>
            <a:r>
              <a:rPr lang="es-MX" dirty="0"/>
              <a:t>“El pecador puede resistir a este amor, puede rehusar ser atraído a Cristo; pero si no se resiste, será atraído a Jesús; el conocimiento del plan de la salvación le guiará al pie de la cruz, arrepentido de sus pecados, los cuales causaron los sufrimientos del amado Hijo de Dios” </a:t>
            </a:r>
            <a:r>
              <a:rPr lang="es-MX" b="0" i="1" dirty="0"/>
              <a:t>(El camino a Cristo, pp. 27).</a:t>
            </a:r>
          </a:p>
          <a:p>
            <a:r>
              <a:rPr lang="es-MX" dirty="0"/>
              <a:t>Reflexionando: </a:t>
            </a:r>
            <a:r>
              <a:rPr lang="es-MX" dirty="0">
                <a:solidFill>
                  <a:srgbClr val="C00000"/>
                </a:solidFill>
              </a:rPr>
              <a:t> A la luz de la Cruz, ¿por qué es tan herética la idea de que los seres humanos caídos pueden añadir algo a lo que Cristo hizo en la Cruz? ¿Cuál de nuestras obras podría agregarse a lo que el Creador ya ha hecho por nosotros?</a:t>
            </a:r>
          </a:p>
          <a:p>
            <a:endParaRPr lang="es-MX" dirty="0">
              <a:solidFill>
                <a:srgbClr val="C00000"/>
              </a:solidFill>
            </a:endParaRPr>
          </a:p>
        </p:txBody>
      </p:sp>
      <p:sp>
        <p:nvSpPr>
          <p:cNvPr id="6" name="Rectángulo 5">
            <a:extLst>
              <a:ext uri="{FF2B5EF4-FFF2-40B4-BE49-F238E27FC236}">
                <a16:creationId xmlns:a16="http://schemas.microsoft.com/office/drawing/2014/main" id="{881A4D12-881E-4FE3-9002-69A2E560BDB9}"/>
              </a:ext>
            </a:extLst>
          </p:cNvPr>
          <p:cNvSpPr/>
          <p:nvPr/>
        </p:nvSpPr>
        <p:spPr>
          <a:xfrm>
            <a:off x="8666096" y="1556327"/>
            <a:ext cx="3525904" cy="4969017"/>
          </a:xfrm>
          <a:prstGeom prst="rect">
            <a:avLst/>
          </a:prstGeom>
          <a:blipFill dpi="0" rotWithShape="1">
            <a:blip r:embed="rId2">
              <a:extLst>
                <a:ext uri="{28A0092B-C50C-407E-A947-70E740481C1C}">
                  <a14:useLocalDpi xmlns:a14="http://schemas.microsoft.com/office/drawing/2010/main" val="0"/>
                </a:ext>
              </a:extLst>
            </a:blip>
            <a:srcRect/>
            <a:stretch>
              <a:fillRect l="-7693" t="-6667" r="-6180" b="-7897"/>
            </a:stretch>
          </a:blipFill>
          <a:scene3d>
            <a:camera prst="orthographicFront">
              <a:rot lat="0" lon="21594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1404037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ersonalizado 1">
      <a:majorFont>
        <a:latin typeface="Bookman Old Style"/>
        <a:ea typeface=""/>
        <a:cs typeface=""/>
      </a:majorFont>
      <a:minorFont>
        <a:latin typeface="Calibri"/>
        <a:ea typeface=""/>
        <a:cs typeface=""/>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eccion ES" id="{0394C814-B0BB-4D2A-81E0-7ECCD3DA7AB2}" vid="{E1FA17C1-539D-4072-902D-5A1BCEFE71D4}"/>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192363</TotalTime>
  <Words>2981</Words>
  <Application>Microsoft Office PowerPoint</Application>
  <PresentationFormat>Panorámica</PresentationFormat>
  <Paragraphs>60</Paragraphs>
  <Slides>10</Slides>
  <Notes>9</Notes>
  <HiddenSlides>0</HiddenSlides>
  <MMClips>0</MMClips>
  <ScaleCrop>false</ScaleCrop>
  <HeadingPairs>
    <vt:vector size="6" baseType="variant">
      <vt:variant>
        <vt:lpstr>Fuentes usadas</vt:lpstr>
      </vt:variant>
      <vt:variant>
        <vt:i4>22</vt:i4>
      </vt:variant>
      <vt:variant>
        <vt:lpstr>Tema</vt:lpstr>
      </vt:variant>
      <vt:variant>
        <vt:i4>1</vt:i4>
      </vt:variant>
      <vt:variant>
        <vt:lpstr>Títulos de diapositiva</vt:lpstr>
      </vt:variant>
      <vt:variant>
        <vt:i4>10</vt:i4>
      </vt:variant>
    </vt:vector>
  </HeadingPairs>
  <TitlesOfParts>
    <vt:vector size="33" baseType="lpstr">
      <vt:lpstr>Abadi</vt:lpstr>
      <vt:lpstr>Adobe Garamond Pro Bold</vt:lpstr>
      <vt:lpstr>Amasis MT Pro Medium</vt:lpstr>
      <vt:lpstr>Arial</vt:lpstr>
      <vt:lpstr>Arial Rounded MT Bold</vt:lpstr>
      <vt:lpstr>Avenir LT Std 65 Medium</vt:lpstr>
      <vt:lpstr>Avenir Next LT Pro</vt:lpstr>
      <vt:lpstr>Avenir Next LT Pro Demi</vt:lpstr>
      <vt:lpstr>Barlow Condensed Medium</vt:lpstr>
      <vt:lpstr>Baskerville Old Face</vt:lpstr>
      <vt:lpstr>Bernard MT Condensed</vt:lpstr>
      <vt:lpstr>Bookman Old Style</vt:lpstr>
      <vt:lpstr>Calibri</vt:lpstr>
      <vt:lpstr>Eras Bold ITC</vt:lpstr>
      <vt:lpstr>Georgia Pro Cond Semibold</vt:lpstr>
      <vt:lpstr>Gisha</vt:lpstr>
      <vt:lpstr>Impact</vt:lpstr>
      <vt:lpstr>Lato</vt:lpstr>
      <vt:lpstr>Lucida Grande</vt:lpstr>
      <vt:lpstr>Lucida Sans Unicode</vt:lpstr>
      <vt:lpstr>Times New Roman</vt:lpstr>
      <vt:lpstr>Wingdings</vt:lpstr>
      <vt:lpstr>Tema de Office</vt:lpstr>
      <vt:lpstr>Presentación de PowerPoint</vt:lpstr>
      <vt:lpstr>Para memorizar:</vt:lpstr>
      <vt:lpstr>Enfoque del estudio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JORGE CRUZ</dc:creator>
  <cp:lastModifiedBy>JORGE CRUZ</cp:lastModifiedBy>
  <cp:revision>6070</cp:revision>
  <dcterms:created xsi:type="dcterms:W3CDTF">2019-04-09T00:55:26Z</dcterms:created>
  <dcterms:modified xsi:type="dcterms:W3CDTF">2023-05-10T20:08:39Z</dcterms:modified>
</cp:coreProperties>
</file>