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293"/>
    <a:srgbClr val="FFFFFF"/>
    <a:srgbClr val="FFFEFF"/>
    <a:srgbClr val="002060"/>
    <a:srgbClr val="000000"/>
    <a:srgbClr val="002862"/>
    <a:srgbClr val="01828D"/>
    <a:srgbClr val="FD1634"/>
    <a:srgbClr val="BE0707"/>
    <a:srgbClr val="FE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134"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03/05/2023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03/05/2023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t="8007" b="8007"/>
          <a:stretch/>
        </p:blipFill>
        <p:spPr>
          <a:xfrm>
            <a:off x="1902144" y="828596"/>
            <a:ext cx="8480022" cy="606295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821476"/>
          </a:xfrm>
          <a:prstGeom prst="rect">
            <a:avLst/>
          </a:prstGeom>
          <a:solidFill>
            <a:srgbClr val="002862"/>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7422" y="-7617"/>
            <a:ext cx="12215968"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lnSpc>
                <a:spcPct val="120000"/>
              </a:lnSpc>
              <a:spcAft>
                <a:spcPts val="300"/>
              </a:spcAft>
              <a:tabLst>
                <a:tab pos="4038600" algn="l"/>
              </a:tabLst>
            </a:pPr>
            <a:r>
              <a:rPr lang="es-MX" sz="3200" b="1" kern="100" cap="none" spc="0" baseline="0" dirty="0">
                <a:ln w="0"/>
                <a:solidFill>
                  <a:srgbClr val="038293"/>
                </a:solidFill>
                <a:effectLst/>
                <a:latin typeface="Barlow Condensed Medium" panose="00000606000000000000" pitchFamily="2" charset="0"/>
              </a:rPr>
              <a:t>Los tres mensajes</a:t>
            </a:r>
            <a:endParaRPr lang="es-MX" sz="3200" b="1" kern="100" cap="none" spc="0" baseline="0" dirty="0">
              <a:ln w="0"/>
              <a:solidFill>
                <a:srgbClr val="01828D"/>
              </a:solidFill>
              <a:effectLst/>
              <a:latin typeface="Barlow Condensed Medium" panose="00000606000000000000" pitchFamily="2" charset="0"/>
            </a:endParaRPr>
          </a:p>
          <a:p>
            <a:pPr marL="0" indent="0" algn="ctr">
              <a:lnSpc>
                <a:spcPct val="120000"/>
              </a:lnSpc>
              <a:spcAft>
                <a:spcPts val="300"/>
              </a:spcAft>
              <a:tabLst>
                <a:tab pos="4038600" algn="l"/>
              </a:tabLst>
            </a:pPr>
            <a:endParaRPr lang="es-MX" sz="4000" b="1" kern="100" cap="none" spc="0" baseline="0" dirty="0">
              <a:ln w="0"/>
              <a:solidFill>
                <a:srgbClr val="038293"/>
              </a:solidFill>
              <a:effectLst/>
              <a:latin typeface="Barlow Condensed Medium" panose="00000606000000000000" pitchFamily="2" charset="0"/>
            </a:endParaRP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rgbClr val="002060"/>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rgbClr val="000000"/>
                </a:solidFill>
              </a:rPr>
              <a:t>@</a:t>
            </a:r>
            <a:r>
              <a:rPr lang="es-MX" b="1" dirty="0" err="1">
                <a:solidFill>
                  <a:srgbClr val="000000"/>
                </a:solidFill>
              </a:rPr>
              <a:t>IASD_</a:t>
            </a:r>
            <a:r>
              <a:rPr lang="es-MX" b="1" dirty="0" err="1">
                <a:solidFill>
                  <a:srgbClr val="FFFEFF"/>
                </a:solidFill>
              </a:rPr>
              <a:t>EL_Llano</a:t>
            </a:r>
            <a:endParaRPr lang="es-MX" b="1" dirty="0">
              <a:solidFill>
                <a:srgbClr val="FFFEFF"/>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0" y="2348880"/>
            <a:ext cx="2331660" cy="989818"/>
          </a:xfrm>
          <a:prstGeom prst="rect">
            <a:avLst/>
          </a:prstGeom>
          <a:noFill/>
        </p:spPr>
        <p:txBody>
          <a:bodyPr wrap="square" rtlCol="0">
            <a:normAutofit fontScale="55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LA HORA DE SU JUICIO</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06 de Mayo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02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504024"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do.</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rot="19938315">
            <a:off x="9069934" y="233325"/>
            <a:ext cx="2055185" cy="2055185"/>
          </a:xfrm>
          <a:prstGeom prst="rect">
            <a:avLst/>
          </a:prstGeom>
        </p:spPr>
      </p:pic>
      <p:sp>
        <p:nvSpPr>
          <p:cNvPr id="4" name="CuadroTexto 3">
            <a:extLst>
              <a:ext uri="{FF2B5EF4-FFF2-40B4-BE49-F238E27FC236}">
                <a16:creationId xmlns:a16="http://schemas.microsoft.com/office/drawing/2014/main" id="{1D1858D2-F92E-1DA3-4382-DF9A031B646C}"/>
              </a:ext>
            </a:extLst>
          </p:cNvPr>
          <p:cNvSpPr txBox="1"/>
          <p:nvPr userDrawn="1"/>
        </p:nvSpPr>
        <p:spPr>
          <a:xfrm>
            <a:off x="4943872" y="293747"/>
            <a:ext cx="2289209" cy="830997"/>
          </a:xfrm>
          <a:prstGeom prst="rect">
            <a:avLst/>
          </a:prstGeom>
          <a:noFill/>
        </p:spPr>
        <p:txBody>
          <a:bodyPr wrap="square" rtlCol="0">
            <a:spAutoFit/>
          </a:bodyPr>
          <a:lstStyle/>
          <a:p>
            <a:pPr algn="ctr"/>
            <a:r>
              <a:rPr lang="es-MX" sz="4800" dirty="0">
                <a:solidFill>
                  <a:srgbClr val="038293"/>
                </a:solidFill>
                <a:latin typeface="Barlow Condensed Medium" panose="00000606000000000000" pitchFamily="2" charset="0"/>
              </a:rPr>
              <a:t>CÓSMICOS</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rgbClr val="002060"/>
          </a:solidFill>
        </p:spPr>
        <p:txBody>
          <a:bodyPr/>
          <a:lstStyle>
            <a:lvl1pPr marL="0" indent="0" algn="ctr" defTabSz="895350">
              <a:defRPr>
                <a:solidFill>
                  <a:srgbClr val="FFFFFF"/>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475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“Y hagan esto conociendo el tiempo, que ya es hora de levantarnos del sueño; pues ahora nuestra salvación está más cerca que cuando creímos. La noche está muy avanzada; el día casi ha llegado. Desechemos las obras de las tinieblas y vistámonos las armas de luz” </a:t>
            </a:r>
          </a:p>
          <a:p>
            <a:pPr algn="ctr"/>
            <a:r>
              <a:rPr lang="es-MX" sz="7000" b="1" i="0" dirty="0">
                <a:solidFill>
                  <a:schemeClr val="tx1"/>
                </a:solidFill>
                <a:effectLst/>
                <a:latin typeface="Times New Roman" panose="02020603050405020304" pitchFamily="18" charset="0"/>
                <a:cs typeface="Times New Roman" panose="02020603050405020304" pitchFamily="18" charset="0"/>
              </a:rPr>
              <a:t>(Rom. 13:11, 12).</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3" y="-8878"/>
            <a:ext cx="1696368" cy="686687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02060"/>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47971" y="-27384"/>
            <a:ext cx="1744030" cy="691276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03/05/2023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24744"/>
            <a:ext cx="11197244" cy="5400600"/>
          </a:xfrm>
          <a:noFill/>
        </p:spPr>
        <p:txBody>
          <a:bodyPr wrap="square" rtlCol="0">
            <a:normAutofit fontScale="85000" lnSpcReduction="10000"/>
          </a:bodyPr>
          <a:lstStyle/>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Desde 1844, Dios ha estado restaurando la verdad de que si lo amamos, le permitiremos cambiar nuestros corazones y escribir Su ley en nuestros corazones y en nuestras mentes. Él quiere escribir Su ley en nuestros corazones para que la amemos. Y Él quiere escribir Su ley en nuestras mentes para que la </a:t>
            </a:r>
            <a:r>
              <a:rPr lang="es-MX" sz="2000" b="1" dirty="0" err="1">
                <a:ln>
                  <a:solidFill>
                    <a:schemeClr val="tx1"/>
                  </a:solidFill>
                </a:ln>
                <a:latin typeface="Georgia Pro Cond Semibold" panose="020B0604020202020204" pitchFamily="18" charset="0"/>
                <a:ea typeface="Roboto Thin" panose="02000000000000000000" pitchFamily="2" charset="0"/>
              </a:rPr>
              <a:t>sepamos.Es</a:t>
            </a:r>
            <a:r>
              <a:rPr lang="es-MX" sz="2000" b="1" dirty="0">
                <a:ln>
                  <a:solidFill>
                    <a:schemeClr val="tx1"/>
                  </a:solidFill>
                </a:ln>
                <a:latin typeface="Georgia Pro Cond Semibold" panose="020B0604020202020204" pitchFamily="18" charset="0"/>
                <a:ea typeface="Roboto Thin" panose="02000000000000000000" pitchFamily="2" charset="0"/>
              </a:rPr>
              <a:t> posible que se haya sorprendido al descubrir que hemos estado viviendo en el tiempo del fin desde 1844. Eso es mucho, mucho tiempo. Recordemos a Noé, a quien Dios le dijo que el mundo sería destruido por un diluvio. Noé predicó durante 120 años antes de que llegara el diluvio, pero el mundo estuvo bajo juicio todo ese tiempo porque el diluvio se acercaba.</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El tiempo se acaba. ¿Hay algo en tu vida que no esté en armonía con Su voluntad, algo en tu vida que te separe de Él? ¿Pasas tiempo con Su Palabra? ¿Anhelas conocerlo por Su Palabra? ¿Tienes hambre de la verdad en Su Palabra? ¿Estás dispuesto a dejar de lado todas las tradiciones humanas y las doctrinas hechas por el hombre para obedecer a este Cristo?</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la lección de esta semana nos enfocamos en los temas que le fueron profetizados a Daniel: 1) El Juicio y La purificación del Santuario 2) Profecías de tiempos, Los 2,300 Días Las 70 semanas y la última semana, 3) La hora del Juicio. Nuestro reconocimiento de lo que Jesús hizo, hace y hará nos lleva a anhelar servirlo para siempre.</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“Solemnes son las escenas relacionadas con la obra final de la expiación. Los intereses implicados en ella son trascendentales. Ahora se está efectuando el juicio en el santuario celestial. Todos los que quieran conservar sus nombres en el libro de la vida, deberían ahora, en los pocos días que restan de su vida, afligir sus almas ante Dios con dolor por el pecado y con verdadero arrepentimiento. Debe realizarse un escudriñamiento profundo y fiel del corazón</a:t>
            </a:r>
            <a:r>
              <a:rPr lang="es-MX" sz="2000" i="1" dirty="0">
                <a:ln>
                  <a:solidFill>
                    <a:schemeClr val="tx1"/>
                  </a:solidFill>
                </a:ln>
                <a:latin typeface="Georgia Pro Cond Semibold" panose="020B0604020202020204" pitchFamily="18" charset="0"/>
                <a:ea typeface="Roboto Thin" panose="02000000000000000000" pitchFamily="2" charset="0"/>
              </a:rPr>
              <a:t>” (Hijos e hijas de Dios, p. 357).</a:t>
            </a:r>
            <a:endParaRPr lang="es-MX" sz="2000" i="1" dirty="0">
              <a:solidFill>
                <a:srgbClr val="000000"/>
              </a:solidFill>
              <a:latin typeface="Avenir Next LT Pro" panose="020B05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0206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587" r="1587"/>
          <a:stretch/>
        </p:blipFill>
        <p:spPr>
          <a:xfrm>
            <a:off x="6964992" y="2708920"/>
            <a:ext cx="3456384"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94232" y="3035184"/>
            <a:ext cx="2601048" cy="1406384"/>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93432" y="1484784"/>
            <a:ext cx="7200800" cy="5008091"/>
          </a:xfrm>
          <a:prstGeom prst="rect">
            <a:avLst/>
          </a:prstGeom>
        </p:spPr>
        <p:txBody>
          <a:bodyPr wrap="square">
            <a:normAutofit fontScale="92500" lnSpcReduction="10000"/>
          </a:bodyPr>
          <a:lstStyle/>
          <a:p>
            <a:pPr algn="just">
              <a:spcAft>
                <a:spcPts val="600"/>
              </a:spcAft>
            </a:pPr>
            <a:r>
              <a:rPr lang="es-MX" b="1" dirty="0">
                <a:ln>
                  <a:solidFill>
                    <a:schemeClr val="tx1"/>
                  </a:solidFill>
                </a:ln>
                <a:latin typeface="Georgia Pro Cond Semibold" panose="020B0604020202020204" pitchFamily="18" charset="0"/>
                <a:ea typeface="Roboto Thin" panose="02000000000000000000" pitchFamily="2" charset="0"/>
                <a:cs typeface="+mj-cs"/>
              </a:rPr>
              <a:t>Las matemáticas son una ciencia exacta. En las profecías de Daniel y Apocalipsis acerca del juicio, el Espíritu Santo reveló a los profetas una prueba matemática muy especial de que se puede confiar en la Palabra de Dios. En la lección de esta semana examinaremos algunas de esta pruebas. Y una de ella tiene que ver con los fuegos del juicio de Dios que se consumieron sobre él, en el Calvario, y todos los que están en Cristo están a salvo para siempre bajo sus alas. En la Cruz, Cristo fue juzgado como un pecador condenado a fin de que nosotros pudiéramos ser juzgados como ciudadanos justos del Reino celestial.</a:t>
            </a:r>
          </a:p>
          <a:p>
            <a:pPr algn="just">
              <a:spcAft>
                <a:spcPts val="600"/>
              </a:spcAft>
            </a:pPr>
            <a:r>
              <a:rPr lang="es-MX" b="1" dirty="0">
                <a:ln>
                  <a:solidFill>
                    <a:schemeClr val="tx1"/>
                  </a:solidFill>
                </a:ln>
                <a:latin typeface="Georgia Pro Cond Semibold" panose="020B0604020202020204" pitchFamily="18" charset="0"/>
                <a:ea typeface="Roboto Thin" panose="02000000000000000000" pitchFamily="2" charset="0"/>
                <a:cs typeface="+mj-cs"/>
              </a:rPr>
              <a:t>Daniel 9 es una de los capítulos más notables de toda la Biblia. Revela claramente el tiempo del bautismo de Jesús, su muerte en la Cruz y la proclamación del evangelio a los gentiles. Estas profecías no se dan simplemente en términos vagos o amplios. Al confrontarse con la exactitud de estas profecías, muchos escépticos, al comprender su importancia, se han convertido en seguidores comprometidos de Jesús. </a:t>
            </a:r>
          </a:p>
          <a:p>
            <a:pPr algn="just">
              <a:spcAft>
                <a:spcPts val="600"/>
              </a:spcAft>
            </a:pPr>
            <a:r>
              <a:rPr lang="es-MX" b="1" dirty="0">
                <a:ln>
                  <a:solidFill>
                    <a:schemeClr val="tx1"/>
                  </a:solidFill>
                </a:ln>
                <a:latin typeface="Georgia Pro Cond Semibold" panose="020B0604020202020204" pitchFamily="18" charset="0"/>
                <a:ea typeface="Roboto Thin" panose="02000000000000000000" pitchFamily="2" charset="0"/>
                <a:cs typeface="+mj-cs"/>
              </a:rPr>
              <a:t>En la lección de esta semana nos enfocaremos en los temas que le fueron profetizados a Daniel: 1) El Juicio y La purificación del Santuario 2) Profecías de tiempos, Los 2,300 Días Las 70 semanas y la última semana, 3) La hora del Juicio. Nuestro reconocimiento de lo que Jesús hizo, hace y hará nos lleva a anhelar servirlo para siempre.</a:t>
            </a:r>
          </a:p>
          <a:p>
            <a:pPr algn="just">
              <a:spcAft>
                <a:spcPts val="600"/>
              </a:spcAft>
            </a:pPr>
            <a:endParaRPr lang="es-MX" b="1" dirty="0">
              <a:ln>
                <a:solidFill>
                  <a:schemeClr val="tx1"/>
                </a:solidFill>
              </a:ln>
              <a:latin typeface="Georgia Pro Cond Semibold" panose="020B0604020202020204" pitchFamily="18" charset="0"/>
              <a:ea typeface="Roboto Thin" panose="02000000000000000000" pitchFamily="2" charset="0"/>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t="6169" b="6169"/>
          <a:stretch/>
        </p:blipFill>
        <p:spPr>
          <a:xfrm>
            <a:off x="7745216" y="3160392"/>
            <a:ext cx="2601048" cy="156142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Baskerville Old Face" panose="02020602080505020303" pitchFamily="18" charset="0"/>
                <a:cs typeface="Lucida Sans Unicode" panose="020B0602030504020204" pitchFamily="34" charset="0"/>
              </a:rPr>
              <a:t>LA HORA DE SU JUICIO </a:t>
            </a:r>
            <a:r>
              <a:rPr lang="es-MX" sz="2400" b="1" dirty="0">
                <a:solidFill>
                  <a:schemeClr val="bg1"/>
                </a:solidFill>
                <a:latin typeface="Avenir LT Std 65 Medium" panose="020B0803020203020204" pitchFamily="34" charset="0"/>
                <a:cs typeface="Lucida Sans Unicode" panose="020B0602030504020204" pitchFamily="34" charset="0"/>
              </a:rPr>
              <a:t>(Introducción)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340768"/>
            <a:ext cx="8173419" cy="5445223"/>
          </a:xfrm>
          <a:prstGeom prst="rect">
            <a:avLst/>
          </a:prstGeom>
          <a:noFill/>
        </p:spPr>
        <p:txBody>
          <a:bodyPr wrap="square" rtlCol="0">
            <a:normAutofit fontScale="92500" lnSpcReduction="20000"/>
          </a:bodyPr>
          <a:lstStyle/>
          <a:p>
            <a:pPr indent="808038" algn="just">
              <a:spcAft>
                <a:spcPts val="600"/>
              </a:spcAft>
              <a:tabLst>
                <a:tab pos="808038" algn="l"/>
              </a:tabLst>
            </a:pPr>
            <a:r>
              <a:rPr lang="es-MX" dirty="0">
                <a:latin typeface="Avenir Next LT Pro" panose="020B0504020202020204" pitchFamily="34" charset="0"/>
                <a:cs typeface="Times New Roman" panose="02020603050405020304" pitchFamily="18" charset="0"/>
              </a:rPr>
              <a:t>En Daniel, capítulos 8 y 9, descubrimos el horario divino para el 	comienzo de este juicio celestial. En su infinita sabiduría, Dios vincula 	este juicio del tiempo del fin con hitos específicos en la vida de Jesús. 	Estos eventos terrenales históricamente verificables en la línea de tiempo de la historia confirman la confiabilidad de la profecía y la fecha para el comienzo del juicio. Daniel 8:14 nos da nuestra primera pista. El ángel le dice a Daniel «Va a tardar dos mil trescientos días con sus noches. Después de eso, se purificará el santuario» (NVI)</a:t>
            </a:r>
          </a:p>
          <a:p>
            <a:pPr algn="just">
              <a:spcAft>
                <a:spcPts val="600"/>
              </a:spcAft>
              <a:tabLst>
                <a:tab pos="808038" algn="l"/>
              </a:tabLst>
            </a:pPr>
            <a:r>
              <a:rPr lang="es-MX" dirty="0">
                <a:latin typeface="Avenir Next LT Pro" panose="020B0504020202020204" pitchFamily="34" charset="0"/>
                <a:cs typeface="Times New Roman" panose="02020603050405020304" pitchFamily="18" charset="0"/>
              </a:rPr>
              <a:t>Cualquier judío entendía claramente lo que significaba la purificación del santuario terrenal. Esta se llevaba a cabo al final del año judío y se consideraba un día de juicio. Aunque Daniel entendía el concepto de la purificación del santuario y el juicio, no tenía claro lo de los 2,300 días. En Daniel 8: 27 dice: «Me quedé espantado por causa de la visión pues no la entendía». Ya se ha mencionado que un día profético equivale a un año literal. En la profecía Bíblica, cuando tenemos imágenes simbólicas, también tenemos profecías simbólicas de tiempo.</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“La vida es corta. Las cosas del mundo perecerán con quienes las usan. Seamos sabios y edifiquemos para la eternidad. No podemos permitirnos perder nuestros momentos preciosos, o emprender actividades que no producirán fruto para la eternidad. El tiempo que hasta ahora hemos dedicado al ocio, a la frivolidad, a la mundanalidad, debe emplearse para obtener un conocimiento de las Escrituras, en hermosear nuestra vida, en bendecir y ennoblecer la vida y el carácter de otros. Esta obra recibirá la aprobación de Dios, y ganará para nosotros la bendición celestial del Bien hecho’ ”. </a:t>
            </a:r>
            <a:r>
              <a:rPr lang="es-MX" i="1" dirty="0">
                <a:latin typeface="Avenir Next LT Pro" panose="020B0504020202020204" pitchFamily="34" charset="0"/>
                <a:cs typeface="Times New Roman" panose="02020603050405020304" pitchFamily="18" charset="0"/>
              </a:rPr>
              <a:t>(Nuestra elevada vocación, p. 189).</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4025" r="14025"/>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4" y="938864"/>
            <a:ext cx="1547803"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PURIFICACIÓN DEL SANTUARIO</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115690"/>
          </a:xfrm>
          <a:prstGeom prst="rect">
            <a:avLst/>
          </a:prstGeom>
          <a:noFill/>
        </p:spPr>
        <p:txBody>
          <a:bodyPr wrap="square" rtlCol="0">
            <a:spAutoFit/>
          </a:bodyPr>
          <a:lstStyle/>
          <a:p>
            <a:pPr algn="just">
              <a:spcAft>
                <a:spcPts val="300"/>
              </a:spcAft>
            </a:pPr>
            <a:r>
              <a:rPr lang="es-MX" sz="1600" b="1" dirty="0">
                <a:latin typeface="Avenir Next LT Pro Demi" panose="020B0704020202020204" pitchFamily="34" charset="0"/>
                <a:cs typeface="Times New Roman" panose="02020603050405020304" pitchFamily="18" charset="0"/>
              </a:rPr>
              <a:t>“Y él dijo: Hasta dos mil trescientas tardes y mañanas; luego el santuario será purificado.” (Daniel 8: 14) </a:t>
            </a:r>
          </a:p>
          <a:p>
            <a:pPr algn="just">
              <a:spcAft>
                <a:spcPts val="300"/>
              </a:spcAft>
            </a:pPr>
            <a:r>
              <a:rPr lang="es-MX" sz="1600" b="1" dirty="0">
                <a:latin typeface="Avenir Next LT Pro Demi" panose="020B0704020202020204" pitchFamily="34" charset="0"/>
                <a:cs typeface="Times New Roman" panose="02020603050405020304" pitchFamily="18" charset="0"/>
              </a:rPr>
              <a:t>Lee Daniel 8:27; y 9:21 y 22. ¿Cuál fue la respuesta de Daniel a la visión de los 2.300 días, y qué le respondió Dios a él?</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700809"/>
            <a:ext cx="8330736" cy="5040560"/>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pPr>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Quedo quebrantado, y estuvo enfermo algunos días, porque estaba espantado y no entendía la profecía. Y Dios le responde dándole sabiduría y entendimiento para comprender la profecía.</a:t>
            </a:r>
          </a:p>
          <a:p>
            <a:pPr>
              <a:lnSpc>
                <a:spcPct val="110000"/>
              </a:lnSpc>
            </a:pPr>
            <a:r>
              <a:rPr lang="es-MX" sz="1700" b="0" dirty="0">
                <a:solidFill>
                  <a:prstClr val="black"/>
                </a:solidFill>
                <a:latin typeface="Avenir Next LT Pro" panose="020B0504020202020204" pitchFamily="34" charset="0"/>
                <a:ea typeface="+mn-ea"/>
              </a:rPr>
              <a:t>En Daniel, capítulos 8 y 9, descubrimos el horario divino para el comienzo de este juicio celestial. Milagrosamente, en su infinita sabiduría, Jesús vincula este juicio del tiempo del fin con hitos específicos en la vida de Jesús. Estos eventos terrenales históricamente verificables en la línea de tiempo de la historia confirman la confiabilidad de la profecía y la fecha para el comienzo del juicio. El siguiente capítulo, Daniel 9, registra la ferviente oración de Daniel para entender la visión. Mientras ora, el ángel Gabriel viene en respuesta a su oración. </a:t>
            </a:r>
          </a:p>
          <a:p>
            <a:pPr>
              <a:lnSpc>
                <a:spcPct val="110000"/>
              </a:lnSpc>
            </a:pPr>
            <a:r>
              <a:rPr lang="es-MX" sz="1700" dirty="0">
                <a:solidFill>
                  <a:schemeClr val="tx1"/>
                </a:solidFill>
                <a:latin typeface="Avenir Next LT Pro" panose="020B0504020202020204" pitchFamily="34" charset="0"/>
                <a:ea typeface="+mn-ea"/>
              </a:rPr>
              <a:t>“Satanás ha inducido a muchos a creer que las porciones proféticas de los escritos de Daniel y de Juan el revelador no pueden comprenderse. Pero se ha prometido claramente que una bendición especial acompañara el estudio de esas profecías. "Entenderán los entendidos“ {Daniel 12:10), fue dicho acerca de las visiones de Daniel cuyo sello iba a ser quitado en los últimos días; y acerca de la revelación que Cristo dio a su siervo Juan para guiar al pueblo de Dios a través de los siglos, se prometió: "Bienaventurado el que lee, y los que oyen las palabras de esta profecía , y guardan las cosas en ella escritas". Apocalipsis 1:3". </a:t>
            </a:r>
            <a:r>
              <a:rPr lang="es-MX" sz="1700" b="0" i="1" dirty="0">
                <a:solidFill>
                  <a:schemeClr val="tx1"/>
                </a:solidFill>
                <a:latin typeface="Avenir Next LT Pro" panose="020B0504020202020204" pitchFamily="34" charset="0"/>
                <a:ea typeface="+mn-ea"/>
              </a:rPr>
              <a:t>(Profetas y reyes, p. 402). </a:t>
            </a:r>
          </a:p>
          <a:p>
            <a:pPr>
              <a:lnSpc>
                <a:spcPct val="110000"/>
              </a:lnSpc>
            </a:pPr>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¿Por qué es significativo que la muerte de Jesús, según se revela en Daniel 9:24 al 27, esté directamente relacionada con el Juicio, en Daniel 8:14? ¿Qué gran verdad se enseña aquí mediante este vínculo?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LOS 2.300 DÍAS Y EL TIEMPO DEL FIN</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juró por el que vive por los siglos de los siglos, que creó el cielo y las cosas que están en él, y la tierra y las cosas que están en ella, y el mar y las cosas que están en él, que el tiempo no sería más,” </a:t>
            </a:r>
            <a:r>
              <a:rPr lang="es-MX" sz="1600" b="1" i="1" dirty="0">
                <a:latin typeface="Avenir Next LT Pro Demi" panose="020B0704020202020204" pitchFamily="34" charset="0"/>
                <a:cs typeface="Times New Roman" panose="02020603050405020304" pitchFamily="18" charset="0"/>
              </a:rPr>
              <a:t>(Apocalipsis 10: 6).</a:t>
            </a:r>
          </a:p>
          <a:p>
            <a:pPr algn="just"/>
            <a:r>
              <a:rPr lang="es-MX" sz="1600" b="1" dirty="0">
                <a:latin typeface="Avenir Next LT Pro Demi" panose="020B0704020202020204" pitchFamily="34" charset="0"/>
              </a:rPr>
              <a:t>Lee Daniel 8:17, 19 y 26. ¿A qué período declara el ángel que se aplica la visión de Daniel 8 y los 2.300 días, y por qué es importante entender eso?</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916832"/>
            <a:ext cx="8240218" cy="4968552"/>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Al periodo del tiempo del fin, esto es importante porque nosotros estamos viviendo el tiempo del fin, que inicio cuando termina la profecía de los 2,300 día o años, e inicia el juicio investigador.</a:t>
            </a:r>
          </a:p>
          <a:p>
            <a:r>
              <a:rPr lang="es-MX" b="0" dirty="0">
                <a:solidFill>
                  <a:prstClr val="black"/>
                </a:solidFill>
                <a:latin typeface="Avenir Next LT Pro" panose="020B0504020202020204" pitchFamily="34" charset="0"/>
                <a:ea typeface="+mn-ea"/>
              </a:rPr>
              <a:t>El ángel Gabriel entonces declara: "Comprende, hijo del hombre, que la visión se refiere al tiempo del fin" (Daniel 8:17). ¿De qué visión está hablando Gabriel? No hay visión dada a Daniel en el capítulo 9. Al final del capítulo 8, Daniel se desmaya mientras Gabriel explica la parte de la visión relacionada con el tiempo; por lo tanto, la explicación de Gabriel en este capítulo debe ser con respecto a la porción de la profecía que Daniel no entendió en el capítulo 8. La visión de los 2300 días en Daniel 8:14 y la purificación del santuario, según el ángel Gabriel, se aplica al tiempo del fin.</a:t>
            </a:r>
          </a:p>
          <a:p>
            <a:r>
              <a:rPr lang="es-MX" dirty="0">
                <a:solidFill>
                  <a:schemeClr val="tx1"/>
                </a:solidFill>
                <a:latin typeface="Avenir Next LT Pro" panose="020B0504020202020204" pitchFamily="34" charset="0"/>
                <a:ea typeface="+mn-ea"/>
              </a:rPr>
              <a:t>“Debemos trabajar mientras dure el día, porque cuando llegue la tenebrosa noche de tribulaciones y angustias, será demasiado tarde para trabajar por Dios. Jesús esta en su santo templo y ahora aceptara nuestros sacrificios, nuestras oraciones y la confesión de nuestras faltas y pecados, y perdonara todas las transgresiones de Israel, a fin de que queden borradas antes de salir el del Santuario. Entonces los santos y justos seguirán siendo santos y justos, porque todos sus pecados habrán quedado borrados, y ellos recibirán el sello del Dios vivo; pero quienes sean injustos e impuros, seguirán siendo también injustos e impuros, porque ya no habrá en el Santuario sacerdote que ofrezca ante el trono del Padre las oraciones, sacrificios y confesiones de ellos” </a:t>
            </a:r>
            <a:r>
              <a:rPr lang="es-MX" b="0" i="1" dirty="0">
                <a:solidFill>
                  <a:schemeClr val="tx1"/>
                </a:solidFill>
                <a:latin typeface="Avenir Next LT Pro" panose="020B0504020202020204" pitchFamily="34" charset="0"/>
                <a:ea typeface="+mn-ea"/>
              </a:rPr>
              <a:t>(Primeros escritos, p. 48).  </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Gabriel mencionó que Daniel era “muy amado”. ¿Qué nos dice esto sobre el vínculo íntimo entre el Cielo y la Tierra?</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INSTRUCCIÓN DEL ÁNGEL A DANIEL</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“Setenta semanas están determinadas sobre tu pueblo y sobre tu santa ciudad, para terminar la prevaricación, y poner fin al pecado, y expiar la iniquidad, para traer la justicia perdurable, y sellar la visión y la profecía, y ungir al Santo de los santos.” (Daniel 7: 13 y 14)</a:t>
            </a:r>
          </a:p>
          <a:p>
            <a:pPr algn="just"/>
            <a:r>
              <a:rPr lang="es-MX" sz="1600" b="1" dirty="0">
                <a:latin typeface="Avenir Next LT Pro Demi" panose="020B0704020202020204" pitchFamily="34" charset="0"/>
                <a:cs typeface="Times New Roman" panose="02020603050405020304" pitchFamily="18" charset="0"/>
              </a:rPr>
              <a:t>Gabriel sigue en Daniel 9:24 al 27. ¿De qué acontecimientos de la vida y el ministerio de Jesús está hablando?</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2132856"/>
            <a:ext cx="8424936" cy="4608512"/>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La primera parte habla del pueblo de Dios, los judíos. Pero sobre la vida y ministerio de Jesús, esta hablando del bautizó y unción por el Espíritu Santo de Jesús en el año 27 y de su muerte en el año 31.</a:t>
            </a:r>
          </a:p>
          <a:p>
            <a:r>
              <a:rPr lang="es-MX" b="0" dirty="0"/>
              <a:t>En cuanto a la visión, Gabriel continúa: "Por tanto, considerad el asunto, y entended la visión" (Daniel 9:23). Lo que importa—¿Y qué visión? El asunto que estaba discutiendo en el capítulo 8, cuando Daniel se desmayó y no entendió, fue la limpieza del santuario. La visión es la de los 2300 días. Ya que no hay visión registrada en el capítulo 9, Gabriel debe estar hablando de la porción de la visión en Daniel 8 que el profeta no entendió. Y en Daniel 9:24 le explica la profecía de las 70 semanas o 490 años proféticos. Donde esta incluido el ministerio de Jesucristo con su bautizo y unción del Espíritu Santo en el año 27 d.C. y muerte en el año 31 d.C.</a:t>
            </a:r>
          </a:p>
          <a:p>
            <a:r>
              <a:rPr lang="es-MX" dirty="0"/>
              <a:t>“Transcurrido «el tiempo» las sesenta y nueve semanas del capítulo noveno de Daniel, que debían extenderse hasta el Mesías, «el Ungido»— Cristo había recibido la unción del Espíritu después de haber sido bautizado por Juan en el Jordán, y el «reino de Dios» que habían declarado estar próximo, fue establecido por la muerte de Cristo. Este reino no era un Imperio terrenal como se les había enseñado a creer. No era tampoco el reino venidero e inmortal que se establecerá cuando «el reino, y el dominio, y el señorío de los reinos por debajo de todos los cielos, será dado al pueblo de los santos del Altísimo»; ese reino eterno en que «todos los dominios le servirán y le obedecerán a él». Daniel 7:27” </a:t>
            </a:r>
            <a:r>
              <a:rPr lang="es-MX" b="0" i="1" dirty="0"/>
              <a:t>(El conflicto de los siglos, pp. 347).</a:t>
            </a:r>
            <a:endParaRPr lang="pt-BR" b="0" i="1" dirty="0"/>
          </a:p>
          <a:p>
            <a:r>
              <a:rPr lang="es-MX" dirty="0"/>
              <a:t>Reflexionando:</a:t>
            </a:r>
            <a:r>
              <a:rPr lang="es-MX" dirty="0">
                <a:solidFill>
                  <a:srgbClr val="C00000"/>
                </a:solidFill>
              </a:rPr>
              <a:t> Entendemos la profecías de tiempo dadas en Daniel, o aún estamos en tinieblas sobre ellas. Escudriñar las escrituras con oración y ayuno para comprender el mensaje para el tiempo del fin.</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MESÍAS “CORTADO”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después de las sesenta y dos semanas se quitará la vida al Mesías, mas no por sí; y el pueblo de un príncipe que ha de venir destruirá la ciudad y el santuario; y su fin será con inundación, y hasta el fin de la guerra durarán las devastaciones. (Daniel 9: 26)</a:t>
            </a:r>
          </a:p>
          <a:p>
            <a:pPr algn="just"/>
            <a:r>
              <a:rPr lang="es-MX" sz="1600" b="1" dirty="0">
                <a:latin typeface="Avenir Next LT Pro Demi" panose="020B0704020202020204" pitchFamily="34" charset="0"/>
                <a:cs typeface="Times New Roman" panose="02020603050405020304" pitchFamily="18" charset="0"/>
              </a:rPr>
              <a:t>Lee Romanos 5:6 al 9, junto con Daniel 9:26. ¿Qué grandes verdades se revelan aquí?</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682985"/>
            <a:ext cx="8296729" cy="4914367"/>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Que Cristo murió por los pecadores, por amor a nosotros y con su muerte tenemos accesos a la salvación.</a:t>
            </a:r>
          </a:p>
          <a:p>
            <a:pPr>
              <a:spcAft>
                <a:spcPts val="300"/>
              </a:spcAft>
            </a:pPr>
            <a:r>
              <a:rPr lang="es-MX" dirty="0">
                <a:latin typeface="Avenir Next LT Pro" panose="020B0504020202020204" pitchFamily="34" charset="0"/>
                <a:cs typeface="Times New Roman" panose="02020603050405020304" pitchFamily="18" charset="0"/>
              </a:rPr>
              <a:t>A Daniel se le dice que se determinaron 70 semanas para los judíos, y ahora sabía, y ahora sabemos, que para el año 27 d.C., 69 de esas semanas, o 483 años, se agotarían las existencias. Quedaría una semana. Una semana profética desde el año 27 d.C., 7 años después del año 27 d.C., nos lleva al año 34 d.C. La Biblia dice que, en algún momento a mediados de esta semana, en medio de estos últimos siete años, el Mesías sería crucificado. El punto medio de siete años, o la mitad de siete, es tres años y medio. Gabriel le dice a Daniel que el Mesías sería crucificado tres años y medio después del año 27 d.C.</a:t>
            </a:r>
          </a:p>
          <a:p>
            <a:pPr>
              <a:spcAft>
                <a:spcPts val="300"/>
              </a:spcAft>
            </a:pPr>
            <a:r>
              <a:rPr lang="es-MX" b="1" dirty="0">
                <a:latin typeface="Avenir Next LT Pro" panose="020B0504020202020204" pitchFamily="34" charset="0"/>
                <a:cs typeface="Times New Roman" panose="02020603050405020304" pitchFamily="18" charset="0"/>
              </a:rPr>
              <a:t>“Durante siete años después que el Salvador iniciara su ministerio, el evangelio iba a ser predicado especialmente a los judíos; por Cristo mismo durante tres años y medio, y después por los apóstoles. «A la mitad de la semana hará cesar el sacrificio y la ofrenda». Daniel 9:27. En la primavera del año 31 de nuestra era, Cristo, el verdadero Sacrificio, fue ofrecido en el Calvario. Entonces el velo del templo se rasgó en dos, por lo cual se demostró que dejaban de existir el carácter sagrado y el significado del servicio de los sacrificios. Había llegado el momento en que debían cesar el sacrificio y la oblación terrenales.” </a:t>
            </a:r>
            <a:r>
              <a:rPr lang="es-MX" i="1" dirty="0">
                <a:latin typeface="Avenir Next LT Pro" panose="020B0504020202020204" pitchFamily="34" charset="0"/>
                <a:cs typeface="Times New Roman" panose="02020603050405020304" pitchFamily="18" charset="0"/>
              </a:rPr>
              <a:t>(El Deseado de todas las gentes, p. 455).</a:t>
            </a:r>
            <a:endParaRPr lang="es-MX" b="1" i="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Lee Marcos 15:38; y Mateo 3:15 y 16, teniendo en mente lo que acabas de leer. ¿Cómo nos ayudan estos versículos a entender la profecía de Daniel 9:24 al 27?</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32089" y="1556792"/>
            <a:ext cx="3559911" cy="4941285"/>
          </a:xfrm>
          <a:prstGeom prst="rect">
            <a:avLst/>
          </a:prstGeom>
          <a:blipFill dpi="0" rotWithShape="1">
            <a:blip r:embed="rId3">
              <a:extLst>
                <a:ext uri="{28A0092B-C50C-407E-A947-70E740481C1C}">
                  <a14:useLocalDpi xmlns:a14="http://schemas.microsoft.com/office/drawing/2010/main" val="0"/>
                </a:ext>
              </a:extLst>
            </a:blip>
            <a:srcRect/>
            <a:stretch>
              <a:fillRect l="-10642" t="-6667" r="-11595" b="-7079"/>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EL AÑO 1844</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“Setenta semanas están determinadas sobre tu pueblo y sobre tu santa ciudad, para terminar la prevaricación, y poner fin al pecado, y expiar la iniquidad, para traer la justicia perdurable, y sellar la visión y la profecía, y ungir al Santo de los santos.” (Daniel 9: 24)</a:t>
            </a:r>
          </a:p>
          <a:p>
            <a:pPr algn="just"/>
            <a:r>
              <a:rPr lang="es-MX" sz="1600" b="1" dirty="0">
                <a:latin typeface="Avenir Next LT Pro Demi" panose="020B0704020202020204" pitchFamily="34" charset="0"/>
                <a:cs typeface="Times New Roman" panose="02020603050405020304" pitchFamily="18" charset="0"/>
              </a:rPr>
              <a:t>Lee Levítico 16:16. ¿Cuál fue la razón de la purificación del Santuario, y qué nos enseña esto acerca del evangelio?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132856"/>
            <a:ext cx="8330736" cy="4627676"/>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Los pecados e iniquidades del pueblo de Israel, y se realizaba por medio de sangre de animales. Con el evangelio en la actualidad sucedió con la muerte de Cristo que es el Cordero que quita el pecado del mundo.</a:t>
            </a:r>
          </a:p>
          <a:p>
            <a:r>
              <a:rPr lang="es-MX" b="0" dirty="0"/>
              <a:t>Sabemos que los primeros 490 años se aplican a los judíos y terminaron en el año 34 d.C. Restar 490 años de 2300 años nos deja con 1810 años. Estos segundos 1810 años se aplican al pueblo de Dios en el tiempo del fin. Si comenzamos en el año 34 d.C., y sumamos 1810 años, llegamos al año 1844 d.C. Para explicarlo de otra manera, si comienzas en 457 a.C., y avanzas 2300 años, te lleva a 1844 d.C.  </a:t>
            </a:r>
          </a:p>
          <a:p>
            <a:r>
              <a:rPr lang="es-MX" dirty="0"/>
              <a:t>“En la muerte de Cristo, el Cordero inmolado por los pecados del mundo, el símbolo se encontró con la realidad! Nuestro gran Sumo Sacerdote fue constituido en el único sacrificio de valor para nuestra salvación. Al ofrecerse sobre la cruz, se realizó una expiación perfecta por los pecados de los seres humanos. Actualmente nos encontramos en el atrio exterior, aguardando la bendita esperanza de la aparición gloriosa de nuestro Salvador y Señor Jesucristo, Afuera no se ha de ofrecer sacrificio alguno, porque el gran Sumo Sacerdote está llevando a cabo su obra en el Lugar Santísimo. Durante su intercesión como abogado nuestro, Cristo no necesita ninguna virtud humana ni mediación de nadie. Él es el único portador del pecado, la única ofrenda por el pecado. La oración y la confesión deben dirigirse solo a él, quien entró una vez para siempre en el Lugar Santísimo. Salvará hasta lo sumo a todos los que acuden a él con fe” </a:t>
            </a:r>
            <a:r>
              <a:rPr lang="es-MX" b="0" i="1" dirty="0"/>
              <a:t>(Exaltad a Jesús, p. 313)..</a:t>
            </a:r>
          </a:p>
          <a:p>
            <a:r>
              <a:rPr lang="es-MX" dirty="0"/>
              <a:t>Reflexionando: </a:t>
            </a:r>
            <a:r>
              <a:rPr lang="es-MX" dirty="0">
                <a:solidFill>
                  <a:srgbClr val="C00000"/>
                </a:solidFill>
              </a:rPr>
              <a:t> Los capítulos proféticos de Daniel 7 al 9 y Apocalipsis 14 se centran especialmente en los llamados urgentes de la hora del Juicio para prepararse. Desde 1844, hemos estado viviendo en la hora del Juicio.</a:t>
            </a:r>
          </a:p>
          <a:p>
            <a:endParaRPr lang="es-MX" dirty="0">
              <a:solidFill>
                <a:srgbClr val="C00000"/>
              </a:solidFill>
            </a:endParaRPr>
          </a:p>
          <a:p>
            <a:endParaRPr lang="es-MX" dirty="0">
              <a:solidFill>
                <a:srgbClr val="C00000"/>
              </a:solidFill>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ookman Old Style"/>
        <a:ea typeface=""/>
        <a:cs typeface=""/>
      </a:majorFont>
      <a:minorFont>
        <a:latin typeface="Calibri"/>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191361</TotalTime>
  <Words>3172</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10</vt:i4>
      </vt:variant>
    </vt:vector>
  </HeadingPairs>
  <TitlesOfParts>
    <vt:vector size="33"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Barlow Condensed Medium</vt:lpstr>
      <vt:lpstr>Baskerville Old Face</vt:lpstr>
      <vt:lpstr>Bernard MT Condensed</vt:lpstr>
      <vt:lpstr>Bookman Old Style</vt:lpstr>
      <vt:lpstr>Calibri</vt:lpstr>
      <vt:lpstr>Eras Bold ITC</vt:lpstr>
      <vt:lpstr>Georgia Pro Cond Semibold</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6051</cp:revision>
  <dcterms:created xsi:type="dcterms:W3CDTF">2019-04-09T00:55:26Z</dcterms:created>
  <dcterms:modified xsi:type="dcterms:W3CDTF">2023-05-04T06:22:43Z</dcterms:modified>
</cp:coreProperties>
</file>