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276"/>
    <a:srgbClr val="FF5518"/>
    <a:srgbClr val="385F74"/>
    <a:srgbClr val="283C69"/>
    <a:srgbClr val="233867"/>
    <a:srgbClr val="1A0606"/>
    <a:srgbClr val="99B4C9"/>
    <a:srgbClr val="060000"/>
    <a:srgbClr val="98B5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769" autoAdjust="0"/>
  </p:normalViewPr>
  <p:slideViewPr>
    <p:cSldViewPr showGuides="1">
      <p:cViewPr varScale="1">
        <p:scale>
          <a:sx n="80" d="100"/>
          <a:sy n="80" d="100"/>
        </p:scale>
        <p:origin x="91" y="2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18/05/2022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18/05/2022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800" dirty="0">
                <a:latin typeface="Abadi" panose="020B0604020104020204" pitchFamily="34" charset="0"/>
              </a:rPr>
              <a:t>*Leer la Diapositiva*</a:t>
            </a:r>
          </a:p>
          <a:p>
            <a:r>
              <a:rPr lang="es-MX" sz="800" dirty="0">
                <a:latin typeface="Abadi" panose="020B0604020104020204" pitchFamily="34" charset="0"/>
              </a:rPr>
              <a:t>Día 6: Los animales terrestres y los humanos. El diluvio comienza donde termina la creación, en el sexto día. La lista de Génesis 7: 7, 8 (humanos, animales, aves) aparece en el orden inverso al del relato de la creación (aves, animales, humanos). Los peces se omiten por la razón obvia de que los peces sobrevivirán a las aguas del diluvio.</a:t>
            </a:r>
          </a:p>
          <a:p>
            <a:r>
              <a:rPr lang="es-MX" sz="800" dirty="0">
                <a:latin typeface="Abadi" panose="020B0604020104020204" pitchFamily="34" charset="0"/>
              </a:rPr>
              <a:t>Día 5: Las aguas y las aves. Mientras que en el relato de la creación las aguas y los cielos producen la vida, en el relato del diluvio las aguas traen destrucción (vers. 10-12).</a:t>
            </a:r>
          </a:p>
          <a:p>
            <a:r>
              <a:rPr lang="es-MX" sz="800" dirty="0">
                <a:latin typeface="Abadi" panose="020B0604020104020204" pitchFamily="34" charset="0"/>
              </a:rPr>
              <a:t>Día 4: Las estrellas, el sol y la luna. Mientras que en el relato de la creación el sol y la luna están configurados para dar luz, en el relato del diluvio los cielos están cubiertos (vers. 18-20).</a:t>
            </a:r>
          </a:p>
          <a:p>
            <a:r>
              <a:rPr lang="es-MX" sz="800" dirty="0">
                <a:latin typeface="Abadi" panose="020B0604020104020204" pitchFamily="34" charset="0"/>
              </a:rPr>
              <a:t>Día 3: La </a:t>
            </a:r>
            <a:r>
              <a:rPr lang="es-MX" sz="800" dirty="0" err="1">
                <a:latin typeface="Abadi" panose="020B0604020104020204" pitchFamily="34" charset="0"/>
              </a:rPr>
              <a:t>tiena</a:t>
            </a:r>
            <a:r>
              <a:rPr lang="es-MX" sz="800" dirty="0">
                <a:latin typeface="Abadi" panose="020B0604020104020204" pitchFamily="34" charset="0"/>
              </a:rPr>
              <a:t> seca. Mientras que en el relato de la creación las aguas se separan para permitir que las plantas crezcan, en el relato del diluvio todo lo que estaba en la tierra seca murió (vers. 21-23).</a:t>
            </a:r>
          </a:p>
          <a:p>
            <a:r>
              <a:rPr lang="es-MX" sz="800" dirty="0">
                <a:latin typeface="Abadi" panose="020B0604020104020204" pitchFamily="34" charset="0"/>
              </a:rPr>
              <a:t>Día 2: El firmamento y la separación de las aguas. En esta etapa, Dios recuerda, y el proceso de creación regresa (</a:t>
            </a:r>
            <a:r>
              <a:rPr lang="es-MX" sz="800" dirty="0" err="1">
                <a:latin typeface="Abadi" panose="020B0604020104020204" pitchFamily="34" charset="0"/>
              </a:rPr>
              <a:t>Gén</a:t>
            </a:r>
            <a:r>
              <a:rPr lang="es-MX" sz="800" dirty="0">
                <a:latin typeface="Abadi" panose="020B0604020104020204" pitchFamily="34" charset="0"/>
              </a:rPr>
              <a:t>. 8: 1-3).</a:t>
            </a:r>
          </a:p>
          <a:p>
            <a:r>
              <a:rPr lang="es-MX" sz="800" dirty="0">
                <a:latin typeface="Abadi" panose="020B0604020104020204" pitchFamily="34" charset="0"/>
              </a:rPr>
              <a:t>Día 1: La vida sobre las aguas. Mientras que en el relato de la creación el Espíritu está sobre las aguas y se crea la luz, en el relato del diluvio la paloma vuela sobre las aguas, y Noé abre la ventana (vers. 4-19).</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*Lee la diapositiva*</a:t>
            </a:r>
          </a:p>
          <a:p>
            <a:pPr marL="228600" indent="-228600">
              <a:buAutoNum type="alphaUcPeriod"/>
            </a:pPr>
            <a:r>
              <a:rPr lang="es-MX" dirty="0"/>
              <a:t>Dios se acuerda: Los cinco días (8: 1-14)</a:t>
            </a:r>
          </a:p>
          <a:p>
            <a:pPr marL="685800" lvl="1" indent="-228600">
              <a:buFont typeface="Arial" panose="020B0604020202020204" pitchFamily="34" charset="0"/>
              <a:buChar char="•"/>
            </a:pPr>
            <a:r>
              <a:rPr lang="es-MX" dirty="0"/>
              <a:t>Día 1 (1: 2): El viento sobre la tierra, las aguas, y el abismo (8: 1, 2)</a:t>
            </a:r>
          </a:p>
          <a:p>
            <a:pPr marL="685800" lvl="1" indent="-228600">
              <a:buFont typeface="Arial" panose="020B0604020202020204" pitchFamily="34" charset="0"/>
              <a:buChar char="•"/>
            </a:pPr>
            <a:r>
              <a:rPr lang="es-MX" dirty="0"/>
              <a:t>Día 2 (1: 6-8): Separación de las aguas, el cielo (8: 3)</a:t>
            </a:r>
          </a:p>
          <a:p>
            <a:pPr marL="685800" lvl="1" indent="-228600">
              <a:buFont typeface="Arial" panose="020B0604020202020204" pitchFamily="34" charset="0"/>
              <a:buChar char="•"/>
            </a:pPr>
            <a:r>
              <a:rPr lang="es-MX" dirty="0"/>
              <a:t>Día 3 (1: 9-13): Aparece la tierra seca y las plantas (8: 4, 5)</a:t>
            </a:r>
          </a:p>
          <a:p>
            <a:pPr marL="685800" lvl="1" indent="-228600">
              <a:buFont typeface="Arial" panose="020B0604020202020204" pitchFamily="34" charset="0"/>
              <a:buChar char="•"/>
            </a:pPr>
            <a:r>
              <a:rPr lang="es-MX" dirty="0"/>
              <a:t>Día 4 (1: 14-19): Aparece la luz (8: 6)</a:t>
            </a:r>
          </a:p>
          <a:p>
            <a:pPr marL="685800" lvl="1" indent="-228600">
              <a:buFont typeface="Arial" panose="020B0604020202020204" pitchFamily="34" charset="0"/>
              <a:buChar char="•"/>
            </a:pPr>
            <a:r>
              <a:rPr lang="es-MX" dirty="0"/>
              <a:t>Día 5(1: 20-23): Las aves (el Cuervo y la paloma) (8: 7-14)</a:t>
            </a:r>
          </a:p>
          <a:p>
            <a:pPr marL="0" lvl="0" indent="0">
              <a:buFont typeface="Arial" panose="020B0604020202020204" pitchFamily="34" charset="0"/>
              <a:buNone/>
            </a:pPr>
            <a:r>
              <a:rPr lang="es-MX" dirty="0"/>
              <a:t>B. Dios habla: Cinco palabras divinas (8: 15-9: 17)</a:t>
            </a:r>
          </a:p>
          <a:p>
            <a:pPr marL="628650" lvl="1" indent="-171450">
              <a:buFont typeface="Arial" panose="020B0604020202020204" pitchFamily="34" charset="0"/>
              <a:buChar char="•"/>
            </a:pPr>
            <a:r>
              <a:rPr lang="es-MX" dirty="0"/>
              <a:t>Día 6 (1: 24-31):</a:t>
            </a:r>
          </a:p>
          <a:p>
            <a:pPr marL="1143000" lvl="2" indent="-228600">
              <a:buFont typeface="+mj-lt"/>
              <a:buAutoNum type="arabicPeriod"/>
            </a:pPr>
            <a:r>
              <a:rPr lang="es-MX" dirty="0"/>
              <a:t>«Entonces dijo Dios a Noé [...] (8: 15): La redención de los animales (8: 15-20; cf. 1: 24, 25)</a:t>
            </a:r>
          </a:p>
          <a:p>
            <a:pPr marL="1143000" lvl="2" indent="-228600">
              <a:buFont typeface="+mj-lt"/>
              <a:buAutoNum type="arabicPeriod"/>
            </a:pPr>
            <a:r>
              <a:rPr lang="es-MX" dirty="0"/>
              <a:t>«Al percibir Jehová olor [...] dijo [...]» (8: 21): La redención de los seres humanos; imago Dei (8: 21, 22; cf. 1: 26, 27) </a:t>
            </a:r>
          </a:p>
          <a:p>
            <a:pPr marL="1143000" lvl="2" indent="-228600">
              <a:buFont typeface="+mj-lt"/>
              <a:buAutoNum type="arabicPeriod"/>
            </a:pPr>
            <a:r>
              <a:rPr lang="es-MX" dirty="0"/>
              <a:t>«Bendijo Dios [...] y les dijo [...]» (9: 1): Dominio </a:t>
            </a:r>
            <a:r>
              <a:rPr lang="es-MX" dirty="0" err="1"/>
              <a:t>délos</a:t>
            </a:r>
            <a:r>
              <a:rPr lang="es-MX" dirty="0"/>
              <a:t> seres humanos sobre la creación, el alimento (9: 1-7; cf. 1: 28-30).</a:t>
            </a:r>
          </a:p>
          <a:p>
            <a:pPr marL="1143000" lvl="2" indent="-228600">
              <a:buFont typeface="+mj-lt"/>
              <a:buAutoNum type="arabicPeriod"/>
            </a:pPr>
            <a:r>
              <a:rPr lang="es-MX" dirty="0"/>
              <a:t>«Dios dijo a Noé [...]» (9: 8): El pacto entre Dios y la creación (9: 8-11; cf. 1: 31)</a:t>
            </a:r>
          </a:p>
          <a:p>
            <a:pPr marL="685800" lvl="1" indent="-228600">
              <a:buFont typeface="Arial" panose="020B0604020202020204" pitchFamily="34" charset="0"/>
              <a:buChar char="•"/>
            </a:pPr>
            <a:r>
              <a:rPr lang="es-MX" dirty="0"/>
              <a:t>Día 7 (2: 1-3):</a:t>
            </a:r>
          </a:p>
          <a:p>
            <a:pPr marL="1143000" lvl="2" indent="-228600">
              <a:buFont typeface="+mj-lt"/>
              <a:buAutoNum type="arabicPeriod" startAt="5"/>
            </a:pPr>
            <a:r>
              <a:rPr lang="es-MX" dirty="0"/>
              <a:t>«Dijo Dios [...]» (9: 12): La señal del pacto (9: 12-17; cf. 2: 1-3).</a:t>
            </a:r>
          </a:p>
          <a:p>
            <a:pPr marL="228600" lvl="0" indent="-228600">
              <a:buFont typeface="Arial" panose="020B0604020202020204" pitchFamily="34" charset="0"/>
              <a:buChar char="•"/>
            </a:pPr>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89106" y="1049841"/>
            <a:ext cx="8694677" cy="5796452"/>
          </a:xfrm>
          <a:prstGeom prst="rect">
            <a:avLst/>
          </a:prstGeom>
        </p:spPr>
      </p:pic>
      <p:sp>
        <p:nvSpPr>
          <p:cNvPr id="9" name="Rectángulo 8">
            <a:extLst>
              <a:ext uri="{FF2B5EF4-FFF2-40B4-BE49-F238E27FC236}">
                <a16:creationId xmlns:a16="http://schemas.microsoft.com/office/drawing/2014/main" id="{26E9E0B9-8769-4180-8CFA-E0F011E0026C}"/>
              </a:ext>
            </a:extLst>
          </p:cNvPr>
          <p:cNvSpPr/>
          <p:nvPr userDrawn="1"/>
        </p:nvSpPr>
        <p:spPr>
          <a:xfrm>
            <a:off x="0" y="1049841"/>
            <a:ext cx="2279662" cy="5796453"/>
          </a:xfrm>
          <a:prstGeom prst="rect">
            <a:avLst/>
          </a:prstGeom>
          <a:solidFill>
            <a:srgbClr val="FF5518"/>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0" y="-1"/>
            <a:ext cx="12072664" cy="1049842"/>
          </a:xfrm>
          <a:prstGeom prst="rect">
            <a:avLst/>
          </a:prstGeom>
          <a:solidFill>
            <a:srgbClr val="3C6276"/>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3200" b="1" cap="none" spc="50" dirty="0">
                <a:ln w="0"/>
                <a:solidFill>
                  <a:schemeClr val="bg1"/>
                </a:solidFill>
                <a:effectLst/>
                <a:latin typeface="Adobe Garamond Pro Bold" panose="02020702060506020403" pitchFamily="18" charset="0"/>
              </a:rPr>
              <a:t>           EL GÉNESIS</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542469"/>
            <a:ext cx="2331660" cy="958539"/>
          </a:xfrm>
          <a:prstGeom prst="rect">
            <a:avLst/>
          </a:prstGeom>
          <a:noFill/>
        </p:spPr>
        <p:txBody>
          <a:bodyPr wrap="square" rtlCol="0">
            <a:normAutofit/>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LA PROMESA</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21 de Mayo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75621" y="-26633"/>
            <a:ext cx="1816380" cy="6915228"/>
          </a:xfrm>
          <a:prstGeom prst="rect">
            <a:avLst/>
          </a:prstGeom>
          <a:solidFill>
            <a:srgbClr val="FF55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t="1230" b="1230"/>
          <a:stretch/>
        </p:blipFill>
        <p:spPr>
          <a:xfrm>
            <a:off x="9962052" y="245663"/>
            <a:ext cx="1161767" cy="1507717"/>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2371819" y="1125206"/>
            <a:ext cx="2369288" cy="1507716"/>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“Era Abraham ya viejo, y bien avanzado en años; y Jehová había bendecido a Abraham en todo” (</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24:1).</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3C6276"/>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FF5518"/>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18/05/2022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92500" lnSpcReduction="20000"/>
          </a:bodyPr>
          <a:lstStyle/>
          <a:p>
            <a:pPr marL="0" indent="0" algn="just">
              <a:buNone/>
            </a:pPr>
            <a:r>
              <a:rPr lang="es-MX" dirty="0"/>
              <a:t>Así que en lugar de ser un ejemplo de fe ciega, la experiencia de Abraham es exactamente lo contrario. Es porque conoce tan bien a Dios que puede tener una confianza total. No actúa a ciegas, sino con los ojos bien abiertos, sabiendo por un cúmulo de experiencias pasadas que Dios nunca actuará en contra de su carácter veraz y digno de confianza. Ciertamente, Abrahán necesitaba aprender la lección de no confiar en sus propias ideas para asegurar que los propósitos de Dios se cumplieran, pero cuando Dios habló por segunda vez en la montaña, fue para confirmar la intención de Dios de hacer de Abrahán una gran nación, a través de Isaac. La obediencia es importante, pero no sin comprensión.</a:t>
            </a:r>
          </a:p>
          <a:p>
            <a:pPr marL="0" indent="0" algn="just">
              <a:buNone/>
            </a:pPr>
            <a:r>
              <a:rPr lang="es-MX" dirty="0"/>
              <a:t>Hemos estudiado tres temas sobre la etapa final del patriarca Abraham: 1) El monte </a:t>
            </a:r>
            <a:r>
              <a:rPr lang="es-MX" dirty="0" err="1"/>
              <a:t>Moriah</a:t>
            </a:r>
            <a:r>
              <a:rPr lang="es-MX" dirty="0"/>
              <a:t>; 2) La muerte de Sara: y 3) Escoger esposa para Isaac.</a:t>
            </a:r>
          </a:p>
          <a:p>
            <a:pPr marL="0" indent="0" algn="just">
              <a:buNone/>
            </a:pPr>
            <a:r>
              <a:rPr lang="es-MX" dirty="0"/>
              <a:t>“Abraham había llegado a la ancianidad y sabía que pronto moriría, pero aún le quedaba un acto por cumplir, para asegurar a su descendencia el cumplimiento de la promesa. Isaac era el que Dios había designado para sucederlo como depositario de la Ley de Dios y padre del pueblo escogido; pero todavía era soltero. Los habitantes de Canaán estaban entregados a la idolatría, y Dios, sabiendo que tales uniones conducirían a la apostasía, había prohibido el matrimonio entre ellos y su pueblo. El patriarca temía el efecto de las corruptoras influencias que rodeaban a su hijo. […] En la mente de Abraham, la elección de una esposa para su hijo era un asunto de suma importancia; anhelaba que se casara con quien no lo apartase de Dios.” </a:t>
            </a:r>
            <a:r>
              <a:rPr lang="es-MX" i="1" dirty="0"/>
              <a:t>(Historia de los patriarcas y profetas, p. 168).</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12247" b="12247"/>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392144" y="2726922"/>
            <a:ext cx="2808312" cy="1404156"/>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556792"/>
            <a:ext cx="7056784" cy="5112568"/>
          </a:xfrm>
          <a:prstGeom prst="rect">
            <a:avLst/>
          </a:prstGeom>
        </p:spPr>
        <p:txBody>
          <a:bodyPr wrap="square">
            <a:normAutofit/>
          </a:bodyPr>
          <a:lstStyle/>
          <a:p>
            <a:pPr algn="just">
              <a:spcAft>
                <a:spcPts val="600"/>
              </a:spcAft>
            </a:pPr>
            <a:r>
              <a:rPr lang="es-MX" sz="2100" b="1" dirty="0">
                <a:ln>
                  <a:solidFill>
                    <a:schemeClr val="tx1"/>
                  </a:solidFill>
                </a:ln>
                <a:latin typeface="+mj-lt"/>
                <a:ea typeface="+mj-ea"/>
                <a:cs typeface="+mj-cs"/>
              </a:rPr>
              <a:t>En está  sección nos lleva al momento culminante de la experiencia religiosa de  Abraham: el sacrificio de Isaac. Este sacrificio es la “prueba” de fe de Abraham. Este suceso intrigante marca el centro de la estructura del libro de Génesis, un recurso literario utilizado para alertar al lector sobre la importancia del capítulo.</a:t>
            </a:r>
          </a:p>
          <a:p>
            <a:pPr algn="just">
              <a:spcAft>
                <a:spcPts val="600"/>
              </a:spcAft>
            </a:pPr>
            <a:r>
              <a:rPr lang="es-MX" sz="2100" b="1" dirty="0">
                <a:ln>
                  <a:solidFill>
                    <a:schemeClr val="tx1"/>
                  </a:solidFill>
                </a:ln>
                <a:latin typeface="+mj-lt"/>
                <a:ea typeface="+mj-ea"/>
                <a:cs typeface="+mj-cs"/>
              </a:rPr>
              <a:t>Se explorarán las siguientes preguntas: ¿Cuál es el significado de esta prueba? ¿Por qué pidió Dios a Abraham que sacrificara a su hijo, en contradicción con su promesa? ¿Cómo proveerá Dios? ¿Por qué cambió el sacrificio: de Isaac a la expectativa de un cordero y finalmente al carnero? ¿Cuál es el sentido teológico y profético del sacrificio “fallido”? </a:t>
            </a:r>
          </a:p>
          <a:p>
            <a:pPr algn="just">
              <a:spcAft>
                <a:spcPts val="600"/>
              </a:spcAft>
            </a:pPr>
            <a:r>
              <a:rPr lang="es-MX" sz="2100" b="1" dirty="0">
                <a:ln>
                  <a:solidFill>
                    <a:schemeClr val="tx1"/>
                  </a:solidFill>
                </a:ln>
                <a:latin typeface="+mj-lt"/>
                <a:ea typeface="+mj-ea"/>
                <a:cs typeface="+mj-cs"/>
              </a:rPr>
              <a:t>En está lección estudiaremos tres tópicos de la etapa final del patriarca Abraham: 1) El monte </a:t>
            </a:r>
            <a:r>
              <a:rPr lang="es-MX" sz="2100" b="1" dirty="0" err="1">
                <a:ln>
                  <a:solidFill>
                    <a:schemeClr val="tx1"/>
                  </a:solidFill>
                </a:ln>
                <a:latin typeface="+mj-lt"/>
                <a:ea typeface="+mj-ea"/>
                <a:cs typeface="+mj-cs"/>
              </a:rPr>
              <a:t>Moriah</a:t>
            </a:r>
            <a:r>
              <a:rPr lang="es-MX" sz="2100" b="1" dirty="0">
                <a:ln>
                  <a:solidFill>
                    <a:schemeClr val="tx1"/>
                  </a:solidFill>
                </a:ln>
                <a:latin typeface="+mj-lt"/>
                <a:ea typeface="+mj-ea"/>
                <a:cs typeface="+mj-cs"/>
              </a:rPr>
              <a:t>; 2) La muerte de Sara: y 3) Escoger esposa para Isaac.</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descr="Pintura de una persona&#10;&#10;Descripción generada automáticamente con confianza media">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0" y="2852936"/>
            <a:ext cx="2808312" cy="140415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 PROMESA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5913368"/>
          </a:xfrm>
          <a:prstGeom prst="rect">
            <a:avLst/>
          </a:prstGeom>
          <a:noFill/>
        </p:spPr>
        <p:txBody>
          <a:bodyPr wrap="square" rtlCol="0">
            <a:normAutofit fontScale="92500" lnSpcReduction="20000"/>
          </a:bodyPr>
          <a:lstStyle/>
          <a:p>
            <a:pPr indent="896938"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a historia de lo que se conoce como la </a:t>
            </a:r>
            <a:r>
              <a:rPr lang="es-MX" b="1" i="1" dirty="0">
                <a:latin typeface="Bahnschrift Light SemiCondensed" panose="020B0502040204020203" pitchFamily="34" charset="0"/>
                <a:cs typeface="Times New Roman" panose="02020603050405020304" pitchFamily="18" charset="0"/>
              </a:rPr>
              <a:t>‘</a:t>
            </a:r>
            <a:r>
              <a:rPr lang="es-MX" b="1" i="1" dirty="0" err="1">
                <a:latin typeface="Bahnschrift Light SemiCondensed" panose="020B0502040204020203" pitchFamily="34" charset="0"/>
                <a:cs typeface="Times New Roman" panose="02020603050405020304" pitchFamily="18" charset="0"/>
              </a:rPr>
              <a:t>Aqedah</a:t>
            </a:r>
            <a:r>
              <a:rPr lang="es-MX" dirty="0">
                <a:latin typeface="Bahnschrift Light SemiCondensed" panose="020B0502040204020203" pitchFamily="34" charset="0"/>
                <a:cs typeface="Times New Roman" panose="02020603050405020304" pitchFamily="18" charset="0"/>
              </a:rPr>
              <a:t> o la </a:t>
            </a:r>
            <a:r>
              <a:rPr lang="es-MX" b="1" dirty="0">
                <a:latin typeface="Bahnschrift Light SemiCondensed" panose="020B0502040204020203" pitchFamily="34" charset="0"/>
                <a:cs typeface="Times New Roman" panose="02020603050405020304" pitchFamily="18" charset="0"/>
              </a:rPr>
              <a:t>«atadura»</a:t>
            </a:r>
            <a:r>
              <a:rPr lang="es-MX" dirty="0">
                <a:latin typeface="Bahnschrift Light SemiCondensed" panose="020B0502040204020203" pitchFamily="34" charset="0"/>
                <a:cs typeface="Times New Roman" panose="02020603050405020304" pitchFamily="18" charset="0"/>
              </a:rPr>
              <a:t> de Isaac, ha 	conmocionado, desconcertado e inspirado a teólogos, filósofos, moralistas y 	artistas. Se encuentra en el corazón de las tres religiones que reclaman la 	paternidad de Abraham. Para los judíos, la </a:t>
            </a:r>
            <a:r>
              <a:rPr lang="es-MX" b="1" dirty="0">
                <a:latin typeface="Bahnschrift Light SemiCondensed" panose="020B0502040204020203" pitchFamily="34" charset="0"/>
                <a:cs typeface="Times New Roman" panose="02020603050405020304" pitchFamily="18" charset="0"/>
              </a:rPr>
              <a:t>«atadura»</a:t>
            </a:r>
            <a:r>
              <a:rPr lang="es-MX" dirty="0">
                <a:latin typeface="Bahnschrift Light SemiCondensed" panose="020B0502040204020203" pitchFamily="34" charset="0"/>
                <a:cs typeface="Times New Roman" panose="02020603050405020304" pitchFamily="18" charset="0"/>
              </a:rPr>
              <a:t> de Isaac apunta al martirio 	judío. Para los cristianos, el sacrificio apunta a la cruz. Para los musulmanes, quienes creen que Ismael era el hijo del sacrificio, el acontecimiento se conmemora durante el </a:t>
            </a:r>
            <a:r>
              <a:rPr lang="es-MX" b="1" dirty="0" err="1">
                <a:latin typeface="Bahnschrift Light SemiCondensed" panose="020B0502040204020203" pitchFamily="34" charset="0"/>
                <a:cs typeface="Times New Roman" panose="02020603050405020304" pitchFamily="18" charset="0"/>
              </a:rPr>
              <a:t>Eid</a:t>
            </a:r>
            <a:r>
              <a:rPr lang="es-MX" b="1" dirty="0">
                <a:latin typeface="Bahnschrift Light SemiCondensed" panose="020B0502040204020203" pitchFamily="34" charset="0"/>
                <a:cs typeface="Times New Roman" panose="02020603050405020304" pitchFamily="18" charset="0"/>
              </a:rPr>
              <a:t> al-Adha </a:t>
            </a:r>
            <a:r>
              <a:rPr lang="es-MX" dirty="0">
                <a:latin typeface="Bahnschrift Light SemiCondensed" panose="020B0502040204020203" pitchFamily="34" charset="0"/>
                <a:cs typeface="Times New Roman" panose="02020603050405020304" pitchFamily="18" charset="0"/>
              </a:rPr>
              <a:t>(la fiesta del sacrificio) que simboliza el deber de la obediencia. El punto común de estas tradiciones religiosas es el énfasis en la muerte y el sufrimiento. Sin embargo, la historia bíblica trae un mensaje de vida y esperanza, reforzado por la alianza matrimonial de Isaac, que asegura la preservación de la simiente mesiánica.</a:t>
            </a:r>
          </a:p>
          <a:p>
            <a:pPr algn="just">
              <a:spcAft>
                <a:spcPts val="600"/>
              </a:spcAft>
              <a:tabLst>
                <a:tab pos="896938" algn="l"/>
              </a:tabLst>
            </a:pPr>
            <a:r>
              <a:rPr lang="es-MX" dirty="0">
                <a:latin typeface="Bahnschrift Light SemiCondensed" panose="020B0502040204020203" pitchFamily="34" charset="0"/>
                <a:cs typeface="Times New Roman" panose="02020603050405020304" pitchFamily="18" charset="0"/>
              </a:rPr>
              <a:t>La historia del sacrificio de Isaac se cuenta en términos hermosos y conmovedores. Comienza con un encuentro entre Dios y Abraham (</a:t>
            </a:r>
            <a:r>
              <a:rPr lang="es-MX" dirty="0" err="1">
                <a:latin typeface="Bahnschrift Light SemiCondensed" panose="020B0502040204020203" pitchFamily="34" charset="0"/>
                <a:cs typeface="Times New Roman" panose="02020603050405020304" pitchFamily="18" charset="0"/>
              </a:rPr>
              <a:t>Gén</a:t>
            </a:r>
            <a:r>
              <a:rPr lang="es-MX" dirty="0">
                <a:latin typeface="Bahnschrift Light SemiCondensed" panose="020B0502040204020203" pitchFamily="34" charset="0"/>
                <a:cs typeface="Times New Roman" panose="02020603050405020304" pitchFamily="18" charset="0"/>
              </a:rPr>
              <a:t>. 22: 1, 2). Sigue la conmovedora confrontación entre Abraham y su hijo, llena de preguntas y de silencios (vers. 3-10). Luego tiene lugar la espectacular intervención de Dios, iluminando el enigma del sacrificio (vers. 11-14). Finalmente, se da la promesa: Abraham será una bendición para todas las naciones (vers. 15-18). El cumplimiento de esta promesa comienza con la historia del matrimonio de Isaac, que se describe en los siguientes capítulos (</a:t>
            </a:r>
            <a:r>
              <a:rPr lang="es-MX" dirty="0" err="1">
                <a:latin typeface="Bahnschrift Light SemiCondensed" panose="020B0502040204020203" pitchFamily="34" charset="0"/>
                <a:cs typeface="Times New Roman" panose="02020603050405020304" pitchFamily="18" charset="0"/>
              </a:rPr>
              <a:t>Gén</a:t>
            </a:r>
            <a:r>
              <a:rPr lang="es-MX" dirty="0">
                <a:latin typeface="Bahnschrift Light SemiCondensed" panose="020B0502040204020203" pitchFamily="34" charset="0"/>
                <a:cs typeface="Times New Roman" panose="02020603050405020304" pitchFamily="18" charset="0"/>
              </a:rPr>
              <a:t>. 24-25: 11). </a:t>
            </a:r>
          </a:p>
          <a:p>
            <a:pPr algn="just">
              <a:spcAft>
                <a:spcPts val="300"/>
              </a:spcAft>
              <a:tabLst>
                <a:tab pos="808038" algn="l"/>
              </a:tabLst>
            </a:pPr>
            <a:r>
              <a:rPr lang="es-MX" b="1" dirty="0">
                <a:latin typeface="Bahnschrift Light SemiCondensed" panose="020B0502040204020203" pitchFamily="34" charset="0"/>
                <a:cs typeface="Times New Roman" panose="02020603050405020304" pitchFamily="18" charset="0"/>
              </a:rPr>
              <a:t>Había sido difícil aun para los ángeles comprender el misterio de la redención, entender que el Soberano del cielo, el Hijo de Dios, debía morir por el hombre culpable. Cuando a Abrahán se le mandó ofrecer a su hijo en sacrificio, se despertó el interés de todos los seres celestiales. Con intenso fervor, observaron cada paso dado en cumplimiento de ese mandato. Cuando a la pregunta de Isaac: «¿Dónde está el cordero para el holocausto?» Abrahán contestó: «Dios se proveerá de cordero;» y cuando fue detenida la mano del padre en el momento mismo en que estaba por sacrificar a su hijo y el carnero que Dios había provisto fue ofrecido en lugar de Isaac, entonces se derramó luz sobre el misterio de la redención, y aun los ángeles comprendieron más claramente las medidas admirables que había tomado Dios para salvar al hombre. Véase 1 Pedro 1:12 </a:t>
            </a:r>
            <a:r>
              <a:rPr lang="es-MX" i="1" dirty="0">
                <a:latin typeface="Bahnschrift Light SemiCondensed" panose="020B0502040204020203" pitchFamily="34" charset="0"/>
                <a:cs typeface="Times New Roman" panose="02020603050405020304" pitchFamily="18" charset="0"/>
              </a:rPr>
              <a:t>(Historia de los patriarcas y profetas, p. 151).</a:t>
            </a:r>
            <a:endParaRPr lang="es-MX" sz="1900" i="1" dirty="0">
              <a:latin typeface="Bahnschrift Light SemiCondensed" panose="020B0502040204020203"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3360" r="3360"/>
          <a:stretch/>
        </p:blipFill>
        <p:spPr>
          <a:xfrm>
            <a:off x="8617160" y="1556792"/>
            <a:ext cx="3574839"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620688"/>
            <a:ext cx="1080120"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53250"/>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MONTE MORIAH</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a:t>
            </a:r>
            <a:r>
              <a:rPr lang="es-MX" sz="1600" b="1" dirty="0">
                <a:latin typeface="Bahnschrift Light SemiCondensed" panose="020B0502040204020203" pitchFamily="34" charset="0"/>
                <a:cs typeface="Times New Roman" panose="02020603050405020304" pitchFamily="18" charset="0"/>
              </a:rPr>
              <a:t>Aconteció después de estas cosas, que probó Dios a Abraham, y le dijo: Abraham. Y él respondió: Heme aquí. Y dijo: Toma ahora tu hijo, tu único, Isaac, a quien amas, y vete a tierra de </a:t>
            </a:r>
            <a:r>
              <a:rPr lang="es-MX" sz="1600" b="1" dirty="0" err="1">
                <a:latin typeface="Bahnschrift Light SemiCondensed" panose="020B0502040204020203" pitchFamily="34" charset="0"/>
                <a:cs typeface="Times New Roman" panose="02020603050405020304" pitchFamily="18" charset="0"/>
              </a:rPr>
              <a:t>Moriah</a:t>
            </a:r>
            <a:r>
              <a:rPr lang="es-MX" sz="1600" b="1" dirty="0">
                <a:latin typeface="Bahnschrift Light SemiCondensed" panose="020B0502040204020203" pitchFamily="34" charset="0"/>
                <a:cs typeface="Times New Roman" panose="02020603050405020304" pitchFamily="18" charset="0"/>
              </a:rPr>
              <a:t>, y ofrécelo allí en holocausto sobre uno de los montes que yo te diré. (Génesis 22: 1-2) </a:t>
            </a:r>
          </a:p>
          <a:p>
            <a:pPr algn="just"/>
            <a:r>
              <a:rPr lang="es-MX" sz="1600" b="1" dirty="0">
                <a:latin typeface="Bahnschrift Light SemiCondensed" panose="020B0502040204020203" pitchFamily="34" charset="0"/>
                <a:cs typeface="Times New Roman" panose="02020603050405020304" pitchFamily="18" charset="0"/>
              </a:rPr>
              <a:t>¿Cuál era el significado de esta prueba? ¿Qué lecciones espirituales surgen de este asombroso acontecimiento?</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16832"/>
            <a:ext cx="8362351" cy="4941168"/>
          </a:xfrm>
          <a:prstGeom prst="rect">
            <a:avLst/>
          </a:prstGeom>
          <a:noFill/>
        </p:spPr>
        <p:txBody>
          <a:bodyPr wrap="square" rtlCol="0">
            <a:normAutofit fontScale="77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latin typeface="Bahnschrift Light SemiCondensed" panose="020B0502040204020203" pitchFamily="34" charset="0"/>
              </a:rPr>
              <a:t>R: Con esta prueba Dios observa la madures de Abraham sobre su fe, Abraham no se niega a entregar al hijo de la promesa sino que sin preguntar más nada emprende el camino al lugar que Dios le indico. La lección espiritual que surge es que debemos confiar en Dios, ya que el proveerá como lo ha hecho siempre, por muy dura que parezca está Dios en el ultimo momento dará la respuesta.</a:t>
            </a:r>
          </a:p>
          <a:p>
            <a:r>
              <a:rPr lang="es-MX" sz="2000" b="0" dirty="0">
                <a:solidFill>
                  <a:prstClr val="black"/>
                </a:solidFill>
                <a:latin typeface="Bahnschrift Light SemiCondensed" panose="020B0502040204020203" pitchFamily="34" charset="0"/>
                <a:ea typeface="+mn-ea"/>
              </a:rPr>
              <a:t>El primer versículo de Génesis 22, la introducción de la historia, nos dice que </a:t>
            </a:r>
            <a:r>
              <a:rPr lang="es-MX" sz="2000" dirty="0">
                <a:solidFill>
                  <a:prstClr val="black"/>
                </a:solidFill>
                <a:latin typeface="Bahnschrift Light SemiCondensed" panose="020B0502040204020203" pitchFamily="34" charset="0"/>
                <a:ea typeface="+mn-ea"/>
              </a:rPr>
              <a:t>«Dios probó a Abraham».</a:t>
            </a:r>
            <a:r>
              <a:rPr lang="es-MX" sz="2000" b="0" dirty="0">
                <a:solidFill>
                  <a:prstClr val="black"/>
                </a:solidFill>
                <a:latin typeface="Bahnschrift Light SemiCondensed" panose="020B0502040204020203" pitchFamily="34" charset="0"/>
                <a:ea typeface="+mn-ea"/>
              </a:rPr>
              <a:t> Dios lo llama por su nombre: «¡Abraham!». El patriarca responde inmediatamente con una expresión que aparece tres veces en la historia: </a:t>
            </a:r>
            <a:r>
              <a:rPr lang="es-MX" sz="2000" i="1" dirty="0" err="1">
                <a:solidFill>
                  <a:prstClr val="black"/>
                </a:solidFill>
                <a:latin typeface="Bahnschrift Light SemiCondensed" panose="020B0502040204020203" pitchFamily="34" charset="0"/>
                <a:ea typeface="+mn-ea"/>
              </a:rPr>
              <a:t>hinneni</a:t>
            </a:r>
            <a:r>
              <a:rPr lang="es-MX" sz="2000" i="1" dirty="0">
                <a:solidFill>
                  <a:prstClr val="black"/>
                </a:solidFill>
                <a:latin typeface="Bahnschrift Light SemiCondensed" panose="020B0502040204020203" pitchFamily="34" charset="0"/>
                <a:ea typeface="+mn-ea"/>
              </a:rPr>
              <a:t>,</a:t>
            </a:r>
            <a:r>
              <a:rPr lang="es-MX" sz="2000" b="0" dirty="0">
                <a:solidFill>
                  <a:prstClr val="black"/>
                </a:solidFill>
                <a:latin typeface="Bahnschrift Light SemiCondensed" panose="020B0502040204020203" pitchFamily="34" charset="0"/>
                <a:ea typeface="+mn-ea"/>
              </a:rPr>
              <a:t> </a:t>
            </a:r>
            <a:r>
              <a:rPr lang="es-MX" sz="2000" dirty="0">
                <a:solidFill>
                  <a:prstClr val="black"/>
                </a:solidFill>
                <a:latin typeface="Bahnschrift Light SemiCondensed" panose="020B0502040204020203" pitchFamily="34" charset="0"/>
                <a:ea typeface="+mn-ea"/>
              </a:rPr>
              <a:t>«aquí estoy»</a:t>
            </a:r>
            <a:r>
              <a:rPr lang="es-MX" sz="2000" b="0" dirty="0">
                <a:solidFill>
                  <a:prstClr val="black"/>
                </a:solidFill>
                <a:latin typeface="Bahnschrift Light SemiCondensed" panose="020B0502040204020203" pitchFamily="34" charset="0"/>
                <a:ea typeface="+mn-ea"/>
              </a:rPr>
              <a:t> (cf. vers. 1, 7,11). Entonces Dios llama a Abraham a </a:t>
            </a:r>
            <a:r>
              <a:rPr lang="es-MX" sz="2000" dirty="0">
                <a:solidFill>
                  <a:prstClr val="black"/>
                </a:solidFill>
                <a:latin typeface="Bahnschrift Light SemiCondensed" panose="020B0502040204020203" pitchFamily="34" charset="0"/>
                <a:ea typeface="+mn-ea"/>
              </a:rPr>
              <a:t>«salir»</a:t>
            </a:r>
            <a:r>
              <a:rPr lang="es-MX" sz="2000" b="0" dirty="0">
                <a:solidFill>
                  <a:prstClr val="black"/>
                </a:solidFill>
                <a:latin typeface="Bahnschrift Light SemiCondensed" panose="020B0502040204020203" pitchFamily="34" charset="0"/>
                <a:ea typeface="+mn-ea"/>
              </a:rPr>
              <a:t> (vers. 2). Aquí se emplea la misma forma verbal </a:t>
            </a:r>
            <a:r>
              <a:rPr lang="es-MX" sz="2000" i="1" dirty="0">
                <a:solidFill>
                  <a:prstClr val="black"/>
                </a:solidFill>
                <a:latin typeface="Bahnschrift Light SemiCondensed" panose="020B0502040204020203" pitchFamily="34" charset="0"/>
                <a:ea typeface="+mn-ea"/>
              </a:rPr>
              <a:t>lek </a:t>
            </a:r>
            <a:r>
              <a:rPr lang="es-MX" sz="2000" i="1" dirty="0" err="1">
                <a:solidFill>
                  <a:prstClr val="black"/>
                </a:solidFill>
                <a:latin typeface="Bahnschrift Light SemiCondensed" panose="020B0502040204020203" pitchFamily="34" charset="0"/>
                <a:ea typeface="+mn-ea"/>
              </a:rPr>
              <a:t>leka</a:t>
            </a:r>
            <a:r>
              <a:rPr lang="es-MX" sz="2000" i="1" dirty="0">
                <a:solidFill>
                  <a:prstClr val="black"/>
                </a:solidFill>
                <a:latin typeface="Bahnschrift Light SemiCondensed" panose="020B0502040204020203" pitchFamily="34" charset="0"/>
                <a:ea typeface="+mn-ea"/>
              </a:rPr>
              <a:t>, «vete»</a:t>
            </a:r>
            <a:r>
              <a:rPr lang="es-MX" sz="2000" b="0" dirty="0">
                <a:solidFill>
                  <a:prstClr val="black"/>
                </a:solidFill>
                <a:latin typeface="Bahnschrift Light SemiCondensed" panose="020B0502040204020203" pitchFamily="34" charset="0"/>
                <a:ea typeface="+mn-ea"/>
              </a:rPr>
              <a:t>, que se usó la primera vez que Abram escuchó el llamado de Dios en </a:t>
            </a:r>
            <a:r>
              <a:rPr lang="es-MX" sz="2000" b="0" dirty="0" err="1">
                <a:solidFill>
                  <a:prstClr val="black"/>
                </a:solidFill>
                <a:latin typeface="Bahnschrift Light SemiCondensed" panose="020B0502040204020203" pitchFamily="34" charset="0"/>
                <a:ea typeface="+mn-ea"/>
              </a:rPr>
              <a:t>Ur</a:t>
            </a:r>
            <a:r>
              <a:rPr lang="es-MX" sz="2000" b="0" dirty="0">
                <a:solidFill>
                  <a:prstClr val="black"/>
                </a:solidFill>
                <a:latin typeface="Bahnschrift Light SemiCondensed" panose="020B0502040204020203" pitchFamily="34" charset="0"/>
                <a:ea typeface="+mn-ea"/>
              </a:rPr>
              <a:t> de los Caldeos (</a:t>
            </a:r>
            <a:r>
              <a:rPr lang="es-MX" sz="2000" b="0" dirty="0" err="1">
                <a:solidFill>
                  <a:prstClr val="black"/>
                </a:solidFill>
                <a:latin typeface="Bahnschrift Light SemiCondensed" panose="020B0502040204020203" pitchFamily="34" charset="0"/>
                <a:ea typeface="+mn-ea"/>
              </a:rPr>
              <a:t>Gén</a:t>
            </a:r>
            <a:r>
              <a:rPr lang="es-MX" sz="2000" b="0" dirty="0">
                <a:solidFill>
                  <a:prstClr val="black"/>
                </a:solidFill>
                <a:latin typeface="Bahnschrift Light SemiCondensed" panose="020B0502040204020203" pitchFamily="34" charset="0"/>
                <a:ea typeface="+mn-ea"/>
              </a:rPr>
              <a:t>. 12: 1; cf. </a:t>
            </a:r>
            <a:r>
              <a:rPr lang="es-MX" sz="2000" b="0" dirty="0" err="1">
                <a:solidFill>
                  <a:prstClr val="black"/>
                </a:solidFill>
                <a:latin typeface="Bahnschrift Light SemiCondensed" panose="020B0502040204020203" pitchFamily="34" charset="0"/>
                <a:ea typeface="+mn-ea"/>
              </a:rPr>
              <a:t>Gén</a:t>
            </a:r>
            <a:r>
              <a:rPr lang="es-MX" sz="2000" b="0" dirty="0">
                <a:solidFill>
                  <a:prstClr val="black"/>
                </a:solidFill>
                <a:latin typeface="Bahnschrift Light SemiCondensed" panose="020B0502040204020203" pitchFamily="34" charset="0"/>
                <a:ea typeface="+mn-ea"/>
              </a:rPr>
              <a:t>. 11: 31). El llamado que Dios le hace a Abraham de «ir» debe entenderse en el contexto de la salvación de la humanidad, como lo señalaba el servicio sacrificial.</a:t>
            </a:r>
          </a:p>
          <a:p>
            <a:r>
              <a:rPr lang="es-MX" sz="2000" dirty="0">
                <a:solidFill>
                  <a:schemeClr val="tx1"/>
                </a:solidFill>
                <a:latin typeface="Bahnschrift Light SemiCondensed" panose="020B0502040204020203" pitchFamily="34" charset="0"/>
                <a:ea typeface="+mn-ea"/>
              </a:rPr>
              <a:t>Con todo, la inteligencia limitada de los hombres resulta inadecuada para comprender los planes del Dios infinito. Nuestras investigaciones no nos harán descubrir jamás las profundidades de Dios. No debemos intentar con mano presuntuosa levantar el velo que encubre su majestad. El apóstol exclama: </a:t>
            </a:r>
            <a:r>
              <a:rPr lang="es-MX" sz="2000" i="1" dirty="0">
                <a:solidFill>
                  <a:schemeClr val="tx1"/>
                </a:solidFill>
                <a:latin typeface="Bahnschrift Light SemiCondensed" panose="020B0502040204020203" pitchFamily="34" charset="0"/>
                <a:ea typeface="+mn-ea"/>
              </a:rPr>
              <a:t>«¡Cuán incomprensibles son sus juicios, e inescrutables sus caminos!»</a:t>
            </a:r>
            <a:r>
              <a:rPr lang="es-MX" sz="2000" dirty="0">
                <a:solidFill>
                  <a:schemeClr val="tx1"/>
                </a:solidFill>
                <a:latin typeface="Bahnschrift Light SemiCondensed" panose="020B0502040204020203" pitchFamily="34" charset="0"/>
                <a:ea typeface="+mn-ea"/>
              </a:rPr>
              <a:t> Romanos 11:33. No obstante podemos comprender lo bastante su modo de tratar con nosotros y los motivos que le hacen obrar como obra, para reconocer un amor y una misericordia infinitos unidos a un poder sin límites. Nuestro Padre celestial dirige todas las cosas con sabiduría y justicia, y no debemos vivir descontentos ni desconfiados, sino inclinarnos en reverente sumisión. Él nos revelará sus designios en la medida en que su conocimiento sea para nuestro bien, y en cuanto a lo demás debemos confiar en Aquel cuya mano es omnipotente y cuyo corazón rebosa de amor </a:t>
            </a:r>
            <a:r>
              <a:rPr lang="es-MX" sz="2000" b="0" i="1" dirty="0">
                <a:solidFill>
                  <a:schemeClr val="tx1"/>
                </a:solidFill>
                <a:latin typeface="Bahnschrift Light SemiCondensed" panose="020B0502040204020203" pitchFamily="34" charset="0"/>
                <a:ea typeface="+mn-ea"/>
              </a:rPr>
              <a:t>(El conflicto de los siglos, p. 517).</a:t>
            </a:r>
            <a:endParaRPr lang="es-MX" sz="2000" b="0" i="1" dirty="0">
              <a:solidFill>
                <a:schemeClr val="tx1"/>
              </a:solidFill>
              <a:latin typeface="+mn-lt"/>
              <a:ea typeface="+mn-ea"/>
            </a:endParaRPr>
          </a:p>
          <a:p>
            <a:r>
              <a:rPr lang="es-MX" sz="2200" dirty="0">
                <a:solidFill>
                  <a:schemeClr val="tx1"/>
                </a:solidFill>
                <a:latin typeface="Bahnschrift Light SemiCondensed" panose="020B0502040204020203" pitchFamily="34" charset="0"/>
              </a:rPr>
              <a:t>Reflexionando:  </a:t>
            </a:r>
            <a:r>
              <a:rPr lang="es-MX" sz="2200" dirty="0">
                <a:solidFill>
                  <a:srgbClr val="FF0000"/>
                </a:solidFill>
                <a:latin typeface="Bahnschrift Light SemiCondensed" panose="020B0502040204020203" pitchFamily="34" charset="0"/>
              </a:rPr>
              <a:t>¿Qué te dice personalmente la historia de Abraham e Isaac en el monte </a:t>
            </a:r>
            <a:r>
              <a:rPr lang="es-MX" sz="2200" dirty="0" err="1">
                <a:solidFill>
                  <a:srgbClr val="FF0000"/>
                </a:solidFill>
                <a:latin typeface="Bahnschrift Light SemiCondensed" panose="020B0502040204020203" pitchFamily="34" charset="0"/>
              </a:rPr>
              <a:t>Moriah</a:t>
            </a:r>
            <a:r>
              <a:rPr lang="es-MX" sz="2200" dirty="0">
                <a:solidFill>
                  <a:srgbClr val="FF0000"/>
                </a:solidFill>
                <a:latin typeface="Bahnschrift Light SemiCondensed" panose="020B0502040204020203" pitchFamily="34" charset="0"/>
              </a:rPr>
              <a:t> acerca de tu fe y cómo la manifiestas?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DIOS PROVEERÁ</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53787"/>
            <a:ext cx="8330736" cy="1092607"/>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Entonces habló Isaac a Abraham su padre, y dijo: Padre mío. Y él respondió: Heme aquí, mi hijo. Y él dijo: He aquí el fuego y la leña; mas ¿dónde está el cordero para el holocausto? Y respondió Abraham: Dios se proveerá de cordero para el holocausto, hijo mío. E iban juntos.” (Génesis 22:7-8).</a:t>
            </a:r>
          </a:p>
          <a:p>
            <a:pPr algn="just"/>
            <a:r>
              <a:rPr lang="es-MX" sz="1700" b="1" dirty="0">
                <a:latin typeface="Bahnschrift Light SemiCondensed" panose="020B0502040204020203" pitchFamily="34" charset="0"/>
              </a:rPr>
              <a:t>¿Cómo cumplió Dios su promesa de proveer? ¿Qué proveyó?</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28800"/>
            <a:ext cx="8330736" cy="5256584"/>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Dios cumple su promesa de proveer el cordero para el holocausto (</a:t>
            </a:r>
            <a:r>
              <a:rPr lang="es-MX" dirty="0" err="1">
                <a:latin typeface="Bahnschrift Light SemiCondensed" panose="020B0502040204020203" pitchFamily="34" charset="0"/>
              </a:rPr>
              <a:t>Gén</a:t>
            </a:r>
            <a:r>
              <a:rPr lang="es-MX" dirty="0">
                <a:latin typeface="Bahnschrift Light SemiCondensed" panose="020B0502040204020203" pitchFamily="34" charset="0"/>
              </a:rPr>
              <a:t>. 22:8), de hecho el verbo usado para proveer </a:t>
            </a:r>
            <a:r>
              <a:rPr lang="es-MX" i="1" dirty="0">
                <a:latin typeface="Bahnschrift Light SemiCondensed" panose="020B0502040204020203" pitchFamily="34" charset="0"/>
              </a:rPr>
              <a:t>(</a:t>
            </a:r>
            <a:r>
              <a:rPr lang="es-MX" i="1" dirty="0" err="1">
                <a:latin typeface="Bahnschrift Light SemiCondensed" panose="020B0502040204020203" pitchFamily="34" charset="0"/>
              </a:rPr>
              <a:t>yir’éh</a:t>
            </a:r>
            <a:r>
              <a:rPr lang="es-MX" i="1" dirty="0">
                <a:latin typeface="Bahnschrift Light SemiCondensed" panose="020B0502040204020203" pitchFamily="34" charset="0"/>
              </a:rPr>
              <a:t> lo) </a:t>
            </a:r>
            <a:r>
              <a:rPr lang="es-MX" dirty="0">
                <a:latin typeface="Bahnschrift Light SemiCondensed" panose="020B0502040204020203" pitchFamily="34" charset="0"/>
              </a:rPr>
              <a:t>significa “proveerse a sí mismo”, y así lo hizo le dio un carnero para el Sacrificio. Al Proveer un sustituto esta dando el sacrificio para el plan de Salvación.</a:t>
            </a:r>
          </a:p>
          <a:p>
            <a:r>
              <a:rPr lang="es-MX" b="0" dirty="0">
                <a:solidFill>
                  <a:prstClr val="black"/>
                </a:solidFill>
                <a:latin typeface="Bahnschrift Light SemiCondensed" panose="020B0502040204020203" pitchFamily="34" charset="0"/>
                <a:ea typeface="+mn-ea"/>
              </a:rPr>
              <a:t>La frase que usa Abraham, </a:t>
            </a:r>
            <a:r>
              <a:rPr lang="es-MX" dirty="0" err="1">
                <a:solidFill>
                  <a:prstClr val="black"/>
                </a:solidFill>
                <a:latin typeface="Bahnschrift Light SemiCondensed" panose="020B0502040204020203" pitchFamily="34" charset="0"/>
                <a:ea typeface="+mn-ea"/>
              </a:rPr>
              <a:t>yir</a:t>
            </a:r>
            <a:r>
              <a:rPr lang="es-MX" dirty="0">
                <a:solidFill>
                  <a:prstClr val="black"/>
                </a:solidFill>
                <a:latin typeface="Bahnschrift Light SemiCondensed" panose="020B0502040204020203" pitchFamily="34" charset="0"/>
                <a:ea typeface="+mn-ea"/>
              </a:rPr>
              <a:t> 'eh lo</a:t>
            </a:r>
            <a:r>
              <a:rPr lang="es-MX" b="0" dirty="0">
                <a:solidFill>
                  <a:prstClr val="black"/>
                </a:solidFill>
                <a:latin typeface="Bahnschrift Light SemiCondensed" panose="020B0502040204020203" pitchFamily="34" charset="0"/>
                <a:ea typeface="+mn-ea"/>
              </a:rPr>
              <a:t>, tiene la misma estructura gramatical reflexiva que la frase del llamado de Dios, </a:t>
            </a:r>
            <a:r>
              <a:rPr lang="es-MX" dirty="0">
                <a:solidFill>
                  <a:prstClr val="black"/>
                </a:solidFill>
                <a:latin typeface="Bahnschrift Light SemiCondensed" panose="020B0502040204020203" pitchFamily="34" charset="0"/>
                <a:ea typeface="+mn-ea"/>
              </a:rPr>
              <a:t>lek </a:t>
            </a:r>
            <a:r>
              <a:rPr lang="es-MX" dirty="0" err="1">
                <a:solidFill>
                  <a:prstClr val="black"/>
                </a:solidFill>
                <a:latin typeface="Bahnschrift Light SemiCondensed" panose="020B0502040204020203" pitchFamily="34" charset="0"/>
                <a:ea typeface="+mn-ea"/>
              </a:rPr>
              <a:t>leka</a:t>
            </a:r>
            <a:r>
              <a:rPr lang="es-MX" b="0" dirty="0">
                <a:solidFill>
                  <a:prstClr val="black"/>
                </a:solidFill>
                <a:latin typeface="Bahnschrift Light SemiCondensed" panose="020B0502040204020203" pitchFamily="34" charset="0"/>
                <a:ea typeface="+mn-ea"/>
              </a:rPr>
              <a:t>, </a:t>
            </a:r>
            <a:r>
              <a:rPr lang="es-MX" dirty="0">
                <a:solidFill>
                  <a:prstClr val="black"/>
                </a:solidFill>
                <a:latin typeface="Bahnschrift Light SemiCondensed" panose="020B0502040204020203" pitchFamily="34" charset="0"/>
                <a:ea typeface="+mn-ea"/>
              </a:rPr>
              <a:t>«ve tú mismo» o «ve hacia ti mismo» </a:t>
            </a:r>
            <a:r>
              <a:rPr lang="es-MX" b="0" dirty="0">
                <a:solidFill>
                  <a:prstClr val="black"/>
                </a:solidFill>
                <a:latin typeface="Bahnschrift Light SemiCondensed" panose="020B0502040204020203" pitchFamily="34" charset="0"/>
                <a:ea typeface="+mn-ea"/>
              </a:rPr>
              <a:t>(</a:t>
            </a:r>
            <a:r>
              <a:rPr lang="es-MX" b="0" dirty="0" err="1">
                <a:solidFill>
                  <a:prstClr val="black"/>
                </a:solidFill>
                <a:latin typeface="Bahnschrift Light SemiCondensed" panose="020B0502040204020203" pitchFamily="34" charset="0"/>
                <a:ea typeface="+mn-ea"/>
              </a:rPr>
              <a:t>Gén</a:t>
            </a:r>
            <a:r>
              <a:rPr lang="es-MX" b="0" dirty="0">
                <a:solidFill>
                  <a:prstClr val="black"/>
                </a:solidFill>
                <a:latin typeface="Bahnschrift Light SemiCondensed" panose="020B0502040204020203" pitchFamily="34" charset="0"/>
                <a:ea typeface="+mn-ea"/>
              </a:rPr>
              <a:t>. 22: 2; cf. </a:t>
            </a:r>
            <a:r>
              <a:rPr lang="es-MX" b="0" dirty="0" err="1">
                <a:solidFill>
                  <a:prstClr val="black"/>
                </a:solidFill>
                <a:latin typeface="Bahnschrift Light SemiCondensed" panose="020B0502040204020203" pitchFamily="34" charset="0"/>
                <a:ea typeface="+mn-ea"/>
              </a:rPr>
              <a:t>Gén</a:t>
            </a:r>
            <a:r>
              <a:rPr lang="es-MX" b="0" dirty="0">
                <a:solidFill>
                  <a:prstClr val="black"/>
                </a:solidFill>
                <a:latin typeface="Bahnschrift Light SemiCondensed" panose="020B0502040204020203" pitchFamily="34" charset="0"/>
                <a:ea typeface="+mn-ea"/>
              </a:rPr>
              <a:t>. 12: 1). Este paralelismo entre las dos frases no es casualidad. Sugiere que </a:t>
            </a:r>
            <a:r>
              <a:rPr lang="es-MX" dirty="0">
                <a:solidFill>
                  <a:prstClr val="black"/>
                </a:solidFill>
                <a:latin typeface="Bahnschrift Light SemiCondensed" panose="020B0502040204020203" pitchFamily="34" charset="0"/>
                <a:ea typeface="+mn-ea"/>
              </a:rPr>
              <a:t>lek </a:t>
            </a:r>
            <a:r>
              <a:rPr lang="es-MX" dirty="0" err="1">
                <a:solidFill>
                  <a:prstClr val="black"/>
                </a:solidFill>
                <a:latin typeface="Bahnschrift Light SemiCondensed" panose="020B0502040204020203" pitchFamily="34" charset="0"/>
                <a:ea typeface="+mn-ea"/>
              </a:rPr>
              <a:t>leka</a:t>
            </a:r>
            <a:r>
              <a:rPr lang="es-MX" dirty="0">
                <a:solidFill>
                  <a:prstClr val="black"/>
                </a:solidFill>
                <a:latin typeface="Bahnschrift Light SemiCondensed" panose="020B0502040204020203" pitchFamily="34" charset="0"/>
                <a:ea typeface="+mn-ea"/>
              </a:rPr>
              <a:t>, «ve tú mismo»</a:t>
            </a:r>
            <a:r>
              <a:rPr lang="es-MX" b="0" dirty="0">
                <a:solidFill>
                  <a:prstClr val="black"/>
                </a:solidFill>
                <a:latin typeface="Bahnschrift Light SemiCondensed" panose="020B0502040204020203" pitchFamily="34" charset="0"/>
                <a:ea typeface="+mn-ea"/>
              </a:rPr>
              <a:t>, de alguna manera se relaciona con </a:t>
            </a:r>
            <a:r>
              <a:rPr lang="es-MX" dirty="0" err="1">
                <a:solidFill>
                  <a:prstClr val="black"/>
                </a:solidFill>
                <a:latin typeface="Bahnschrift Light SemiCondensed" panose="020B0502040204020203" pitchFamily="34" charset="0"/>
                <a:ea typeface="+mn-ea"/>
              </a:rPr>
              <a:t>yir</a:t>
            </a:r>
            <a:r>
              <a:rPr lang="es-MX" dirty="0">
                <a:solidFill>
                  <a:prstClr val="black"/>
                </a:solidFill>
                <a:latin typeface="Bahnschrift Light SemiCondensed" panose="020B0502040204020203" pitchFamily="34" charset="0"/>
                <a:ea typeface="+mn-ea"/>
              </a:rPr>
              <a:t> 'eh lo: «Él se verá a sí mismo».</a:t>
            </a:r>
            <a:r>
              <a:rPr lang="es-MX" b="0" dirty="0">
                <a:solidFill>
                  <a:prstClr val="black"/>
                </a:solidFill>
                <a:latin typeface="Bahnschrift Light SemiCondensed" panose="020B0502040204020203" pitchFamily="34" charset="0"/>
                <a:ea typeface="+mn-ea"/>
              </a:rPr>
              <a:t> Pero en este caso, la frase va seguida de la palabra </a:t>
            </a:r>
            <a:r>
              <a:rPr lang="es-MX" i="1" dirty="0">
                <a:solidFill>
                  <a:prstClr val="black"/>
                </a:solidFill>
                <a:latin typeface="Bahnschrift Light SemiCondensed" panose="020B0502040204020203" pitchFamily="34" charset="0"/>
                <a:ea typeface="+mn-ea"/>
              </a:rPr>
              <a:t>se'</a:t>
            </a:r>
            <a:r>
              <a:rPr lang="es-MX" dirty="0">
                <a:solidFill>
                  <a:prstClr val="black"/>
                </a:solidFill>
                <a:latin typeface="Bahnschrift Light SemiCondensed" panose="020B0502040204020203" pitchFamily="34" charset="0"/>
                <a:ea typeface="+mn-ea"/>
              </a:rPr>
              <a:t>, «cordero»,</a:t>
            </a:r>
            <a:r>
              <a:rPr lang="es-MX" b="0" dirty="0">
                <a:solidFill>
                  <a:prstClr val="black"/>
                </a:solidFill>
                <a:latin typeface="Bahnschrift Light SemiCondensed" panose="020B0502040204020203" pitchFamily="34" charset="0"/>
                <a:ea typeface="+mn-ea"/>
              </a:rPr>
              <a:t> que es una aposición, es decir: «</a:t>
            </a:r>
            <a:r>
              <a:rPr lang="es-MX" dirty="0">
                <a:solidFill>
                  <a:prstClr val="black"/>
                </a:solidFill>
                <a:latin typeface="Bahnschrift Light SemiCondensed" panose="020B0502040204020203" pitchFamily="34" charset="0"/>
                <a:ea typeface="+mn-ea"/>
              </a:rPr>
              <a:t>Dios se verá a sí mismo como el cordero».</a:t>
            </a:r>
            <a:r>
              <a:rPr lang="es-MX" b="0" dirty="0">
                <a:solidFill>
                  <a:prstClr val="black"/>
                </a:solidFill>
                <a:latin typeface="Bahnschrift Light SemiCondensed" panose="020B0502040204020203" pitchFamily="34" charset="0"/>
                <a:ea typeface="+mn-ea"/>
              </a:rPr>
              <a:t> En otras palabras, la clásica traducción: </a:t>
            </a:r>
            <a:r>
              <a:rPr lang="es-MX" dirty="0">
                <a:solidFill>
                  <a:prstClr val="black"/>
                </a:solidFill>
                <a:latin typeface="Bahnschrift Light SemiCondensed" panose="020B0502040204020203" pitchFamily="34" charset="0"/>
                <a:ea typeface="+mn-ea"/>
              </a:rPr>
              <a:t>«Él proveerá»</a:t>
            </a:r>
            <a:r>
              <a:rPr lang="es-MX" b="0" dirty="0">
                <a:solidFill>
                  <a:prstClr val="black"/>
                </a:solidFill>
                <a:latin typeface="Bahnschrift Light SemiCondensed" panose="020B0502040204020203" pitchFamily="34" charset="0"/>
                <a:ea typeface="+mn-ea"/>
              </a:rPr>
              <a:t> no transmite el mensaje extraordinario de Dios, quien se identifica a sí mismo como el cordero. Isaac, al igual que Abraham, dejan de hablar en ese momento; ambos están atónitos por la extraña revelación. Continúan en silencio mientras los dos «iban juntos» (</a:t>
            </a:r>
            <a:r>
              <a:rPr lang="es-MX" b="0" dirty="0" err="1">
                <a:solidFill>
                  <a:prstClr val="black"/>
                </a:solidFill>
                <a:latin typeface="Bahnschrift Light SemiCondensed" panose="020B0502040204020203" pitchFamily="34" charset="0"/>
                <a:ea typeface="+mn-ea"/>
              </a:rPr>
              <a:t>Gén</a:t>
            </a:r>
            <a:r>
              <a:rPr lang="es-MX" b="0" dirty="0">
                <a:solidFill>
                  <a:prstClr val="black"/>
                </a:solidFill>
                <a:latin typeface="Bahnschrift Light SemiCondensed" panose="020B0502040204020203" pitchFamily="34" charset="0"/>
                <a:ea typeface="+mn-ea"/>
              </a:rPr>
              <a:t>. 22: 8).</a:t>
            </a:r>
          </a:p>
          <a:p>
            <a:r>
              <a:rPr lang="es-MX" dirty="0">
                <a:solidFill>
                  <a:schemeClr val="tx1"/>
                </a:solidFill>
                <a:latin typeface="Bahnschrift Light SemiCondensed" panose="020B0502040204020203" pitchFamily="34" charset="0"/>
                <a:ea typeface="+mn-ea"/>
              </a:rPr>
              <a:t>[Con] voz temblorosa, Abrahán reveló a su hijo el mensaje divino. Con terror y asombro Isaac se enteró de su destino; pero no ofreció resistencia. Habría podido escapar a esta suerte si lo hubiera querido; el anciano, agobiado de dolor, cansado por la lucha de aquellos tres días terribles, no habría podido oponerse a la voluntad del joven vigoroso. Pero desde la niñez se le había enseñado a Isaac a obedecer pronta y confiadamente, y cuando el propósito de Dios le fue manifestado, lo aceptó con sumisión voluntaria. Participaba de la fe de Abrahán, y consideraba como un honor el ser llamado a dar su vida en holocausto a Dios. Con ternura trató de aliviar el dolor de su padre, y animó sus debilitadas manos para que ataran las cuerdas que lo sujetarían al altar (</a:t>
            </a:r>
            <a:r>
              <a:rPr lang="es-MX" b="0" i="1" dirty="0">
                <a:solidFill>
                  <a:schemeClr val="tx1"/>
                </a:solidFill>
                <a:latin typeface="Bahnschrift Light SemiCondensed" panose="020B0502040204020203" pitchFamily="34" charset="0"/>
                <a:ea typeface="+mn-ea"/>
              </a:rPr>
              <a:t>Historia de los patriarcas y profetas, p. 147).</a:t>
            </a:r>
          </a:p>
          <a:p>
            <a:r>
              <a:rPr lang="es-MX" dirty="0">
                <a:solidFill>
                  <a:schemeClr val="tx1"/>
                </a:solidFill>
                <a:latin typeface="Bahnschrift Light SemiCondensed" panose="020B0502040204020203" pitchFamily="34" charset="0"/>
              </a:rPr>
              <a:t>Reflexionando:</a:t>
            </a:r>
            <a:r>
              <a:rPr lang="es-MX" dirty="0">
                <a:latin typeface="Bahnschrift Light SemiCondensed" panose="020B0502040204020203" pitchFamily="34" charset="0"/>
              </a:rPr>
              <a:t> </a:t>
            </a:r>
            <a:r>
              <a:rPr lang="es-MX" sz="1700" dirty="0">
                <a:solidFill>
                  <a:srgbClr val="FF0000"/>
                </a:solidFill>
                <a:latin typeface="Bahnschrift Light SemiCondensed" panose="020B0502040204020203" pitchFamily="34" charset="0"/>
              </a:rPr>
              <a:t>¿Qué relevancia tiene la decisión de Abram de llegarse a Agar, a pesar de la promesa que Dios le hiciera?</a:t>
            </a:r>
            <a:endParaRPr lang="es-MX"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556792"/>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MUERTE DE SARA</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200329"/>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a:t>
            </a:r>
            <a:r>
              <a:rPr lang="es-MX" b="1" i="1" dirty="0">
                <a:latin typeface="Bahnschrift Light SemiCondensed" panose="020B0502040204020203" pitchFamily="34" charset="0"/>
                <a:cs typeface="Times New Roman" panose="02020603050405020304" pitchFamily="18" charset="0"/>
              </a:rPr>
              <a:t>Extranjero y forastero soy entre vosotros; dadme propiedad para sepultura entre vosotros, y sepultaré mi muerta de delante de mí” (Génesis 23: 4).</a:t>
            </a:r>
          </a:p>
          <a:p>
            <a:pPr algn="just"/>
            <a:r>
              <a:rPr lang="es-MX" b="1" dirty="0">
                <a:latin typeface="Bahnschrift Light SemiCondensed" panose="020B0502040204020203" pitchFamily="34" charset="0"/>
                <a:cs typeface="Times New Roman" panose="02020603050405020304" pitchFamily="18" charset="0"/>
              </a:rPr>
              <a:t> ¿Qué función tiene la historia de la muerte y el entierro de Sara en el cumplimiento de la promesa de Dios a Abraham</a:t>
            </a:r>
            <a:r>
              <a:rPr lang="es-MX" sz="1600" b="1" dirty="0">
                <a:latin typeface="Bahnschrift Light SemiCondensed" panose="020B0502040204020203" pitchFamily="34" charset="0"/>
                <a:cs typeface="Times New Roman" panose="02020603050405020304" pitchFamily="18" charset="0"/>
              </a:rPr>
              <a:t>?</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897669"/>
            <a:ext cx="8424936" cy="5059723"/>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Bahnschrift Light SemiCondensed" panose="020B0502040204020203" pitchFamily="34" charset="0"/>
                <a:cs typeface="Times New Roman" panose="02020603050405020304" pitchFamily="18" charset="0"/>
              </a:rPr>
              <a:t>R: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La compra del lugar de sepultura de Sara, enfatiza la conexión con la tierra prometida. Ya la especificación de que ella murió “en la tierra de Canaán” (</a:t>
            </a:r>
            <a:r>
              <a:rPr lang="es-MX" b="1" dirty="0" err="1">
                <a:solidFill>
                  <a:schemeClr val="accent1">
                    <a:lumMod val="75000"/>
                  </a:schemeClr>
                </a:solidFill>
                <a:latin typeface="Bahnschrift Light SemiCondensed" panose="020B0502040204020203" pitchFamily="34" charset="0"/>
                <a:cs typeface="Times New Roman" panose="02020603050405020304" pitchFamily="18" charset="0"/>
              </a:rPr>
              <a:t>Gén</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 23:2) subraya la vinculación de la muerte de Sara con la promesa divina de la tierra. Sara es la primera del clan de Abraham que murió y fue enterrada en la Tierra Prometida.</a:t>
            </a:r>
          </a:p>
          <a:p>
            <a:pPr>
              <a:spcAft>
                <a:spcPts val="600"/>
              </a:spcAft>
            </a:pPr>
            <a:r>
              <a:rPr lang="es-MX" dirty="0">
                <a:solidFill>
                  <a:prstClr val="black"/>
                </a:solidFill>
                <a:latin typeface="Bahnschrift Light SemiCondensed" panose="020B0502040204020203" pitchFamily="34" charset="0"/>
                <a:cs typeface="Times New Roman" panose="02020603050405020304" pitchFamily="18" charset="0"/>
              </a:rPr>
              <a:t>Abraham “tenía ciento veinte años” (EGW, PP 127) cuando Dios le pidió que sacrificase a Isaac. Por lo tanto, Isaac tenía 20 años, y Sara 110. 17 años después, Sara falleció (</a:t>
            </a:r>
            <a:r>
              <a:rPr lang="es-MX" dirty="0" err="1">
                <a:solidFill>
                  <a:prstClr val="black"/>
                </a:solidFill>
                <a:latin typeface="Bahnschrift Light SemiCondensed" panose="020B0502040204020203" pitchFamily="34" charset="0"/>
                <a:cs typeface="Times New Roman" panose="02020603050405020304" pitchFamily="18" charset="0"/>
              </a:rPr>
              <a:t>Gn</a:t>
            </a:r>
            <a:r>
              <a:rPr lang="es-MX" dirty="0">
                <a:solidFill>
                  <a:prstClr val="black"/>
                </a:solidFill>
                <a:latin typeface="Bahnschrift Light SemiCondensed" panose="020B0502040204020203" pitchFamily="34" charset="0"/>
                <a:cs typeface="Times New Roman" panose="02020603050405020304" pitchFamily="18" charset="0"/>
              </a:rPr>
              <a:t>. 23:1). Es la única mujer en el Antiguo Testamento de la que se menciona el número de sus años. Y también la primera en tomar posesión física de la tierra prometida. Tras un regateo con </a:t>
            </a:r>
            <a:r>
              <a:rPr lang="es-MX" dirty="0" err="1">
                <a:solidFill>
                  <a:prstClr val="black"/>
                </a:solidFill>
                <a:latin typeface="Bahnschrift Light SemiCondensed" panose="020B0502040204020203" pitchFamily="34" charset="0"/>
                <a:cs typeface="Times New Roman" panose="02020603050405020304" pitchFamily="18" charset="0"/>
              </a:rPr>
              <a:t>Efrón</a:t>
            </a:r>
            <a:r>
              <a:rPr lang="es-MX" dirty="0">
                <a:solidFill>
                  <a:prstClr val="black"/>
                </a:solidFill>
                <a:latin typeface="Bahnschrift Light SemiCondensed" panose="020B0502040204020203" pitchFamily="34" charset="0"/>
                <a:cs typeface="Times New Roman" panose="02020603050405020304" pitchFamily="18" charset="0"/>
              </a:rPr>
              <a:t>, Abraham compro el primer pedazo de tierra al que podía llamar suyo en tierra de Canaán (</a:t>
            </a:r>
            <a:r>
              <a:rPr lang="es-MX" dirty="0" err="1">
                <a:solidFill>
                  <a:prstClr val="black"/>
                </a:solidFill>
                <a:latin typeface="Bahnschrift Light SemiCondensed" panose="020B0502040204020203" pitchFamily="34" charset="0"/>
                <a:cs typeface="Times New Roman" panose="02020603050405020304" pitchFamily="18" charset="0"/>
              </a:rPr>
              <a:t>Gn</a:t>
            </a:r>
            <a:r>
              <a:rPr lang="es-MX" dirty="0">
                <a:solidFill>
                  <a:prstClr val="black"/>
                </a:solidFill>
                <a:latin typeface="Bahnschrift Light SemiCondensed" panose="020B0502040204020203" pitchFamily="34" charset="0"/>
                <a:cs typeface="Times New Roman" panose="02020603050405020304" pitchFamily="18" charset="0"/>
              </a:rPr>
              <a:t>. 23:17-18). Allí, en Hebrón, en la cueva de </a:t>
            </a:r>
            <a:r>
              <a:rPr lang="es-MX" dirty="0" err="1">
                <a:solidFill>
                  <a:prstClr val="black"/>
                </a:solidFill>
                <a:latin typeface="Bahnschrift Light SemiCondensed" panose="020B0502040204020203" pitchFamily="34" charset="0"/>
                <a:cs typeface="Times New Roman" panose="02020603050405020304" pitchFamily="18" charset="0"/>
              </a:rPr>
              <a:t>Macpelá</a:t>
            </a:r>
            <a:r>
              <a:rPr lang="es-MX" dirty="0">
                <a:solidFill>
                  <a:prstClr val="black"/>
                </a:solidFill>
                <a:latin typeface="Bahnschrift Light SemiCondensed" panose="020B0502040204020203" pitchFamily="34" charset="0"/>
                <a:cs typeface="Times New Roman" panose="02020603050405020304" pitchFamily="18" charset="0"/>
              </a:rPr>
              <a:t>, Abraham enterró a Sara. Allí también serían enterrados Abraham, Isaac, Rebeca, Jacob, Lea y José.</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La herencia que Dios prometió a su pueblo no está en este mundo. Abrahán no tuvo posesión en la tierra, «ni aun para asentar un pie». Hechos 7:5. Poseía grandes riquezas y las empleaba en honor de Dios y para el bien de sus prójimos; pero no consideraba este mundo como su hogar. El Señor le había ordenado que abandonara a sus compatriotas idólatras, con la promesa de darle la tierra de Canaán como posesión eterna; y sin embargo, ni él, ni su hijo, ni su nieto la recibieron. Cuando Abrahán deseó un lugar donde sepultar sus muertos, tuvo que comprarlo a los cananeos. Su única posesión en la tierra prometida fue aquella tumba cavada en la peña en la cueva de </a:t>
            </a:r>
            <a:r>
              <a:rPr lang="es-MX" b="1" dirty="0" err="1">
                <a:solidFill>
                  <a:prstClr val="black"/>
                </a:solidFill>
                <a:latin typeface="Bahnschrift Light SemiCondensed" panose="020B0502040204020203" pitchFamily="34" charset="0"/>
                <a:cs typeface="Times New Roman" panose="02020603050405020304" pitchFamily="18" charset="0"/>
              </a:rPr>
              <a:t>Macpela</a:t>
            </a:r>
            <a:r>
              <a:rPr lang="es-MX" b="1" dirty="0">
                <a:solidFill>
                  <a:prstClr val="black"/>
                </a:solidFill>
                <a:latin typeface="Bahnschrift Light SemiCondensed" panose="020B0502040204020203" pitchFamily="34" charset="0"/>
                <a:cs typeface="Times New Roman" panose="02020603050405020304" pitchFamily="18" charset="0"/>
              </a:rPr>
              <a:t> </a:t>
            </a:r>
            <a:r>
              <a:rPr lang="es-MX" i="1" dirty="0">
                <a:solidFill>
                  <a:prstClr val="black"/>
                </a:solidFill>
                <a:latin typeface="Bahnschrift Light SemiCondensed" panose="020B0502040204020203" pitchFamily="34" charset="0"/>
                <a:cs typeface="Times New Roman" panose="02020603050405020304" pitchFamily="18" charset="0"/>
              </a:rPr>
              <a:t>(Historia de los patriarcas y profetas, p. 166).</a:t>
            </a:r>
          </a:p>
          <a:p>
            <a:pPr>
              <a:spcAft>
                <a:spcPts val="600"/>
              </a:spcAft>
            </a:pPr>
            <a:r>
              <a:rPr lang="es-MX" b="1" dirty="0">
                <a:solidFill>
                  <a:prstClr val="black"/>
                </a:solidFill>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Lee Génesis 23:6. ¿Qué nos dice esto sobre el tipo de reputación que tenía Abraham? ¿Por qué esto es importante para comprender para qué lo utilizó el Señor?</a:t>
            </a:r>
            <a:endParaRPr lang="es-MX" b="1" dirty="0">
              <a:solidFill>
                <a:srgbClr val="FF0000"/>
              </a:solidFill>
              <a:latin typeface="Bahnschrift Light SemiCondensed" panose="020B0502040204020203"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556792"/>
            <a:ext cx="3575720"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UNA ESPOSA PARA ISAAC</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95598"/>
            <a:ext cx="8330736" cy="1077218"/>
          </a:xfrm>
          <a:prstGeom prst="rect">
            <a:avLst/>
          </a:prstGeom>
          <a:noFill/>
        </p:spPr>
        <p:txBody>
          <a:bodyPr wrap="square" rtlCol="0">
            <a:spAutoFit/>
          </a:bodyPr>
          <a:lstStyle/>
          <a:p>
            <a:pPr algn="just"/>
            <a:r>
              <a:rPr lang="es-MX" sz="1600" b="1" i="1" dirty="0">
                <a:latin typeface="Bahnschrift Light SemiCondensed" panose="020B0502040204020203" pitchFamily="34" charset="0"/>
                <a:cs typeface="Times New Roman" panose="02020603050405020304" pitchFamily="18" charset="0"/>
              </a:rPr>
              <a:t>“y te juramentaré por Jehová, Dios de los cielos y Dios de la tierra, que no tomarás para mi hijo mujer de las hijas de los cananeos, entre los cuales yo habito; 4sino que irás a mi tierra y a mi parentela, y tomarás mujer para mi hijo Isaac.” (Génesis 24: 3-4)</a:t>
            </a:r>
          </a:p>
          <a:p>
            <a:pPr algn="just"/>
            <a:r>
              <a:rPr lang="es-MX" sz="1600" b="1" i="1" dirty="0">
                <a:latin typeface="Bahnschrift Light SemiCondensed" panose="020B0502040204020203" pitchFamily="34" charset="0"/>
                <a:cs typeface="Times New Roman" panose="02020603050405020304" pitchFamily="18" charset="0"/>
              </a:rPr>
              <a:t> ¿Por qué le preocupa tanto a Abraham que su hijo no se case con una mujer de los cananeos?</a:t>
            </a:r>
            <a:endParaRPr lang="es-MX" sz="1600" b="1" dirty="0">
              <a:latin typeface="Bahnschrift Light SemiCondensed" panose="020B0502040204020203"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772816"/>
            <a:ext cx="8296729" cy="5040560"/>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Bahnschrift Light SemiCondensed" panose="020B0502040204020203" pitchFamily="34" charset="0"/>
                <a:cs typeface="Times New Roman" panose="02020603050405020304" pitchFamily="18" charset="0"/>
              </a:rPr>
              <a:t>R:</a:t>
            </a:r>
            <a:r>
              <a:rPr lang="es-MX" dirty="0">
                <a:latin typeface="Bahnschrift Light SemiCondensed" panose="020B0502040204020203" pitchFamily="34" charset="0"/>
                <a:cs typeface="Times New Roman" panose="02020603050405020304" pitchFamily="18" charset="0"/>
              </a:rPr>
              <a:t> </a:t>
            </a:r>
            <a:r>
              <a:rPr lang="es-MX" b="1" dirty="0">
                <a:solidFill>
                  <a:schemeClr val="accent1">
                    <a:lumMod val="75000"/>
                  </a:schemeClr>
                </a:solidFill>
                <a:latin typeface="Bahnschrift Light SemiCondensed" panose="020B0502040204020203" pitchFamily="34" charset="0"/>
                <a:cs typeface="Times New Roman" panose="02020603050405020304" pitchFamily="18" charset="0"/>
              </a:rPr>
              <a:t>Por que esa nueva unión, reflejaría la calidad de esa nueva unión que sería proporcional al la calidad del pueblo que iba a venir. Abraham deseaba un pueblo al igual que Dios que adorara al Dios verdadero.</a:t>
            </a:r>
          </a:p>
          <a:p>
            <a:pPr>
              <a:lnSpc>
                <a:spcPct val="110000"/>
              </a:lnSpc>
              <a:spcAft>
                <a:spcPts val="300"/>
              </a:spcAft>
            </a:pPr>
            <a:r>
              <a:rPr lang="es-MX" sz="1900" dirty="0">
                <a:latin typeface="Bahnschrift Light SemiCondensed" panose="020B0502040204020203" pitchFamily="34" charset="0"/>
                <a:cs typeface="Times New Roman" panose="02020603050405020304" pitchFamily="18" charset="0"/>
              </a:rPr>
              <a:t>Por increíble que parezca, el matrimonio de Isaac continúa el mismo patrón que hemos estudiado hasta ahora. Cuando Rebeca responde positivamente a la invitación de Eliezer de seguirlo y casarse con Isaac, ella dice: </a:t>
            </a:r>
            <a:r>
              <a:rPr lang="es-MX" sz="1900" b="1" i="1" dirty="0">
                <a:latin typeface="Bahnschrift Light SemiCondensed" panose="020B0502040204020203" pitchFamily="34" charset="0"/>
                <a:cs typeface="Times New Roman" panose="02020603050405020304" pitchFamily="18" charset="0"/>
              </a:rPr>
              <a:t>‘</a:t>
            </a:r>
            <a:r>
              <a:rPr lang="es-MX" sz="1900" b="1" i="1" dirty="0" err="1">
                <a:latin typeface="Bahnschrift Light SemiCondensed" panose="020B0502040204020203" pitchFamily="34" charset="0"/>
                <a:cs typeface="Times New Roman" panose="02020603050405020304" pitchFamily="18" charset="0"/>
              </a:rPr>
              <a:t>elék</a:t>
            </a:r>
            <a:r>
              <a:rPr lang="es-MX" sz="1900" b="1" i="1" dirty="0">
                <a:latin typeface="Bahnschrift Light SemiCondensed" panose="020B0502040204020203" pitchFamily="34" charset="0"/>
                <a:cs typeface="Times New Roman" panose="02020603050405020304" pitchFamily="18" charset="0"/>
              </a:rPr>
              <a:t>, «si, iré»</a:t>
            </a:r>
            <a:r>
              <a:rPr lang="es-MX" sz="1900" dirty="0">
                <a:latin typeface="Bahnschrift Light SemiCondensed" panose="020B0502040204020203" pitchFamily="34" charset="0"/>
                <a:cs typeface="Times New Roman" panose="02020603050405020304" pitchFamily="18" charset="0"/>
              </a:rPr>
              <a:t>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24: 58), evocando el verbo que se usó cuando Abraham salió de Mesopotamia: </a:t>
            </a:r>
            <a:r>
              <a:rPr lang="es-MX" sz="1900" b="1" i="1" dirty="0" err="1">
                <a:latin typeface="Bahnschrift Light SemiCondensed" panose="020B0502040204020203" pitchFamily="34" charset="0"/>
                <a:cs typeface="Times New Roman" panose="02020603050405020304" pitchFamily="18" charset="0"/>
              </a:rPr>
              <a:t>wayelék</a:t>
            </a:r>
            <a:r>
              <a:rPr lang="es-MX" sz="1900" b="1" i="1" dirty="0">
                <a:latin typeface="Bahnschrift Light SemiCondensed" panose="020B0502040204020203" pitchFamily="34" charset="0"/>
                <a:cs typeface="Times New Roman" panose="02020603050405020304" pitchFamily="18" charset="0"/>
              </a:rPr>
              <a:t> «fue»</a:t>
            </a:r>
            <a:r>
              <a:rPr lang="es-MX" sz="1900" dirty="0">
                <a:latin typeface="Bahnschrift Light SemiCondensed" panose="020B0502040204020203" pitchFamily="34" charset="0"/>
                <a:cs typeface="Times New Roman" panose="02020603050405020304" pitchFamily="18" charset="0"/>
              </a:rPr>
              <a:t>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12: 4). Al igual que Abraham, Rebeca se convertirá en matriarca de muchas naciones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24: 60; cf.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12: 1-4) y </a:t>
            </a:r>
            <a:r>
              <a:rPr lang="es-MX" sz="1900" b="1" dirty="0">
                <a:latin typeface="Bahnschrift Light SemiCondensed" panose="020B0502040204020203" pitchFamily="34" charset="0"/>
                <a:cs typeface="Times New Roman" panose="02020603050405020304" pitchFamily="18" charset="0"/>
              </a:rPr>
              <a:t>«poseerá la puerta»</a:t>
            </a:r>
            <a:r>
              <a:rPr lang="es-MX" sz="1900" dirty="0">
                <a:latin typeface="Bahnschrift Light SemiCondensed" panose="020B0502040204020203" pitchFamily="34" charset="0"/>
                <a:cs typeface="Times New Roman" panose="02020603050405020304" pitchFamily="18" charset="0"/>
              </a:rPr>
              <a:t> de sus enemigos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24: 60; cf. </a:t>
            </a:r>
            <a:r>
              <a:rPr lang="es-MX" sz="1900" dirty="0" err="1">
                <a:latin typeface="Bahnschrift Light SemiCondensed" panose="020B0502040204020203" pitchFamily="34" charset="0"/>
                <a:cs typeface="Times New Roman" panose="02020603050405020304" pitchFamily="18" charset="0"/>
              </a:rPr>
              <a:t>Gén</a:t>
            </a:r>
            <a:r>
              <a:rPr lang="es-MX" sz="1900" dirty="0">
                <a:latin typeface="Bahnschrift Light SemiCondensed" panose="020B0502040204020203" pitchFamily="34" charset="0"/>
                <a:cs typeface="Times New Roman" panose="02020603050405020304" pitchFamily="18" charset="0"/>
              </a:rPr>
              <a:t>. 22: 17). Gracias a la promesa que Dios le hizo a Abraham, la esperanza de la victoria sobre la muerte y el mal, así como la esperanza de salvación y vida eterna, resplandecen intensamente para toda la humanidad.</a:t>
            </a:r>
          </a:p>
          <a:p>
            <a:pPr>
              <a:lnSpc>
                <a:spcPct val="110000"/>
              </a:lnSpc>
              <a:spcAft>
                <a:spcPts val="300"/>
              </a:spcAft>
            </a:pPr>
            <a:r>
              <a:rPr lang="es-MX" b="1" dirty="0">
                <a:latin typeface="Bahnschrift Light SemiCondensed" panose="020B0502040204020203" pitchFamily="34" charset="0"/>
                <a:cs typeface="Times New Roman" panose="02020603050405020304" pitchFamily="18" charset="0"/>
              </a:rPr>
              <a:t>El patriarca temía el efecto de las corruptoras influencias que rodeaban a su hijo. La fe habitual de Abrahán en Dios y su sumisión a la voluntad divina se reflejaban en el carácter de Isaac; pero el joven era de afectos profundos, y de naturaleza benigna y condescendiente. Si se unía con una mujer que no temiera a Dios, se vería en peligro de sacrificar sus principios en aras de la armonía. Para Abrahán, elegir esposa para su hijo era asunto de suma importancia y anhelaba que se casara con quien no le apartase de Dios </a:t>
            </a:r>
            <a:r>
              <a:rPr lang="es-MX" i="1" dirty="0">
                <a:latin typeface="Bahnschrift Light SemiCondensed" panose="020B0502040204020203" pitchFamily="34" charset="0"/>
                <a:cs typeface="Times New Roman" panose="02020603050405020304" pitchFamily="18" charset="0"/>
              </a:rPr>
              <a:t>(Historia de los patriarcas y profetas, p. 168). </a:t>
            </a:r>
          </a:p>
          <a:p>
            <a:pPr>
              <a:lnSpc>
                <a:spcPct val="110000"/>
              </a:lnSpc>
              <a:spcAft>
                <a:spcPts val="300"/>
              </a:spcAft>
            </a:pPr>
            <a:r>
              <a:rPr lang="es-MX" b="1" dirty="0">
                <a:latin typeface="Bahnschrift Light SemiCondensed" panose="020B0502040204020203" pitchFamily="34" charset="0"/>
                <a:cs typeface="Times New Roman" panose="02020603050405020304" pitchFamily="18" charset="0"/>
              </a:rPr>
              <a:t>Reflexionando: </a:t>
            </a:r>
            <a:r>
              <a:rPr lang="es-MX" b="1" dirty="0">
                <a:solidFill>
                  <a:srgbClr val="FF0000"/>
                </a:solidFill>
                <a:latin typeface="Bahnschrift Light SemiCondensed" panose="020B0502040204020203" pitchFamily="34" charset="0"/>
                <a:cs typeface="Times New Roman" panose="02020603050405020304" pitchFamily="18" charset="0"/>
              </a:rPr>
              <a:t>¿Por qué es tan reconfortante saber que, si bien no todas las cosas que pasan son voluntad de Dios, él todavía está al mando?</a:t>
            </a:r>
            <a:endParaRPr lang="es-MX" b="1" dirty="0">
              <a:solidFill>
                <a:srgbClr val="FF0000"/>
              </a:solidFill>
              <a:latin typeface="Bahnschrift Light SemiCondensed" panose="020B0502040204020203"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UNA ESPOSA PARA ABRAHAM</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877163"/>
          </a:xfrm>
          <a:prstGeom prst="rect">
            <a:avLst/>
          </a:prstGeom>
          <a:noFill/>
        </p:spPr>
        <p:txBody>
          <a:bodyPr wrap="square" rtlCol="0">
            <a:spAutoFit/>
          </a:bodyPr>
          <a:lstStyle/>
          <a:p>
            <a:pPr algn="just"/>
            <a:r>
              <a:rPr lang="es-MX" sz="1700" b="1" i="1" dirty="0">
                <a:latin typeface="Bahnschrift Light SemiCondensed" panose="020B0502040204020203" pitchFamily="34" charset="0"/>
                <a:cs typeface="Times New Roman" panose="02020603050405020304" pitchFamily="18" charset="0"/>
              </a:rPr>
              <a:t>“Abraham tomó otra mujer, cuyo nombre era </a:t>
            </a:r>
            <a:r>
              <a:rPr lang="es-MX" sz="1700" b="1" i="1" dirty="0" err="1">
                <a:latin typeface="Bahnschrift Light SemiCondensed" panose="020B0502040204020203" pitchFamily="34" charset="0"/>
                <a:cs typeface="Times New Roman" panose="02020603050405020304" pitchFamily="18" charset="0"/>
              </a:rPr>
              <a:t>Cetura</a:t>
            </a:r>
            <a:r>
              <a:rPr lang="es-MX" sz="1700" b="1" i="1" dirty="0">
                <a:latin typeface="Bahnschrift Light SemiCondensed" panose="020B0502040204020203" pitchFamily="34" charset="0"/>
                <a:cs typeface="Times New Roman" panose="02020603050405020304" pitchFamily="18" charset="0"/>
              </a:rPr>
              <a:t>, 2la cual le dio a luz a </a:t>
            </a:r>
            <a:r>
              <a:rPr lang="es-MX" sz="1700" b="1" i="1" dirty="0" err="1">
                <a:latin typeface="Bahnschrift Light SemiCondensed" panose="020B0502040204020203" pitchFamily="34" charset="0"/>
                <a:cs typeface="Times New Roman" panose="02020603050405020304" pitchFamily="18" charset="0"/>
              </a:rPr>
              <a:t>Zimram</a:t>
            </a:r>
            <a:r>
              <a:rPr lang="es-MX" sz="1700" b="1" i="1" dirty="0">
                <a:latin typeface="Bahnschrift Light SemiCondensed" panose="020B0502040204020203" pitchFamily="34" charset="0"/>
                <a:cs typeface="Times New Roman" panose="02020603050405020304" pitchFamily="18" charset="0"/>
              </a:rPr>
              <a:t>, </a:t>
            </a:r>
            <a:r>
              <a:rPr lang="es-MX" sz="1700" b="1" i="1" dirty="0" err="1">
                <a:latin typeface="Bahnschrift Light SemiCondensed" panose="020B0502040204020203" pitchFamily="34" charset="0"/>
                <a:cs typeface="Times New Roman" panose="02020603050405020304" pitchFamily="18" charset="0"/>
              </a:rPr>
              <a:t>Jocsán</a:t>
            </a:r>
            <a:r>
              <a:rPr lang="es-MX" sz="1700" b="1" i="1" dirty="0">
                <a:latin typeface="Bahnschrift Light SemiCondensed" panose="020B0502040204020203" pitchFamily="34" charset="0"/>
                <a:cs typeface="Times New Roman" panose="02020603050405020304" pitchFamily="18" charset="0"/>
              </a:rPr>
              <a:t>, </a:t>
            </a:r>
            <a:r>
              <a:rPr lang="es-MX" sz="1700" b="1" i="1" dirty="0" err="1">
                <a:latin typeface="Bahnschrift Light SemiCondensed" panose="020B0502040204020203" pitchFamily="34" charset="0"/>
                <a:cs typeface="Times New Roman" panose="02020603050405020304" pitchFamily="18" charset="0"/>
              </a:rPr>
              <a:t>Medán</a:t>
            </a:r>
            <a:r>
              <a:rPr lang="es-MX" sz="1700" b="1" i="1" dirty="0">
                <a:latin typeface="Bahnschrift Light SemiCondensed" panose="020B0502040204020203" pitchFamily="34" charset="0"/>
                <a:cs typeface="Times New Roman" panose="02020603050405020304" pitchFamily="18" charset="0"/>
              </a:rPr>
              <a:t>, Madián, </a:t>
            </a:r>
            <a:r>
              <a:rPr lang="es-MX" sz="1700" b="1" i="1" dirty="0" err="1">
                <a:latin typeface="Bahnschrift Light SemiCondensed" panose="020B0502040204020203" pitchFamily="34" charset="0"/>
                <a:cs typeface="Times New Roman" panose="02020603050405020304" pitchFamily="18" charset="0"/>
              </a:rPr>
              <a:t>Isbac</a:t>
            </a:r>
            <a:r>
              <a:rPr lang="es-MX" sz="1700" b="1" i="1" dirty="0">
                <a:latin typeface="Bahnschrift Light SemiCondensed" panose="020B0502040204020203" pitchFamily="34" charset="0"/>
                <a:cs typeface="Times New Roman" panose="02020603050405020304" pitchFamily="18" charset="0"/>
              </a:rPr>
              <a:t> y Súa”  (Génesis 25: 1-2)</a:t>
            </a:r>
          </a:p>
          <a:p>
            <a:pPr algn="just"/>
            <a:r>
              <a:rPr lang="es-MX" sz="1700" b="1" dirty="0">
                <a:latin typeface="Bahnschrift Light SemiCondensed" panose="020B0502040204020203" pitchFamily="34" charset="0"/>
                <a:cs typeface="Times New Roman" panose="02020603050405020304" pitchFamily="18" charset="0"/>
              </a:rPr>
              <a:t> ¿Cuál es el significado de estos eventos finales en la vida de Abraham?</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569859"/>
            <a:ext cx="8330736" cy="5171509"/>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latin typeface="Bahnschrift Light SemiCondensed" panose="020B0502040204020203" pitchFamily="34" charset="0"/>
              </a:rPr>
              <a:t>R: </a:t>
            </a:r>
            <a:r>
              <a:rPr lang="es-MX" dirty="0">
                <a:solidFill>
                  <a:schemeClr val="accent1">
                    <a:lumMod val="75000"/>
                  </a:schemeClr>
                </a:solidFill>
                <a:latin typeface="Bahnschrift Light SemiCondensed" panose="020B0502040204020203" pitchFamily="34" charset="0"/>
              </a:rPr>
              <a:t>Abraham se vuelve a casar para hallar consuelo por la muerte de Sara, y este casamiento hace que tenga siete hijos más y así se cumpliría la promesa de ser Padre de muchas naciones.</a:t>
            </a:r>
          </a:p>
          <a:p>
            <a:r>
              <a:rPr lang="es-MX" b="0" dirty="0">
                <a:latin typeface="Bahnschrift Light SemiCondensed" panose="020B0502040204020203" pitchFamily="34" charset="0"/>
              </a:rPr>
              <a:t>La promesa de que los descendientes de Abraham «se adueñarán de las puertas de sus enemigos», representa simbólicamente la promesa de la victoria de la </a:t>
            </a:r>
            <a:r>
              <a:rPr lang="es-MX" dirty="0">
                <a:latin typeface="Bahnschrift Light SemiCondensed" panose="020B0502040204020203" pitchFamily="34" charset="0"/>
              </a:rPr>
              <a:t>«simiente» </a:t>
            </a:r>
            <a:r>
              <a:rPr lang="es-MX" i="1" dirty="0">
                <a:latin typeface="Bahnschrift Light SemiCondensed" panose="020B0502040204020203" pitchFamily="34" charset="0"/>
              </a:rPr>
              <a:t>(</a:t>
            </a:r>
            <a:r>
              <a:rPr lang="es-MX" i="1" dirty="0" err="1">
                <a:latin typeface="Bahnschrift Light SemiCondensed" panose="020B0502040204020203" pitchFamily="34" charset="0"/>
              </a:rPr>
              <a:t>zera</a:t>
            </a:r>
            <a:r>
              <a:rPr lang="es-MX" i="1" dirty="0">
                <a:latin typeface="Bahnschrift Light SemiCondensed" panose="020B0502040204020203" pitchFamily="34" charset="0"/>
              </a:rPr>
              <a:t>')</a:t>
            </a:r>
            <a:r>
              <a:rPr lang="es-MX" b="0" dirty="0">
                <a:latin typeface="Bahnschrift Light SemiCondensed" panose="020B0502040204020203" pitchFamily="34" charset="0"/>
              </a:rPr>
              <a:t> sobre el enemigo. La profecía de Génesis 3: 15 también promete la victoria de la simiente mesiánica </a:t>
            </a:r>
            <a:r>
              <a:rPr lang="es-MX" i="1" dirty="0">
                <a:latin typeface="Bahnschrift Light SemiCondensed" panose="020B0502040204020203" pitchFamily="34" charset="0"/>
              </a:rPr>
              <a:t>(</a:t>
            </a:r>
            <a:r>
              <a:rPr lang="es-MX" i="1" dirty="0" err="1">
                <a:latin typeface="Bahnschrift Light SemiCondensed" panose="020B0502040204020203" pitchFamily="34" charset="0"/>
              </a:rPr>
              <a:t>zera</a:t>
            </a:r>
            <a:r>
              <a:rPr lang="es-MX" i="1" dirty="0">
                <a:latin typeface="Bahnschrift Light SemiCondensed" panose="020B0502040204020203" pitchFamily="34" charset="0"/>
              </a:rPr>
              <a:t>')</a:t>
            </a:r>
            <a:r>
              <a:rPr lang="es-MX" b="0" dirty="0">
                <a:latin typeface="Bahnschrift Light SemiCondensed" panose="020B0502040204020203" pitchFamily="34" charset="0"/>
              </a:rPr>
              <a:t> sobre el enemigo. La bendición de Abraham, que lleva implícita la victoria de la Simiente sobre sus enemigos, conduce a la bendición de las naciones a través de la Simiente (</a:t>
            </a:r>
            <a:r>
              <a:rPr lang="es-MX" b="0" dirty="0" err="1">
                <a:latin typeface="Bahnschrift Light SemiCondensed" panose="020B0502040204020203" pitchFamily="34" charset="0"/>
              </a:rPr>
              <a:t>Gál</a:t>
            </a:r>
            <a:r>
              <a:rPr lang="es-MX" b="0" dirty="0">
                <a:latin typeface="Bahnschrift Light SemiCondensed" panose="020B0502040204020203" pitchFamily="34" charset="0"/>
              </a:rPr>
              <a:t>. 3:14-16).</a:t>
            </a:r>
          </a:p>
          <a:p>
            <a:r>
              <a:rPr lang="es-MX" dirty="0">
                <a:latin typeface="Bahnschrift Light SemiCondensed" panose="020B0502040204020203" pitchFamily="34" charset="0"/>
              </a:rPr>
              <a:t>“Abraham era un hombre favorecido por Dios. El Señor dijo: «Porque yo sé que mandará a sus hijos y a su casa después de sí, que guarden el camino de Jehová, haciendo justicia y juicio». Génesis 18:19. Abraham fue honrado por Dios porque cultivó la religión en la familia e hizo que el temor de Dios penetrase en toda su casa. Es Dios quien dice: «Yo sé que él mandará», es decir, que de su parte no habrá traición del cometido sagrado; no cederá ante nadie, sino ante Dios; hay una ley, y Abraham la guardará; ninguna emoción ciega empañará su sentido del bien ni se interpondrá entre Dios y las almas de sus hijos; ese tiempo de indulgencia, que es la crueldad más atroz, no hará que Abraham se extravíe </a:t>
            </a:r>
            <a:r>
              <a:rPr lang="es-MX" b="0" i="1" dirty="0">
                <a:latin typeface="Bahnschrift Light SemiCondensed" panose="020B0502040204020203" pitchFamily="34" charset="0"/>
              </a:rPr>
              <a:t>(Testimonios para la iglesia, t. 5, p. 516).</a:t>
            </a:r>
            <a:r>
              <a:rPr lang="es-MX" dirty="0">
                <a:latin typeface="Bahnschrift Light SemiCondensed" panose="020B0502040204020203" pitchFamily="34" charset="0"/>
              </a:rPr>
              <a:t> </a:t>
            </a:r>
            <a:endParaRPr lang="es-MX" b="0" i="1" dirty="0">
              <a:latin typeface="Bahnschrift Light SemiCondensed" panose="020B0502040204020203" pitchFamily="34" charset="0"/>
            </a:endParaRPr>
          </a:p>
          <a:p>
            <a:r>
              <a:rPr lang="es-MX" dirty="0">
                <a:latin typeface="Bahnschrift Light SemiCondensed" panose="020B0502040204020203" pitchFamily="34" charset="0"/>
              </a:rPr>
              <a:t>Reflexionando: </a:t>
            </a:r>
            <a:r>
              <a:rPr lang="es-MX" dirty="0">
                <a:solidFill>
                  <a:srgbClr val="FF0000"/>
                </a:solidFill>
                <a:latin typeface="Bahnschrift Light SemiCondensed" panose="020B0502040204020203" pitchFamily="34" charset="0"/>
              </a:rPr>
              <a:t>Porque es importante que así como Abraham, nos preocupemos, por la vida futura de nuestros hijos sobre todo en el matrimonio y la vida eterna.</a:t>
            </a:r>
            <a:endParaRPr lang="es-MX" dirty="0">
              <a:latin typeface="Bahnschrift Light SemiCondensed" panose="020B0502040204020203" pitchFamily="34" charset="0"/>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155156</TotalTime>
  <Words>3900</Words>
  <Application>Microsoft Office PowerPoint</Application>
  <PresentationFormat>Panorámica</PresentationFormat>
  <Paragraphs>80</Paragraphs>
  <Slides>10</Slides>
  <Notes>9</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Adobe Garamond Pro Bold</vt:lpstr>
      <vt:lpstr>Arial</vt:lpstr>
      <vt:lpstr>Arial Rounded MT Bold</vt:lpstr>
      <vt:lpstr>Avenir Next LT Pro</vt:lpstr>
      <vt:lpstr>Bahnschrift Light SemiCondensed</vt:lpstr>
      <vt:lpstr>Calibri</vt:lpstr>
      <vt:lpstr>Calibri Light</vt:lpstr>
      <vt:lpstr>Dosis</vt:lpstr>
      <vt:lpstr>Eras Bold ITC</vt:lpstr>
      <vt:lpstr>Gisha</vt:lpstr>
      <vt:lpstr>Impact</vt:lpstr>
      <vt:lpstr>Lato</vt:lpstr>
      <vt:lpstr>Lucida Grande</vt:lpstr>
      <vt:lpstr>Lucida Sans Unicode</vt:lpstr>
      <vt:lpstr>open sans</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5140</cp:revision>
  <dcterms:created xsi:type="dcterms:W3CDTF">2019-04-09T00:55:26Z</dcterms:created>
  <dcterms:modified xsi:type="dcterms:W3CDTF">2022-05-18T23:08:23Z</dcterms:modified>
</cp:coreProperties>
</file>