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91"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11/05/2022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11/05/2022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PACTO CON ABRAHAM</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14 de Mayo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35627" y="1196752"/>
            <a:ext cx="2756480" cy="1368152"/>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respondió Abram: Señor Jehová, ¿qué me darás, siendo así que ando sin hijo, y el mayordomo de mi casa es ese damasceno Eliezer?”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15:2).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11/05/2022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10000"/>
          </a:bodyPr>
          <a:lstStyle/>
          <a:p>
            <a:pPr marL="0" indent="0" algn="just">
              <a:buNone/>
            </a:pPr>
            <a:r>
              <a:rPr lang="es-MX" dirty="0"/>
              <a:t>La fe de Abraham se compone de interrogantes y dudas, como posiblemente la de muchos de nosotros, pero podemos ver que, aunque no sintamos que Dios está a nuestro lado, él se preocupa por nosotros, nunca nos deja solos, siempre nos da la mano de una forma u otra, deseo de todo corazón que todos recibimos los mensajes que a través de la vida de Abraham Dios nos lo da para seguir adelante como fue en la vida de Abraham, Sara, Agar, Lot, Isaac e Ismael.</a:t>
            </a:r>
          </a:p>
          <a:p>
            <a:pPr marL="0" indent="0" algn="just">
              <a:buNone/>
            </a:pPr>
            <a:r>
              <a:rPr lang="es-MX" dirty="0"/>
              <a:t>Hemos estudiado tres temas sobre la vida de Abraham: 1) Su fe; 2) Sus dudas; y 3) El hijo de la promesa.</a:t>
            </a:r>
          </a:p>
          <a:p>
            <a:pPr marL="0" indent="0" algn="just">
              <a:buNone/>
            </a:pPr>
            <a:r>
              <a:rPr lang="es-MX" dirty="0"/>
              <a:t>“En derredor de nosotros hay almas que van hacia una ruina tan desesperada y terrible como la que sobrevino a Sodoma. Cada día termina el tiempo de gracia para algunos. Cada hora, algunos pasan </a:t>
            </a:r>
            <a:r>
              <a:rPr lang="es-MX" dirty="0" err="1"/>
              <a:t>más</a:t>
            </a:r>
            <a:r>
              <a:rPr lang="es-MX" dirty="0"/>
              <a:t> allá́ del alcance de la misericordia. Y ¿donde están las voces de amonestación y suplica que induzcan a los pecadores a huir de esta pavorosa condenación? ¿Donde </a:t>
            </a:r>
            <a:r>
              <a:rPr lang="es-MX" dirty="0" err="1"/>
              <a:t>están</a:t>
            </a:r>
            <a:r>
              <a:rPr lang="es-MX" dirty="0"/>
              <a:t> las manos extendidas para sacar a los pecadores de la muerte? ¿</a:t>
            </a:r>
            <a:r>
              <a:rPr lang="es-MX" dirty="0" err="1"/>
              <a:t>Dónde</a:t>
            </a:r>
            <a:r>
              <a:rPr lang="es-MX" dirty="0"/>
              <a:t> </a:t>
            </a:r>
            <a:r>
              <a:rPr lang="es-MX" dirty="0" err="1"/>
              <a:t>están</a:t>
            </a:r>
            <a:r>
              <a:rPr lang="es-MX" dirty="0"/>
              <a:t> los que con humildad y fe perseverante ruegan a Dios por ellos? “El espíritu de Abraham fue el </a:t>
            </a:r>
            <a:r>
              <a:rPr lang="es-MX" dirty="0" err="1"/>
              <a:t>espíritu</a:t>
            </a:r>
            <a:r>
              <a:rPr lang="es-MX" dirty="0"/>
              <a:t> de Cristo. El mismo Hijo de Dios es el gran Intercesor en favor del pecador. Quien pagó el precio de su redención conoce el valor del ser humano” </a:t>
            </a:r>
            <a:r>
              <a:rPr lang="es-MX" i="1" dirty="0"/>
              <a:t>(Historia de los patriarcas y profetas, p. 135).</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7000" r="7000"/>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464152" y="2508327"/>
            <a:ext cx="2592288" cy="195964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12568"/>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En este segmento, nos adentramos en el corazón de la experiencia religiosa de Abraham. Este es el momento en que Dios hace su pacto con Abram, que es el segundo pacto de Dios después del pacto con Noé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6:18–9:20). El pacto de Abraham contiene los mismos requisitos que el pacto de Noé, y se confirma con una señal. Sin embargo, a diferencia del pacto con Noé, el pacto abrahámico comienza con una ceremonia sacrificial relacionada con la promesa de un hijo y una patria, y contiene nuevos elementos. Tiene dos ceremonias sacrificiales. La señal es la circuncisión y Abram recibe el nuevo nombre de Abraham. Además, la narración bíblica ofrece dos perspectivas diferentes de ese pacto. Mientras que el pacto con Noé se centra en Dios, y se atenúa la persona de Noé, el pacto con Abraham incluye la perspectiva de Abram y, como resultado, la evolución de ese pacto se desarrolla de una manera más complicada.</a:t>
            </a:r>
          </a:p>
          <a:p>
            <a:pPr algn="just">
              <a:spcAft>
                <a:spcPts val="600"/>
              </a:spcAft>
            </a:pPr>
            <a:r>
              <a:rPr lang="es-MX" sz="2100" b="1" dirty="0">
                <a:ln>
                  <a:solidFill>
                    <a:schemeClr val="tx1"/>
                  </a:solidFill>
                </a:ln>
                <a:latin typeface="+mj-lt"/>
                <a:ea typeface="+mj-ea"/>
                <a:cs typeface="+mj-cs"/>
              </a:rPr>
              <a:t>En la lección de esta semana  estudiaremos tres temas sobre la vida de Abraham: 1) Su fe; 2) Sus dudas; y 3) El hijo de la promesa.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8333" r="8333"/>
          <a:stretch/>
        </p:blipFill>
        <p:spPr>
          <a:xfrm>
            <a:off x="7608168" y="2636912"/>
            <a:ext cx="2592288" cy="195964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EL PACTO CON ABRAHAM</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553327"/>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mj-lt"/>
                <a:cs typeface="Times New Roman" panose="02020603050405020304" pitchFamily="18" charset="0"/>
              </a:rPr>
              <a:t>i usted es judío, cristiano o musulmán, Abraham es su padre espiritual, porque 	usted recuerda al Señor y cree en él (ver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15: 6). Si siente temor del futuro y 	le resulta difícil ver más allá de las nubes durante su vida en esta tierra, Abraham 	es su padre, porque Dios es su «escudo», él es su futuro (vers. 1). Si tiene dudas sobre Dios, si lo cuestiona todo y piensa 	que sus promesas son fábulas; si solo confía en lo que ve y en lo que tiene en este momento, Abraham es su padre. Esto es así porque, mucho antes de que usted existiera, Abraham también dudó y cuestionó muchas cosas, y puso su confianza solo en el presente (vers. 2;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17: 17). Si es de las «muchas naciones» que nunca han oído hablar de Abraham, entonces él es su padre espiritual, porque Abraham es el «padre de una multitud de naciones»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17: 5, NVI).</a:t>
            </a:r>
          </a:p>
          <a:p>
            <a:pPr algn="just">
              <a:spcAft>
                <a:spcPts val="600"/>
              </a:spcAft>
              <a:tabLst>
                <a:tab pos="896938" algn="l"/>
              </a:tabLst>
            </a:pPr>
            <a:r>
              <a:rPr lang="es-MX" dirty="0">
                <a:latin typeface="+mj-lt"/>
                <a:cs typeface="Times New Roman" panose="02020603050405020304" pitchFamily="18" charset="0"/>
              </a:rPr>
              <a:t>La fe de Abraham implica luchar con la duda y entender que la respuesta no está en nosotros, sino en Dios, quien será el encargado de hacer el trabajo: él obrará a nuestro favor. Es el serio descubrimiento de la gracia que se esconde en la risa de Dios, que es el significado del nombre de Isaac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17: 19). Es la seguridad del pacto de sangre de Dios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15:17,18; 17: 7-12), en el que se fundamenta y se nutre nuestra esperanza. </a:t>
            </a:r>
          </a:p>
          <a:p>
            <a:pPr algn="just">
              <a:spcAft>
                <a:spcPts val="300"/>
              </a:spcAft>
              <a:tabLst>
                <a:tab pos="808038" algn="l"/>
              </a:tabLst>
            </a:pPr>
            <a:r>
              <a:rPr lang="es-MX" b="1" dirty="0">
                <a:cs typeface="Times New Roman" panose="02020603050405020304" pitchFamily="18" charset="0"/>
              </a:rPr>
              <a:t>¡Cuán fuertes son la verdadera fe y la verdadera oración! Son como dos brazos por los cuales el suplicante humano se asiese del poder del Amor Infinito. La fe consiste en confiar en Dios, en creer que nos ama y sabe lo que es mejor para nuestro bien. Así, en vez de nuestro camino, nos induce a preferir el suyo. En vez de nuestra ignorancia, acepta su sabiduría; en vez de nuestra debilidad, su fuerza; en vez de nuestro pecado, su justicia. Nuestra vida, nosotros mismos, somos ya suyos; la fe reconoce su derecho de posesión, y acepta su bendición </a:t>
            </a:r>
            <a:r>
              <a:rPr lang="es-MX" i="1" dirty="0">
                <a:cs typeface="Times New Roman" panose="02020603050405020304" pitchFamily="18" charset="0"/>
              </a:rPr>
              <a:t>(Obreros evangélicos, p. 273).</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360" r="3360"/>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968707"/>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S</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53250"/>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FE DE ABRAHAM</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569660"/>
          </a:xfrm>
          <a:prstGeom prst="rect">
            <a:avLst/>
          </a:prstGeom>
          <a:noFill/>
        </p:spPr>
        <p:txBody>
          <a:bodyPr wrap="square" rtlCol="0">
            <a:spAutoFit/>
          </a:bodyPr>
          <a:lstStyle/>
          <a:p>
            <a:pPr algn="just"/>
            <a:r>
              <a:rPr lang="es-MX" sz="1600" b="1" i="1" dirty="0">
                <a:cs typeface="Times New Roman" panose="02020603050405020304" pitchFamily="18" charset="0"/>
              </a:rPr>
              <a:t>“Por la fe Abraham, siendo llamado, obedeció para salir al lugar que había de recibir como herencia; y salió sin saber a dónde iba. Por la fe habitó como extranjero en la tierra prometida como en tierra ajena, morando en tiendas con Isaac y Jacob, coherederos de la misma promesa;”. (Hebreos 11: 8-9) </a:t>
            </a:r>
          </a:p>
          <a:p>
            <a:pPr algn="just"/>
            <a:r>
              <a:rPr lang="es-MX" sz="1600" b="1" dirty="0">
                <a:cs typeface="Times New Roman" panose="02020603050405020304" pitchFamily="18" charset="0"/>
              </a:rPr>
              <a:t>¿Cómo revela Abram lo que significa vivir por fe? ¿Cuál es el significado del sacrificio que Dios le pidió a Abram que realizara?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204864"/>
            <a:ext cx="8362351" cy="4653136"/>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t>R: Simplemente confió en las promesas de Dios, Cuando salió sin saber a donde iba; la promesa de un hijo, la división de la tierra con Lot, quedándose en las montañas; Ir a la guerra sin experiencia; y cuando sacrifico a su hijo, cuando le piden el sacrificio de su único hijo.</a:t>
            </a:r>
          </a:p>
          <a:p>
            <a:r>
              <a:rPr lang="es-MX" sz="2000" b="0" dirty="0">
                <a:solidFill>
                  <a:prstClr val="black"/>
                </a:solidFill>
                <a:latin typeface="Calibri Light" panose="020F0302020204030204"/>
                <a:ea typeface="+mn-ea"/>
              </a:rPr>
              <a:t>Desde una perspectiva bíblica, la «justicia» (</a:t>
            </a:r>
            <a:r>
              <a:rPr lang="es-MX" sz="2000" b="0" dirty="0" err="1">
                <a:solidFill>
                  <a:prstClr val="black"/>
                </a:solidFill>
                <a:latin typeface="Calibri Light" panose="020F0302020204030204"/>
                <a:ea typeface="+mn-ea"/>
              </a:rPr>
              <a:t>tsedaqah</a:t>
            </a:r>
            <a:r>
              <a:rPr lang="es-MX" sz="2000" b="0" dirty="0">
                <a:solidFill>
                  <a:prstClr val="black"/>
                </a:solidFill>
                <a:latin typeface="Calibri Light" panose="020F0302020204030204"/>
                <a:ea typeface="+mn-ea"/>
              </a:rPr>
              <a:t>) es una cualidad divina específica (Isa. 45: 24; Dan. 9: 7) y, como tal, solo puede ser un regalo de Dios para los seres humanos (</a:t>
            </a:r>
            <a:r>
              <a:rPr lang="es-MX" sz="2000" b="0" dirty="0" err="1">
                <a:solidFill>
                  <a:prstClr val="black"/>
                </a:solidFill>
                <a:latin typeface="Calibri Light" panose="020F0302020204030204"/>
                <a:ea typeface="+mn-ea"/>
              </a:rPr>
              <a:t>Deut</a:t>
            </a:r>
            <a:r>
              <a:rPr lang="es-MX" sz="2000" b="0" dirty="0">
                <a:solidFill>
                  <a:prstClr val="black"/>
                </a:solidFill>
                <a:latin typeface="Calibri Light" panose="020F0302020204030204"/>
                <a:ea typeface="+mn-ea"/>
              </a:rPr>
              <a:t>. 6: 25; 24: 13; Sal. 24: 5; Isa. 45: 24). Lo que hace justo a Abram no es la suma o la calidad de sus obras, sino su disposición a confiar en las obras de Dios a su favor (Rom. 4: 2-4). La religión bíblica tiene que ver más con lo que Dios hace por nosotros, que con lo que nosotros hacemos por él. Es por eso que la fe bíblica se basa más en recibir de Dios, que en lo que le podemos dar. Esta verdad se deja escuchar en la risa de Dios.</a:t>
            </a:r>
          </a:p>
          <a:p>
            <a:r>
              <a:rPr lang="es-MX" sz="2000" dirty="0">
                <a:solidFill>
                  <a:schemeClr val="tx1"/>
                </a:solidFill>
                <a:latin typeface="+mn-lt"/>
                <a:ea typeface="+mn-ea"/>
              </a:rPr>
              <a:t>[El] patriarca suplicó que se le diese una señal visible para confirmar su fe, y como evidencia para las futuras generaciones de que los bondadosos propósitos que Dios tenía para con ellas se cumplirían. El Señor se dignó concertar un pacto con su siervo, empleando las formas acostumbradas entre los hombres para la ratificación de contratos solemnes. En conformidad con las indicaciones divinas, Abrahán sacrificó una novilla, una cabra y un carnero, cada uno de tres años de edad, dividió cada cuerpo en dos partes y colocó las piezas a poca distancia la una de la otra. Añadió una tórtola y un palomino, que no fueron partidos. Hecho esto, Abrahán pasó reverentemente entre las porciones del sacrificio, haciendo un solemne voto a Dios de obediencia perpetua. </a:t>
            </a:r>
            <a:r>
              <a:rPr lang="es-MX" sz="2000" b="0" i="1" dirty="0">
                <a:solidFill>
                  <a:schemeClr val="tx1"/>
                </a:solidFill>
                <a:latin typeface="+mn-lt"/>
                <a:ea typeface="+mn-ea"/>
              </a:rPr>
              <a:t>(Historia de los patriarcas y profetas, p. 131).</a:t>
            </a:r>
          </a:p>
          <a:p>
            <a:r>
              <a:rPr lang="es-MX" sz="2200" dirty="0">
                <a:solidFill>
                  <a:schemeClr val="tx1"/>
                </a:solidFill>
              </a:rPr>
              <a:t>Reflexionando:  </a:t>
            </a:r>
            <a:r>
              <a:rPr lang="es-MX" sz="2200" dirty="0">
                <a:solidFill>
                  <a:srgbClr val="FF0000"/>
                </a:solidFill>
              </a:rPr>
              <a:t>¿Cómo podemos aprender a mantenernos centrados en Cristo y su justicia como nuestra única esperanza de salvación? ¿Qué sucede si intentamos comenzar a hacer recuento de nuestras buenas obras?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LAS DUDAS DE ABRAHAM</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477328"/>
          </a:xfrm>
          <a:prstGeom prst="rect">
            <a:avLst/>
          </a:prstGeom>
          <a:noFill/>
        </p:spPr>
        <p:txBody>
          <a:bodyPr wrap="square" rtlCol="0">
            <a:spAutoFit/>
          </a:bodyPr>
          <a:lstStyle/>
          <a:p>
            <a:pPr algn="just"/>
            <a:r>
              <a:rPr lang="es-MX" b="1" i="1" dirty="0">
                <a:cs typeface="Times New Roman" panose="02020603050405020304" pitchFamily="18" charset="0"/>
              </a:rPr>
              <a:t>“Dijo entonces Saraí a Abram: Ya ves que Jehová me ha hecho estéril; te ruego, pues, que te llegues a mi sierva; quizá tendré hijos de ella. Y atendió Abram al ruego de </a:t>
            </a:r>
            <a:r>
              <a:rPr lang="es-MX" b="1" i="1" dirty="0" err="1">
                <a:cs typeface="Times New Roman" panose="02020603050405020304" pitchFamily="18" charset="0"/>
              </a:rPr>
              <a:t>Sarai</a:t>
            </a:r>
            <a:r>
              <a:rPr lang="es-MX" b="1" i="1" dirty="0">
                <a:cs typeface="Times New Roman" panose="02020603050405020304" pitchFamily="18" charset="0"/>
              </a:rPr>
              <a:t>.” (Génesis 16: 2).</a:t>
            </a:r>
          </a:p>
          <a:p>
            <a:pPr algn="just"/>
            <a:r>
              <a:rPr lang="es-MX" b="1" dirty="0"/>
              <a:t>¿Qué relevancia tiene la decisión de Abram de llegarse a Agar, a pesar de la promesa que Dios le hiciera?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2060848"/>
            <a:ext cx="8330736" cy="4699684"/>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Cuando se tienen dudas de lo que Dios ha prometido, se comenten errores por querer ayudar a Dios para que cumpla sus promesas, y esto trajo mucho problemas en su vida.</a:t>
            </a:r>
          </a:p>
          <a:p>
            <a:r>
              <a:rPr lang="es-MX" b="0" dirty="0">
                <a:solidFill>
                  <a:prstClr val="black"/>
                </a:solidFill>
                <a:latin typeface="Calibri Light" panose="020F0302020204030204"/>
                <a:ea typeface="+mn-ea"/>
              </a:rPr>
              <a:t>Tras 10 años de espera, </a:t>
            </a:r>
            <a:r>
              <a:rPr lang="es-MX" b="0" dirty="0" err="1">
                <a:solidFill>
                  <a:prstClr val="black"/>
                </a:solidFill>
                <a:latin typeface="Calibri Light" panose="020F0302020204030204"/>
                <a:ea typeface="+mn-ea"/>
              </a:rPr>
              <a:t>Sarai</a:t>
            </a:r>
            <a:r>
              <a:rPr lang="es-MX" b="0" dirty="0">
                <a:solidFill>
                  <a:prstClr val="black"/>
                </a:solidFill>
                <a:latin typeface="Calibri Light" panose="020F0302020204030204"/>
                <a:ea typeface="+mn-ea"/>
              </a:rPr>
              <a:t> pierde la esperanza de ser ella la madre de la simiente, y propone una solución: una madre de alquiler. La razón gana a la fe, ¿o no? Al igual que Eva, </a:t>
            </a:r>
            <a:r>
              <a:rPr lang="es-MX" b="0" dirty="0" err="1">
                <a:solidFill>
                  <a:prstClr val="black"/>
                </a:solidFill>
                <a:latin typeface="Calibri Light" panose="020F0302020204030204"/>
                <a:ea typeface="+mn-ea"/>
              </a:rPr>
              <a:t>Sarai</a:t>
            </a:r>
            <a:r>
              <a:rPr lang="es-MX" b="0" dirty="0">
                <a:solidFill>
                  <a:prstClr val="black"/>
                </a:solidFill>
                <a:latin typeface="Calibri Light" panose="020F0302020204030204"/>
                <a:ea typeface="+mn-ea"/>
              </a:rPr>
              <a:t> duda, y actúa contra la voluntad divina. Al igual que Adán, Abram oye la voz de su esposa, y comparte su error. Aún hoy día los habitantes de Canaán siguen sufriendo las consecuencias de este error. Pero Dios muestra su amor incluso en las decisiones incorrectas, prometiéndole protección y vida a Agar e Ismael (</a:t>
            </a:r>
            <a:r>
              <a:rPr lang="es-MX" b="0" dirty="0" err="1">
                <a:solidFill>
                  <a:prstClr val="black"/>
                </a:solidFill>
                <a:latin typeface="Calibri Light" panose="020F0302020204030204"/>
                <a:ea typeface="+mn-ea"/>
              </a:rPr>
              <a:t>Gn</a:t>
            </a:r>
            <a:r>
              <a:rPr lang="es-MX" b="0" dirty="0">
                <a:solidFill>
                  <a:prstClr val="black"/>
                </a:solidFill>
                <a:latin typeface="Calibri Light" panose="020F0302020204030204"/>
                <a:ea typeface="+mn-ea"/>
              </a:rPr>
              <a:t>. 16:10-12).</a:t>
            </a:r>
          </a:p>
          <a:p>
            <a:r>
              <a:rPr lang="es-MX" dirty="0">
                <a:solidFill>
                  <a:schemeClr val="tx1"/>
                </a:solidFill>
                <a:latin typeface="+mn-lt"/>
                <a:ea typeface="+mn-ea"/>
              </a:rPr>
              <a:t>La persona que estudie la Biblia con espíritu humilde y dócil, encontrará en ella una guía que señala el camino de la vida con una exactitud que no falla. Pero, mis hermanos y hermanas, ¿de qué sirve el estudio de la Biblia a menos que practiquéis las verdades que ella enseña? Ese santo libro no contiene nada que no sea esencial; no se revela nada que no se aplique a nuestras vidas actuales. Mientras más profundo sea nuestro amor por Jesús, más alta será nuestra estima de la Palabra como la voz de Dios que nos habla directamente </a:t>
            </a:r>
            <a:r>
              <a:rPr lang="es-MX" b="0" i="1" dirty="0">
                <a:solidFill>
                  <a:schemeClr val="tx1"/>
                </a:solidFill>
                <a:latin typeface="+mn-lt"/>
                <a:ea typeface="+mn-ea"/>
              </a:rPr>
              <a:t>(Testimonios para la iglesia, t. 5, p. 283).</a:t>
            </a:r>
          </a:p>
          <a:p>
            <a:r>
              <a:rPr lang="es-MX" dirty="0">
                <a:solidFill>
                  <a:schemeClr val="tx1"/>
                </a:solidFill>
              </a:rPr>
              <a:t>Reflexionando:</a:t>
            </a:r>
            <a:r>
              <a:rPr lang="es-MX" dirty="0"/>
              <a:t> </a:t>
            </a:r>
            <a:r>
              <a:rPr lang="es-MX" sz="1700" dirty="0">
                <a:solidFill>
                  <a:srgbClr val="FF0000"/>
                </a:solidFill>
              </a:rPr>
              <a:t>¿Qué relevancia tiene la decisión de Abram de llegarse a Agar, a pesar de la promesa que Dios le hiciera?</a:t>
            </a:r>
            <a:endParaRPr lang="es-MX" dirty="0">
              <a:solidFill>
                <a:srgbClr val="FF0000"/>
              </a:solidFill>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SEÑAL DEL PACTO ABRAHÁMICO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“Este es mi pacto, que guardaréis entre mí y vosotros y tu descendencia después de ti: Será circuncidado todo varón de entre vosotros.” (Génesis 17: 10)</a:t>
            </a:r>
          </a:p>
          <a:p>
            <a:pPr algn="just"/>
            <a:r>
              <a:rPr lang="es-MX" sz="1600" b="1" dirty="0">
                <a:cs typeface="Times New Roman" panose="02020603050405020304" pitchFamily="18" charset="0"/>
              </a:rPr>
              <a:t> ¿Cuál es el significado espiritual y profético del rito de la circuncisión?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556792"/>
            <a:ext cx="8424936" cy="5203739"/>
          </a:xfrm>
          <a:prstGeom prst="rect">
            <a:avLst/>
          </a:prstGeom>
          <a:noFill/>
        </p:spPr>
        <p:txBody>
          <a:bodyPr wrap="square" rtlCol="0">
            <a:normAutofit fontScale="925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Cuando se circuncida hay derramamiento de sangre y estos nos recuerda que “sin derramamiento de sangre no hay remisión de pecado” que nos lleva a la profecía de que Jesús derramaría su sangre por nuestros pecados, dándonos el significado espiritual y </a:t>
            </a:r>
            <a:r>
              <a:rPr lang="es-MX" b="1" dirty="0" err="1">
                <a:solidFill>
                  <a:schemeClr val="accent1">
                    <a:lumMod val="75000"/>
                  </a:schemeClr>
                </a:solidFill>
                <a:latin typeface="+mj-lt"/>
                <a:cs typeface="Times New Roman" panose="02020603050405020304" pitchFamily="18" charset="0"/>
              </a:rPr>
              <a:t>profetico</a:t>
            </a:r>
            <a:r>
              <a:rPr lang="es-MX" b="1" dirty="0">
                <a:solidFill>
                  <a:schemeClr val="accent1">
                    <a:lumMod val="75000"/>
                  </a:schemeClr>
                </a:solidFill>
                <a:latin typeface="+mj-lt"/>
                <a:cs typeface="Times New Roman" panose="02020603050405020304" pitchFamily="18" charset="0"/>
              </a:rPr>
              <a:t>.</a:t>
            </a:r>
          </a:p>
          <a:p>
            <a:pPr>
              <a:spcAft>
                <a:spcPts val="600"/>
              </a:spcAft>
            </a:pPr>
            <a:r>
              <a:rPr lang="es-MX" dirty="0">
                <a:solidFill>
                  <a:prstClr val="black"/>
                </a:solidFill>
                <a:latin typeface="Calibri Light" panose="020F0302020204030204"/>
                <a:cs typeface="Times New Roman" panose="02020603050405020304" pitchFamily="18" charset="0"/>
              </a:rPr>
              <a:t>El texto que habla de la ceremonia de la circuncisión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17: 2-27), la «señal del pacto» (vers. 11), es paralelo al texto que habla de la ceremonia del sacrificio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15: 2-21), sugiriendo nuevamente el proceso redentor de la salvación a través del derramamiento de sangre, que se entendía en la categoría de los sacrificios. En el antiguo Cercano Oriente, la circuncisión era una simple ceremonia o iniciación matrimonial; sin embargo, en el pacto de Abraham, la circuncisión se convierte en la señal de la extraordinaria relación conyugal de Dios con su pueblo.</a:t>
            </a:r>
          </a:p>
          <a:p>
            <a:pPr>
              <a:spcAft>
                <a:spcPts val="600"/>
              </a:spcAft>
            </a:pPr>
            <a:r>
              <a:rPr lang="es-MX" b="1" dirty="0">
                <a:solidFill>
                  <a:prstClr val="black"/>
                </a:solidFill>
                <a:latin typeface="Calibri" panose="020F0502020204030204"/>
                <a:cs typeface="Times New Roman" panose="02020603050405020304" pitchFamily="18" charset="0"/>
              </a:rPr>
              <a:t>Es Dios el que circuncida el corazón. Toda la obra es del Señor de principio a fin. El pecador que perece puede decir: «Soy un pecador perdido, pero Cristo vino a buscar y a salvar lo que se había perdido. Él dice: ‘No he venido a llamar a justos, sino a pecadores’. Marcos 2:17. Soy pecador y Cristo murió en la cruz del Calvario para salvarme. No necesito permanecer un solo momento más sin ser salvado. El murió y resucitó para mi justificación y me salvará ahora. Acepto el perdón que ha prometido» </a:t>
            </a:r>
            <a:r>
              <a:rPr lang="es-MX" i="1" dirty="0">
                <a:solidFill>
                  <a:prstClr val="black"/>
                </a:solidFill>
                <a:latin typeface="Calibri" panose="020F0502020204030204"/>
                <a:cs typeface="Times New Roman" panose="02020603050405020304" pitchFamily="18" charset="0"/>
              </a:rPr>
              <a:t>(Mensajes selectos, t. 1, pp. 459).</a:t>
            </a:r>
          </a:p>
          <a:p>
            <a:pPr>
              <a:spcAft>
                <a:spcPts val="6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¿Cómo podemos aprender a seguir creyendo incluso cuando, a veces, luchamos con esa creencia, como lo hizo Abraham?</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HIJO DE LA PROMESA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54217"/>
          </a:xfrm>
          <a:prstGeom prst="rect">
            <a:avLst/>
          </a:prstGeom>
          <a:noFill/>
        </p:spPr>
        <p:txBody>
          <a:bodyPr wrap="square" rtlCol="0">
            <a:spAutoFit/>
          </a:bodyPr>
          <a:lstStyle/>
          <a:p>
            <a:pPr algn="just"/>
            <a:r>
              <a:rPr lang="es-MX" sz="1600" b="1" i="1" dirty="0">
                <a:cs typeface="Times New Roman" panose="02020603050405020304" pitchFamily="18" charset="0"/>
              </a:rPr>
              <a:t>“Entonces dijo: De cierto volveré a ti; y según el tiempo de la vida, he aquí que Sara tu mujer tendrá un hijo. Y Sara escuchaba a la puerta de la tienda, que estaba detrás de él.” (Génesis 18: 10)</a:t>
            </a:r>
          </a:p>
          <a:p>
            <a:pPr algn="just"/>
            <a:r>
              <a:rPr lang="es-MX" sz="1600" b="1" i="1" dirty="0">
                <a:cs typeface="Times New Roman" panose="02020603050405020304" pitchFamily="18" charset="0"/>
              </a:rPr>
              <a:t> ¿Qué lecciones de hospitalidad aprendemos de la recepción de Abraham a sus visitantes? ¿Cómo explicas la respuesta de Dios a la hospitalidad de Abraham?</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16832"/>
            <a:ext cx="8296729" cy="504056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Aprendemos que debemos ser cuidadosos y respetuosos con las visitas en nuestro hogar, ser hospitalarios como si estuviéramos atendiendo al mismo Dios. Dios se identifica más con el extranjero hambriento y necesitado que con el generoso que lo recibe.</a:t>
            </a:r>
          </a:p>
          <a:p>
            <a:pPr>
              <a:lnSpc>
                <a:spcPct val="110000"/>
              </a:lnSpc>
              <a:spcAft>
                <a:spcPts val="300"/>
              </a:spcAft>
            </a:pPr>
            <a:r>
              <a:rPr lang="es-MX" sz="1900" dirty="0">
                <a:latin typeface="+mj-lt"/>
                <a:cs typeface="Times New Roman" panose="02020603050405020304" pitchFamily="18" charset="0"/>
              </a:rPr>
              <a:t>La reacción inmediata de Abraham al anuncio divino es postrarse en silencio y con reverencia (</a:t>
            </a:r>
            <a:r>
              <a:rPr lang="es-MX" sz="1900" dirty="0" err="1">
                <a:latin typeface="+mj-lt"/>
                <a:cs typeface="Times New Roman" panose="02020603050405020304" pitchFamily="18" charset="0"/>
              </a:rPr>
              <a:t>Gén</a:t>
            </a:r>
            <a:r>
              <a:rPr lang="es-MX" sz="1900" dirty="0">
                <a:latin typeface="+mj-lt"/>
                <a:cs typeface="Times New Roman" panose="02020603050405020304" pitchFamily="18" charset="0"/>
              </a:rPr>
              <a:t>. 17:17). Sin embargo, esta vez su actitud se relaciona con la risa, la primera risa que se registra en la Biblia. No está claro si esta risa indica escepticismo o expresa su asombro. ¡90 años son muchos años para que una mujer pueda tener hijos! Él propone una solución razonable. Abraham se refiere a Ismael. La promesa de Dios no incumbe a Ismael. Dios se hace eco de las preguntas de Abraham y responde explícitamente con el nombre de Isaac. Dios decide hablar personalmente el tema con ellos. Para ello, toma forma humana y, acompañado de dos ángeles, se presenta ante Abraham (</a:t>
            </a:r>
            <a:r>
              <a:rPr lang="es-MX" sz="1900" dirty="0" err="1">
                <a:latin typeface="+mj-lt"/>
                <a:cs typeface="Times New Roman" panose="02020603050405020304" pitchFamily="18" charset="0"/>
              </a:rPr>
              <a:t>Gn</a:t>
            </a:r>
            <a:r>
              <a:rPr lang="es-MX" sz="1900" dirty="0">
                <a:latin typeface="+mj-lt"/>
                <a:cs typeface="Times New Roman" panose="02020603050405020304" pitchFamily="18" charset="0"/>
              </a:rPr>
              <a:t>. 18:1-2). Abraham, dándonos un ejemplo de hospitalidad, corre a atender las necesidades de los caminantes (</a:t>
            </a:r>
            <a:r>
              <a:rPr lang="es-MX" sz="1900" dirty="0" err="1">
                <a:latin typeface="+mj-lt"/>
                <a:cs typeface="Times New Roman" panose="02020603050405020304" pitchFamily="18" charset="0"/>
              </a:rPr>
              <a:t>Heb</a:t>
            </a:r>
            <a:r>
              <a:rPr lang="es-MX" sz="1900" dirty="0">
                <a:latin typeface="+mj-lt"/>
                <a:cs typeface="Times New Roman" panose="02020603050405020304" pitchFamily="18" charset="0"/>
              </a:rPr>
              <a:t>. 13:2).</a:t>
            </a:r>
          </a:p>
          <a:p>
            <a:pPr>
              <a:lnSpc>
                <a:spcPct val="110000"/>
              </a:lnSpc>
              <a:spcAft>
                <a:spcPts val="300"/>
              </a:spcAft>
            </a:pPr>
            <a:r>
              <a:rPr lang="es-MX" b="1" dirty="0">
                <a:latin typeface="+mn-lt"/>
                <a:cs typeface="Times New Roman" panose="02020603050405020304" pitchFamily="18" charset="0"/>
              </a:rPr>
              <a:t>A menudo suele haber ángeles en forma humana en las asambleas de los justos, y visitan también las de los impíos, como lo hicieron en Sodoma para tomar nota de sus actos y para determinar si excedieron los límites de la paciencia de Dios. El Señor se complace en la misericordia; así que por causa de los pocos que le sirven verdaderamente, mitiga las calamidades y prolonga el estado de tranquilidad de las multitudes </a:t>
            </a:r>
            <a:r>
              <a:rPr lang="es-MX" i="1" dirty="0">
                <a:latin typeface="+mn-lt"/>
                <a:cs typeface="Times New Roman" panose="02020603050405020304" pitchFamily="18" charset="0"/>
              </a:rPr>
              <a:t>(El conflicto de los siglos, pp. 615). </a:t>
            </a: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Sobre la idea de que “Dios se identifica más con el extranjero hambriento y necesitado que con el generoso que lo recibe”.</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LOT EN SODOMA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“Abram acampó en la tierra de Canaán, en tanto que Lot habitó en las ciudades de la llanura, y fue poniendo sus tiendas hasta Sodoma. Mas los hombres de Sodoma eran malos y pecadores contra Jehová en gran manera.” (Génesis 13: 12-13)</a:t>
            </a:r>
          </a:p>
          <a:p>
            <a:pPr algn="just"/>
            <a:r>
              <a:rPr lang="es-MX" sz="1700" b="1" dirty="0">
                <a:cs typeface="Times New Roman" panose="02020603050405020304" pitchFamily="18" charset="0"/>
              </a:rPr>
              <a:t>¿Cómo afecta el ministerio profético de Abraham a su responsabilidad para con Lot?</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91731"/>
            <a:ext cx="8330736" cy="4949637"/>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Abraham intercede por Sodoma y Gomorra, porque ahí vivía su sobrino Lot, sin embargo la maldad de esos pueblos llegaron al colmo y solo se salvo Lot y sus dos hijas. Abraham aquí fallo en el cuidado de su sobrino Lot.</a:t>
            </a:r>
          </a:p>
          <a:p>
            <a:r>
              <a:rPr lang="es-MX" b="0" dirty="0"/>
              <a:t>El pacto vertical entre Dios y Abraham tuvo un efecto poderoso en la relación horizontal entre Abraham y otros seres humanos. Por ejemplo, Abraham le ruega a Dios que perdone a los habitantes inicuos de Sodoma por el bien de los justos: «¿Destruirás también al justo con el impío?» (</a:t>
            </a:r>
            <a:r>
              <a:rPr lang="es-MX" b="0" dirty="0" err="1"/>
              <a:t>Gén</a:t>
            </a:r>
            <a:r>
              <a:rPr lang="es-MX" b="0" dirty="0"/>
              <a:t>. 18: 23). Dios escucha la súplica de Abraham hasta que alcanza el límite de diez: «No la destruiré [...] por amor a los diez» (vers. 32).</a:t>
            </a:r>
          </a:p>
          <a:p>
            <a:r>
              <a:rPr lang="es-MX" dirty="0"/>
              <a:t>“Con profunda reverencia y humildad rogó: “He aquí ahora que he comenzado a hablar a mi Señor, aunque soy polvo y ceniza”. En su súplica no había confianza en sí mismo, ni jactancia de su propia justicia. No pidió un favor basado en su obediencia, o en los sacrificios que había hecho en cumplimiento de la voluntad de Dios. Siendo él mismo pecador, intercedió en favor de los pecadores. Semejante espíritu debe tener todos los que se acercan a Dios. Abrahán manifestó la confianza de un niño que suplica a un padre a quien ama. Se aproximó al mensajero celestial, y fervientemente le hizo su petición” </a:t>
            </a:r>
            <a:r>
              <a:rPr lang="es-MX" b="0" i="1" dirty="0"/>
              <a:t>(Historia de los patriarcas y profetas, p. 134).</a:t>
            </a:r>
            <a:r>
              <a:rPr lang="es-MX" dirty="0"/>
              <a:t> </a:t>
            </a:r>
            <a:endParaRPr lang="es-MX" b="0" i="1" dirty="0"/>
          </a:p>
          <a:p>
            <a:r>
              <a:rPr lang="es-MX" dirty="0">
                <a:latin typeface="Calibri Light (Cuerpo)"/>
              </a:rPr>
              <a:t>Reflexionando: </a:t>
            </a:r>
            <a:r>
              <a:rPr lang="es-MX" dirty="0">
                <a:solidFill>
                  <a:srgbClr val="FF0000"/>
                </a:solidFill>
                <a:latin typeface="Calibri Light (Cuerpo)"/>
              </a:rPr>
              <a:t>El mundo actualmente esta en una situación como la de Sodoma y Gomorra, podemos interceder como lo hizo Abraham por </a:t>
            </a:r>
            <a:r>
              <a:rPr lang="es-MX" dirty="0" err="1">
                <a:solidFill>
                  <a:srgbClr val="FF0000"/>
                </a:solidFill>
                <a:latin typeface="Calibri Light (Cuerpo)"/>
              </a:rPr>
              <a:t>esos´pueblos</a:t>
            </a:r>
            <a:r>
              <a:rPr lang="es-MX" dirty="0">
                <a:solidFill>
                  <a:srgbClr val="FF0000"/>
                </a:solidFill>
                <a:latin typeface="Calibri Light (Cuerpo)"/>
              </a:rPr>
              <a:t>.</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154598</TotalTime>
  <Words>3538</Words>
  <Application>Microsoft Office PowerPoint</Application>
  <PresentationFormat>Panorámica</PresentationFormat>
  <Paragraphs>79</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5119</cp:revision>
  <dcterms:created xsi:type="dcterms:W3CDTF">2019-04-09T00:55:26Z</dcterms:created>
  <dcterms:modified xsi:type="dcterms:W3CDTF">2022-05-12T02:57:44Z</dcterms:modified>
</cp:coreProperties>
</file>