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media/image11.jpg" ContentType="image/png"/>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3" r:id="rId1"/>
  </p:sldMasterIdLst>
  <p:notesMasterIdLst>
    <p:notesMasterId r:id="rId12"/>
  </p:notesMasterIdLst>
  <p:handoutMasterIdLst>
    <p:handoutMasterId r:id="rId13"/>
  </p:handoutMasterIdLst>
  <p:sldIdLst>
    <p:sldId id="256" r:id="rId2"/>
    <p:sldId id="266" r:id="rId3"/>
    <p:sldId id="258" r:id="rId4"/>
    <p:sldId id="259" r:id="rId5"/>
    <p:sldId id="260" r:id="rId6"/>
    <p:sldId id="261" r:id="rId7"/>
    <p:sldId id="262" r:id="rId8"/>
    <p:sldId id="263" r:id="rId9"/>
    <p:sldId id="264" r:id="rId10"/>
    <p:sldId id="265"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RGE CRUZ" initials="JC" lastIdx="2" clrIdx="0">
    <p:extLst>
      <p:ext uri="{19B8F6BF-5375-455C-9EA6-DF929625EA0E}">
        <p15:presenceInfo xmlns:p15="http://schemas.microsoft.com/office/powerpoint/2012/main" userId="cf9ca4c8ef569ed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C6276"/>
    <a:srgbClr val="FF5518"/>
    <a:srgbClr val="385F74"/>
    <a:srgbClr val="283C69"/>
    <a:srgbClr val="233867"/>
    <a:srgbClr val="1A0606"/>
    <a:srgbClr val="99B4C9"/>
    <a:srgbClr val="060000"/>
    <a:srgbClr val="98B5CC"/>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0" autoAdjust="0"/>
    <p:restoredTop sz="90769" autoAdjust="0"/>
  </p:normalViewPr>
  <p:slideViewPr>
    <p:cSldViewPr showGuides="1">
      <p:cViewPr varScale="1">
        <p:scale>
          <a:sx n="89" d="100"/>
          <a:sy n="89" d="100"/>
        </p:scale>
        <p:origin x="298" y="82"/>
      </p:cViewPr>
      <p:guideLst>
        <p:guide orient="horz" pos="2160"/>
        <p:guide pos="3840"/>
      </p:guideLst>
    </p:cSldViewPr>
  </p:slideViewPr>
  <p:notesTextViewPr>
    <p:cViewPr>
      <p:scale>
        <a:sx n="3" d="2"/>
        <a:sy n="3" d="2"/>
      </p:scale>
      <p:origin x="0" y="0"/>
    </p:cViewPr>
  </p:notesTextViewPr>
  <p:sorterViewPr>
    <p:cViewPr>
      <p:scale>
        <a:sx n="100" d="100"/>
        <a:sy n="100" d="100"/>
      </p:scale>
      <p:origin x="0" y="0"/>
    </p:cViewPr>
  </p:sorterViewPr>
  <p:notesViewPr>
    <p:cSldViewPr>
      <p:cViewPr varScale="1">
        <p:scale>
          <a:sx n="66" d="100"/>
          <a:sy n="66" d="100"/>
        </p:scale>
        <p:origin x="3062"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55F1A038-C882-4A29-92BF-44A4D109F78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a:extLst>
              <a:ext uri="{FF2B5EF4-FFF2-40B4-BE49-F238E27FC236}">
                <a16:creationId xmlns:a16="http://schemas.microsoft.com/office/drawing/2014/main" id="{655EFADA-9D39-4E05-9E93-70F7BDE398E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150B08-7AA2-4F53-A7FF-462A0E570016}" type="datetimeFigureOut">
              <a:rPr lang="es-MX" smtClean="0"/>
              <a:t>04/05/2022</a:t>
            </a:fld>
            <a:endParaRPr lang="es-MX"/>
          </a:p>
        </p:txBody>
      </p:sp>
      <p:sp>
        <p:nvSpPr>
          <p:cNvPr id="4" name="Marcador de pie de página 3">
            <a:extLst>
              <a:ext uri="{FF2B5EF4-FFF2-40B4-BE49-F238E27FC236}">
                <a16:creationId xmlns:a16="http://schemas.microsoft.com/office/drawing/2014/main" id="{DB491E8D-6494-4C91-98A3-6B6D3A1D620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5" name="Marcador de número de diapositiva 4">
            <a:extLst>
              <a:ext uri="{FF2B5EF4-FFF2-40B4-BE49-F238E27FC236}">
                <a16:creationId xmlns:a16="http://schemas.microsoft.com/office/drawing/2014/main" id="{2BF41129-DE05-4165-BEFB-27C01AACBC8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1EE3689-A360-4BF5-B180-B19E22989DCD}" type="slidenum">
              <a:rPr lang="es-MX" smtClean="0"/>
              <a:t>‹Nº›</a:t>
            </a:fld>
            <a:endParaRPr lang="es-MX"/>
          </a:p>
        </p:txBody>
      </p:sp>
    </p:spTree>
    <p:extLst>
      <p:ext uri="{BB962C8B-B14F-4D97-AF65-F5344CB8AC3E}">
        <p14:creationId xmlns:p14="http://schemas.microsoft.com/office/powerpoint/2010/main" val="6388006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C83291F-A549-4BEA-ADC8-4D7EA4332E19}" type="datetimeFigureOut">
              <a:rPr lang="es-MX" smtClean="0"/>
              <a:t>04/05/2022</a:t>
            </a:fld>
            <a:endParaRPr lang="es-MX"/>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43D4040-2FF7-4002-8F2E-1B7805CB9EA6}" type="slidenum">
              <a:rPr lang="es-MX" smtClean="0"/>
              <a:t>‹Nº›</a:t>
            </a:fld>
            <a:endParaRPr lang="es-MX"/>
          </a:p>
        </p:txBody>
      </p:sp>
    </p:spTree>
    <p:extLst>
      <p:ext uri="{BB962C8B-B14F-4D97-AF65-F5344CB8AC3E}">
        <p14:creationId xmlns:p14="http://schemas.microsoft.com/office/powerpoint/2010/main" val="27980214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E43D4040-2FF7-4002-8F2E-1B7805CB9EA6}" type="slidenum">
              <a:rPr lang="es-MX" smtClean="0"/>
              <a:t>1</a:t>
            </a:fld>
            <a:endParaRPr lang="es-MX"/>
          </a:p>
        </p:txBody>
      </p:sp>
    </p:spTree>
    <p:extLst>
      <p:ext uri="{BB962C8B-B14F-4D97-AF65-F5344CB8AC3E}">
        <p14:creationId xmlns:p14="http://schemas.microsoft.com/office/powerpoint/2010/main" val="32009464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E43D4040-2FF7-4002-8F2E-1B7805CB9EA6}" type="slidenum">
              <a:rPr lang="es-MX" smtClean="0"/>
              <a:t>2</a:t>
            </a:fld>
            <a:endParaRPr lang="es-MX"/>
          </a:p>
        </p:txBody>
      </p:sp>
    </p:spTree>
    <p:extLst>
      <p:ext uri="{BB962C8B-B14F-4D97-AF65-F5344CB8AC3E}">
        <p14:creationId xmlns:p14="http://schemas.microsoft.com/office/powerpoint/2010/main" val="25296788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E43D4040-2FF7-4002-8F2E-1B7805CB9EA6}" type="slidenum">
              <a:rPr lang="es-MX" smtClean="0"/>
              <a:t>3</a:t>
            </a:fld>
            <a:endParaRPr lang="es-MX"/>
          </a:p>
        </p:txBody>
      </p:sp>
    </p:spTree>
    <p:extLst>
      <p:ext uri="{BB962C8B-B14F-4D97-AF65-F5344CB8AC3E}">
        <p14:creationId xmlns:p14="http://schemas.microsoft.com/office/powerpoint/2010/main" val="16575078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E43D4040-2FF7-4002-8F2E-1B7805CB9EA6}" type="slidenum">
              <a:rPr lang="es-MX" smtClean="0"/>
              <a:t>4</a:t>
            </a:fld>
            <a:endParaRPr lang="es-MX"/>
          </a:p>
        </p:txBody>
      </p:sp>
    </p:spTree>
    <p:extLst>
      <p:ext uri="{BB962C8B-B14F-4D97-AF65-F5344CB8AC3E}">
        <p14:creationId xmlns:p14="http://schemas.microsoft.com/office/powerpoint/2010/main" val="820223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E43D4040-2FF7-4002-8F2E-1B7805CB9EA6}" type="slidenum">
              <a:rPr lang="es-MX" smtClean="0"/>
              <a:t>5</a:t>
            </a:fld>
            <a:endParaRPr lang="es-MX"/>
          </a:p>
        </p:txBody>
      </p:sp>
    </p:spTree>
    <p:extLst>
      <p:ext uri="{BB962C8B-B14F-4D97-AF65-F5344CB8AC3E}">
        <p14:creationId xmlns:p14="http://schemas.microsoft.com/office/powerpoint/2010/main" val="30633939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sz="800" dirty="0">
                <a:latin typeface="Abadi" panose="020B0604020104020204" pitchFamily="34" charset="0"/>
              </a:rPr>
              <a:t>*Leer la Diapositiva*</a:t>
            </a:r>
          </a:p>
          <a:p>
            <a:r>
              <a:rPr lang="es-MX" sz="800" dirty="0">
                <a:latin typeface="Abadi" panose="020B0604020104020204" pitchFamily="34" charset="0"/>
              </a:rPr>
              <a:t>Día 6: Los animales terrestres y los humanos. El diluvio comienza donde termina la creación, en el sexto día. La lista de Génesis 7: 7, 8 (humanos, animales, aves) aparece en el orden inverso al del relato de la creación (aves, animales, humanos). Los peces se omiten por la razón obvia de que los peces sobrevivirán a las aguas del diluvio.</a:t>
            </a:r>
          </a:p>
          <a:p>
            <a:r>
              <a:rPr lang="es-MX" sz="800" dirty="0">
                <a:latin typeface="Abadi" panose="020B0604020104020204" pitchFamily="34" charset="0"/>
              </a:rPr>
              <a:t>Día 5: Las aguas y las aves. Mientras que en el relato de la creación las aguas y los cielos producen la vida, en el relato del diluvio las aguas traen destrucción (vers. 10-12).</a:t>
            </a:r>
          </a:p>
          <a:p>
            <a:r>
              <a:rPr lang="es-MX" sz="800" dirty="0">
                <a:latin typeface="Abadi" panose="020B0604020104020204" pitchFamily="34" charset="0"/>
              </a:rPr>
              <a:t>Día 4: Las estrellas, el sol y la luna. Mientras que en el relato de la creación el sol y la luna están configurados para dar luz, en el relato del diluvio los cielos están cubiertos (vers. 18-20).</a:t>
            </a:r>
          </a:p>
          <a:p>
            <a:r>
              <a:rPr lang="es-MX" sz="800" dirty="0">
                <a:latin typeface="Abadi" panose="020B0604020104020204" pitchFamily="34" charset="0"/>
              </a:rPr>
              <a:t>Día 3: La </a:t>
            </a:r>
            <a:r>
              <a:rPr lang="es-MX" sz="800" dirty="0" err="1">
                <a:latin typeface="Abadi" panose="020B0604020104020204" pitchFamily="34" charset="0"/>
              </a:rPr>
              <a:t>tiena</a:t>
            </a:r>
            <a:r>
              <a:rPr lang="es-MX" sz="800" dirty="0">
                <a:latin typeface="Abadi" panose="020B0604020104020204" pitchFamily="34" charset="0"/>
              </a:rPr>
              <a:t> seca. Mientras que en el relato de la creación las aguas se separan para permitir que las plantas crezcan, en el relato del diluvio todo lo que estaba en la tierra seca murió (vers. 21-23).</a:t>
            </a:r>
          </a:p>
          <a:p>
            <a:r>
              <a:rPr lang="es-MX" sz="800" dirty="0">
                <a:latin typeface="Abadi" panose="020B0604020104020204" pitchFamily="34" charset="0"/>
              </a:rPr>
              <a:t>Día 2: El firmamento y la separación de las aguas. En esta etapa, Dios recuerda, y el proceso de creación regresa (</a:t>
            </a:r>
            <a:r>
              <a:rPr lang="es-MX" sz="800" dirty="0" err="1">
                <a:latin typeface="Abadi" panose="020B0604020104020204" pitchFamily="34" charset="0"/>
              </a:rPr>
              <a:t>Gén</a:t>
            </a:r>
            <a:r>
              <a:rPr lang="es-MX" sz="800" dirty="0">
                <a:latin typeface="Abadi" panose="020B0604020104020204" pitchFamily="34" charset="0"/>
              </a:rPr>
              <a:t>. 8: 1-3).</a:t>
            </a:r>
          </a:p>
          <a:p>
            <a:r>
              <a:rPr lang="es-MX" sz="800" dirty="0">
                <a:latin typeface="Abadi" panose="020B0604020104020204" pitchFamily="34" charset="0"/>
              </a:rPr>
              <a:t>Día 1: La vida sobre las aguas. Mientras que en el relato de la creación el Espíritu está sobre las aguas y se crea la luz, en el relato del diluvio la paloma vuela sobre las aguas, y Noé abre la ventana (vers. 4-19).</a:t>
            </a:r>
          </a:p>
        </p:txBody>
      </p:sp>
      <p:sp>
        <p:nvSpPr>
          <p:cNvPr id="4" name="Marcador de número de diapositiva 3"/>
          <p:cNvSpPr>
            <a:spLocks noGrp="1"/>
          </p:cNvSpPr>
          <p:nvPr>
            <p:ph type="sldNum" sz="quarter" idx="5"/>
          </p:nvPr>
        </p:nvSpPr>
        <p:spPr/>
        <p:txBody>
          <a:bodyPr/>
          <a:lstStyle/>
          <a:p>
            <a:fld id="{E43D4040-2FF7-4002-8F2E-1B7805CB9EA6}" type="slidenum">
              <a:rPr lang="es-MX" smtClean="0"/>
              <a:t>6</a:t>
            </a:fld>
            <a:endParaRPr lang="es-MX"/>
          </a:p>
        </p:txBody>
      </p:sp>
    </p:spTree>
    <p:extLst>
      <p:ext uri="{BB962C8B-B14F-4D97-AF65-F5344CB8AC3E}">
        <p14:creationId xmlns:p14="http://schemas.microsoft.com/office/powerpoint/2010/main" val="6824937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*Lee la diapositiva*</a:t>
            </a:r>
          </a:p>
          <a:p>
            <a:pPr marL="228600" indent="-228600">
              <a:buAutoNum type="alphaUcPeriod"/>
            </a:pPr>
            <a:r>
              <a:rPr lang="es-MX" dirty="0"/>
              <a:t>Dios se acuerda: Los cinco días (8: 1-14)</a:t>
            </a:r>
          </a:p>
          <a:p>
            <a:pPr marL="685800" lvl="1" indent="-228600">
              <a:buFont typeface="Arial" panose="020B0604020202020204" pitchFamily="34" charset="0"/>
              <a:buChar char="•"/>
            </a:pPr>
            <a:r>
              <a:rPr lang="es-MX" dirty="0"/>
              <a:t>Día 1 (1: 2): El viento sobre la tierra, las aguas, y el abismo (8: 1, 2)</a:t>
            </a:r>
          </a:p>
          <a:p>
            <a:pPr marL="685800" lvl="1" indent="-228600">
              <a:buFont typeface="Arial" panose="020B0604020202020204" pitchFamily="34" charset="0"/>
              <a:buChar char="•"/>
            </a:pPr>
            <a:r>
              <a:rPr lang="es-MX" dirty="0"/>
              <a:t>Día 2 (1: 6-8): Separación de las aguas, el cielo (8: 3)</a:t>
            </a:r>
          </a:p>
          <a:p>
            <a:pPr marL="685800" lvl="1" indent="-228600">
              <a:buFont typeface="Arial" panose="020B0604020202020204" pitchFamily="34" charset="0"/>
              <a:buChar char="•"/>
            </a:pPr>
            <a:r>
              <a:rPr lang="es-MX" dirty="0"/>
              <a:t>Día 3 (1: 9-13): Aparece la tierra seca y las plantas (8: 4, 5)</a:t>
            </a:r>
          </a:p>
          <a:p>
            <a:pPr marL="685800" lvl="1" indent="-228600">
              <a:buFont typeface="Arial" panose="020B0604020202020204" pitchFamily="34" charset="0"/>
              <a:buChar char="•"/>
            </a:pPr>
            <a:r>
              <a:rPr lang="es-MX" dirty="0"/>
              <a:t>Día 4 (1: 14-19): Aparece la luz (8: 6)</a:t>
            </a:r>
          </a:p>
          <a:p>
            <a:pPr marL="685800" lvl="1" indent="-228600">
              <a:buFont typeface="Arial" panose="020B0604020202020204" pitchFamily="34" charset="0"/>
              <a:buChar char="•"/>
            </a:pPr>
            <a:r>
              <a:rPr lang="es-MX" dirty="0"/>
              <a:t>Día 5(1: 20-23): Las aves (el Cuervo y la paloma) (8: 7-14)</a:t>
            </a:r>
          </a:p>
          <a:p>
            <a:pPr marL="0" lvl="0" indent="0">
              <a:buFont typeface="Arial" panose="020B0604020202020204" pitchFamily="34" charset="0"/>
              <a:buNone/>
            </a:pPr>
            <a:r>
              <a:rPr lang="es-MX" dirty="0"/>
              <a:t>B. Dios habla: Cinco palabras divinas (8: 15-9: 17)</a:t>
            </a:r>
          </a:p>
          <a:p>
            <a:pPr marL="628650" lvl="1" indent="-171450">
              <a:buFont typeface="Arial" panose="020B0604020202020204" pitchFamily="34" charset="0"/>
              <a:buChar char="•"/>
            </a:pPr>
            <a:r>
              <a:rPr lang="es-MX" dirty="0"/>
              <a:t>Día 6 (1: 24-31):</a:t>
            </a:r>
          </a:p>
          <a:p>
            <a:pPr marL="1143000" lvl="2" indent="-228600">
              <a:buFont typeface="+mj-lt"/>
              <a:buAutoNum type="arabicPeriod"/>
            </a:pPr>
            <a:r>
              <a:rPr lang="es-MX" dirty="0"/>
              <a:t>«Entonces dijo Dios a Noé [...] (8: 15): La redención de los animales (8: 15-20; cf. 1: 24, 25)</a:t>
            </a:r>
          </a:p>
          <a:p>
            <a:pPr marL="1143000" lvl="2" indent="-228600">
              <a:buFont typeface="+mj-lt"/>
              <a:buAutoNum type="arabicPeriod"/>
            </a:pPr>
            <a:r>
              <a:rPr lang="es-MX" dirty="0"/>
              <a:t>«Al percibir Jehová olor [...] dijo [...]» (8: 21): La redención de los seres humanos; imago Dei (8: 21, 22; cf. 1: 26, 27) </a:t>
            </a:r>
          </a:p>
          <a:p>
            <a:pPr marL="1143000" lvl="2" indent="-228600">
              <a:buFont typeface="+mj-lt"/>
              <a:buAutoNum type="arabicPeriod"/>
            </a:pPr>
            <a:r>
              <a:rPr lang="es-MX" dirty="0"/>
              <a:t>«Bendijo Dios [...] y les dijo [...]» (9: 1): Dominio </a:t>
            </a:r>
            <a:r>
              <a:rPr lang="es-MX" dirty="0" err="1"/>
              <a:t>délos</a:t>
            </a:r>
            <a:r>
              <a:rPr lang="es-MX" dirty="0"/>
              <a:t> seres humanos sobre la creación, el alimento (9: 1-7; cf. 1: 28-30).</a:t>
            </a:r>
          </a:p>
          <a:p>
            <a:pPr marL="1143000" lvl="2" indent="-228600">
              <a:buFont typeface="+mj-lt"/>
              <a:buAutoNum type="arabicPeriod"/>
            </a:pPr>
            <a:r>
              <a:rPr lang="es-MX" dirty="0"/>
              <a:t>«Dios dijo a Noé [...]» (9: 8): El pacto entre Dios y la creación (9: 8-11; cf. 1: 31)</a:t>
            </a:r>
          </a:p>
          <a:p>
            <a:pPr marL="685800" lvl="1" indent="-228600">
              <a:buFont typeface="Arial" panose="020B0604020202020204" pitchFamily="34" charset="0"/>
              <a:buChar char="•"/>
            </a:pPr>
            <a:r>
              <a:rPr lang="es-MX" dirty="0"/>
              <a:t>Día 7 (2: 1-3):</a:t>
            </a:r>
          </a:p>
          <a:p>
            <a:pPr marL="1143000" lvl="2" indent="-228600">
              <a:buFont typeface="+mj-lt"/>
              <a:buAutoNum type="arabicPeriod" startAt="5"/>
            </a:pPr>
            <a:r>
              <a:rPr lang="es-MX" dirty="0"/>
              <a:t>«Dijo Dios [...]» (9: 12): La señal del pacto (9: 12-17; cf. 2: 1-3).</a:t>
            </a:r>
          </a:p>
          <a:p>
            <a:pPr marL="228600" lvl="0" indent="-228600">
              <a:buFont typeface="Arial" panose="020B0604020202020204" pitchFamily="34" charset="0"/>
              <a:buChar char="•"/>
            </a:pPr>
            <a:endParaRPr lang="es-MX" dirty="0"/>
          </a:p>
        </p:txBody>
      </p:sp>
      <p:sp>
        <p:nvSpPr>
          <p:cNvPr id="4" name="Marcador de número de diapositiva 3"/>
          <p:cNvSpPr>
            <a:spLocks noGrp="1"/>
          </p:cNvSpPr>
          <p:nvPr>
            <p:ph type="sldNum" sz="quarter" idx="5"/>
          </p:nvPr>
        </p:nvSpPr>
        <p:spPr/>
        <p:txBody>
          <a:bodyPr/>
          <a:lstStyle/>
          <a:p>
            <a:fld id="{E43D4040-2FF7-4002-8F2E-1B7805CB9EA6}" type="slidenum">
              <a:rPr lang="es-MX" smtClean="0"/>
              <a:t>7</a:t>
            </a:fld>
            <a:endParaRPr lang="es-MX"/>
          </a:p>
        </p:txBody>
      </p:sp>
    </p:spTree>
    <p:extLst>
      <p:ext uri="{BB962C8B-B14F-4D97-AF65-F5344CB8AC3E}">
        <p14:creationId xmlns:p14="http://schemas.microsoft.com/office/powerpoint/2010/main" val="31557171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E43D4040-2FF7-4002-8F2E-1B7805CB9EA6}" type="slidenum">
              <a:rPr lang="es-MX" smtClean="0"/>
              <a:t>8</a:t>
            </a:fld>
            <a:endParaRPr lang="es-MX"/>
          </a:p>
        </p:txBody>
      </p:sp>
    </p:spTree>
    <p:extLst>
      <p:ext uri="{BB962C8B-B14F-4D97-AF65-F5344CB8AC3E}">
        <p14:creationId xmlns:p14="http://schemas.microsoft.com/office/powerpoint/2010/main" val="16131900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E43D4040-2FF7-4002-8F2E-1B7805CB9EA6}" type="slidenum">
              <a:rPr lang="es-MX" smtClean="0"/>
              <a:t>10</a:t>
            </a:fld>
            <a:endParaRPr lang="es-MX"/>
          </a:p>
        </p:txBody>
      </p:sp>
    </p:spTree>
    <p:extLst>
      <p:ext uri="{BB962C8B-B14F-4D97-AF65-F5344CB8AC3E}">
        <p14:creationId xmlns:p14="http://schemas.microsoft.com/office/powerpoint/2010/main" val="3572408770"/>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8.jpg"/><Relationship Id="rId4" Type="http://schemas.openxmlformats.org/officeDocument/2006/relationships/image" Target="../media/image3.png"/><Relationship Id="rId9" Type="http://schemas.microsoft.com/office/2007/relationships/hdphoto" Target="../media/hdphoto1.wdp"/></Relationships>
</file>

<file path=ppt/slideLayouts/_rels/slideLayout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Diapositiva de título">
    <p:spTree>
      <p:nvGrpSpPr>
        <p:cNvPr id="1" name=""/>
        <p:cNvGrpSpPr/>
        <p:nvPr/>
      </p:nvGrpSpPr>
      <p:grpSpPr>
        <a:xfrm>
          <a:off x="0" y="0"/>
          <a:ext cx="0" cy="0"/>
          <a:chOff x="0" y="0"/>
          <a:chExt cx="0" cy="0"/>
        </a:xfrm>
      </p:grpSpPr>
      <p:pic>
        <p:nvPicPr>
          <p:cNvPr id="24" name="Imagen 23">
            <a:extLst>
              <a:ext uri="{FF2B5EF4-FFF2-40B4-BE49-F238E27FC236}">
                <a16:creationId xmlns:a16="http://schemas.microsoft.com/office/drawing/2014/main" id="{07363191-81C2-490B-8B56-818EC03A4FD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789106" y="1049841"/>
            <a:ext cx="8694677" cy="5796452"/>
          </a:xfrm>
          <a:prstGeom prst="rect">
            <a:avLst/>
          </a:prstGeom>
        </p:spPr>
      </p:pic>
      <p:sp>
        <p:nvSpPr>
          <p:cNvPr id="9" name="Rectángulo 8">
            <a:extLst>
              <a:ext uri="{FF2B5EF4-FFF2-40B4-BE49-F238E27FC236}">
                <a16:creationId xmlns:a16="http://schemas.microsoft.com/office/drawing/2014/main" id="{26E9E0B9-8769-4180-8CFA-E0F011E0026C}"/>
              </a:ext>
            </a:extLst>
          </p:cNvPr>
          <p:cNvSpPr/>
          <p:nvPr userDrawn="1"/>
        </p:nvSpPr>
        <p:spPr>
          <a:xfrm>
            <a:off x="0" y="1049841"/>
            <a:ext cx="2279662" cy="5796453"/>
          </a:xfrm>
          <a:prstGeom prst="rect">
            <a:avLst/>
          </a:prstGeom>
          <a:solidFill>
            <a:srgbClr val="FF5518"/>
          </a:solidFill>
          <a:ln>
            <a:solidFill>
              <a:srgbClr val="99B4C9"/>
            </a:solid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dirty="0"/>
          </a:p>
        </p:txBody>
      </p:sp>
      <p:sp>
        <p:nvSpPr>
          <p:cNvPr id="7" name="Rectángulo 6">
            <a:extLst>
              <a:ext uri="{FF2B5EF4-FFF2-40B4-BE49-F238E27FC236}">
                <a16:creationId xmlns:a16="http://schemas.microsoft.com/office/drawing/2014/main" id="{DE5D6099-A003-400A-A47B-D1C1756E01B7}"/>
              </a:ext>
            </a:extLst>
          </p:cNvPr>
          <p:cNvSpPr/>
          <p:nvPr userDrawn="1"/>
        </p:nvSpPr>
        <p:spPr>
          <a:xfrm>
            <a:off x="0" y="-1"/>
            <a:ext cx="12072664" cy="1049842"/>
          </a:xfrm>
          <a:prstGeom prst="rect">
            <a:avLst/>
          </a:prstGeom>
          <a:solidFill>
            <a:srgbClr val="3C6276"/>
          </a:solidFill>
          <a:ln>
            <a:solidFill>
              <a:srgbClr val="233867"/>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rmAutofit/>
          </a:bodyPr>
          <a:lstStyle/>
          <a:p>
            <a:pPr marL="3770313" indent="0" algn="l">
              <a:tabLst>
                <a:tab pos="4038600" algn="l"/>
              </a:tabLst>
            </a:pPr>
            <a:r>
              <a:rPr lang="es-MX" sz="3200" b="1" cap="none" spc="50" dirty="0">
                <a:ln w="0"/>
                <a:solidFill>
                  <a:schemeClr val="bg1"/>
                </a:solidFill>
                <a:effectLst/>
                <a:latin typeface="Adobe Garamond Pro Bold" panose="02020702060506020403" pitchFamily="18" charset="0"/>
              </a:rPr>
              <a:t>           EL GÉNESIS</a:t>
            </a:r>
          </a:p>
        </p:txBody>
      </p:sp>
      <p:sp>
        <p:nvSpPr>
          <p:cNvPr id="11" name="CuadroTexto 10">
            <a:extLst>
              <a:ext uri="{FF2B5EF4-FFF2-40B4-BE49-F238E27FC236}">
                <a16:creationId xmlns:a16="http://schemas.microsoft.com/office/drawing/2014/main" id="{F4361DCD-ED50-4D94-8817-3A83A6B29BD2}"/>
              </a:ext>
            </a:extLst>
          </p:cNvPr>
          <p:cNvSpPr txBox="1"/>
          <p:nvPr userDrawn="1"/>
        </p:nvSpPr>
        <p:spPr>
          <a:xfrm>
            <a:off x="0" y="1052736"/>
            <a:ext cx="2184400" cy="646331"/>
          </a:xfrm>
          <a:prstGeom prst="rect">
            <a:avLst/>
          </a:prstGeom>
          <a:noFill/>
        </p:spPr>
        <p:txBody>
          <a:bodyPr wrap="square" rtlCol="0">
            <a:spAutoFit/>
          </a:bodyPr>
          <a:lstStyle/>
          <a:p>
            <a:pPr algn="ctr"/>
            <a:r>
              <a:rPr lang="es-MX" sz="22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Escuela Sabática</a:t>
            </a:r>
          </a:p>
          <a:p>
            <a:pPr algn="ctr"/>
            <a:r>
              <a:rPr lang="es-MX" sz="1400" b="1" dirty="0">
                <a:ln w="6350">
                  <a:solidFill>
                    <a:schemeClr val="bg1"/>
                  </a:solidFill>
                </a:ln>
                <a:solidFill>
                  <a:schemeClr val="bg1"/>
                </a:solidFill>
                <a:effectLst/>
                <a:latin typeface="Dosis" panose="02010703020202060003" pitchFamily="2" charset="0"/>
                <a:cs typeface="Arial" panose="020B0604020202020204" pitchFamily="34" charset="0"/>
              </a:rPr>
              <a:t>Guía de Estudio de la Biblia</a:t>
            </a:r>
          </a:p>
        </p:txBody>
      </p:sp>
      <p:sp>
        <p:nvSpPr>
          <p:cNvPr id="12" name="CuadroTexto 11">
            <a:extLst>
              <a:ext uri="{FF2B5EF4-FFF2-40B4-BE49-F238E27FC236}">
                <a16:creationId xmlns:a16="http://schemas.microsoft.com/office/drawing/2014/main" id="{A3189337-61CE-4DEA-8C1F-773BAC50A0D5}"/>
              </a:ext>
            </a:extLst>
          </p:cNvPr>
          <p:cNvSpPr txBox="1"/>
          <p:nvPr userDrawn="1"/>
        </p:nvSpPr>
        <p:spPr>
          <a:xfrm>
            <a:off x="19925" y="4365103"/>
            <a:ext cx="2184400" cy="893983"/>
          </a:xfrm>
          <a:prstGeom prst="rect">
            <a:avLst/>
          </a:prstGeom>
          <a:noFill/>
        </p:spPr>
        <p:txBody>
          <a:bodyPr wrap="square" rtlCol="0">
            <a:noAutofit/>
          </a:bodyPr>
          <a:lstStyle/>
          <a:p>
            <a:pPr algn="ctr">
              <a:lnSpc>
                <a:spcPts val="2880"/>
              </a:lnSpc>
            </a:pPr>
            <a:r>
              <a:rPr lang="es-MX" sz="2400" b="1" dirty="0">
                <a:ln>
                  <a:solidFill>
                    <a:srgbClr val="1A0606"/>
                  </a:solidFill>
                </a:ln>
                <a:solidFill>
                  <a:schemeClr val="bg1"/>
                </a:solidFill>
                <a:effectLst>
                  <a:innerShdw blurRad="63500" dist="50800" dir="18900000">
                    <a:prstClr val="black">
                      <a:alpha val="50000"/>
                    </a:prstClr>
                  </a:innerShdw>
                </a:effectLst>
              </a:rPr>
              <a:t>Resumen en </a:t>
            </a:r>
          </a:p>
          <a:p>
            <a:pPr algn="ctr">
              <a:lnSpc>
                <a:spcPts val="2880"/>
              </a:lnSpc>
            </a:pPr>
            <a:r>
              <a:rPr lang="es-MX" sz="2400" b="1" dirty="0">
                <a:ln>
                  <a:solidFill>
                    <a:srgbClr val="1A0606"/>
                  </a:solidFill>
                </a:ln>
                <a:solidFill>
                  <a:schemeClr val="bg1"/>
                </a:solidFill>
                <a:effectLst>
                  <a:innerShdw blurRad="63500" dist="50800" dir="18900000">
                    <a:prstClr val="black">
                      <a:alpha val="50000"/>
                    </a:prstClr>
                  </a:innerShdw>
                </a:effectLst>
              </a:rPr>
              <a:t>PowerPoint</a:t>
            </a:r>
          </a:p>
        </p:txBody>
      </p:sp>
      <p:sp>
        <p:nvSpPr>
          <p:cNvPr id="19" name="CuadroTexto 18">
            <a:extLst>
              <a:ext uri="{FF2B5EF4-FFF2-40B4-BE49-F238E27FC236}">
                <a16:creationId xmlns:a16="http://schemas.microsoft.com/office/drawing/2014/main" id="{69904FDC-50E3-481E-A586-FBADC4B8E387}"/>
              </a:ext>
            </a:extLst>
          </p:cNvPr>
          <p:cNvSpPr txBox="1"/>
          <p:nvPr userDrawn="1"/>
        </p:nvSpPr>
        <p:spPr>
          <a:xfrm>
            <a:off x="0" y="1700808"/>
            <a:ext cx="2279576" cy="697644"/>
          </a:xfrm>
          <a:prstGeom prst="rect">
            <a:avLst/>
          </a:prstGeom>
          <a:noFill/>
        </p:spPr>
        <p:txBody>
          <a:bodyPr wrap="square" rtlCol="0">
            <a:normAutofit fontScale="40000" lnSpcReduction="20000"/>
          </a:bodyPr>
          <a:lstStyle/>
          <a:p>
            <a:pPr algn="ctr"/>
            <a:r>
              <a:rPr lang="es-MX" sz="60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2</a:t>
            </a:r>
            <a:r>
              <a:rPr lang="es-MX" sz="32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         </a:t>
            </a:r>
            <a:r>
              <a:rPr lang="es-MX" sz="45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TRIMESTRE</a:t>
            </a:r>
          </a:p>
          <a:p>
            <a:pPr algn="ctr"/>
            <a:endParaRPr lang="es-MX" sz="1400" b="1" dirty="0">
              <a:ln>
                <a:solidFill>
                  <a:schemeClr val="bg1"/>
                </a:solidFill>
              </a:ln>
              <a:solidFill>
                <a:schemeClr val="bg1"/>
              </a:solidFill>
              <a:effectLst/>
              <a:latin typeface="Gisha" panose="020B0604020202020204" pitchFamily="34" charset="-79"/>
              <a:cs typeface="Gisha" panose="020B0604020202020204" pitchFamily="34" charset="-79"/>
            </a:endParaRPr>
          </a:p>
          <a:p>
            <a:pPr algn="ctr"/>
            <a:r>
              <a:rPr lang="es-MX" sz="45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ABRIL – JUNIO 2022</a:t>
            </a:r>
          </a:p>
        </p:txBody>
      </p:sp>
      <p:pic>
        <p:nvPicPr>
          <p:cNvPr id="13" name="Imagen 12">
            <a:extLst>
              <a:ext uri="{FF2B5EF4-FFF2-40B4-BE49-F238E27FC236}">
                <a16:creationId xmlns:a16="http://schemas.microsoft.com/office/drawing/2014/main" id="{745B0235-C6A5-4727-A030-92D2BE77CC8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853646" y="6309320"/>
            <a:ext cx="365125" cy="365125"/>
          </a:xfrm>
          <a:prstGeom prst="rect">
            <a:avLst/>
          </a:prstGeom>
        </p:spPr>
      </p:pic>
      <p:sp>
        <p:nvSpPr>
          <p:cNvPr id="14" name="CuadroTexto 13">
            <a:extLst>
              <a:ext uri="{FF2B5EF4-FFF2-40B4-BE49-F238E27FC236}">
                <a16:creationId xmlns:a16="http://schemas.microsoft.com/office/drawing/2014/main" id="{B5EAC9F4-BDEB-40F4-8BC5-4B34EAB5B0B8}"/>
              </a:ext>
            </a:extLst>
          </p:cNvPr>
          <p:cNvSpPr txBox="1"/>
          <p:nvPr userDrawn="1"/>
        </p:nvSpPr>
        <p:spPr>
          <a:xfrm>
            <a:off x="5175231" y="6340091"/>
            <a:ext cx="2432937" cy="369332"/>
          </a:xfrm>
          <a:prstGeom prst="rect">
            <a:avLst/>
          </a:prstGeom>
          <a:noFill/>
        </p:spPr>
        <p:txBody>
          <a:bodyPr wrap="square" rtlCol="0">
            <a:spAutoFit/>
          </a:bodyPr>
          <a:lstStyle/>
          <a:p>
            <a:r>
              <a:rPr lang="es-MX" b="1" dirty="0">
                <a:solidFill>
                  <a:schemeClr val="bg1"/>
                </a:solidFill>
              </a:rPr>
              <a:t>@IglesiaElLlanoTulaHgo</a:t>
            </a:r>
          </a:p>
        </p:txBody>
      </p:sp>
      <p:pic>
        <p:nvPicPr>
          <p:cNvPr id="22" name="Imagen 21">
            <a:extLst>
              <a:ext uri="{FF2B5EF4-FFF2-40B4-BE49-F238E27FC236}">
                <a16:creationId xmlns:a16="http://schemas.microsoft.com/office/drawing/2014/main" id="{DFB04A1B-25FE-4133-B651-07E8A369711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276853" y="6333603"/>
            <a:ext cx="369332" cy="369332"/>
          </a:xfrm>
          <a:prstGeom prst="rect">
            <a:avLst/>
          </a:prstGeom>
          <a:solidFill>
            <a:schemeClr val="bg1"/>
          </a:solidFill>
        </p:spPr>
      </p:pic>
      <p:sp>
        <p:nvSpPr>
          <p:cNvPr id="25" name="CuadroTexto 24">
            <a:extLst>
              <a:ext uri="{FF2B5EF4-FFF2-40B4-BE49-F238E27FC236}">
                <a16:creationId xmlns:a16="http://schemas.microsoft.com/office/drawing/2014/main" id="{EC97752F-23FE-4C36-812A-797F5C7235C0}"/>
              </a:ext>
            </a:extLst>
          </p:cNvPr>
          <p:cNvSpPr txBox="1"/>
          <p:nvPr userDrawn="1"/>
        </p:nvSpPr>
        <p:spPr>
          <a:xfrm>
            <a:off x="8570680" y="6333603"/>
            <a:ext cx="1856872" cy="369332"/>
          </a:xfrm>
          <a:prstGeom prst="rect">
            <a:avLst/>
          </a:prstGeom>
          <a:noFill/>
        </p:spPr>
        <p:txBody>
          <a:bodyPr wrap="square" rtlCol="0">
            <a:spAutoFit/>
          </a:bodyPr>
          <a:lstStyle/>
          <a:p>
            <a:r>
              <a:rPr lang="es-MX" b="1" dirty="0">
                <a:solidFill>
                  <a:schemeClr val="bg1"/>
                </a:solidFill>
              </a:rPr>
              <a:t>@</a:t>
            </a:r>
            <a:r>
              <a:rPr lang="es-MX" b="1" dirty="0" err="1">
                <a:solidFill>
                  <a:schemeClr val="bg1"/>
                </a:solidFill>
              </a:rPr>
              <a:t>IASD_EL_Llano</a:t>
            </a:r>
            <a:endParaRPr lang="es-MX" b="1" dirty="0">
              <a:solidFill>
                <a:schemeClr val="bg1"/>
              </a:solidFill>
            </a:endParaRPr>
          </a:p>
        </p:txBody>
      </p:sp>
      <p:sp>
        <p:nvSpPr>
          <p:cNvPr id="23" name="CuadroTexto 22">
            <a:extLst>
              <a:ext uri="{FF2B5EF4-FFF2-40B4-BE49-F238E27FC236}">
                <a16:creationId xmlns:a16="http://schemas.microsoft.com/office/drawing/2014/main" id="{AC89A8F2-C144-4793-911F-8663F2DF6594}"/>
              </a:ext>
            </a:extLst>
          </p:cNvPr>
          <p:cNvSpPr txBox="1"/>
          <p:nvPr userDrawn="1"/>
        </p:nvSpPr>
        <p:spPr>
          <a:xfrm>
            <a:off x="-24680" y="2398453"/>
            <a:ext cx="2331660" cy="958539"/>
          </a:xfrm>
          <a:prstGeom prst="rect">
            <a:avLst/>
          </a:prstGeom>
          <a:noFill/>
        </p:spPr>
        <p:txBody>
          <a:bodyPr wrap="square" rtlCol="0">
            <a:normAutofit fontScale="92500" lnSpcReduction="10000"/>
          </a:bodyPr>
          <a:lstStyle/>
          <a:p>
            <a:pPr algn="ctr"/>
            <a:r>
              <a:rPr lang="es-MX" sz="3200" b="1"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cs typeface="Arial" panose="020B0604020202020204" pitchFamily="34" charset="0"/>
              </a:rPr>
              <a:t>LAS RAÍCES DE ABRAHAM</a:t>
            </a:r>
            <a:endParaRPr lang="es-MX" sz="31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endParaRPr>
          </a:p>
        </p:txBody>
      </p:sp>
      <p:sp>
        <p:nvSpPr>
          <p:cNvPr id="26" name="CuadroTexto 25">
            <a:extLst>
              <a:ext uri="{FF2B5EF4-FFF2-40B4-BE49-F238E27FC236}">
                <a16:creationId xmlns:a16="http://schemas.microsoft.com/office/drawing/2014/main" id="{41C00063-55F5-4B92-A7B9-A0842FAD87FD}"/>
              </a:ext>
            </a:extLst>
          </p:cNvPr>
          <p:cNvSpPr txBox="1"/>
          <p:nvPr userDrawn="1"/>
        </p:nvSpPr>
        <p:spPr>
          <a:xfrm>
            <a:off x="23168" y="3214717"/>
            <a:ext cx="2184400" cy="523220"/>
          </a:xfrm>
          <a:prstGeom prst="rect">
            <a:avLst/>
          </a:prstGeom>
          <a:noFill/>
        </p:spPr>
        <p:txBody>
          <a:bodyPr wrap="square" rtlCol="0">
            <a:spAutoFit/>
          </a:bodyPr>
          <a:lstStyle/>
          <a:p>
            <a:pPr algn="ctr"/>
            <a:r>
              <a:rPr lang="es-MX" sz="2800" b="1" dirty="0">
                <a:ln>
                  <a:solidFill>
                    <a:schemeClr val="tx1"/>
                  </a:solidFill>
                </a:ln>
                <a:solidFill>
                  <a:schemeClr val="bg1"/>
                </a:solidFill>
                <a:effectLst>
                  <a:innerShdw blurRad="63500" dist="50800" dir="18900000">
                    <a:prstClr val="black">
                      <a:alpha val="50000"/>
                    </a:prstClr>
                  </a:innerShdw>
                </a:effectLst>
                <a:latin typeface="Lato" panose="020F0502020204030203" pitchFamily="34" charset="0"/>
                <a:ea typeface="Adobe Fan Heiti Std B" panose="020B0700000000000000" pitchFamily="34" charset="-128"/>
                <a:cs typeface="Adobe Arabic" panose="02040503050201020203" pitchFamily="18" charset="-78"/>
              </a:rPr>
              <a:t>LECCIÓN</a:t>
            </a:r>
          </a:p>
        </p:txBody>
      </p:sp>
      <p:sp>
        <p:nvSpPr>
          <p:cNvPr id="27" name="CuadroTexto 26">
            <a:extLst>
              <a:ext uri="{FF2B5EF4-FFF2-40B4-BE49-F238E27FC236}">
                <a16:creationId xmlns:a16="http://schemas.microsoft.com/office/drawing/2014/main" id="{5A3A5932-79C2-4198-8769-C5918668CBF0}"/>
              </a:ext>
            </a:extLst>
          </p:cNvPr>
          <p:cNvSpPr txBox="1"/>
          <p:nvPr userDrawn="1"/>
        </p:nvSpPr>
        <p:spPr>
          <a:xfrm>
            <a:off x="22945" y="3388663"/>
            <a:ext cx="2243229" cy="1011413"/>
          </a:xfrm>
          <a:prstGeom prst="rect">
            <a:avLst/>
          </a:prstGeom>
          <a:noFill/>
        </p:spPr>
        <p:txBody>
          <a:bodyPr wrap="square" rtlCol="0">
            <a:spAutoFit/>
          </a:bodyPr>
          <a:lstStyle/>
          <a:p>
            <a:pPr algn="ctr"/>
            <a:r>
              <a:rPr lang="es-MX" sz="6000" b="1" dirty="0">
                <a:ln>
                  <a:solidFill>
                    <a:schemeClr val="tx1"/>
                  </a:solidFill>
                </a:ln>
                <a:solidFill>
                  <a:schemeClr val="bg1"/>
                </a:solidFill>
                <a:effectLst>
                  <a:outerShdw blurRad="38100" dist="38100" dir="2700000" algn="tl">
                    <a:schemeClr val="bg1">
                      <a:alpha val="43000"/>
                    </a:schemeClr>
                  </a:outerShdw>
                </a:effectLst>
                <a:latin typeface="+mn-lt"/>
                <a:ea typeface="Adobe Fan Heiti Std B" panose="020B0700000000000000" pitchFamily="34" charset="-128"/>
                <a:cs typeface="Adobe Arabic" panose="02040503050201020203" pitchFamily="18" charset="-78"/>
              </a:rPr>
              <a:t>06</a:t>
            </a:r>
          </a:p>
        </p:txBody>
      </p:sp>
      <p:sp>
        <p:nvSpPr>
          <p:cNvPr id="8" name="CuadroTexto 7">
            <a:extLst>
              <a:ext uri="{FF2B5EF4-FFF2-40B4-BE49-F238E27FC236}">
                <a16:creationId xmlns:a16="http://schemas.microsoft.com/office/drawing/2014/main" id="{74E9DE97-4752-4F97-AD6C-85B6C1D2C4F1}"/>
              </a:ext>
            </a:extLst>
          </p:cNvPr>
          <p:cNvSpPr txBox="1"/>
          <p:nvPr userDrawn="1"/>
        </p:nvSpPr>
        <p:spPr>
          <a:xfrm>
            <a:off x="-96688" y="4216003"/>
            <a:ext cx="2441498" cy="365125"/>
          </a:xfrm>
          <a:prstGeom prst="rect">
            <a:avLst/>
          </a:prstGeom>
          <a:noFill/>
        </p:spPr>
        <p:txBody>
          <a:bodyPr wrap="square" rtlCol="0">
            <a:normAutofit/>
          </a:bodyPr>
          <a:lstStyle/>
          <a:p>
            <a:pPr algn="ctr"/>
            <a:r>
              <a:rPr lang="es-MX" sz="1400" b="1" baseline="0" dirty="0">
                <a:ln>
                  <a:solidFill>
                    <a:srgbClr val="1A0606">
                      <a:alpha val="62000"/>
                    </a:srgbClr>
                  </a:solidFill>
                </a:ln>
                <a:solidFill>
                  <a:schemeClr val="bg1"/>
                </a:solidFill>
                <a:effectLst>
                  <a:outerShdw blurRad="50800" dist="38100" dir="2700000" algn="tl" rotWithShape="0">
                    <a:prstClr val="black">
                      <a:alpha val="40000"/>
                    </a:prstClr>
                  </a:outerShdw>
                </a:effectLst>
              </a:rPr>
              <a:t>Para el 7 de Mayo de 2022</a:t>
            </a:r>
          </a:p>
        </p:txBody>
      </p:sp>
      <p:grpSp>
        <p:nvGrpSpPr>
          <p:cNvPr id="57" name="Grupo 56">
            <a:extLst>
              <a:ext uri="{FF2B5EF4-FFF2-40B4-BE49-F238E27FC236}">
                <a16:creationId xmlns:a16="http://schemas.microsoft.com/office/drawing/2014/main" id="{3B8C415B-5957-40A3-A78D-55A1181639F1}"/>
              </a:ext>
            </a:extLst>
          </p:cNvPr>
          <p:cNvGrpSpPr/>
          <p:nvPr userDrawn="1"/>
        </p:nvGrpSpPr>
        <p:grpSpPr>
          <a:xfrm>
            <a:off x="95176" y="5065034"/>
            <a:ext cx="2184400" cy="1510832"/>
            <a:chOff x="23168" y="5065034"/>
            <a:chExt cx="2184400" cy="1510832"/>
          </a:xfrm>
        </p:grpSpPr>
        <p:sp>
          <p:nvSpPr>
            <p:cNvPr id="16" name="CuadroTexto 15">
              <a:extLst>
                <a:ext uri="{FF2B5EF4-FFF2-40B4-BE49-F238E27FC236}">
                  <a16:creationId xmlns:a16="http://schemas.microsoft.com/office/drawing/2014/main" id="{254547A9-7714-495C-AAB1-BFAF89F82828}"/>
                </a:ext>
              </a:extLst>
            </p:cNvPr>
            <p:cNvSpPr txBox="1"/>
            <p:nvPr userDrawn="1"/>
          </p:nvSpPr>
          <p:spPr>
            <a:xfrm>
              <a:off x="23168" y="6237312"/>
              <a:ext cx="2184400" cy="338554"/>
            </a:xfrm>
            <a:prstGeom prst="rect">
              <a:avLst/>
            </a:prstGeom>
            <a:noFill/>
          </p:spPr>
          <p:txBody>
            <a:bodyPr wrap="square" rtlCol="0">
              <a:spAutoFit/>
            </a:bodyPr>
            <a:lstStyle/>
            <a:p>
              <a:pPr algn="ctr"/>
              <a:r>
                <a:rPr lang="es-MX" sz="1600" dirty="0">
                  <a:solidFill>
                    <a:schemeClr val="bg1"/>
                  </a:solidFill>
                  <a:latin typeface="Avenir Next LT Pro"/>
                </a:rPr>
                <a:t>“El Llano”</a:t>
              </a:r>
            </a:p>
          </p:txBody>
        </p:sp>
        <p:pic>
          <p:nvPicPr>
            <p:cNvPr id="56" name="Imagen 55" descr="Imagen que contiene dibujo, camiseta&#10;&#10;Descripción generada automáticamente">
              <a:extLst>
                <a:ext uri="{FF2B5EF4-FFF2-40B4-BE49-F238E27FC236}">
                  <a16:creationId xmlns:a16="http://schemas.microsoft.com/office/drawing/2014/main" id="{822B866B-DB82-4A2F-985D-A64BAD453142}"/>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3180" y="5065034"/>
              <a:ext cx="2042379" cy="1316294"/>
            </a:xfrm>
            <a:prstGeom prst="rect">
              <a:avLst/>
            </a:prstGeom>
          </p:spPr>
        </p:pic>
      </p:grpSp>
      <p:sp>
        <p:nvSpPr>
          <p:cNvPr id="10" name="Rectángulo 9">
            <a:extLst>
              <a:ext uri="{FF2B5EF4-FFF2-40B4-BE49-F238E27FC236}">
                <a16:creationId xmlns:a16="http://schemas.microsoft.com/office/drawing/2014/main" id="{3C26FF54-4FA3-42CF-B99B-DF63E7852F07}"/>
              </a:ext>
            </a:extLst>
          </p:cNvPr>
          <p:cNvSpPr/>
          <p:nvPr userDrawn="1"/>
        </p:nvSpPr>
        <p:spPr>
          <a:xfrm>
            <a:off x="10375621" y="-26633"/>
            <a:ext cx="1816380" cy="6915228"/>
          </a:xfrm>
          <a:prstGeom prst="rect">
            <a:avLst/>
          </a:prstGeom>
          <a:solidFill>
            <a:srgbClr val="FF55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8" name="Imagen 17" descr="Imagen que contiene señal, dibujo&#10;&#10;Descripción generada automáticamente">
            <a:extLst>
              <a:ext uri="{FF2B5EF4-FFF2-40B4-BE49-F238E27FC236}">
                <a16:creationId xmlns:a16="http://schemas.microsoft.com/office/drawing/2014/main" id="{9687239E-A802-44A4-8570-3F7917D6DF75}"/>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2595375" y="5949280"/>
            <a:ext cx="620305" cy="901075"/>
          </a:xfrm>
          <a:prstGeom prst="rect">
            <a:avLst/>
          </a:prstGeom>
        </p:spPr>
      </p:pic>
      <p:pic>
        <p:nvPicPr>
          <p:cNvPr id="6" name="Imagen 5">
            <a:extLst>
              <a:ext uri="{FF2B5EF4-FFF2-40B4-BE49-F238E27FC236}">
                <a16:creationId xmlns:a16="http://schemas.microsoft.com/office/drawing/2014/main" id="{11FF85D7-AC5C-4296-83B3-8A34AF732A0D}"/>
              </a:ext>
            </a:extLst>
          </p:cNvPr>
          <p:cNvPicPr>
            <a:picLocks noChangeAspect="1"/>
          </p:cNvPicPr>
          <p:nvPr userDrawn="1"/>
        </p:nvPicPr>
        <p:blipFill>
          <a:blip r:embed="rId7">
            <a:extLst>
              <a:ext uri="{28A0092B-C50C-407E-A947-70E740481C1C}">
                <a14:useLocalDpi xmlns:a14="http://schemas.microsoft.com/office/drawing/2010/main" val="0"/>
              </a:ext>
            </a:extLst>
          </a:blip>
          <a:srcRect t="1230" b="1230"/>
          <a:stretch/>
        </p:blipFill>
        <p:spPr>
          <a:xfrm>
            <a:off x="9962052" y="245663"/>
            <a:ext cx="1161767" cy="1507717"/>
          </a:xfrm>
          <a:prstGeom prst="rect">
            <a:avLst/>
          </a:prstGeom>
        </p:spPr>
      </p:pic>
      <p:pic>
        <p:nvPicPr>
          <p:cNvPr id="54" name="Imagen 53">
            <a:extLst>
              <a:ext uri="{FF2B5EF4-FFF2-40B4-BE49-F238E27FC236}">
                <a16:creationId xmlns:a16="http://schemas.microsoft.com/office/drawing/2014/main" id="{0885E048-ECB1-430D-9253-852772EA6BDB}"/>
              </a:ext>
            </a:extLst>
          </p:cNvPr>
          <p:cNvPicPr>
            <a:picLocks noChangeAspect="1"/>
          </p:cNvPicPr>
          <p:nvPr userDrawn="1"/>
        </p:nvPicPr>
        <p:blipFill>
          <a:blip r:embed="rId8">
            <a:extLst>
              <a:ext uri="{BEBA8EAE-BF5A-486C-A8C5-ECC9F3942E4B}">
                <a14:imgProps xmlns:a14="http://schemas.microsoft.com/office/drawing/2010/main">
                  <a14:imgLayer r:embed="rId9">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552129" y="5293128"/>
            <a:ext cx="1596770" cy="1561021"/>
          </a:xfrm>
          <a:prstGeom prst="rect">
            <a:avLst/>
          </a:prstGeom>
        </p:spPr>
      </p:pic>
      <p:pic>
        <p:nvPicPr>
          <p:cNvPr id="20" name="Imagen 19">
            <a:extLst>
              <a:ext uri="{FF2B5EF4-FFF2-40B4-BE49-F238E27FC236}">
                <a16:creationId xmlns:a16="http://schemas.microsoft.com/office/drawing/2014/main" id="{E6F61C72-F55C-49B4-9CD2-F3A5641FA7D6}"/>
              </a:ext>
            </a:extLst>
          </p:cNvPr>
          <p:cNvPicPr>
            <a:picLocks noChangeAspect="1"/>
          </p:cNvPicPr>
          <p:nvPr userDrawn="1"/>
        </p:nvPicPr>
        <p:blipFill>
          <a:blip r:embed="rId10">
            <a:extLst>
              <a:ext uri="{28A0092B-C50C-407E-A947-70E740481C1C}">
                <a14:useLocalDpi xmlns:a14="http://schemas.microsoft.com/office/drawing/2010/main" val="0"/>
              </a:ext>
            </a:extLst>
          </a:blip>
          <a:srcRect/>
          <a:stretch/>
        </p:blipFill>
        <p:spPr>
          <a:xfrm>
            <a:off x="2595375" y="1319832"/>
            <a:ext cx="2451653" cy="1409161"/>
          </a:xfrm>
          <a:prstGeom prst="rect">
            <a:avLst/>
          </a:prstGeom>
          <a:ln>
            <a:noFill/>
          </a:ln>
          <a:effectLst>
            <a:softEdge rad="112500"/>
          </a:effectLst>
        </p:spPr>
      </p:pic>
      <p:sp>
        <p:nvSpPr>
          <p:cNvPr id="32" name="CuadroTexto 31">
            <a:extLst>
              <a:ext uri="{FF2B5EF4-FFF2-40B4-BE49-F238E27FC236}">
                <a16:creationId xmlns:a16="http://schemas.microsoft.com/office/drawing/2014/main" id="{27CB90C2-2ABC-4D11-A713-81AB0DF603F7}"/>
              </a:ext>
            </a:extLst>
          </p:cNvPr>
          <p:cNvSpPr txBox="1"/>
          <p:nvPr userDrawn="1"/>
        </p:nvSpPr>
        <p:spPr>
          <a:xfrm>
            <a:off x="513695" y="1666428"/>
            <a:ext cx="416117" cy="395705"/>
          </a:xfrm>
          <a:prstGeom prst="rect">
            <a:avLst/>
          </a:prstGeom>
          <a:noFill/>
        </p:spPr>
        <p:txBody>
          <a:bodyPr wrap="square" rtlCol="0">
            <a:normAutofit fontScale="92500"/>
          </a:bodyPr>
          <a:lstStyle/>
          <a:p>
            <a:pPr algn="just"/>
            <a:r>
              <a:rPr lang="es-MX" sz="16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do.</a:t>
            </a:r>
          </a:p>
        </p:txBody>
      </p:sp>
    </p:spTree>
    <p:extLst>
      <p:ext uri="{BB962C8B-B14F-4D97-AF65-F5344CB8AC3E}">
        <p14:creationId xmlns:p14="http://schemas.microsoft.com/office/powerpoint/2010/main" val="206011336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7_Encabezado de sección">
    <p:spTree>
      <p:nvGrpSpPr>
        <p:cNvPr id="1" name=""/>
        <p:cNvGrpSpPr/>
        <p:nvPr/>
      </p:nvGrpSpPr>
      <p:grpSpPr>
        <a:xfrm>
          <a:off x="0" y="0"/>
          <a:ext cx="0" cy="0"/>
          <a:chOff x="0" y="0"/>
          <a:chExt cx="0" cy="0"/>
        </a:xfrm>
      </p:grpSpPr>
      <p:sp>
        <p:nvSpPr>
          <p:cNvPr id="5" name="Marcador de texto 4">
            <a:extLst>
              <a:ext uri="{FF2B5EF4-FFF2-40B4-BE49-F238E27FC236}">
                <a16:creationId xmlns:a16="http://schemas.microsoft.com/office/drawing/2014/main" id="{0F6A906D-97A9-4CDE-B7B4-821AF89773E8}"/>
              </a:ext>
            </a:extLst>
          </p:cNvPr>
          <p:cNvSpPr>
            <a:spLocks noGrp="1"/>
          </p:cNvSpPr>
          <p:nvPr>
            <p:ph type="body" sz="quarter" idx="10"/>
          </p:nvPr>
        </p:nvSpPr>
        <p:spPr>
          <a:xfrm>
            <a:off x="407368" y="1052736"/>
            <a:ext cx="11449272" cy="1274539"/>
          </a:xfrm>
        </p:spPr>
        <p:txBody>
          <a:bodyPr/>
          <a:lstStyle>
            <a:lvl1pPr>
              <a:defRPr>
                <a:latin typeface="Arial Rounded MT Bold" panose="020F0704030504030204" pitchFamily="34" charset="0"/>
              </a:defRPr>
            </a:lvl1pPr>
          </a:lstStyle>
          <a:p>
            <a:pPr lvl="0"/>
            <a:r>
              <a:rPr lang="es-ES"/>
              <a:t>Haga clic para modificar los estilos de texto del patrón</a:t>
            </a:r>
          </a:p>
        </p:txBody>
      </p:sp>
      <p:grpSp>
        <p:nvGrpSpPr>
          <p:cNvPr id="8" name="Grupo 7">
            <a:extLst>
              <a:ext uri="{FF2B5EF4-FFF2-40B4-BE49-F238E27FC236}">
                <a16:creationId xmlns:a16="http://schemas.microsoft.com/office/drawing/2014/main" id="{93082F60-C532-49DB-A67D-0A600D580FFE}"/>
              </a:ext>
            </a:extLst>
          </p:cNvPr>
          <p:cNvGrpSpPr/>
          <p:nvPr userDrawn="1"/>
        </p:nvGrpSpPr>
        <p:grpSpPr>
          <a:xfrm>
            <a:off x="407368" y="44624"/>
            <a:ext cx="11449272" cy="792088"/>
            <a:chOff x="407368" y="2924944"/>
            <a:chExt cx="11449272" cy="720080"/>
          </a:xfrm>
          <a:solidFill>
            <a:srgbClr val="145C8D"/>
          </a:solidFill>
        </p:grpSpPr>
        <p:sp>
          <p:nvSpPr>
            <p:cNvPr id="2" name="Rectángulo: esquinas redondeadas 1">
              <a:extLst>
                <a:ext uri="{FF2B5EF4-FFF2-40B4-BE49-F238E27FC236}">
                  <a16:creationId xmlns:a16="http://schemas.microsoft.com/office/drawing/2014/main" id="{65395420-A9FA-4043-A016-9CB89BA95122}"/>
                </a:ext>
              </a:extLst>
            </p:cNvPr>
            <p:cNvSpPr/>
            <p:nvPr userDrawn="1"/>
          </p:nvSpPr>
          <p:spPr>
            <a:xfrm>
              <a:off x="407368" y="2924944"/>
              <a:ext cx="11449272" cy="720080"/>
            </a:xfrm>
            <a:prstGeom prst="roundRect">
              <a:avLst/>
            </a:prstGeom>
            <a:grp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3600" dirty="0">
                  <a:solidFill>
                    <a:schemeClr val="bg1"/>
                  </a:solidFill>
                  <a:latin typeface="Lucida Sans Unicode" panose="020B0602030504020204" pitchFamily="34" charset="0"/>
                  <a:cs typeface="Lucida Sans Unicode" panose="020B0602030504020204" pitchFamily="34" charset="0"/>
                </a:rPr>
                <a:t>PARA ESTUDIAR Y MEDITAR</a:t>
              </a:r>
            </a:p>
          </p:txBody>
        </p:sp>
        <p:pic>
          <p:nvPicPr>
            <p:cNvPr id="4" name="Imagen 3">
              <a:extLst>
                <a:ext uri="{FF2B5EF4-FFF2-40B4-BE49-F238E27FC236}">
                  <a16:creationId xmlns:a16="http://schemas.microsoft.com/office/drawing/2014/main" id="{1E6995D9-C209-4BEC-806E-16ADECA49E5E}"/>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50096" y1="22780" x2="50096" y2="22780"/>
                          <a14:foregroundMark x1="52987" y1="26641" x2="52987" y2="26641"/>
                          <a14:foregroundMark x1="53372" y1="34749" x2="53372" y2="34749"/>
                          <a14:foregroundMark x1="59538" y1="46911" x2="59538" y2="46911"/>
                          <a14:foregroundMark x1="62428" y1="51351" x2="62428" y2="51351"/>
                          <a14:foregroundMark x1="62813" y1="58880" x2="62813" y2="58880"/>
                          <a14:foregroundMark x1="71869" y1="74131" x2="71869" y2="74131"/>
                          <a14:foregroundMark x1="52023" y1="72008" x2="52023" y2="72008"/>
                        </a14:backgroundRemoval>
                      </a14:imgEffect>
                    </a14:imgLayer>
                  </a14:imgProps>
                </a:ext>
                <a:ext uri="{28A0092B-C50C-407E-A947-70E740481C1C}">
                  <a14:useLocalDpi xmlns:a14="http://schemas.microsoft.com/office/drawing/2010/main" val="0"/>
                </a:ext>
              </a:extLst>
            </a:blip>
            <a:stretch>
              <a:fillRect/>
            </a:stretch>
          </p:blipFill>
          <p:spPr>
            <a:xfrm>
              <a:off x="10992544" y="2924944"/>
              <a:ext cx="672278" cy="670983"/>
            </a:xfrm>
            <a:prstGeom prst="rect">
              <a:avLst/>
            </a:prstGeom>
            <a:grpFill/>
          </p:spPr>
        </p:pic>
      </p:grpSp>
    </p:spTree>
    <p:extLst>
      <p:ext uri="{BB962C8B-B14F-4D97-AF65-F5344CB8AC3E}">
        <p14:creationId xmlns:p14="http://schemas.microsoft.com/office/powerpoint/2010/main" val="1142781645"/>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iseño personaliza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9974F86-18BE-4452-B8BD-FB7420D4B553}"/>
              </a:ext>
            </a:extLst>
          </p:cNvPr>
          <p:cNvSpPr>
            <a:spLocks noGrp="1"/>
          </p:cNvSpPr>
          <p:nvPr>
            <p:ph type="title" hasCustomPrompt="1"/>
          </p:nvPr>
        </p:nvSpPr>
        <p:spPr>
          <a:xfrm>
            <a:off x="263352" y="365126"/>
            <a:ext cx="6552728" cy="1206500"/>
          </a:xfrm>
          <a:solidFill>
            <a:schemeClr val="bg1"/>
          </a:solidFill>
        </p:spPr>
        <p:txBody>
          <a:bodyPr/>
          <a:lstStyle>
            <a:lvl1pPr marL="0" indent="0" algn="ctr" defTabSz="895350">
              <a:defRPr>
                <a:solidFill>
                  <a:schemeClr val="tx1"/>
                </a:solidFill>
                <a:latin typeface="Arial Rounded MT Bold" panose="020F0704030504030204" pitchFamily="34" charset="0"/>
              </a:defRPr>
            </a:lvl1pPr>
          </a:lstStyle>
          <a:p>
            <a:r>
              <a:rPr lang="es-ES" dirty="0">
                <a:solidFill>
                  <a:srgbClr val="FF0000"/>
                </a:solidFill>
              </a:rPr>
              <a:t>Para memorizar</a:t>
            </a:r>
            <a:endParaRPr lang="es-MX" dirty="0"/>
          </a:p>
        </p:txBody>
      </p:sp>
      <p:sp>
        <p:nvSpPr>
          <p:cNvPr id="10" name="Rectángulo 9">
            <a:extLst>
              <a:ext uri="{FF2B5EF4-FFF2-40B4-BE49-F238E27FC236}">
                <a16:creationId xmlns:a16="http://schemas.microsoft.com/office/drawing/2014/main" id="{B1ABF945-0BFA-4146-A229-6FA278D56EB4}"/>
              </a:ext>
            </a:extLst>
          </p:cNvPr>
          <p:cNvSpPr/>
          <p:nvPr userDrawn="1"/>
        </p:nvSpPr>
        <p:spPr>
          <a:xfrm>
            <a:off x="263352" y="2050970"/>
            <a:ext cx="6552728" cy="4546382"/>
          </a:xfrm>
          <a:prstGeom prst="rect">
            <a:avLst/>
          </a:prstGeom>
        </p:spPr>
        <p:txBody>
          <a:bodyPr wrap="square">
            <a:normAutofit fontScale="62500" lnSpcReduction="20000"/>
          </a:bodyPr>
          <a:lstStyle/>
          <a:p>
            <a:pPr algn="ctr"/>
            <a:r>
              <a:rPr lang="es-MX" sz="3600" b="1" i="0" dirty="0">
                <a:solidFill>
                  <a:srgbClr val="FE9F41"/>
                </a:solidFill>
                <a:effectLst/>
                <a:latin typeface="Lucida Grande"/>
              </a:rPr>
              <a:t> </a:t>
            </a:r>
            <a:r>
              <a:rPr lang="es-MX" sz="7100" b="1" kern="1200" dirty="0">
                <a:solidFill>
                  <a:schemeClr val="tx1"/>
                </a:solidFill>
                <a:latin typeface="Arial Rounded MT Bold" panose="020F0704030504030204" pitchFamily="34" charset="0"/>
                <a:ea typeface="+mj-ea"/>
                <a:cs typeface="+mj-cs"/>
              </a:rPr>
              <a:t>“Por la fe Abraham, siendo llamado, obedeció para salir al lugar que había de recibir como herencia; y salió sin saber a dónde iba” </a:t>
            </a:r>
          </a:p>
          <a:p>
            <a:pPr algn="ctr"/>
            <a:r>
              <a:rPr lang="es-MX" sz="7100" b="1" kern="1200" dirty="0">
                <a:solidFill>
                  <a:schemeClr val="tx1"/>
                </a:solidFill>
                <a:latin typeface="Arial Rounded MT Bold" panose="020F0704030504030204" pitchFamily="34" charset="0"/>
                <a:ea typeface="+mj-ea"/>
                <a:cs typeface="+mj-cs"/>
              </a:rPr>
              <a:t>(</a:t>
            </a:r>
            <a:r>
              <a:rPr lang="es-MX" sz="7100" b="1" kern="1200" dirty="0" err="1">
                <a:solidFill>
                  <a:schemeClr val="tx1"/>
                </a:solidFill>
                <a:latin typeface="Arial Rounded MT Bold" panose="020F0704030504030204" pitchFamily="34" charset="0"/>
                <a:ea typeface="+mj-ea"/>
                <a:cs typeface="+mj-cs"/>
              </a:rPr>
              <a:t>Heb</a:t>
            </a:r>
            <a:r>
              <a:rPr lang="es-MX" sz="7100" b="1" kern="1200" dirty="0">
                <a:solidFill>
                  <a:schemeClr val="tx1"/>
                </a:solidFill>
                <a:latin typeface="Arial Rounded MT Bold" panose="020F0704030504030204" pitchFamily="34" charset="0"/>
                <a:ea typeface="+mj-ea"/>
                <a:cs typeface="+mj-cs"/>
              </a:rPr>
              <a:t>. 11:8).</a:t>
            </a:r>
          </a:p>
        </p:txBody>
      </p:sp>
      <p:sp>
        <p:nvSpPr>
          <p:cNvPr id="18" name="Rectángulo 17">
            <a:extLst>
              <a:ext uri="{FF2B5EF4-FFF2-40B4-BE49-F238E27FC236}">
                <a16:creationId xmlns:a16="http://schemas.microsoft.com/office/drawing/2014/main" id="{E333BF84-1192-4899-AA77-A68B74979C61}"/>
              </a:ext>
            </a:extLst>
          </p:cNvPr>
          <p:cNvSpPr/>
          <p:nvPr userDrawn="1"/>
        </p:nvSpPr>
        <p:spPr>
          <a:xfrm>
            <a:off x="10495632" y="0"/>
            <a:ext cx="1735793" cy="6865655"/>
          </a:xfrm>
          <a:prstGeom prst="rect">
            <a:avLst/>
          </a:prstGeom>
          <a:solidFill>
            <a:srgbClr val="FF5518"/>
          </a:solidFill>
          <a:ln>
            <a:solidFill>
              <a:srgbClr val="F2C4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9" name="Imagen 18">
            <a:extLst>
              <a:ext uri="{FF2B5EF4-FFF2-40B4-BE49-F238E27FC236}">
                <a16:creationId xmlns:a16="http://schemas.microsoft.com/office/drawing/2014/main" id="{5B0CA18A-9C54-4131-A5DA-FF26E3DDD826}"/>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500898" y="5290541"/>
            <a:ext cx="1691102" cy="1594843"/>
          </a:xfrm>
          <a:prstGeom prst="rect">
            <a:avLst/>
          </a:prstGeom>
        </p:spPr>
      </p:pic>
    </p:spTree>
    <p:extLst>
      <p:ext uri="{BB962C8B-B14F-4D97-AF65-F5344CB8AC3E}">
        <p14:creationId xmlns:p14="http://schemas.microsoft.com/office/powerpoint/2010/main" val="24794230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FA0D82C-9B1D-481F-A2E7-393CCFE147F0}"/>
              </a:ext>
            </a:extLst>
          </p:cNvPr>
          <p:cNvSpPr>
            <a:spLocks noGrp="1"/>
          </p:cNvSpPr>
          <p:nvPr>
            <p:ph type="title" hasCustomPrompt="1"/>
          </p:nvPr>
        </p:nvSpPr>
        <p:spPr>
          <a:xfrm>
            <a:off x="479376" y="365125"/>
            <a:ext cx="9506272" cy="831627"/>
          </a:xfrm>
          <a:solidFill>
            <a:srgbClr val="3C6276"/>
          </a:solidFill>
          <a:ln>
            <a:solidFill>
              <a:srgbClr val="31ADB5"/>
            </a:solidFill>
          </a:ln>
          <a:effectLst>
            <a:outerShdw blurRad="76200" dist="27940" dir="5400000" algn="ctr">
              <a:srgbClr val="31ADB5">
                <a:alpha val="32000"/>
              </a:srgbClr>
            </a:outerShdw>
          </a:effectLst>
          <a:scene3d>
            <a:camera prst="orthographicFront">
              <a:rot lat="0" lon="0" rev="0"/>
            </a:camera>
            <a:lightRig rig="balanced" dir="t">
              <a:rot lat="0" lon="0" rev="8700000"/>
            </a:lightRig>
          </a:scene3d>
          <a:sp3d contourW="12700">
            <a:bevelT w="190500" h="38100"/>
            <a:contourClr>
              <a:srgbClr val="31ADB5"/>
            </a:contourClr>
          </a:sp3d>
        </p:spPr>
        <p:txBody>
          <a:bodyPr>
            <a:normAutofit/>
          </a:bodyPr>
          <a:lstStyle>
            <a:lvl1pPr algn="ctr">
              <a:defRPr lang="es-MX" sz="4800" kern="1200" dirty="0">
                <a:ln>
                  <a:solidFill>
                    <a:schemeClr val="tx1"/>
                  </a:solidFill>
                </a:ln>
                <a:solidFill>
                  <a:schemeClr val="tx1"/>
                </a:solidFill>
                <a:effectLst>
                  <a:outerShdw blurRad="38100" dist="38100" dir="2700000" algn="tl">
                    <a:srgbClr val="000000">
                      <a:alpha val="43137"/>
                    </a:srgbClr>
                  </a:outerShdw>
                </a:effectLst>
                <a:latin typeface="Arial Rounded MT Bold" panose="020F0704030504030204" pitchFamily="34" charset="0"/>
                <a:ea typeface="+mj-ea"/>
                <a:cs typeface="+mj-cs"/>
              </a:defRPr>
            </a:lvl1pPr>
          </a:lstStyle>
          <a:p>
            <a:r>
              <a:rPr lang="es-MX" dirty="0"/>
              <a:t>Enfoque del estudio</a:t>
            </a:r>
          </a:p>
        </p:txBody>
      </p:sp>
      <p:sp>
        <p:nvSpPr>
          <p:cNvPr id="3" name="Rectángulo 2">
            <a:extLst>
              <a:ext uri="{FF2B5EF4-FFF2-40B4-BE49-F238E27FC236}">
                <a16:creationId xmlns:a16="http://schemas.microsoft.com/office/drawing/2014/main" id="{C688665C-6185-4BD2-9EA1-FD2D58DBAB1B}"/>
              </a:ext>
            </a:extLst>
          </p:cNvPr>
          <p:cNvSpPr/>
          <p:nvPr userDrawn="1"/>
        </p:nvSpPr>
        <p:spPr>
          <a:xfrm>
            <a:off x="10452089" y="0"/>
            <a:ext cx="1735793" cy="6865655"/>
          </a:xfrm>
          <a:prstGeom prst="rect">
            <a:avLst/>
          </a:prstGeom>
          <a:solidFill>
            <a:srgbClr val="FF5518"/>
          </a:solidFill>
          <a:ln>
            <a:solidFill>
              <a:srgbClr val="F2C4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4" name="Imagen 3">
            <a:extLst>
              <a:ext uri="{FF2B5EF4-FFF2-40B4-BE49-F238E27FC236}">
                <a16:creationId xmlns:a16="http://schemas.microsoft.com/office/drawing/2014/main" id="{4683BC68-2AD2-47DF-9809-1E88825E78D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500898" y="5290541"/>
            <a:ext cx="1686984" cy="1594843"/>
          </a:xfrm>
          <a:prstGeom prst="rect">
            <a:avLst/>
          </a:prstGeom>
        </p:spPr>
      </p:pic>
    </p:spTree>
    <p:extLst>
      <p:ext uri="{BB962C8B-B14F-4D97-AF65-F5344CB8AC3E}">
        <p14:creationId xmlns:p14="http://schemas.microsoft.com/office/powerpoint/2010/main" val="21132063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Encabezado de sección">
    <p:spTree>
      <p:nvGrpSpPr>
        <p:cNvPr id="1" name=""/>
        <p:cNvGrpSpPr/>
        <p:nvPr/>
      </p:nvGrpSpPr>
      <p:grpSpPr>
        <a:xfrm>
          <a:off x="0" y="0"/>
          <a:ext cx="0" cy="0"/>
          <a:chOff x="0" y="0"/>
          <a:chExt cx="0" cy="0"/>
        </a:xfrm>
      </p:grpSpPr>
      <p:grpSp>
        <p:nvGrpSpPr>
          <p:cNvPr id="10" name="Grupo 9">
            <a:extLst>
              <a:ext uri="{FF2B5EF4-FFF2-40B4-BE49-F238E27FC236}">
                <a16:creationId xmlns:a16="http://schemas.microsoft.com/office/drawing/2014/main" id="{447AF23A-654F-4A5A-99FB-642F8FEB12A0}"/>
              </a:ext>
            </a:extLst>
          </p:cNvPr>
          <p:cNvGrpSpPr/>
          <p:nvPr userDrawn="1"/>
        </p:nvGrpSpPr>
        <p:grpSpPr>
          <a:xfrm>
            <a:off x="990600" y="0"/>
            <a:ext cx="11201400" cy="664119"/>
            <a:chOff x="733425" y="38100"/>
            <a:chExt cx="8401050" cy="447675"/>
          </a:xfrm>
          <a:gradFill flip="none" rotWithShape="1">
            <a:gsLst>
              <a:gs pos="0">
                <a:srgbClr val="FFC000"/>
              </a:gs>
              <a:gs pos="50000">
                <a:srgbClr val="FFC000"/>
              </a:gs>
              <a:gs pos="100000">
                <a:srgbClr val="FFC000"/>
              </a:gs>
            </a:gsLst>
            <a:lin ang="2700000" scaled="1"/>
            <a:tileRect/>
          </a:gradFill>
        </p:grpSpPr>
        <p:sp>
          <p:nvSpPr>
            <p:cNvPr id="7" name="Rectángulo 6">
              <a:extLst>
                <a:ext uri="{FF2B5EF4-FFF2-40B4-BE49-F238E27FC236}">
                  <a16:creationId xmlns:a16="http://schemas.microsoft.com/office/drawing/2014/main" id="{79894453-0B23-43C7-9260-25FD59A95588}"/>
                </a:ext>
              </a:extLst>
            </p:cNvPr>
            <p:cNvSpPr/>
            <p:nvPr userDrawn="1"/>
          </p:nvSpPr>
          <p:spPr>
            <a:xfrm>
              <a:off x="809625" y="38100"/>
              <a:ext cx="8324850" cy="4476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88900"/>
                <a:bevelB w="38100" h="25400"/>
              </a:sp3d>
            </a:bodyPr>
            <a:lstStyle/>
            <a:p>
              <a:pPr algn="ctr"/>
              <a:endParaRPr lang="es-MX" sz="1800">
                <a:effectLst>
                  <a:outerShdw blurRad="50800" dir="5400000" algn="ctr" rotWithShape="0">
                    <a:schemeClr val="accent4">
                      <a:lumMod val="60000"/>
                      <a:lumOff val="40000"/>
                    </a:schemeClr>
                  </a:outerShdw>
                </a:effectLst>
              </a:endParaRPr>
            </a:p>
          </p:txBody>
        </p:sp>
        <p:sp>
          <p:nvSpPr>
            <p:cNvPr id="9" name="Diagrama de flujo: datos almacenados 8">
              <a:extLst>
                <a:ext uri="{FF2B5EF4-FFF2-40B4-BE49-F238E27FC236}">
                  <a16:creationId xmlns:a16="http://schemas.microsoft.com/office/drawing/2014/main" id="{380449C2-3922-4038-8FCC-09672F474A59}"/>
                </a:ext>
              </a:extLst>
            </p:cNvPr>
            <p:cNvSpPr/>
            <p:nvPr userDrawn="1"/>
          </p:nvSpPr>
          <p:spPr>
            <a:xfrm>
              <a:off x="733425" y="38100"/>
              <a:ext cx="600075" cy="447675"/>
            </a:xfrm>
            <a:prstGeom prst="flowChartOnlineStorag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88900"/>
                <a:bevelB w="38100" h="25400"/>
              </a:sp3d>
            </a:bodyPr>
            <a:lstStyle/>
            <a:p>
              <a:pPr algn="ctr"/>
              <a:endParaRPr lang="es-MX" sz="1800">
                <a:effectLst>
                  <a:outerShdw blurRad="50800" dir="5400000" algn="ctr" rotWithShape="0">
                    <a:schemeClr val="accent4">
                      <a:lumMod val="60000"/>
                      <a:lumOff val="40000"/>
                    </a:schemeClr>
                  </a:outerShdw>
                </a:effectLst>
              </a:endParaRPr>
            </a:p>
          </p:txBody>
        </p:sp>
      </p:grpSp>
      <p:sp>
        <p:nvSpPr>
          <p:cNvPr id="14" name="Rectángulo 13">
            <a:extLst>
              <a:ext uri="{FF2B5EF4-FFF2-40B4-BE49-F238E27FC236}">
                <a16:creationId xmlns:a16="http://schemas.microsoft.com/office/drawing/2014/main" id="{FA609D54-6BDB-4FC5-9555-A2FA3C1B5014}"/>
              </a:ext>
            </a:extLst>
          </p:cNvPr>
          <p:cNvSpPr/>
          <p:nvPr userDrawn="1"/>
        </p:nvSpPr>
        <p:spPr>
          <a:xfrm>
            <a:off x="8616280" y="6523434"/>
            <a:ext cx="3563936" cy="361950"/>
          </a:xfrm>
          <a:prstGeom prst="rect">
            <a:avLst/>
          </a:prstGeom>
          <a:solidFill>
            <a:srgbClr val="FFC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15" name="Rectángulo 14">
            <a:extLst>
              <a:ext uri="{FF2B5EF4-FFF2-40B4-BE49-F238E27FC236}">
                <a16:creationId xmlns:a16="http://schemas.microsoft.com/office/drawing/2014/main" id="{90AD3A19-94B9-499B-B84B-37CEB1286296}"/>
              </a:ext>
            </a:extLst>
          </p:cNvPr>
          <p:cNvSpPr/>
          <p:nvPr userDrawn="1"/>
        </p:nvSpPr>
        <p:spPr>
          <a:xfrm>
            <a:off x="-11783" y="6767012"/>
            <a:ext cx="8628063" cy="118372"/>
          </a:xfrm>
          <a:prstGeom prst="rect">
            <a:avLst/>
          </a:prstGeom>
          <a:solidFill>
            <a:srgbClr val="FFC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18" name="CuadroTexto 17">
            <a:extLst>
              <a:ext uri="{FF2B5EF4-FFF2-40B4-BE49-F238E27FC236}">
                <a16:creationId xmlns:a16="http://schemas.microsoft.com/office/drawing/2014/main" id="{1EC75721-423D-421B-A732-C9122905495E}"/>
              </a:ext>
            </a:extLst>
          </p:cNvPr>
          <p:cNvSpPr txBox="1"/>
          <p:nvPr userDrawn="1"/>
        </p:nvSpPr>
        <p:spPr>
          <a:xfrm>
            <a:off x="8616280" y="643335"/>
            <a:ext cx="3563936" cy="769441"/>
          </a:xfrm>
          <a:prstGeom prst="rect">
            <a:avLst/>
          </a:prstGeom>
          <a:noFill/>
          <a:ln>
            <a:noFill/>
          </a:ln>
        </p:spPr>
        <p:txBody>
          <a:bodyPr wrap="square" rtlCol="0">
            <a:spAutoFit/>
            <a:scene3d>
              <a:camera prst="obliqueTopRight"/>
              <a:lightRig rig="balanced" dir="t"/>
            </a:scene3d>
            <a:sp3d extrusionH="88900" prstMaterial="dkEdge">
              <a:bevelT w="0" h="127000"/>
              <a:bevelB w="38100" h="38100"/>
              <a:extrusionClr>
                <a:schemeClr val="accent6">
                  <a:lumMod val="60000"/>
                  <a:lumOff val="40000"/>
                </a:schemeClr>
              </a:extrusionClr>
            </a:sp3d>
          </a:bodyPr>
          <a:lstStyle>
            <a:defPPr>
              <a:defRPr lang="en-US"/>
            </a:defPPr>
            <a:lvl1pPr algn="ctr">
              <a:defRPr sz="4400">
                <a:ln>
                  <a:solidFill>
                    <a:schemeClr val="accent6">
                      <a:lumMod val="60000"/>
                      <a:lumOff val="40000"/>
                    </a:schemeClr>
                  </a:solidFill>
                </a:ln>
                <a:solidFill>
                  <a:srgbClr val="548235"/>
                </a:solidFill>
                <a:effectLst>
                  <a:outerShdw blurRad="50800" dir="5400000" algn="ctr" rotWithShape="0">
                    <a:srgbClr val="548235"/>
                  </a:outerShdw>
                </a:effectLst>
                <a:latin typeface="Abadi" panose="020B0604020202020204" pitchFamily="34" charset="0"/>
              </a:defRPr>
            </a:lvl1pPr>
          </a:lstStyle>
          <a:p>
            <a:pPr lvl="0"/>
            <a:r>
              <a:rPr lang="es-MX" dirty="0">
                <a:ln>
                  <a:solidFill>
                    <a:schemeClr val="accent4">
                      <a:lumMod val="60000"/>
                      <a:lumOff val="40000"/>
                    </a:schemeClr>
                  </a:solidFill>
                </a:ln>
                <a:solidFill>
                  <a:srgbClr val="FFFF00"/>
                </a:solidFill>
                <a:effectLst/>
                <a:latin typeface="Eras Bold ITC" panose="020B0907030504020204" pitchFamily="34" charset="0"/>
              </a:rPr>
              <a:t>Sábado</a:t>
            </a:r>
          </a:p>
        </p:txBody>
      </p:sp>
      <p:sp>
        <p:nvSpPr>
          <p:cNvPr id="11" name="Rectángulo 10">
            <a:extLst>
              <a:ext uri="{FF2B5EF4-FFF2-40B4-BE49-F238E27FC236}">
                <a16:creationId xmlns:a16="http://schemas.microsoft.com/office/drawing/2014/main" id="{C8514502-1155-4B3D-8F4D-4E71C876B1D0}"/>
              </a:ext>
            </a:extLst>
          </p:cNvPr>
          <p:cNvSpPr/>
          <p:nvPr userDrawn="1"/>
        </p:nvSpPr>
        <p:spPr>
          <a:xfrm>
            <a:off x="8616280" y="1430505"/>
            <a:ext cx="3563936" cy="118372"/>
          </a:xfrm>
          <a:prstGeom prst="rect">
            <a:avLst/>
          </a:prstGeom>
          <a:solidFill>
            <a:srgbClr val="FFC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Tree>
    <p:extLst>
      <p:ext uri="{BB962C8B-B14F-4D97-AF65-F5344CB8AC3E}">
        <p14:creationId xmlns:p14="http://schemas.microsoft.com/office/powerpoint/2010/main" val="20974601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Encabezado de sección">
    <p:spTree>
      <p:nvGrpSpPr>
        <p:cNvPr id="1" name=""/>
        <p:cNvGrpSpPr/>
        <p:nvPr/>
      </p:nvGrpSpPr>
      <p:grpSpPr>
        <a:xfrm>
          <a:off x="0" y="0"/>
          <a:ext cx="0" cy="0"/>
          <a:chOff x="0" y="0"/>
          <a:chExt cx="0" cy="0"/>
        </a:xfrm>
      </p:grpSpPr>
      <p:grpSp>
        <p:nvGrpSpPr>
          <p:cNvPr id="10" name="Grupo 9">
            <a:extLst>
              <a:ext uri="{FF2B5EF4-FFF2-40B4-BE49-F238E27FC236}">
                <a16:creationId xmlns:a16="http://schemas.microsoft.com/office/drawing/2014/main" id="{447AF23A-654F-4A5A-99FB-642F8FEB12A0}"/>
              </a:ext>
            </a:extLst>
          </p:cNvPr>
          <p:cNvGrpSpPr/>
          <p:nvPr userDrawn="1"/>
        </p:nvGrpSpPr>
        <p:grpSpPr>
          <a:xfrm>
            <a:off x="1015280" y="0"/>
            <a:ext cx="11201400" cy="664116"/>
            <a:chOff x="733425" y="38100"/>
            <a:chExt cx="8401050" cy="447675"/>
          </a:xfrm>
          <a:solidFill>
            <a:srgbClr val="E19A43"/>
          </a:solidFill>
        </p:grpSpPr>
        <p:sp>
          <p:nvSpPr>
            <p:cNvPr id="7" name="Rectángulo 6">
              <a:extLst>
                <a:ext uri="{FF2B5EF4-FFF2-40B4-BE49-F238E27FC236}">
                  <a16:creationId xmlns:a16="http://schemas.microsoft.com/office/drawing/2014/main" id="{79894453-0B23-43C7-9260-25FD59A95588}"/>
                </a:ext>
              </a:extLst>
            </p:cNvPr>
            <p:cNvSpPr/>
            <p:nvPr userDrawn="1"/>
          </p:nvSpPr>
          <p:spPr>
            <a:xfrm>
              <a:off x="809625" y="38100"/>
              <a:ext cx="8324850" cy="4476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sp>
          <p:nvSpPr>
            <p:cNvPr id="9" name="Diagrama de flujo: datos almacenados 8">
              <a:extLst>
                <a:ext uri="{FF2B5EF4-FFF2-40B4-BE49-F238E27FC236}">
                  <a16:creationId xmlns:a16="http://schemas.microsoft.com/office/drawing/2014/main" id="{380449C2-3922-4038-8FCC-09672F474A59}"/>
                </a:ext>
              </a:extLst>
            </p:cNvPr>
            <p:cNvSpPr/>
            <p:nvPr userDrawn="1"/>
          </p:nvSpPr>
          <p:spPr>
            <a:xfrm>
              <a:off x="733425" y="38100"/>
              <a:ext cx="600075" cy="447675"/>
            </a:xfrm>
            <a:prstGeom prst="flowChartOnlineStorag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grpSp>
      <p:sp>
        <p:nvSpPr>
          <p:cNvPr id="14" name="Rectángulo 13">
            <a:extLst>
              <a:ext uri="{FF2B5EF4-FFF2-40B4-BE49-F238E27FC236}">
                <a16:creationId xmlns:a16="http://schemas.microsoft.com/office/drawing/2014/main" id="{FA609D54-6BDB-4FC5-9555-A2FA3C1B5014}"/>
              </a:ext>
            </a:extLst>
          </p:cNvPr>
          <p:cNvSpPr/>
          <p:nvPr userDrawn="1"/>
        </p:nvSpPr>
        <p:spPr>
          <a:xfrm>
            <a:off x="8628064" y="6481762"/>
            <a:ext cx="3563936" cy="361950"/>
          </a:xfrm>
          <a:prstGeom prst="rect">
            <a:avLst/>
          </a:prstGeom>
          <a:solidFill>
            <a:srgbClr val="E19A43"/>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s-MX" dirty="0"/>
          </a:p>
        </p:txBody>
      </p:sp>
      <p:sp>
        <p:nvSpPr>
          <p:cNvPr id="15" name="Rectángulo 14">
            <a:extLst>
              <a:ext uri="{FF2B5EF4-FFF2-40B4-BE49-F238E27FC236}">
                <a16:creationId xmlns:a16="http://schemas.microsoft.com/office/drawing/2014/main" id="{90AD3A19-94B9-499B-B84B-37CEB1286296}"/>
              </a:ext>
            </a:extLst>
          </p:cNvPr>
          <p:cNvSpPr/>
          <p:nvPr userDrawn="1"/>
        </p:nvSpPr>
        <p:spPr>
          <a:xfrm>
            <a:off x="0" y="6719887"/>
            <a:ext cx="8628063" cy="123825"/>
          </a:xfrm>
          <a:prstGeom prst="rect">
            <a:avLst/>
          </a:prstGeom>
          <a:solidFill>
            <a:srgbClr val="E19A43"/>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s-MX" dirty="0"/>
          </a:p>
        </p:txBody>
      </p:sp>
      <p:sp>
        <p:nvSpPr>
          <p:cNvPr id="2" name="CuadroTexto 1">
            <a:extLst>
              <a:ext uri="{FF2B5EF4-FFF2-40B4-BE49-F238E27FC236}">
                <a16:creationId xmlns:a16="http://schemas.microsoft.com/office/drawing/2014/main" id="{EB08DBCC-2826-42D1-877C-6CFA8A9804C1}"/>
              </a:ext>
            </a:extLst>
          </p:cNvPr>
          <p:cNvSpPr txBox="1"/>
          <p:nvPr userDrawn="1"/>
        </p:nvSpPr>
        <p:spPr>
          <a:xfrm>
            <a:off x="8628062" y="620688"/>
            <a:ext cx="3563935" cy="769441"/>
          </a:xfrm>
          <a:prstGeom prst="rect">
            <a:avLst/>
          </a:prstGeom>
          <a:noFill/>
          <a:ln>
            <a:noFill/>
          </a:ln>
        </p:spPr>
        <p:txBody>
          <a:bodyPr wrap="square" rtlCol="0">
            <a:spAutoFit/>
            <a:scene3d>
              <a:camera prst="obliqueTopRight"/>
              <a:lightRig rig="balanced" dir="t"/>
            </a:scene3d>
            <a:sp3d extrusionH="88900" prstMaterial="dkEdge">
              <a:bevelT w="0" h="127000"/>
              <a:bevelB w="38100" h="38100"/>
              <a:extrusionClr>
                <a:schemeClr val="accent6">
                  <a:lumMod val="60000"/>
                  <a:lumOff val="40000"/>
                </a:schemeClr>
              </a:extrusionClr>
            </a:sp3d>
          </a:bodyPr>
          <a:lstStyle/>
          <a:p>
            <a:pPr algn="ctr"/>
            <a:r>
              <a:rPr lang="es-MX" sz="4400" baseline="0" dirty="0">
                <a:ln>
                  <a:solidFill>
                    <a:schemeClr val="accent6">
                      <a:lumMod val="75000"/>
                    </a:schemeClr>
                  </a:solidFill>
                </a:ln>
                <a:solidFill>
                  <a:srgbClr val="FFC000"/>
                </a:solidFill>
                <a:effectLst>
                  <a:outerShdw blurRad="88900" dir="5400000" algn="ctr" rotWithShape="0">
                    <a:schemeClr val="accent2">
                      <a:lumMod val="60000"/>
                      <a:lumOff val="40000"/>
                    </a:schemeClr>
                  </a:outerShdw>
                </a:effectLst>
                <a:latin typeface="Eras Bold ITC" panose="020B0907030504020204" pitchFamily="34" charset="0"/>
              </a:rPr>
              <a:t>Domingo</a:t>
            </a:r>
          </a:p>
        </p:txBody>
      </p:sp>
      <p:sp>
        <p:nvSpPr>
          <p:cNvPr id="11" name="Rectángulo 10">
            <a:extLst>
              <a:ext uri="{FF2B5EF4-FFF2-40B4-BE49-F238E27FC236}">
                <a16:creationId xmlns:a16="http://schemas.microsoft.com/office/drawing/2014/main" id="{25676727-9345-463B-8ECA-EB680D14F607}"/>
              </a:ext>
            </a:extLst>
          </p:cNvPr>
          <p:cNvSpPr/>
          <p:nvPr userDrawn="1"/>
        </p:nvSpPr>
        <p:spPr>
          <a:xfrm>
            <a:off x="8628062" y="1360413"/>
            <a:ext cx="3563935" cy="123825"/>
          </a:xfrm>
          <a:prstGeom prst="rect">
            <a:avLst/>
          </a:prstGeom>
          <a:solidFill>
            <a:srgbClr val="E19A43"/>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s-MX" dirty="0"/>
          </a:p>
        </p:txBody>
      </p:sp>
    </p:spTree>
    <p:extLst>
      <p:ext uri="{BB962C8B-B14F-4D97-AF65-F5344CB8AC3E}">
        <p14:creationId xmlns:p14="http://schemas.microsoft.com/office/powerpoint/2010/main" val="4814999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Encabezado de sección">
    <p:spTree>
      <p:nvGrpSpPr>
        <p:cNvPr id="1" name=""/>
        <p:cNvGrpSpPr/>
        <p:nvPr/>
      </p:nvGrpSpPr>
      <p:grpSpPr>
        <a:xfrm>
          <a:off x="0" y="0"/>
          <a:ext cx="0" cy="0"/>
          <a:chOff x="0" y="0"/>
          <a:chExt cx="0" cy="0"/>
        </a:xfrm>
      </p:grpSpPr>
      <p:grpSp>
        <p:nvGrpSpPr>
          <p:cNvPr id="10" name="Grupo 9">
            <a:extLst>
              <a:ext uri="{FF2B5EF4-FFF2-40B4-BE49-F238E27FC236}">
                <a16:creationId xmlns:a16="http://schemas.microsoft.com/office/drawing/2014/main" id="{447AF23A-654F-4A5A-99FB-642F8FEB12A0}"/>
              </a:ext>
            </a:extLst>
          </p:cNvPr>
          <p:cNvGrpSpPr/>
          <p:nvPr userDrawn="1"/>
        </p:nvGrpSpPr>
        <p:grpSpPr>
          <a:xfrm>
            <a:off x="990600" y="3096"/>
            <a:ext cx="11201400" cy="664117"/>
            <a:chOff x="733425" y="38100"/>
            <a:chExt cx="8401050" cy="447675"/>
          </a:xfrm>
          <a:solidFill>
            <a:srgbClr val="856253"/>
          </a:solidFill>
        </p:grpSpPr>
        <p:sp>
          <p:nvSpPr>
            <p:cNvPr id="7" name="Rectángulo 6">
              <a:extLst>
                <a:ext uri="{FF2B5EF4-FFF2-40B4-BE49-F238E27FC236}">
                  <a16:creationId xmlns:a16="http://schemas.microsoft.com/office/drawing/2014/main" id="{79894453-0B23-43C7-9260-25FD59A95588}"/>
                </a:ext>
              </a:extLst>
            </p:cNvPr>
            <p:cNvSpPr/>
            <p:nvPr userDrawn="1"/>
          </p:nvSpPr>
          <p:spPr>
            <a:xfrm>
              <a:off x="809625" y="38100"/>
              <a:ext cx="8324850" cy="4476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sp>
          <p:nvSpPr>
            <p:cNvPr id="9" name="Diagrama de flujo: datos almacenados 8">
              <a:extLst>
                <a:ext uri="{FF2B5EF4-FFF2-40B4-BE49-F238E27FC236}">
                  <a16:creationId xmlns:a16="http://schemas.microsoft.com/office/drawing/2014/main" id="{380449C2-3922-4038-8FCC-09672F474A59}"/>
                </a:ext>
              </a:extLst>
            </p:cNvPr>
            <p:cNvSpPr/>
            <p:nvPr userDrawn="1"/>
          </p:nvSpPr>
          <p:spPr>
            <a:xfrm>
              <a:off x="733425" y="38100"/>
              <a:ext cx="600075" cy="447675"/>
            </a:xfrm>
            <a:prstGeom prst="flowChartOnlineStorag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grpSp>
      <p:sp>
        <p:nvSpPr>
          <p:cNvPr id="14" name="Rectángulo 13">
            <a:extLst>
              <a:ext uri="{FF2B5EF4-FFF2-40B4-BE49-F238E27FC236}">
                <a16:creationId xmlns:a16="http://schemas.microsoft.com/office/drawing/2014/main" id="{FA609D54-6BDB-4FC5-9555-A2FA3C1B5014}"/>
              </a:ext>
            </a:extLst>
          </p:cNvPr>
          <p:cNvSpPr/>
          <p:nvPr userDrawn="1"/>
        </p:nvSpPr>
        <p:spPr>
          <a:xfrm>
            <a:off x="8628064" y="6496050"/>
            <a:ext cx="3563936" cy="361950"/>
          </a:xfrm>
          <a:prstGeom prst="rect">
            <a:avLst/>
          </a:prstGeom>
          <a:solidFill>
            <a:srgbClr val="856253"/>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15" name="Rectángulo 14">
            <a:extLst>
              <a:ext uri="{FF2B5EF4-FFF2-40B4-BE49-F238E27FC236}">
                <a16:creationId xmlns:a16="http://schemas.microsoft.com/office/drawing/2014/main" id="{90AD3A19-94B9-499B-B84B-37CEB1286296}"/>
              </a:ext>
            </a:extLst>
          </p:cNvPr>
          <p:cNvSpPr/>
          <p:nvPr userDrawn="1"/>
        </p:nvSpPr>
        <p:spPr>
          <a:xfrm>
            <a:off x="0" y="6734175"/>
            <a:ext cx="8628063" cy="123825"/>
          </a:xfrm>
          <a:prstGeom prst="rect">
            <a:avLst/>
          </a:prstGeom>
          <a:solidFill>
            <a:srgbClr val="856253"/>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2" name="CuadroTexto 1">
            <a:extLst>
              <a:ext uri="{FF2B5EF4-FFF2-40B4-BE49-F238E27FC236}">
                <a16:creationId xmlns:a16="http://schemas.microsoft.com/office/drawing/2014/main" id="{EB08DBCC-2826-42D1-877C-6CFA8A9804C1}"/>
              </a:ext>
            </a:extLst>
          </p:cNvPr>
          <p:cNvSpPr txBox="1"/>
          <p:nvPr userDrawn="1"/>
        </p:nvSpPr>
        <p:spPr>
          <a:xfrm>
            <a:off x="8628062" y="643335"/>
            <a:ext cx="3563935" cy="769441"/>
          </a:xfrm>
          <a:prstGeom prst="rect">
            <a:avLst/>
          </a:prstGeom>
          <a:noFill/>
        </p:spPr>
        <p:txBody>
          <a:bodyPr wrap="square" rtlCol="0">
            <a:spAutoFit/>
            <a:scene3d>
              <a:camera prst="obliqueTopRight"/>
              <a:lightRig rig="balanced" dir="t"/>
            </a:scene3d>
            <a:sp3d extrusionH="88900" prstMaterial="dkEdge">
              <a:bevelT w="0" h="127000"/>
              <a:bevelB w="38100" h="38100"/>
              <a:extrusionClr>
                <a:srgbClr val="2F5597"/>
              </a:extrusionClr>
              <a:contourClr>
                <a:schemeClr val="accent1">
                  <a:lumMod val="60000"/>
                  <a:lumOff val="40000"/>
                </a:schemeClr>
              </a:contourClr>
            </a:sp3d>
          </a:bodyPr>
          <a:lstStyle/>
          <a:p>
            <a:pPr algn="ctr"/>
            <a:r>
              <a:rPr lang="es-MX" sz="4400" dirty="0">
                <a:ln>
                  <a:solidFill>
                    <a:srgbClr val="69727B"/>
                  </a:solidFill>
                </a:ln>
                <a:solidFill>
                  <a:srgbClr val="856050"/>
                </a:solidFill>
                <a:effectLst>
                  <a:innerShdw blurRad="63500" dist="50800" dir="18900000">
                    <a:prstClr val="black">
                      <a:alpha val="50000"/>
                    </a:prstClr>
                  </a:innerShdw>
                </a:effectLst>
                <a:latin typeface="Eras Bold ITC" panose="020B0907030504020204" pitchFamily="34" charset="0"/>
              </a:rPr>
              <a:t>Lunes</a:t>
            </a:r>
          </a:p>
        </p:txBody>
      </p:sp>
      <p:cxnSp>
        <p:nvCxnSpPr>
          <p:cNvPr id="8" name="Conector recto 7">
            <a:extLst>
              <a:ext uri="{FF2B5EF4-FFF2-40B4-BE49-F238E27FC236}">
                <a16:creationId xmlns:a16="http://schemas.microsoft.com/office/drawing/2014/main" id="{44EA761E-8895-4B7F-A0D2-5637A17499D0}"/>
              </a:ext>
            </a:extLst>
          </p:cNvPr>
          <p:cNvCxnSpPr>
            <a:cxnSpLocks/>
          </p:cNvCxnSpPr>
          <p:nvPr userDrawn="1"/>
        </p:nvCxnSpPr>
        <p:spPr>
          <a:xfrm>
            <a:off x="8628063" y="1223205"/>
            <a:ext cx="3563936" cy="0"/>
          </a:xfrm>
          <a:prstGeom prst="line">
            <a:avLst/>
          </a:prstGeom>
          <a:ln w="762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0">
            <a:schemeClr val="accent1"/>
          </a:fillRef>
          <a:effectRef idx="0">
            <a:schemeClr val="accent1"/>
          </a:effectRef>
          <a:fontRef idx="minor">
            <a:schemeClr val="tx1"/>
          </a:fontRef>
        </p:style>
      </p:cxnSp>
      <p:sp>
        <p:nvSpPr>
          <p:cNvPr id="13" name="Rectángulo 12">
            <a:extLst>
              <a:ext uri="{FF2B5EF4-FFF2-40B4-BE49-F238E27FC236}">
                <a16:creationId xmlns:a16="http://schemas.microsoft.com/office/drawing/2014/main" id="{17E138AC-C985-4B6B-A54C-00F6E8E20E59}"/>
              </a:ext>
            </a:extLst>
          </p:cNvPr>
          <p:cNvSpPr/>
          <p:nvPr userDrawn="1"/>
        </p:nvSpPr>
        <p:spPr>
          <a:xfrm flipV="1">
            <a:off x="8628058" y="1423956"/>
            <a:ext cx="3563939" cy="120563"/>
          </a:xfrm>
          <a:prstGeom prst="rect">
            <a:avLst/>
          </a:prstGeom>
          <a:solidFill>
            <a:srgbClr val="856253"/>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Tree>
    <p:extLst>
      <p:ext uri="{BB962C8B-B14F-4D97-AF65-F5344CB8AC3E}">
        <p14:creationId xmlns:p14="http://schemas.microsoft.com/office/powerpoint/2010/main" val="31491565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Encabezado de sección">
    <p:spTree>
      <p:nvGrpSpPr>
        <p:cNvPr id="1" name=""/>
        <p:cNvGrpSpPr/>
        <p:nvPr/>
      </p:nvGrpSpPr>
      <p:grpSpPr>
        <a:xfrm>
          <a:off x="0" y="0"/>
          <a:ext cx="0" cy="0"/>
          <a:chOff x="0" y="0"/>
          <a:chExt cx="0" cy="0"/>
        </a:xfrm>
      </p:grpSpPr>
      <p:grpSp>
        <p:nvGrpSpPr>
          <p:cNvPr id="10" name="Grupo 9">
            <a:extLst>
              <a:ext uri="{FF2B5EF4-FFF2-40B4-BE49-F238E27FC236}">
                <a16:creationId xmlns:a16="http://schemas.microsoft.com/office/drawing/2014/main" id="{447AF23A-654F-4A5A-99FB-642F8FEB12A0}"/>
              </a:ext>
            </a:extLst>
          </p:cNvPr>
          <p:cNvGrpSpPr/>
          <p:nvPr userDrawn="1"/>
        </p:nvGrpSpPr>
        <p:grpSpPr>
          <a:xfrm>
            <a:off x="990600" y="-1241"/>
            <a:ext cx="11201400" cy="664117"/>
            <a:chOff x="733425" y="38100"/>
            <a:chExt cx="8401050" cy="447675"/>
          </a:xfrm>
          <a:solidFill>
            <a:srgbClr val="373C3E"/>
          </a:solidFill>
        </p:grpSpPr>
        <p:sp>
          <p:nvSpPr>
            <p:cNvPr id="7" name="Rectángulo 6">
              <a:extLst>
                <a:ext uri="{FF2B5EF4-FFF2-40B4-BE49-F238E27FC236}">
                  <a16:creationId xmlns:a16="http://schemas.microsoft.com/office/drawing/2014/main" id="{79894453-0B23-43C7-9260-25FD59A95588}"/>
                </a:ext>
              </a:extLst>
            </p:cNvPr>
            <p:cNvSpPr/>
            <p:nvPr userDrawn="1"/>
          </p:nvSpPr>
          <p:spPr>
            <a:xfrm>
              <a:off x="1214103" y="38100"/>
              <a:ext cx="7920372" cy="447675"/>
            </a:xfrm>
            <a:prstGeom prst="rect">
              <a:avLst/>
            </a:prstGeom>
            <a:solidFill>
              <a:srgbClr val="077F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sp>
          <p:nvSpPr>
            <p:cNvPr id="9" name="Diagrama de flujo: datos almacenados 8">
              <a:extLst>
                <a:ext uri="{FF2B5EF4-FFF2-40B4-BE49-F238E27FC236}">
                  <a16:creationId xmlns:a16="http://schemas.microsoft.com/office/drawing/2014/main" id="{380449C2-3922-4038-8FCC-09672F474A59}"/>
                </a:ext>
              </a:extLst>
            </p:cNvPr>
            <p:cNvSpPr/>
            <p:nvPr userDrawn="1"/>
          </p:nvSpPr>
          <p:spPr>
            <a:xfrm>
              <a:off x="733425" y="38100"/>
              <a:ext cx="600075" cy="447675"/>
            </a:xfrm>
            <a:prstGeom prst="flowChartOnlineStorage">
              <a:avLst/>
            </a:prstGeom>
            <a:solidFill>
              <a:srgbClr val="077F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grpSp>
      <p:sp>
        <p:nvSpPr>
          <p:cNvPr id="14" name="Rectángulo 13">
            <a:extLst>
              <a:ext uri="{FF2B5EF4-FFF2-40B4-BE49-F238E27FC236}">
                <a16:creationId xmlns:a16="http://schemas.microsoft.com/office/drawing/2014/main" id="{FA609D54-6BDB-4FC5-9555-A2FA3C1B5014}"/>
              </a:ext>
            </a:extLst>
          </p:cNvPr>
          <p:cNvSpPr/>
          <p:nvPr userDrawn="1"/>
        </p:nvSpPr>
        <p:spPr>
          <a:xfrm>
            <a:off x="8628063" y="6496050"/>
            <a:ext cx="3563936" cy="361950"/>
          </a:xfrm>
          <a:prstGeom prst="rect">
            <a:avLst/>
          </a:prstGeom>
          <a:solidFill>
            <a:srgbClr val="077FBA"/>
          </a:solidFill>
          <a:ln>
            <a:solidFill>
              <a:srgbClr val="077FBA"/>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15" name="Rectángulo 14">
            <a:extLst>
              <a:ext uri="{FF2B5EF4-FFF2-40B4-BE49-F238E27FC236}">
                <a16:creationId xmlns:a16="http://schemas.microsoft.com/office/drawing/2014/main" id="{90AD3A19-94B9-499B-B84B-37CEB1286296}"/>
              </a:ext>
            </a:extLst>
          </p:cNvPr>
          <p:cNvSpPr/>
          <p:nvPr userDrawn="1"/>
        </p:nvSpPr>
        <p:spPr>
          <a:xfrm>
            <a:off x="0" y="6734175"/>
            <a:ext cx="8628063" cy="123825"/>
          </a:xfrm>
          <a:prstGeom prst="rect">
            <a:avLst/>
          </a:prstGeom>
          <a:solidFill>
            <a:srgbClr val="077FBA"/>
          </a:solidFill>
          <a:ln>
            <a:solidFill>
              <a:srgbClr val="077FBA"/>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2" name="CuadroTexto 1">
            <a:extLst>
              <a:ext uri="{FF2B5EF4-FFF2-40B4-BE49-F238E27FC236}">
                <a16:creationId xmlns:a16="http://schemas.microsoft.com/office/drawing/2014/main" id="{EB08DBCC-2826-42D1-877C-6CFA8A9804C1}"/>
              </a:ext>
            </a:extLst>
          </p:cNvPr>
          <p:cNvSpPr txBox="1"/>
          <p:nvPr userDrawn="1"/>
        </p:nvSpPr>
        <p:spPr>
          <a:xfrm>
            <a:off x="8616280" y="692696"/>
            <a:ext cx="3563936" cy="769441"/>
          </a:xfrm>
          <a:prstGeom prst="rect">
            <a:avLst/>
          </a:prstGeom>
          <a:noFill/>
        </p:spPr>
        <p:txBody>
          <a:bodyPr wrap="square" rtlCol="0">
            <a:spAutoFit/>
            <a:scene3d>
              <a:camera prst="obliqueTopRight"/>
              <a:lightRig rig="threePt" dir="t"/>
            </a:scene3d>
            <a:sp3d extrusionH="88900">
              <a:bevelT w="0" h="127000"/>
              <a:bevelB w="38100" h="38100"/>
              <a:extrusionClr>
                <a:srgbClr val="7030A0"/>
              </a:extrusionClr>
            </a:sp3d>
          </a:bodyPr>
          <a:lstStyle/>
          <a:p>
            <a:pPr algn="ctr"/>
            <a:r>
              <a:rPr lang="es-MX" sz="4400" dirty="0">
                <a:ln>
                  <a:solidFill>
                    <a:srgbClr val="077FBA"/>
                  </a:solidFill>
                </a:ln>
                <a:solidFill>
                  <a:srgbClr val="077FBA"/>
                </a:solidFill>
                <a:effectLst>
                  <a:innerShdw blurRad="63500" dist="50800" dir="18900000">
                    <a:prstClr val="black">
                      <a:alpha val="50000"/>
                    </a:prstClr>
                  </a:innerShdw>
                </a:effectLst>
                <a:latin typeface="Eras Bold ITC" panose="020B0907030504020204" pitchFamily="34" charset="0"/>
              </a:rPr>
              <a:t>Martes</a:t>
            </a:r>
          </a:p>
        </p:txBody>
      </p:sp>
      <p:sp>
        <p:nvSpPr>
          <p:cNvPr id="13" name="Rectángulo 12">
            <a:extLst>
              <a:ext uri="{FF2B5EF4-FFF2-40B4-BE49-F238E27FC236}">
                <a16:creationId xmlns:a16="http://schemas.microsoft.com/office/drawing/2014/main" id="{8DCE7C6C-E8C3-4E6F-AE3B-0618B032DE27}"/>
              </a:ext>
            </a:extLst>
          </p:cNvPr>
          <p:cNvSpPr/>
          <p:nvPr userDrawn="1"/>
        </p:nvSpPr>
        <p:spPr>
          <a:xfrm>
            <a:off x="8616280" y="1390129"/>
            <a:ext cx="3563936" cy="123825"/>
          </a:xfrm>
          <a:prstGeom prst="rect">
            <a:avLst/>
          </a:prstGeom>
          <a:solidFill>
            <a:srgbClr val="077FBA"/>
          </a:solidFill>
          <a:ln>
            <a:solidFill>
              <a:srgbClr val="077FBA"/>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Tree>
    <p:extLst>
      <p:ext uri="{BB962C8B-B14F-4D97-AF65-F5344CB8AC3E}">
        <p14:creationId xmlns:p14="http://schemas.microsoft.com/office/powerpoint/2010/main" val="32669189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Encabezado de sección">
    <p:spTree>
      <p:nvGrpSpPr>
        <p:cNvPr id="1" name=""/>
        <p:cNvGrpSpPr/>
        <p:nvPr/>
      </p:nvGrpSpPr>
      <p:grpSpPr>
        <a:xfrm>
          <a:off x="0" y="0"/>
          <a:ext cx="0" cy="0"/>
          <a:chOff x="0" y="0"/>
          <a:chExt cx="0" cy="0"/>
        </a:xfrm>
      </p:grpSpPr>
      <p:grpSp>
        <p:nvGrpSpPr>
          <p:cNvPr id="10" name="Grupo 9">
            <a:extLst>
              <a:ext uri="{FF2B5EF4-FFF2-40B4-BE49-F238E27FC236}">
                <a16:creationId xmlns:a16="http://schemas.microsoft.com/office/drawing/2014/main" id="{447AF23A-654F-4A5A-99FB-642F8FEB12A0}"/>
              </a:ext>
            </a:extLst>
          </p:cNvPr>
          <p:cNvGrpSpPr/>
          <p:nvPr userDrawn="1"/>
        </p:nvGrpSpPr>
        <p:grpSpPr>
          <a:xfrm>
            <a:off x="990600" y="-1238"/>
            <a:ext cx="11201400" cy="664117"/>
            <a:chOff x="733425" y="38100"/>
            <a:chExt cx="8401050" cy="447675"/>
          </a:xfrm>
          <a:solidFill>
            <a:srgbClr val="5CB9BF"/>
          </a:solidFill>
        </p:grpSpPr>
        <p:sp>
          <p:nvSpPr>
            <p:cNvPr id="7" name="Rectángulo 6">
              <a:extLst>
                <a:ext uri="{FF2B5EF4-FFF2-40B4-BE49-F238E27FC236}">
                  <a16:creationId xmlns:a16="http://schemas.microsoft.com/office/drawing/2014/main" id="{79894453-0B23-43C7-9260-25FD59A95588}"/>
                </a:ext>
              </a:extLst>
            </p:cNvPr>
            <p:cNvSpPr/>
            <p:nvPr userDrawn="1"/>
          </p:nvSpPr>
          <p:spPr>
            <a:xfrm>
              <a:off x="809625" y="38100"/>
              <a:ext cx="8324850" cy="4476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sp>
          <p:nvSpPr>
            <p:cNvPr id="9" name="Diagrama de flujo: datos almacenados 8">
              <a:extLst>
                <a:ext uri="{FF2B5EF4-FFF2-40B4-BE49-F238E27FC236}">
                  <a16:creationId xmlns:a16="http://schemas.microsoft.com/office/drawing/2014/main" id="{380449C2-3922-4038-8FCC-09672F474A59}"/>
                </a:ext>
              </a:extLst>
            </p:cNvPr>
            <p:cNvSpPr/>
            <p:nvPr userDrawn="1"/>
          </p:nvSpPr>
          <p:spPr>
            <a:xfrm>
              <a:off x="733425" y="38100"/>
              <a:ext cx="600075" cy="447675"/>
            </a:xfrm>
            <a:prstGeom prst="flowChartOnlineStorag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grpSp>
      <p:sp>
        <p:nvSpPr>
          <p:cNvPr id="14" name="Rectángulo 13">
            <a:extLst>
              <a:ext uri="{FF2B5EF4-FFF2-40B4-BE49-F238E27FC236}">
                <a16:creationId xmlns:a16="http://schemas.microsoft.com/office/drawing/2014/main" id="{FA609D54-6BDB-4FC5-9555-A2FA3C1B5014}"/>
              </a:ext>
            </a:extLst>
          </p:cNvPr>
          <p:cNvSpPr/>
          <p:nvPr userDrawn="1"/>
        </p:nvSpPr>
        <p:spPr>
          <a:xfrm>
            <a:off x="8628063" y="6496050"/>
            <a:ext cx="3563936" cy="361950"/>
          </a:xfrm>
          <a:prstGeom prst="rect">
            <a:avLst/>
          </a:prstGeom>
          <a:solidFill>
            <a:srgbClr val="5CB9BF"/>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2" name="CuadroTexto 1">
            <a:extLst>
              <a:ext uri="{FF2B5EF4-FFF2-40B4-BE49-F238E27FC236}">
                <a16:creationId xmlns:a16="http://schemas.microsoft.com/office/drawing/2014/main" id="{EB08DBCC-2826-42D1-877C-6CFA8A9804C1}"/>
              </a:ext>
            </a:extLst>
          </p:cNvPr>
          <p:cNvSpPr txBox="1"/>
          <p:nvPr userDrawn="1"/>
        </p:nvSpPr>
        <p:spPr>
          <a:xfrm>
            <a:off x="8628063" y="704666"/>
            <a:ext cx="3575133" cy="769441"/>
          </a:xfrm>
          <a:prstGeom prst="rect">
            <a:avLst/>
          </a:prstGeom>
          <a:noFill/>
        </p:spPr>
        <p:txBody>
          <a:bodyPr wrap="square" rtlCol="0">
            <a:spAutoFit/>
            <a:scene3d>
              <a:camera prst="obliqueTopRight"/>
              <a:lightRig rig="threePt" dir="t"/>
            </a:scene3d>
            <a:sp3d extrusionH="107950" contourW="12700" prstMaterial="dkEdge">
              <a:bevelT w="19050" h="82550"/>
              <a:bevelB w="12700"/>
              <a:extrusionClr>
                <a:srgbClr val="5CB9BF"/>
              </a:extrusionClr>
              <a:contourClr>
                <a:srgbClr val="5CB9BF"/>
              </a:contourClr>
            </a:sp3d>
          </a:bodyPr>
          <a:lstStyle/>
          <a:p>
            <a:pPr algn="ctr"/>
            <a:r>
              <a:rPr lang="es-MX" sz="4400" dirty="0">
                <a:ln>
                  <a:solidFill>
                    <a:srgbClr val="5CB9BF"/>
                  </a:solidFill>
                </a:ln>
                <a:solidFill>
                  <a:srgbClr val="5CB9BF"/>
                </a:solidFill>
                <a:effectLst>
                  <a:innerShdw blurRad="63500" dist="50800">
                    <a:prstClr val="black">
                      <a:alpha val="50000"/>
                    </a:prstClr>
                  </a:innerShdw>
                </a:effectLst>
                <a:latin typeface="Eras Bold ITC" panose="020B0907030504020204" pitchFamily="34" charset="0"/>
              </a:rPr>
              <a:t>Miércoles</a:t>
            </a:r>
          </a:p>
        </p:txBody>
      </p:sp>
      <p:sp>
        <p:nvSpPr>
          <p:cNvPr id="11" name="Rectángulo 10">
            <a:extLst>
              <a:ext uri="{FF2B5EF4-FFF2-40B4-BE49-F238E27FC236}">
                <a16:creationId xmlns:a16="http://schemas.microsoft.com/office/drawing/2014/main" id="{9B825BBA-0797-48D3-BC2C-AC70CB47B958}"/>
              </a:ext>
            </a:extLst>
          </p:cNvPr>
          <p:cNvSpPr/>
          <p:nvPr userDrawn="1"/>
        </p:nvSpPr>
        <p:spPr>
          <a:xfrm>
            <a:off x="8616280" y="1390129"/>
            <a:ext cx="3563936" cy="123825"/>
          </a:xfrm>
          <a:prstGeom prst="rect">
            <a:avLst/>
          </a:prstGeom>
          <a:solidFill>
            <a:srgbClr val="5CB9BF"/>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solidFill>
                <a:srgbClr val="385723"/>
              </a:solidFill>
            </a:endParaRPr>
          </a:p>
        </p:txBody>
      </p:sp>
      <p:sp>
        <p:nvSpPr>
          <p:cNvPr id="12" name="Rectángulo 11">
            <a:extLst>
              <a:ext uri="{FF2B5EF4-FFF2-40B4-BE49-F238E27FC236}">
                <a16:creationId xmlns:a16="http://schemas.microsoft.com/office/drawing/2014/main" id="{699194B3-4FDB-4BDE-9B8A-8A2B1B6E2861}"/>
              </a:ext>
            </a:extLst>
          </p:cNvPr>
          <p:cNvSpPr/>
          <p:nvPr userDrawn="1"/>
        </p:nvSpPr>
        <p:spPr>
          <a:xfrm>
            <a:off x="0" y="6734175"/>
            <a:ext cx="8628063" cy="123825"/>
          </a:xfrm>
          <a:prstGeom prst="rect">
            <a:avLst/>
          </a:prstGeom>
          <a:solidFill>
            <a:srgbClr val="5CB9BF"/>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Tree>
    <p:extLst>
      <p:ext uri="{BB962C8B-B14F-4D97-AF65-F5344CB8AC3E}">
        <p14:creationId xmlns:p14="http://schemas.microsoft.com/office/powerpoint/2010/main" val="3623787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6_Encabezado de sección">
    <p:spTree>
      <p:nvGrpSpPr>
        <p:cNvPr id="1" name=""/>
        <p:cNvGrpSpPr/>
        <p:nvPr/>
      </p:nvGrpSpPr>
      <p:grpSpPr>
        <a:xfrm>
          <a:off x="0" y="0"/>
          <a:ext cx="0" cy="0"/>
          <a:chOff x="0" y="0"/>
          <a:chExt cx="0" cy="0"/>
        </a:xfrm>
      </p:grpSpPr>
      <p:grpSp>
        <p:nvGrpSpPr>
          <p:cNvPr id="10" name="Grupo 9">
            <a:extLst>
              <a:ext uri="{FF2B5EF4-FFF2-40B4-BE49-F238E27FC236}">
                <a16:creationId xmlns:a16="http://schemas.microsoft.com/office/drawing/2014/main" id="{447AF23A-654F-4A5A-99FB-642F8FEB12A0}"/>
              </a:ext>
            </a:extLst>
          </p:cNvPr>
          <p:cNvGrpSpPr/>
          <p:nvPr userDrawn="1"/>
        </p:nvGrpSpPr>
        <p:grpSpPr>
          <a:xfrm>
            <a:off x="990600" y="-1257"/>
            <a:ext cx="11201400" cy="664117"/>
            <a:chOff x="733425" y="38100"/>
            <a:chExt cx="8401050" cy="447675"/>
          </a:xfrm>
          <a:solidFill>
            <a:srgbClr val="ECC088"/>
          </a:solidFill>
        </p:grpSpPr>
        <p:sp>
          <p:nvSpPr>
            <p:cNvPr id="7" name="Rectángulo 6">
              <a:extLst>
                <a:ext uri="{FF2B5EF4-FFF2-40B4-BE49-F238E27FC236}">
                  <a16:creationId xmlns:a16="http://schemas.microsoft.com/office/drawing/2014/main" id="{79894453-0B23-43C7-9260-25FD59A95588}"/>
                </a:ext>
              </a:extLst>
            </p:cNvPr>
            <p:cNvSpPr/>
            <p:nvPr userDrawn="1"/>
          </p:nvSpPr>
          <p:spPr>
            <a:xfrm>
              <a:off x="809625" y="38100"/>
              <a:ext cx="8324850" cy="447675"/>
            </a:xfrm>
            <a:prstGeom prst="rect">
              <a:avLst/>
            </a:prstGeom>
            <a:grpFill/>
            <a:ln>
              <a:solidFill>
                <a:srgbClr val="ECC0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sp>
          <p:nvSpPr>
            <p:cNvPr id="9" name="Diagrama de flujo: datos almacenados 8">
              <a:extLst>
                <a:ext uri="{FF2B5EF4-FFF2-40B4-BE49-F238E27FC236}">
                  <a16:creationId xmlns:a16="http://schemas.microsoft.com/office/drawing/2014/main" id="{380449C2-3922-4038-8FCC-09672F474A59}"/>
                </a:ext>
              </a:extLst>
            </p:cNvPr>
            <p:cNvSpPr/>
            <p:nvPr userDrawn="1"/>
          </p:nvSpPr>
          <p:spPr>
            <a:xfrm>
              <a:off x="733425" y="38100"/>
              <a:ext cx="600075" cy="447675"/>
            </a:xfrm>
            <a:prstGeom prst="flowChartOnlineStorag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grpSp>
      <p:sp>
        <p:nvSpPr>
          <p:cNvPr id="14" name="Rectángulo 13">
            <a:extLst>
              <a:ext uri="{FF2B5EF4-FFF2-40B4-BE49-F238E27FC236}">
                <a16:creationId xmlns:a16="http://schemas.microsoft.com/office/drawing/2014/main" id="{FA609D54-6BDB-4FC5-9555-A2FA3C1B5014}"/>
              </a:ext>
            </a:extLst>
          </p:cNvPr>
          <p:cNvSpPr/>
          <p:nvPr userDrawn="1"/>
        </p:nvSpPr>
        <p:spPr>
          <a:xfrm>
            <a:off x="8628064" y="6496050"/>
            <a:ext cx="3563936" cy="361950"/>
          </a:xfrm>
          <a:prstGeom prst="rect">
            <a:avLst/>
          </a:prstGeom>
          <a:solidFill>
            <a:srgbClr val="ECC088"/>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15" name="Rectángulo 14">
            <a:extLst>
              <a:ext uri="{FF2B5EF4-FFF2-40B4-BE49-F238E27FC236}">
                <a16:creationId xmlns:a16="http://schemas.microsoft.com/office/drawing/2014/main" id="{90AD3A19-94B9-499B-B84B-37CEB1286296}"/>
              </a:ext>
            </a:extLst>
          </p:cNvPr>
          <p:cNvSpPr/>
          <p:nvPr userDrawn="1"/>
        </p:nvSpPr>
        <p:spPr>
          <a:xfrm>
            <a:off x="0" y="6734175"/>
            <a:ext cx="8628063" cy="123825"/>
          </a:xfrm>
          <a:prstGeom prst="rect">
            <a:avLst/>
          </a:prstGeom>
          <a:solidFill>
            <a:srgbClr val="ECC088"/>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2" name="CuadroTexto 1">
            <a:extLst>
              <a:ext uri="{FF2B5EF4-FFF2-40B4-BE49-F238E27FC236}">
                <a16:creationId xmlns:a16="http://schemas.microsoft.com/office/drawing/2014/main" id="{EB08DBCC-2826-42D1-877C-6CFA8A9804C1}"/>
              </a:ext>
            </a:extLst>
          </p:cNvPr>
          <p:cNvSpPr txBox="1"/>
          <p:nvPr userDrawn="1"/>
        </p:nvSpPr>
        <p:spPr>
          <a:xfrm>
            <a:off x="8628063" y="692693"/>
            <a:ext cx="3563935" cy="769441"/>
          </a:xfrm>
          <a:prstGeom prst="rect">
            <a:avLst/>
          </a:prstGeom>
          <a:noFill/>
          <a:effectLst>
            <a:outerShdw blurRad="50800" dist="50800" dir="5400000" algn="ctr" rotWithShape="0">
              <a:srgbClr val="C00000"/>
            </a:outerShdw>
          </a:effectLst>
        </p:spPr>
        <p:txBody>
          <a:bodyPr wrap="square" rtlCol="0">
            <a:spAutoFit/>
            <a:scene3d>
              <a:camera prst="obliqueTopRight"/>
              <a:lightRig rig="twoPt" dir="t"/>
            </a:scene3d>
            <a:sp3d extrusionH="88900" contourW="19050" prstMaterial="metal">
              <a:extrusionClr>
                <a:schemeClr val="bg1"/>
              </a:extrusionClr>
              <a:contourClr>
                <a:srgbClr val="856253"/>
              </a:contourClr>
            </a:sp3d>
          </a:bodyPr>
          <a:lstStyle/>
          <a:p>
            <a:pPr algn="ctr"/>
            <a:r>
              <a:rPr lang="es-MX" sz="4400" dirty="0">
                <a:ln>
                  <a:solidFill>
                    <a:srgbClr val="131818">
                      <a:alpha val="98000"/>
                    </a:srgbClr>
                  </a:solidFill>
                </a:ln>
                <a:solidFill>
                  <a:srgbClr val="ECC088"/>
                </a:solidFill>
                <a:effectLst>
                  <a:innerShdw blurRad="63500" dist="50800" dir="18900000">
                    <a:prstClr val="black">
                      <a:alpha val="50000"/>
                    </a:prstClr>
                  </a:innerShdw>
                </a:effectLst>
                <a:latin typeface="Eras Bold ITC" panose="020B0907030504020204" pitchFamily="34" charset="0"/>
              </a:rPr>
              <a:t>Jueves</a:t>
            </a:r>
          </a:p>
        </p:txBody>
      </p:sp>
      <p:sp>
        <p:nvSpPr>
          <p:cNvPr id="11" name="Rectángulo 10">
            <a:extLst>
              <a:ext uri="{FF2B5EF4-FFF2-40B4-BE49-F238E27FC236}">
                <a16:creationId xmlns:a16="http://schemas.microsoft.com/office/drawing/2014/main" id="{DF26A9CF-54DF-415E-92E8-D99EDF116806}"/>
              </a:ext>
            </a:extLst>
          </p:cNvPr>
          <p:cNvSpPr/>
          <p:nvPr userDrawn="1"/>
        </p:nvSpPr>
        <p:spPr>
          <a:xfrm>
            <a:off x="8628060" y="1400221"/>
            <a:ext cx="3563939" cy="123825"/>
          </a:xfrm>
          <a:prstGeom prst="rect">
            <a:avLst/>
          </a:prstGeom>
          <a:solidFill>
            <a:srgbClr val="ECC088"/>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Tree>
    <p:extLst>
      <p:ext uri="{BB962C8B-B14F-4D97-AF65-F5344CB8AC3E}">
        <p14:creationId xmlns:p14="http://schemas.microsoft.com/office/powerpoint/2010/main" val="33148968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alphaModFix amt="18000"/>
            <a:lum/>
          </a:blip>
          <a:srcRect/>
          <a:stretch>
            <a:fillRect t="-9000" b="-9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5DEF44-DEF2-4D8A-BFAD-8C38AFA99A77}" type="datetime1">
              <a:rPr lang="es-MX" smtClean="0"/>
              <a:t>04/05/2022</a:t>
            </a:fld>
            <a:endParaRPr lang="es-MX"/>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C4321C-B956-46ED-8AE0-A323D2C352ED}" type="slidenum">
              <a:rPr lang="es-MX" smtClean="0"/>
              <a:t>‹Nº›</a:t>
            </a:fld>
            <a:endParaRPr lang="es-MX"/>
          </a:p>
        </p:txBody>
      </p:sp>
    </p:spTree>
    <p:extLst>
      <p:ext uri="{BB962C8B-B14F-4D97-AF65-F5344CB8AC3E}">
        <p14:creationId xmlns:p14="http://schemas.microsoft.com/office/powerpoint/2010/main" val="1660006122"/>
      </p:ext>
    </p:extLst>
  </p:cSld>
  <p:clrMap bg1="lt1" tx1="dk1" bg2="lt2" tx2="dk2" accent1="accent1" accent2="accent2" accent3="accent3" accent4="accent4" accent5="accent5" accent6="accent6" hlink="hlink" folHlink="folHlink"/>
  <p:sldLayoutIdLst>
    <p:sldLayoutId id="2147483685" r:id="rId1"/>
    <p:sldLayoutId id="2147483687" r:id="rId2"/>
    <p:sldLayoutId id="2147483672" r:id="rId3"/>
    <p:sldLayoutId id="2147483663" r:id="rId4"/>
    <p:sldLayoutId id="2147483686" r:id="rId5"/>
    <p:sldLayoutId id="2147483688" r:id="rId6"/>
    <p:sldLayoutId id="2147483689" r:id="rId7"/>
    <p:sldLayoutId id="2147483690" r:id="rId8"/>
    <p:sldLayoutId id="2147483691" r:id="rId9"/>
    <p:sldLayoutId id="2147483692" r:id="rId10"/>
  </p:sldLayoutIdLst>
  <p:hf sldNum="0"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s-ES" sz="2400" kern="1200" dirty="0">
          <a:ln>
            <a:solidFill>
              <a:schemeClr val="accent1">
                <a:lumMod val="50000"/>
              </a:schemeClr>
            </a:solidFill>
          </a:ln>
          <a:solidFill>
            <a:schemeClr val="tx1"/>
          </a:solidFill>
          <a:effectLst/>
          <a:latin typeface="Arial Rounded MT Bold" panose="020F0704030504030204" pitchFamily="34" charset="0"/>
          <a:ea typeface="+mj-ea"/>
          <a:cs typeface="+mj-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271203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0282D843-F76C-4A24-B20A-0C2B992E5A2B}"/>
              </a:ext>
            </a:extLst>
          </p:cNvPr>
          <p:cNvSpPr>
            <a:spLocks noGrp="1"/>
          </p:cNvSpPr>
          <p:nvPr>
            <p:ph type="body" sz="quarter" idx="10"/>
          </p:nvPr>
        </p:nvSpPr>
        <p:spPr>
          <a:xfrm>
            <a:off x="443372" y="1196752"/>
            <a:ext cx="11305256" cy="5544616"/>
          </a:xfrm>
          <a:blipFill>
            <a:blip r:embed="rId3">
              <a:alphaModFix amt="0"/>
            </a:blip>
            <a:tile tx="0" ty="0" sx="100000" sy="100000" flip="none" algn="tl"/>
          </a:blipFill>
        </p:spPr>
        <p:txBody>
          <a:bodyPr>
            <a:normAutofit fontScale="92500"/>
          </a:bodyPr>
          <a:lstStyle/>
          <a:p>
            <a:pPr marL="0" indent="0" algn="just">
              <a:buNone/>
            </a:pPr>
            <a:r>
              <a:rPr lang="es-MX" dirty="0"/>
              <a:t>Obtenemos grandes lecciones que nos hablan de la generosidad de Abram, de Dios y nos sorprende un sacerdote que surge de la nada y no reaparece en la historia bíblica, de nombre Melquisedec, que como hemos estudiado significa “rey de justicia y de Salem”, el antiguo nombre de Jerusalén. Este sacerdote prefigura el ministerio redentor en el templo y también se identifica como representante del “Creador de los cielos y de la tierra”, (Génesis14:19), se trata del Creador mismo del Universo, quien acaba de librar a Abram del enemigo.</a:t>
            </a:r>
          </a:p>
          <a:p>
            <a:pPr marL="0" indent="0" algn="just">
              <a:buNone/>
            </a:pPr>
            <a:r>
              <a:rPr lang="es-MX" dirty="0"/>
              <a:t>Hemos estudiado cuatro temas con el llamado de Abram: 1) El llamado a irse, 2) La comparación de Abram con Faraón, 3) Comparación de Abram con Lot y 4) Abram y Melquisedec.</a:t>
            </a:r>
          </a:p>
          <a:p>
            <a:pPr marL="0" indent="0" algn="just">
              <a:buNone/>
            </a:pPr>
            <a:r>
              <a:rPr lang="es-MX" dirty="0"/>
              <a:t>“Cuando Dios pidió a Abrahán que dejara su tierra y sus amigos, él podría haber razonado y puesto en duda el propósito de Dios. Pero mostró que tenía perfecta confianza en que Dios lo estaba guiando; no se preguntó si iría a una tierra fértil, agradable, o si se sentiría cómodo allí. Él salió según la orden de Dios. Ésta es una lección para cada uno de nosotros. Cuando el deber parece llevarnos en contra de nuestras inclinaciones, debemos tener fe en Dios” . </a:t>
            </a:r>
            <a:r>
              <a:rPr lang="es-MX" i="1" dirty="0"/>
              <a:t>(En los lugares celestiales, 15 de abril)</a:t>
            </a:r>
          </a:p>
        </p:txBody>
      </p:sp>
    </p:spTree>
    <p:extLst>
      <p:ext uri="{BB962C8B-B14F-4D97-AF65-F5344CB8AC3E}">
        <p14:creationId xmlns:p14="http://schemas.microsoft.com/office/powerpoint/2010/main" val="747547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35B18E2E-EA7D-4701-A7E9-A6D2F537435F}"/>
              </a:ext>
            </a:extLst>
          </p:cNvPr>
          <p:cNvSpPr/>
          <p:nvPr/>
        </p:nvSpPr>
        <p:spPr>
          <a:xfrm>
            <a:off x="7104112" y="2708920"/>
            <a:ext cx="3096344" cy="1800200"/>
          </a:xfrm>
          <a:prstGeom prst="rect">
            <a:avLst/>
          </a:prstGeom>
          <a:solidFill>
            <a:srgbClr val="F3AE36"/>
          </a:solidFill>
          <a:ln>
            <a:solidFill>
              <a:srgbClr val="ECC0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8" name="Título 1">
            <a:extLst>
              <a:ext uri="{FF2B5EF4-FFF2-40B4-BE49-F238E27FC236}">
                <a16:creationId xmlns:a16="http://schemas.microsoft.com/office/drawing/2014/main" id="{78C32ED3-45C3-4EA8-B01D-0642AFFCE857}"/>
              </a:ext>
            </a:extLst>
          </p:cNvPr>
          <p:cNvSpPr>
            <a:spLocks noGrp="1"/>
          </p:cNvSpPr>
          <p:nvPr>
            <p:ph type="title" hasCustomPrompt="1"/>
          </p:nvPr>
        </p:nvSpPr>
        <p:spPr>
          <a:xfrm>
            <a:off x="263352" y="365126"/>
            <a:ext cx="6048672" cy="1206500"/>
          </a:xfrm>
          <a:solidFill>
            <a:srgbClr val="233867"/>
          </a:solidFill>
          <a:ln>
            <a:solidFill>
              <a:srgbClr val="00255B"/>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lvl1pPr marL="0" indent="0" algn="ctr" defTabSz="895350">
              <a:defRPr>
                <a:solidFill>
                  <a:schemeClr val="bg1"/>
                </a:solidFill>
                <a:latin typeface="Arial Rounded MT Bold" panose="020F0704030504030204" pitchFamily="34" charset="0"/>
              </a:defRPr>
            </a:lvl1pPr>
          </a:lstStyle>
          <a:p>
            <a:r>
              <a:rPr lang="es-ES" dirty="0"/>
              <a:t>Para memorizar</a:t>
            </a:r>
            <a:endParaRPr lang="es-MX" dirty="0"/>
          </a:p>
        </p:txBody>
      </p:sp>
      <p:pic>
        <p:nvPicPr>
          <p:cNvPr id="4" name="Imagen 3">
            <a:extLst>
              <a:ext uri="{FF2B5EF4-FFF2-40B4-BE49-F238E27FC236}">
                <a16:creationId xmlns:a16="http://schemas.microsoft.com/office/drawing/2014/main" id="{AA878FB5-5D11-488E-86E1-6D8BD210D3E9}"/>
              </a:ext>
            </a:extLst>
          </p:cNvPr>
          <p:cNvPicPr>
            <a:picLocks noChangeAspect="1"/>
          </p:cNvPicPr>
          <p:nvPr/>
        </p:nvPicPr>
        <p:blipFill>
          <a:blip r:embed="rId3">
            <a:extLst>
              <a:ext uri="{28A0092B-C50C-407E-A947-70E740481C1C}">
                <a14:useLocalDpi xmlns:a14="http://schemas.microsoft.com/office/drawing/2010/main" val="0"/>
              </a:ext>
            </a:extLst>
          </a:blip>
          <a:srcRect t="2293" b="2293"/>
          <a:stretch/>
        </p:blipFill>
        <p:spPr>
          <a:xfrm>
            <a:off x="7248128" y="2852936"/>
            <a:ext cx="3096344" cy="1800200"/>
          </a:xfrm>
          <a:prstGeom prst="rect">
            <a:avLst/>
          </a:prstGeom>
        </p:spPr>
      </p:pic>
    </p:spTree>
    <p:extLst>
      <p:ext uri="{BB962C8B-B14F-4D97-AF65-F5344CB8AC3E}">
        <p14:creationId xmlns:p14="http://schemas.microsoft.com/office/powerpoint/2010/main" val="21055888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4BA48B19-AC6B-4AB8-8DCB-55B8CCF59481}"/>
              </a:ext>
            </a:extLst>
          </p:cNvPr>
          <p:cNvSpPr/>
          <p:nvPr/>
        </p:nvSpPr>
        <p:spPr>
          <a:xfrm>
            <a:off x="7536160" y="2420888"/>
            <a:ext cx="2520280" cy="2808312"/>
          </a:xfrm>
          <a:prstGeom prst="rect">
            <a:avLst/>
          </a:prstGeom>
          <a:solidFill>
            <a:srgbClr val="F3AE36"/>
          </a:solidFill>
          <a:ln>
            <a:solidFill>
              <a:srgbClr val="ECC0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 name="Rectángulo 1">
            <a:extLst>
              <a:ext uri="{FF2B5EF4-FFF2-40B4-BE49-F238E27FC236}">
                <a16:creationId xmlns:a16="http://schemas.microsoft.com/office/drawing/2014/main" id="{A5DC6A4E-9C88-4063-9C74-E83E1F449282}"/>
              </a:ext>
            </a:extLst>
          </p:cNvPr>
          <p:cNvSpPr>
            <a:spLocks/>
          </p:cNvSpPr>
          <p:nvPr/>
        </p:nvSpPr>
        <p:spPr>
          <a:xfrm>
            <a:off x="335360" y="1556792"/>
            <a:ext cx="7056784" cy="5301208"/>
          </a:xfrm>
          <a:prstGeom prst="rect">
            <a:avLst/>
          </a:prstGeom>
        </p:spPr>
        <p:txBody>
          <a:bodyPr wrap="square">
            <a:normAutofit fontScale="92500" lnSpcReduction="10000"/>
          </a:bodyPr>
          <a:lstStyle/>
          <a:p>
            <a:pPr algn="just">
              <a:spcAft>
                <a:spcPts val="600"/>
              </a:spcAft>
            </a:pPr>
            <a:r>
              <a:rPr lang="es-MX" sz="2100" b="1" dirty="0">
                <a:ln>
                  <a:solidFill>
                    <a:schemeClr val="tx1"/>
                  </a:solidFill>
                </a:ln>
                <a:latin typeface="+mj-lt"/>
                <a:ea typeface="+mj-ea"/>
                <a:cs typeface="+mj-cs"/>
              </a:rPr>
              <a:t> Los primeros pasos de Abram hacia la Tierra Prometida son bastante vacilantes, no resultan fáciles. Abram lucha para heredar la tierra. Cuando finalmente llega a Canaán, no puede quedarse allí por la hambruna; por ende, debe trasladarse a Egipto. Pero Abram tampoco puede establecerse allí, debido a un conflicto con el faraón. Entonces se ve obligado a regresar y, por lo tanto, vuelve a subir a Canaán. Pero allí también las cosas se complican. Abram y su sobrino Lot acuerdan separarse debido a una disputa por la tierra. Posteriormente, estalla una guerra que afecta a todo el país, precisamente el lugar donde Dios ha establecido a Abram. Después de la batalla, sale a su encuentro un desconocido, Melquisedec, a quien le da el diezmo; una forma de reconocer que nada le pertenece. Estos episodios están llenos de lecciones espirituales en las que se entrelazan cuestiones de fe y de ética.</a:t>
            </a:r>
          </a:p>
          <a:p>
            <a:pPr algn="just">
              <a:spcAft>
                <a:spcPts val="600"/>
              </a:spcAft>
            </a:pPr>
            <a:r>
              <a:rPr lang="es-MX" sz="2100" b="1" dirty="0">
                <a:ln>
                  <a:solidFill>
                    <a:schemeClr val="tx1"/>
                  </a:solidFill>
                </a:ln>
                <a:latin typeface="+mj-lt"/>
                <a:ea typeface="+mj-ea"/>
                <a:cs typeface="+mj-cs"/>
              </a:rPr>
              <a:t>En la lección de esta semana estudiaremos cuarto temas sobre el llamado a Abraham de parte de Dios: 1) El llamado a salir, 2) La comparación de Abram con Faraón, 3) Comparación de Abram con Lot y 4) Abram y Melquisedec.</a:t>
            </a:r>
          </a:p>
        </p:txBody>
      </p:sp>
      <p:sp>
        <p:nvSpPr>
          <p:cNvPr id="9" name="Título 1">
            <a:extLst>
              <a:ext uri="{FF2B5EF4-FFF2-40B4-BE49-F238E27FC236}">
                <a16:creationId xmlns:a16="http://schemas.microsoft.com/office/drawing/2014/main" id="{E96C4159-831F-452F-8EB3-EC13083F24A4}"/>
              </a:ext>
            </a:extLst>
          </p:cNvPr>
          <p:cNvSpPr>
            <a:spLocks noGrp="1"/>
          </p:cNvSpPr>
          <p:nvPr>
            <p:ph type="title" hasCustomPrompt="1"/>
          </p:nvPr>
        </p:nvSpPr>
        <p:spPr>
          <a:solidFill>
            <a:srgbClr val="23386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p:spPr>
        <p:txBody>
          <a:bodyPr>
            <a:normAutofit/>
          </a:bodyPr>
          <a:lstStyle>
            <a:lvl1pPr algn="ctr">
              <a:defRPr lang="es-MX" sz="4800" kern="1200" dirty="0">
                <a:ln>
                  <a:solidFill>
                    <a:schemeClr val="bg1"/>
                  </a:solidFill>
                </a:ln>
                <a:solidFill>
                  <a:schemeClr val="bg1"/>
                </a:solidFill>
                <a:effectLst>
                  <a:outerShdw blurRad="38100" dist="38100" dir="2700000" algn="tl">
                    <a:srgbClr val="000000">
                      <a:alpha val="43137"/>
                    </a:srgbClr>
                  </a:outerShdw>
                </a:effectLst>
                <a:latin typeface="Arial Rounded MT Bold" panose="020F0704030504030204" pitchFamily="34" charset="0"/>
                <a:ea typeface="+mj-ea"/>
                <a:cs typeface="+mj-cs"/>
              </a:defRPr>
            </a:lvl1pPr>
          </a:lstStyle>
          <a:p>
            <a:r>
              <a:rPr lang="es-MX" dirty="0">
                <a:effectLst>
                  <a:innerShdw blurRad="63500" dist="50800" dir="18900000">
                    <a:schemeClr val="bg1">
                      <a:alpha val="50000"/>
                    </a:schemeClr>
                  </a:innerShdw>
                </a:effectLst>
              </a:rPr>
              <a:t>Enfoque del estudio</a:t>
            </a:r>
          </a:p>
        </p:txBody>
      </p:sp>
      <p:pic>
        <p:nvPicPr>
          <p:cNvPr id="6" name="Imagen 5">
            <a:extLst>
              <a:ext uri="{FF2B5EF4-FFF2-40B4-BE49-F238E27FC236}">
                <a16:creationId xmlns:a16="http://schemas.microsoft.com/office/drawing/2014/main" id="{ABEA6D0E-FAC0-4DD5-AD06-F44DF9534CD6}"/>
              </a:ext>
            </a:extLst>
          </p:cNvPr>
          <p:cNvPicPr>
            <a:picLocks noChangeAspect="1"/>
          </p:cNvPicPr>
          <p:nvPr/>
        </p:nvPicPr>
        <p:blipFill rotWithShape="1">
          <a:blip r:embed="rId3">
            <a:extLst>
              <a:ext uri="{28A0092B-C50C-407E-A947-70E740481C1C}">
                <a14:useLocalDpi xmlns:a14="http://schemas.microsoft.com/office/drawing/2010/main" val="0"/>
              </a:ext>
            </a:extLst>
          </a:blip>
          <a:srcRect t="-928" b="649"/>
          <a:stretch/>
        </p:blipFill>
        <p:spPr>
          <a:xfrm>
            <a:off x="7680176" y="2492896"/>
            <a:ext cx="2520280" cy="2880320"/>
          </a:xfrm>
          <a:prstGeom prst="rect">
            <a:avLst/>
          </a:prstGeom>
        </p:spPr>
      </p:pic>
    </p:spTree>
    <p:extLst>
      <p:ext uri="{BB962C8B-B14F-4D97-AF65-F5344CB8AC3E}">
        <p14:creationId xmlns:p14="http://schemas.microsoft.com/office/powerpoint/2010/main" val="436363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740430BA-7DAD-4F36-A1DE-EB55E3315629}"/>
              </a:ext>
            </a:extLst>
          </p:cNvPr>
          <p:cNvSpPr txBox="1"/>
          <p:nvPr/>
        </p:nvSpPr>
        <p:spPr>
          <a:xfrm>
            <a:off x="1149763" y="107921"/>
            <a:ext cx="11064552" cy="830997"/>
          </a:xfrm>
          <a:prstGeom prst="rect">
            <a:avLst/>
          </a:prstGeom>
          <a:noFill/>
        </p:spPr>
        <p:txBody>
          <a:bodyPr wrap="square" rtlCol="0">
            <a:spAutoFit/>
          </a:bodyPr>
          <a:lstStyle/>
          <a:p>
            <a:pPr algn="ctr"/>
            <a:r>
              <a:rPr lang="es-MX" sz="2400" b="1" dirty="0">
                <a:solidFill>
                  <a:schemeClr val="bg1"/>
                </a:solidFill>
                <a:latin typeface="Lucida Sans Unicode" panose="020B0602030504020204" pitchFamily="34" charset="0"/>
                <a:cs typeface="Lucida Sans Unicode" panose="020B0602030504020204" pitchFamily="34" charset="0"/>
              </a:rPr>
              <a:t>LAS RAÍCES DE ABRAHAM</a:t>
            </a:r>
          </a:p>
          <a:p>
            <a:pPr algn="ctr"/>
            <a:endParaRPr lang="es-MX" sz="2400" b="1" dirty="0">
              <a:solidFill>
                <a:schemeClr val="bg1"/>
              </a:solidFill>
              <a:latin typeface="Lucida Sans Unicode" panose="020B0602030504020204" pitchFamily="34" charset="0"/>
              <a:cs typeface="Lucida Sans Unicode" panose="020B0602030504020204" pitchFamily="34" charset="0"/>
            </a:endParaRPr>
          </a:p>
        </p:txBody>
      </p:sp>
      <p:sp>
        <p:nvSpPr>
          <p:cNvPr id="4" name="Rectángulo 3">
            <a:extLst>
              <a:ext uri="{FF2B5EF4-FFF2-40B4-BE49-F238E27FC236}">
                <a16:creationId xmlns:a16="http://schemas.microsoft.com/office/drawing/2014/main" id="{B0711CB5-CB09-4F4D-AFFB-D26800B4D015}"/>
              </a:ext>
            </a:extLst>
          </p:cNvPr>
          <p:cNvSpPr>
            <a:spLocks/>
          </p:cNvSpPr>
          <p:nvPr/>
        </p:nvSpPr>
        <p:spPr>
          <a:xfrm>
            <a:off x="443741" y="1196752"/>
            <a:ext cx="8173419" cy="5553327"/>
          </a:xfrm>
          <a:prstGeom prst="rect">
            <a:avLst/>
          </a:prstGeom>
          <a:noFill/>
        </p:spPr>
        <p:txBody>
          <a:bodyPr wrap="square" rtlCol="0">
            <a:normAutofit fontScale="92500" lnSpcReduction="20000"/>
          </a:bodyPr>
          <a:lstStyle/>
          <a:p>
            <a:pPr indent="896938" algn="just">
              <a:spcAft>
                <a:spcPts val="600"/>
              </a:spcAft>
              <a:tabLst>
                <a:tab pos="896938" algn="l"/>
              </a:tabLst>
            </a:pPr>
            <a:r>
              <a:rPr lang="es-MX" dirty="0">
                <a:latin typeface="+mj-lt"/>
                <a:cs typeface="Times New Roman" panose="02020603050405020304" pitchFamily="18" charset="0"/>
              </a:rPr>
              <a:t>a migración ha existido desde los albores de la historia. La Biblia registra la 	primera migración en la historia de Adán, el primer ser humano, cuando este y su 	esposa fueron expulsados del jardín del Edén. El movimiento continuó con Caín, n 	Caín, que fue condenado a ser un inmigrante de por vida. Después, los habitantes 	de Babel fueron esparcidos por toda la tierra. Ahora, le corresponde a Abram irse, no por causa de una maldición o porque haya seguido el ejemplo de sus predecesores a la desobediencia. Abram no era un inmigrante que necesitaba salir de su país por razones económicas o políticas. Por el contrario, dejó la comodidad de su casa para habitar en un lugar donde había hambre y guerra</a:t>
            </a:r>
          </a:p>
          <a:p>
            <a:pPr algn="just">
              <a:spcAft>
                <a:spcPts val="600"/>
              </a:spcAft>
              <a:tabLst>
                <a:tab pos="896938" algn="l"/>
              </a:tabLst>
            </a:pPr>
            <a:r>
              <a:rPr lang="es-MX" dirty="0">
                <a:latin typeface="+mj-lt"/>
                <a:cs typeface="Times New Roman" panose="02020603050405020304" pitchFamily="18" charset="0"/>
              </a:rPr>
              <a:t>Abram no se estaba alejando de Dios, ni tampoco trataba de obtener un beneficio personal. Se convirtió en inmigrante por causa de su fe. Escuchó el llamado de Dios de salir de su tierra para ir a donde Dios le indicara. Abraham vive su fe como un viaje en el que nunca se llega al destino. Esta es precisamente la lección que pretende enseñar el autor de la Epístola a los Hebreos, y utiliza la vida de Abraham como un hito. La vida de fe de Abraham está enmarcada por el llamado de Dios a ir (lek </a:t>
            </a:r>
            <a:r>
              <a:rPr lang="es-MX" dirty="0" err="1">
                <a:latin typeface="+mj-lt"/>
                <a:cs typeface="Times New Roman" panose="02020603050405020304" pitchFamily="18" charset="0"/>
              </a:rPr>
              <a:t>leka</a:t>
            </a:r>
            <a:r>
              <a:rPr lang="es-MX" dirty="0">
                <a:latin typeface="+mj-lt"/>
                <a:cs typeface="Times New Roman" panose="02020603050405020304" pitchFamily="18" charset="0"/>
              </a:rPr>
              <a:t>). Primero es un llamado a dejar su pasado (</a:t>
            </a:r>
            <a:r>
              <a:rPr lang="es-MX" dirty="0" err="1">
                <a:latin typeface="+mj-lt"/>
                <a:cs typeface="Times New Roman" panose="02020603050405020304" pitchFamily="18" charset="0"/>
              </a:rPr>
              <a:t>Gén</a:t>
            </a:r>
            <a:r>
              <a:rPr lang="es-MX" dirty="0">
                <a:latin typeface="+mj-lt"/>
                <a:cs typeface="Times New Roman" panose="02020603050405020304" pitchFamily="18" charset="0"/>
              </a:rPr>
              <a:t>. 12: 1; cf. </a:t>
            </a:r>
            <a:r>
              <a:rPr lang="es-MX" dirty="0" err="1">
                <a:latin typeface="+mj-lt"/>
                <a:cs typeface="Times New Roman" panose="02020603050405020304" pitchFamily="18" charset="0"/>
              </a:rPr>
              <a:t>Heb</a:t>
            </a:r>
            <a:r>
              <a:rPr lang="es-MX" dirty="0">
                <a:latin typeface="+mj-lt"/>
                <a:cs typeface="Times New Roman" panose="02020603050405020304" pitchFamily="18" charset="0"/>
              </a:rPr>
              <a:t>. 11: 8). Luego, su vida se cierra con otro llamado a ir (lek </a:t>
            </a:r>
            <a:r>
              <a:rPr lang="es-MX" dirty="0" err="1">
                <a:latin typeface="+mj-lt"/>
                <a:cs typeface="Times New Roman" panose="02020603050405020304" pitchFamily="18" charset="0"/>
              </a:rPr>
              <a:t>leka</a:t>
            </a:r>
            <a:r>
              <a:rPr lang="es-MX" dirty="0">
                <a:latin typeface="+mj-lt"/>
                <a:cs typeface="Times New Roman" panose="02020603050405020304" pitchFamily="18" charset="0"/>
              </a:rPr>
              <a:t>), esta vez a sacrificar a su hijo (</a:t>
            </a:r>
            <a:r>
              <a:rPr lang="es-MX" dirty="0" err="1">
                <a:latin typeface="+mj-lt"/>
                <a:cs typeface="Times New Roman" panose="02020603050405020304" pitchFamily="18" charset="0"/>
              </a:rPr>
              <a:t>Gén</a:t>
            </a:r>
            <a:r>
              <a:rPr lang="es-MX" dirty="0">
                <a:latin typeface="+mj-lt"/>
                <a:cs typeface="Times New Roman" panose="02020603050405020304" pitchFamily="18" charset="0"/>
              </a:rPr>
              <a:t>. 22: 2; cf. </a:t>
            </a:r>
            <a:r>
              <a:rPr lang="es-MX" dirty="0" err="1">
                <a:latin typeface="+mj-lt"/>
                <a:cs typeface="Times New Roman" panose="02020603050405020304" pitchFamily="18" charset="0"/>
              </a:rPr>
              <a:t>Heb</a:t>
            </a:r>
            <a:r>
              <a:rPr lang="es-MX" dirty="0">
                <a:latin typeface="+mj-lt"/>
                <a:cs typeface="Times New Roman" panose="02020603050405020304" pitchFamily="18" charset="0"/>
              </a:rPr>
              <a:t>. 11: 17). Desconectado de su pasado y sin un horizonte claro, andando prácticamente en el vacío, Abraham depende solo de Dios. </a:t>
            </a:r>
          </a:p>
          <a:p>
            <a:pPr algn="just">
              <a:spcAft>
                <a:spcPts val="300"/>
              </a:spcAft>
              <a:tabLst>
                <a:tab pos="808038" algn="l"/>
              </a:tabLst>
            </a:pPr>
            <a:r>
              <a:rPr lang="es-MX" b="1" dirty="0">
                <a:cs typeface="Times New Roman" panose="02020603050405020304" pitchFamily="18" charset="0"/>
              </a:rPr>
              <a:t>Cuando Abrahán recibió el llamamiento a ser tun sembrador de la simiente de verdad… «salió sin saber dónde iba». Hebreos 11:8 Así el apóstol Pablo, orando en el templo de Jerusalén, recibió el mensaje de Dios: «Ve, porque yo te tengo que enviar lejos a los gentiles». Así los que son llamados a unirse con Cristo deben dejarlo todo para seguirle a él. Las antiguas relaciones deben ser rotas, deben abandonarse los planes de la vida, debe renunciarse a las esperanzas terrenales. La semilla debe sembrarse con trabajo y lágrimas, en la soledad y mediante el sacrificio </a:t>
            </a:r>
            <a:r>
              <a:rPr lang="es-MX" i="1" dirty="0">
                <a:cs typeface="Times New Roman" panose="02020603050405020304" pitchFamily="18" charset="0"/>
              </a:rPr>
              <a:t>(Palabras de vida del gran Maestro, p. 19).</a:t>
            </a:r>
            <a:endParaRPr lang="es-MX" sz="1900" i="1" dirty="0">
              <a:latin typeface="+mj-lt"/>
              <a:cs typeface="Times New Roman" panose="02020603050405020304" pitchFamily="18" charset="0"/>
            </a:endParaRPr>
          </a:p>
        </p:txBody>
      </p:sp>
      <p:pic>
        <p:nvPicPr>
          <p:cNvPr id="5" name="Imagen 4">
            <a:extLst>
              <a:ext uri="{FF2B5EF4-FFF2-40B4-BE49-F238E27FC236}">
                <a16:creationId xmlns:a16="http://schemas.microsoft.com/office/drawing/2014/main" id="{F827ED35-E9B2-43CE-B5CF-6EAC3AF9EE0B}"/>
              </a:ext>
            </a:extLst>
          </p:cNvPr>
          <p:cNvPicPr>
            <a:picLocks noChangeAspect="1"/>
          </p:cNvPicPr>
          <p:nvPr/>
        </p:nvPicPr>
        <p:blipFill>
          <a:blip r:embed="rId3">
            <a:extLst>
              <a:ext uri="{28A0092B-C50C-407E-A947-70E740481C1C}">
                <a14:useLocalDpi xmlns:a14="http://schemas.microsoft.com/office/drawing/2010/main" val="0"/>
              </a:ext>
            </a:extLst>
          </a:blip>
          <a:srcRect l="5940" r="5940"/>
          <a:stretch/>
        </p:blipFill>
        <p:spPr>
          <a:xfrm>
            <a:off x="8617160" y="1556792"/>
            <a:ext cx="3574839" cy="4968552"/>
          </a:xfrm>
          <a:prstGeom prst="rect">
            <a:avLst/>
          </a:prstGeom>
        </p:spPr>
      </p:pic>
      <p:sp>
        <p:nvSpPr>
          <p:cNvPr id="2" name="CuadroTexto 1">
            <a:extLst>
              <a:ext uri="{FF2B5EF4-FFF2-40B4-BE49-F238E27FC236}">
                <a16:creationId xmlns:a16="http://schemas.microsoft.com/office/drawing/2014/main" id="{D9428FD1-4FBA-4869-A514-9E6E1888C930}"/>
              </a:ext>
            </a:extLst>
          </p:cNvPr>
          <p:cNvSpPr txBox="1"/>
          <p:nvPr/>
        </p:nvSpPr>
        <p:spPr>
          <a:xfrm>
            <a:off x="335360" y="968707"/>
            <a:ext cx="1152128" cy="1596197"/>
          </a:xfrm>
          <a:prstGeom prst="rect">
            <a:avLst/>
          </a:prstGeom>
          <a:noFill/>
        </p:spPr>
        <p:txBody>
          <a:bodyPr wrap="square" tIns="72000" rtlCol="0" anchor="ctr">
            <a:spAutoFit/>
          </a:bodyPr>
          <a:lstStyle/>
          <a:p>
            <a:r>
              <a:rPr lang="es-MX" sz="9600" dirty="0">
                <a:solidFill>
                  <a:srgbClr val="C00000"/>
                </a:solidFill>
                <a:latin typeface="Adobe Garamond Pro Bold" panose="02020702060506020403" pitchFamily="18" charset="0"/>
              </a:rPr>
              <a:t>L</a:t>
            </a:r>
          </a:p>
        </p:txBody>
      </p:sp>
    </p:spTree>
    <p:extLst>
      <p:ext uri="{BB962C8B-B14F-4D97-AF65-F5344CB8AC3E}">
        <p14:creationId xmlns:p14="http://schemas.microsoft.com/office/powerpoint/2010/main" val="1452956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9A60FCE5-705F-4E4B-B2A5-039C449A1079}"/>
              </a:ext>
            </a:extLst>
          </p:cNvPr>
          <p:cNvSpPr txBox="1"/>
          <p:nvPr/>
        </p:nvSpPr>
        <p:spPr>
          <a:xfrm>
            <a:off x="983432" y="53250"/>
            <a:ext cx="11208568" cy="523220"/>
          </a:xfrm>
          <a:prstGeom prst="rect">
            <a:avLst/>
          </a:prstGeom>
          <a:noFill/>
        </p:spPr>
        <p:txBody>
          <a:bodyPr wrap="square" rtlCol="0">
            <a:spAutoFit/>
          </a:bodyPr>
          <a:lstStyle/>
          <a:p>
            <a:pPr algn="ctr"/>
            <a:r>
              <a:rPr lang="es-MX" sz="2800" b="1" dirty="0">
                <a:solidFill>
                  <a:schemeClr val="bg1"/>
                </a:solidFill>
                <a:latin typeface="Lucida Sans Unicode" panose="020B0602030504020204" pitchFamily="34" charset="0"/>
                <a:cs typeface="Lucida Sans Unicode" panose="020B0602030504020204" pitchFamily="34" charset="0"/>
              </a:rPr>
              <a:t>LA SALIDA DE ABRAHAM</a:t>
            </a:r>
          </a:p>
        </p:txBody>
      </p:sp>
      <p:sp>
        <p:nvSpPr>
          <p:cNvPr id="3" name="CuadroTexto 2">
            <a:extLst>
              <a:ext uri="{FF2B5EF4-FFF2-40B4-BE49-F238E27FC236}">
                <a16:creationId xmlns:a16="http://schemas.microsoft.com/office/drawing/2014/main" id="{8FA79ECF-8C03-4172-A74C-1E6325E21E02}"/>
              </a:ext>
            </a:extLst>
          </p:cNvPr>
          <p:cNvSpPr txBox="1"/>
          <p:nvPr/>
        </p:nvSpPr>
        <p:spPr>
          <a:xfrm>
            <a:off x="335360" y="692696"/>
            <a:ext cx="8330736" cy="1323439"/>
          </a:xfrm>
          <a:prstGeom prst="rect">
            <a:avLst/>
          </a:prstGeom>
          <a:noFill/>
        </p:spPr>
        <p:txBody>
          <a:bodyPr wrap="square" rtlCol="0">
            <a:spAutoFit/>
          </a:bodyPr>
          <a:lstStyle/>
          <a:p>
            <a:pPr algn="just"/>
            <a:r>
              <a:rPr lang="es-MX" sz="1600" b="1" i="1" dirty="0">
                <a:cs typeface="Times New Roman" panose="02020603050405020304" pitchFamily="18" charset="0"/>
              </a:rPr>
              <a:t>“Pero Jehová había dicho a Abram: Vete de tu tierra y de tu parentela, y de la casa de tu padre, a la tierra que te mostraré. Y haré de ti una nación grande, y te bendeciré, y engrandeceré tu nombre, y serás bendición. Bendeciré a los que te bendijeren, y a los que te maldijeren maldeciré; y serán benditas en ti todas las familias de la tierra”. (Génesis 12: 1-3) </a:t>
            </a:r>
          </a:p>
          <a:p>
            <a:pPr algn="just"/>
            <a:r>
              <a:rPr lang="es-MX" sz="1600" b="1" dirty="0">
                <a:cs typeface="Times New Roman" panose="02020603050405020304" pitchFamily="18" charset="0"/>
              </a:rPr>
              <a:t>¿Por qué Dios llamó a Abram a dejar su país y a su familia? ¿Cómo respondió Abram?</a:t>
            </a:r>
          </a:p>
        </p:txBody>
      </p:sp>
      <p:sp>
        <p:nvSpPr>
          <p:cNvPr id="4" name="CuadroTexto 3">
            <a:extLst>
              <a:ext uri="{FF2B5EF4-FFF2-40B4-BE49-F238E27FC236}">
                <a16:creationId xmlns:a16="http://schemas.microsoft.com/office/drawing/2014/main" id="{89BD9609-DA3E-492E-895A-A27A97EEBCFD}"/>
              </a:ext>
            </a:extLst>
          </p:cNvPr>
          <p:cNvSpPr txBox="1">
            <a:spLocks noChangeAspect="1"/>
          </p:cNvSpPr>
          <p:nvPr/>
        </p:nvSpPr>
        <p:spPr>
          <a:xfrm>
            <a:off x="335360" y="1916832"/>
            <a:ext cx="8362351" cy="4824536"/>
          </a:xfrm>
          <a:prstGeom prst="rect">
            <a:avLst/>
          </a:prstGeom>
          <a:noFill/>
        </p:spPr>
        <p:txBody>
          <a:bodyPr wrap="square" rtlCol="0">
            <a:normAutofit fontScale="85000" lnSpcReduction="20000"/>
          </a:bodyPr>
          <a:lstStyle>
            <a:defPPr>
              <a:defRPr lang="en-US"/>
            </a:defPPr>
            <a:lvl1pPr indent="0" algn="just">
              <a:spcAft>
                <a:spcPts val="300"/>
              </a:spcAft>
              <a:buFont typeface="Wingdings" panose="05000000000000000000" pitchFamily="2" charset="2"/>
              <a:buNone/>
              <a:defRPr b="1">
                <a:solidFill>
                  <a:schemeClr val="accent1">
                    <a:lumMod val="75000"/>
                  </a:schemeClr>
                </a:solidFill>
                <a:latin typeface="Calibri Light" panose="020F0302020204030204" pitchFamily="34" charset="0"/>
                <a:ea typeface="Adobe Heiti Std R" panose="020B0400000000000000" pitchFamily="34" charset="-128"/>
                <a:cs typeface="Times New Roman" panose="02020603050405020304" pitchFamily="18" charset="0"/>
              </a:defRPr>
            </a:lvl1pPr>
            <a:lvl2pPr marL="800100" lvl="1" indent="-342900" algn="just">
              <a:spcAft>
                <a:spcPts val="600"/>
              </a:spcAft>
              <a:buFont typeface="+mj-lt"/>
              <a:buAutoNum type="arabicPeriod"/>
              <a:defRPr sz="1600" i="1" u="sng">
                <a:latin typeface="Arial Rounded MT Bold" panose="020F0704030504030204" pitchFamily="34" charset="0"/>
              </a:defRPr>
            </a:lvl2pPr>
          </a:lstStyle>
          <a:p>
            <a:r>
              <a:rPr lang="es-MX" sz="2000" dirty="0"/>
              <a:t>R:  Por que tenia que alejarse de todo, deshacerse de la parte de sí mismo que contiene un pasado babilónico, que incluida su familia y su país, y pudiera encontrarse consigo mismo. Abram responde obedeciendo la instrucción de Dios.</a:t>
            </a:r>
          </a:p>
          <a:p>
            <a:r>
              <a:rPr lang="es-MX" sz="2000" b="0" dirty="0">
                <a:solidFill>
                  <a:prstClr val="black"/>
                </a:solidFill>
                <a:latin typeface="Calibri Light" panose="020F0302020204030204"/>
                <a:ea typeface="+mn-ea"/>
              </a:rPr>
              <a:t>El llamado a «ir» (lek </a:t>
            </a:r>
            <a:r>
              <a:rPr lang="es-MX" sz="2000" b="0" dirty="0" err="1">
                <a:solidFill>
                  <a:prstClr val="black"/>
                </a:solidFill>
                <a:latin typeface="Calibri Light" panose="020F0302020204030204"/>
                <a:ea typeface="+mn-ea"/>
              </a:rPr>
              <a:t>leka</a:t>
            </a:r>
            <a:r>
              <a:rPr lang="es-MX" sz="2000" b="0" dirty="0">
                <a:solidFill>
                  <a:prstClr val="black"/>
                </a:solidFill>
                <a:latin typeface="Calibri Light" panose="020F0302020204030204"/>
                <a:ea typeface="+mn-ea"/>
              </a:rPr>
              <a:t>) no es una particularidad aislada. Este es de hecho el fundamento de la estructura del llamado de Dios para Abram. Los verbos en el pasaje que describen lo que Dios hará, están sujetos a la orden de «ir». Esto implica que Abram debe primero salir para que Dios pueda actuar. Fijémonos en el paralelismo que hay entre la estructura del llamado a Abram y la estructura del relato de la creación: ambos comienzan con una nota negativa (abandonar la confusión de Babel; dejar el caos cósmico); luego, ambos comparten el mismo ritmo de los seis pasos creativos de Dios. Ambos relatos concluyen con el séptimo paso, en el que se describe un estado pasivo resultante de la acción divina: «Y serán benditas en ti todas las familias de la tierra» (</a:t>
            </a:r>
            <a:r>
              <a:rPr lang="es-MX" sz="2000" b="0" dirty="0" err="1">
                <a:solidFill>
                  <a:prstClr val="black"/>
                </a:solidFill>
                <a:latin typeface="Calibri Light" panose="020F0302020204030204"/>
                <a:ea typeface="+mn-ea"/>
              </a:rPr>
              <a:t>Gén</a:t>
            </a:r>
            <a:r>
              <a:rPr lang="es-MX" sz="2000" b="0" dirty="0">
                <a:solidFill>
                  <a:prstClr val="black"/>
                </a:solidFill>
                <a:latin typeface="Calibri Light" panose="020F0302020204030204"/>
                <a:ea typeface="+mn-ea"/>
              </a:rPr>
              <a:t>. 12: 3); «fueron, pues, acabados los cielos y la tierra, y todo lo que hay en ellos» (</a:t>
            </a:r>
            <a:r>
              <a:rPr lang="es-MX" sz="2000" b="0" dirty="0" err="1">
                <a:solidFill>
                  <a:prstClr val="black"/>
                </a:solidFill>
                <a:latin typeface="Calibri Light" panose="020F0302020204030204"/>
                <a:ea typeface="+mn-ea"/>
              </a:rPr>
              <a:t>Gén</a:t>
            </a:r>
            <a:r>
              <a:rPr lang="es-MX" sz="2000" b="0" dirty="0">
                <a:solidFill>
                  <a:prstClr val="black"/>
                </a:solidFill>
                <a:latin typeface="Calibri Light" panose="020F0302020204030204"/>
                <a:ea typeface="+mn-ea"/>
              </a:rPr>
              <a:t>. 2: 1):</a:t>
            </a:r>
          </a:p>
          <a:p>
            <a:r>
              <a:rPr lang="es-MX" sz="2000" dirty="0">
                <a:solidFill>
                  <a:schemeClr val="tx1"/>
                </a:solidFill>
                <a:latin typeface="+mn-lt"/>
                <a:ea typeface="+mn-ea"/>
              </a:rPr>
              <a:t>No fue una prueba ligera la que soportó Abrahán, ni tampoco era pequeño el sacrificio que se requirió de él. Había fuertes vínculos que le ataban a su tierra, a sus parientes y a su hogar. Pero no vaciló en obedecer al llamamiento. Nada preguntó en cuanto a la tierra prometida. No averiguó si era feraz y de clima saludable, si los campos ofrecían paisajes agradables, o si habría oportunidad para acumular riquezas. Dios había hablado, y su siervo debía obedecer; el lugar más feliz de la tierra para él era dónde Dios quería que estuviese. </a:t>
            </a:r>
            <a:r>
              <a:rPr lang="es-MX" sz="2000" b="0" i="1" dirty="0">
                <a:solidFill>
                  <a:schemeClr val="tx1"/>
                </a:solidFill>
                <a:latin typeface="+mn-lt"/>
                <a:ea typeface="+mn-ea"/>
              </a:rPr>
              <a:t>(Historia de los patriarcas y profetas, p. 118).</a:t>
            </a:r>
          </a:p>
          <a:p>
            <a:r>
              <a:rPr lang="es-MX" sz="2200" dirty="0">
                <a:solidFill>
                  <a:schemeClr val="tx1"/>
                </a:solidFill>
              </a:rPr>
              <a:t>Reflexionando:  </a:t>
            </a:r>
            <a:r>
              <a:rPr lang="es-MX" sz="2200" dirty="0">
                <a:solidFill>
                  <a:srgbClr val="FF0000"/>
                </a:solidFill>
              </a:rPr>
              <a:t>¿Qué podría estar llamándote a dejar atrás Dios? Es decir, ¿qué parte de tu vida quizá tengas que abandonar para atender el llamado de Dios?</a:t>
            </a:r>
          </a:p>
        </p:txBody>
      </p:sp>
      <p:sp>
        <p:nvSpPr>
          <p:cNvPr id="7" name="Rectángulo 6">
            <a:extLst>
              <a:ext uri="{FF2B5EF4-FFF2-40B4-BE49-F238E27FC236}">
                <a16:creationId xmlns:a16="http://schemas.microsoft.com/office/drawing/2014/main" id="{7D894886-35AB-4DD7-B4C9-9E3B7DB15D1F}"/>
              </a:ext>
            </a:extLst>
          </p:cNvPr>
          <p:cNvSpPr/>
          <p:nvPr/>
        </p:nvSpPr>
        <p:spPr>
          <a:xfrm>
            <a:off x="8666096" y="1484784"/>
            <a:ext cx="3525904" cy="4991512"/>
          </a:xfrm>
          <a:prstGeom prst="rect">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314555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D126CC4B-19D4-4EFB-91C6-10C409E8AE4C}"/>
              </a:ext>
            </a:extLst>
          </p:cNvPr>
          <p:cNvSpPr txBox="1"/>
          <p:nvPr/>
        </p:nvSpPr>
        <p:spPr>
          <a:xfrm>
            <a:off x="1127448" y="97468"/>
            <a:ext cx="11064552" cy="523220"/>
          </a:xfrm>
          <a:prstGeom prst="rect">
            <a:avLst/>
          </a:prstGeom>
          <a:noFill/>
        </p:spPr>
        <p:txBody>
          <a:bodyPr wrap="square" rtlCol="0">
            <a:spAutoFit/>
          </a:bodyPr>
          <a:lstStyle/>
          <a:p>
            <a:pPr algn="ctr"/>
            <a:r>
              <a:rPr lang="es-MX" sz="2800" b="1" dirty="0">
                <a:solidFill>
                  <a:schemeClr val="bg1"/>
                </a:solidFill>
                <a:latin typeface="Lucida Sans Unicode" panose="020B0602030504020204" pitchFamily="34" charset="0"/>
                <a:cs typeface="Lucida Sans Unicode" panose="020B0602030504020204" pitchFamily="34" charset="0"/>
              </a:rPr>
              <a:t>LA TENTACIÓN DE EGIPTO</a:t>
            </a:r>
          </a:p>
        </p:txBody>
      </p:sp>
      <p:sp>
        <p:nvSpPr>
          <p:cNvPr id="3" name="CuadroTexto 2">
            <a:extLst>
              <a:ext uri="{FF2B5EF4-FFF2-40B4-BE49-F238E27FC236}">
                <a16:creationId xmlns:a16="http://schemas.microsoft.com/office/drawing/2014/main" id="{5FFD46A8-FA4E-4988-B200-B6C6AFEB7E7B}"/>
              </a:ext>
            </a:extLst>
          </p:cNvPr>
          <p:cNvSpPr txBox="1"/>
          <p:nvPr/>
        </p:nvSpPr>
        <p:spPr>
          <a:xfrm>
            <a:off x="335360" y="653787"/>
            <a:ext cx="8330736" cy="1077218"/>
          </a:xfrm>
          <a:prstGeom prst="rect">
            <a:avLst/>
          </a:prstGeom>
          <a:noFill/>
        </p:spPr>
        <p:txBody>
          <a:bodyPr wrap="square" rtlCol="0">
            <a:spAutoFit/>
          </a:bodyPr>
          <a:lstStyle/>
          <a:p>
            <a:pPr algn="just"/>
            <a:r>
              <a:rPr lang="es-MX" sz="1600" b="1" i="1" dirty="0">
                <a:cs typeface="Times New Roman" panose="02020603050405020304" pitchFamily="18" charset="0"/>
              </a:rPr>
              <a:t>“Hubo entonces hambre en la tierra, y descendió Abram a Egipto para morar allá; porque era grande el hambre en la tierra” (Génesis 12: 10).</a:t>
            </a:r>
          </a:p>
          <a:p>
            <a:pPr algn="just"/>
            <a:r>
              <a:rPr lang="es-MX" sz="1600" b="1" dirty="0"/>
              <a:t>Lee Génesis 12:10 al 20. ¿Por qué Abram dejó la Tierra Prometida para ir a Egipto? ¿Cómo se comportó el faraón en comparación con Abram?</a:t>
            </a:r>
          </a:p>
        </p:txBody>
      </p:sp>
      <p:sp>
        <p:nvSpPr>
          <p:cNvPr id="4" name="CuadroTexto 3">
            <a:extLst>
              <a:ext uri="{FF2B5EF4-FFF2-40B4-BE49-F238E27FC236}">
                <a16:creationId xmlns:a16="http://schemas.microsoft.com/office/drawing/2014/main" id="{4982B9E0-250B-4576-B4CC-67D7FE143C56}"/>
              </a:ext>
            </a:extLst>
          </p:cNvPr>
          <p:cNvSpPr txBox="1">
            <a:spLocks/>
          </p:cNvSpPr>
          <p:nvPr/>
        </p:nvSpPr>
        <p:spPr>
          <a:xfrm>
            <a:off x="335360" y="1628800"/>
            <a:ext cx="8330736" cy="5131732"/>
          </a:xfrm>
          <a:prstGeom prst="rect">
            <a:avLst/>
          </a:prstGeom>
          <a:noFill/>
        </p:spPr>
        <p:txBody>
          <a:bodyPr wrap="square" rtlCol="0">
            <a:normAutofit fontScale="92500" lnSpcReduction="20000"/>
          </a:bodyPr>
          <a:lstStyle>
            <a:defPPr>
              <a:defRPr lang="en-US"/>
            </a:defPPr>
            <a:lvl1pPr indent="0" algn="just">
              <a:spcAft>
                <a:spcPts val="300"/>
              </a:spcAft>
              <a:buFont typeface="Wingdings" panose="05000000000000000000" pitchFamily="2" charset="2"/>
              <a:buNone/>
              <a:defRPr b="1">
                <a:solidFill>
                  <a:schemeClr val="accent1">
                    <a:lumMod val="75000"/>
                  </a:schemeClr>
                </a:solidFill>
                <a:latin typeface="Calibri Light" panose="020F0302020204030204" pitchFamily="34" charset="0"/>
                <a:ea typeface="Adobe Heiti Std R" panose="020B0400000000000000" pitchFamily="34" charset="-128"/>
                <a:cs typeface="Times New Roman" panose="02020603050405020304" pitchFamily="18" charset="0"/>
              </a:defRPr>
            </a:lvl1pPr>
            <a:lvl2pPr marL="800100" lvl="1" indent="-342900" algn="just">
              <a:spcAft>
                <a:spcPts val="600"/>
              </a:spcAft>
              <a:buFont typeface="+mj-lt"/>
              <a:buAutoNum type="arabicPeriod"/>
              <a:defRPr sz="1600" i="1" u="sng">
                <a:latin typeface="Arial Rounded MT Bold" panose="020F0704030504030204" pitchFamily="34" charset="0"/>
              </a:defRPr>
            </a:lvl2pPr>
          </a:lstStyle>
          <a:p>
            <a:r>
              <a:rPr lang="es-MX" dirty="0"/>
              <a:t>R: Deja la tierra prometida porque había “hambre en la tierra”, deja de confiar en Dios  y más en los hombres. Faraón se mostro integro al darse cuenta que Sara era mujer de Abram, y Abram se mostro falto de fe para con Dios.</a:t>
            </a:r>
          </a:p>
          <a:p>
            <a:r>
              <a:rPr lang="es-MX" b="0" dirty="0">
                <a:solidFill>
                  <a:prstClr val="black"/>
                </a:solidFill>
                <a:latin typeface="Calibri Light" panose="020F0302020204030204"/>
                <a:ea typeface="+mn-ea"/>
              </a:rPr>
              <a:t>Egipto también representa la confianza en la capacidad humana (2 Rey. 18: 21; cf. Isa. 36: 6, 9). En Egipto no es necesaria la fe porque la promesa está visible. Esta nueva sección (</a:t>
            </a:r>
            <a:r>
              <a:rPr lang="es-MX" b="0" dirty="0" err="1">
                <a:solidFill>
                  <a:prstClr val="black"/>
                </a:solidFill>
                <a:latin typeface="Calibri Light" panose="020F0302020204030204"/>
                <a:ea typeface="+mn-ea"/>
              </a:rPr>
              <a:t>Gén</a:t>
            </a:r>
            <a:r>
              <a:rPr lang="es-MX" b="0" dirty="0">
                <a:solidFill>
                  <a:prstClr val="black"/>
                </a:solidFill>
                <a:latin typeface="Calibri Light" panose="020F0302020204030204"/>
                <a:ea typeface="+mn-ea"/>
              </a:rPr>
              <a:t>. 12: 10-13) difiere, por lo tanto, de la anterior (12: 1-9) de una manera significativa. Antes se retrató a Abram como un hombre de fe que vivió de acuerdo con el llamado de Dios: dejó </a:t>
            </a:r>
            <a:r>
              <a:rPr lang="es-MX" b="0" dirty="0" err="1">
                <a:solidFill>
                  <a:prstClr val="black"/>
                </a:solidFill>
                <a:latin typeface="Calibri Light" panose="020F0302020204030204"/>
                <a:ea typeface="+mn-ea"/>
              </a:rPr>
              <a:t>Ur</a:t>
            </a:r>
            <a:r>
              <a:rPr lang="es-MX" b="0" dirty="0">
                <a:solidFill>
                  <a:prstClr val="black"/>
                </a:solidFill>
                <a:latin typeface="Calibri Light" panose="020F0302020204030204"/>
                <a:ea typeface="+mn-ea"/>
              </a:rPr>
              <a:t> de los Caldeos y se estableció en Canaán en respuesta a la solicitud de Dios. Pero cuando sale de Canaán para instalarse en Egipto, nunca se menciona a Dios. Abram ahora se describe como un político realista y empírico que se basa exclusivamente en su propia sabiduría y astucia.</a:t>
            </a:r>
          </a:p>
          <a:p>
            <a:r>
              <a:rPr lang="es-MX" dirty="0">
                <a:solidFill>
                  <a:schemeClr val="tx1"/>
                </a:solidFill>
                <a:latin typeface="+mn-lt"/>
                <a:ea typeface="+mn-ea"/>
              </a:rPr>
              <a:t>Durante su estada en Egipto, Abrahán dio evidencias de que no estaba libre de la imperfección y la debilidad humanas. Al ocultar el hecho de que Sara era su esposa, reveló desconfianza en el amparo divino, una falta de esa fe y ese valor elevadísimos tan noble y frecuentemente manifestados en su vida. Sara era una «mujer hermosa de vista», y Abrahán no dudó de que los egipcios de piel obscura codiciarían a la hermosa extranjera, y que para conseguirla, no tendrían escrúpulos en matar a su esposo. Razonó que no mentía al presentar a Sara como su hermana; pues ella era hija de su padre, aunque no de su madre. Pero este ocultamiento de la verdadera relación que existía entre ellos era un engaño. Ningún desvío de la estricta integridad puede merecer la aprobación de Dios. </a:t>
            </a:r>
            <a:r>
              <a:rPr lang="es-MX" b="0" i="1" dirty="0">
                <a:solidFill>
                  <a:schemeClr val="tx1"/>
                </a:solidFill>
                <a:latin typeface="+mn-lt"/>
                <a:ea typeface="+mn-ea"/>
              </a:rPr>
              <a:t>(Historia de los patriarcas y profetas, pp. 123).</a:t>
            </a:r>
          </a:p>
          <a:p>
            <a:r>
              <a:rPr lang="es-MX" dirty="0">
                <a:solidFill>
                  <a:schemeClr val="tx1"/>
                </a:solidFill>
              </a:rPr>
              <a:t>Reflexionando:</a:t>
            </a:r>
            <a:r>
              <a:rPr lang="es-MX" dirty="0"/>
              <a:t> </a:t>
            </a:r>
            <a:r>
              <a:rPr lang="es-MX" sz="1700" dirty="0">
                <a:solidFill>
                  <a:srgbClr val="FF0000"/>
                </a:solidFill>
              </a:rPr>
              <a:t>¿Qué debería enseñarnos esta historia sobre lo fácil que es desviarse del camino correcto, incluso para los cristianos fieles? ¿Por qué la desobediencia nunca es una buena opción?</a:t>
            </a:r>
          </a:p>
          <a:p>
            <a:endParaRPr lang="es-MX" dirty="0">
              <a:solidFill>
                <a:srgbClr val="FF0000"/>
              </a:solidFill>
            </a:endParaRPr>
          </a:p>
        </p:txBody>
      </p:sp>
      <p:sp>
        <p:nvSpPr>
          <p:cNvPr id="7" name="Rectángulo 6">
            <a:extLst>
              <a:ext uri="{FF2B5EF4-FFF2-40B4-BE49-F238E27FC236}">
                <a16:creationId xmlns:a16="http://schemas.microsoft.com/office/drawing/2014/main" id="{29ECB11D-D089-4830-9D19-3A36501AD235}"/>
              </a:ext>
            </a:extLst>
          </p:cNvPr>
          <p:cNvSpPr/>
          <p:nvPr/>
        </p:nvSpPr>
        <p:spPr>
          <a:xfrm>
            <a:off x="8666096" y="1556792"/>
            <a:ext cx="3525904" cy="4968552"/>
          </a:xfrm>
          <a:prstGeom prst="rect">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4259797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5D51EE5B-2987-4924-9FEC-9A2FD12BAF85}"/>
              </a:ext>
            </a:extLst>
          </p:cNvPr>
          <p:cNvSpPr txBox="1"/>
          <p:nvPr/>
        </p:nvSpPr>
        <p:spPr>
          <a:xfrm>
            <a:off x="1271464" y="97469"/>
            <a:ext cx="10920536" cy="523219"/>
          </a:xfrm>
          <a:prstGeom prst="rect">
            <a:avLst/>
          </a:prstGeom>
          <a:noFill/>
        </p:spPr>
        <p:txBody>
          <a:bodyPr wrap="square" rtlCol="0" anchor="ctr" anchorCtr="0">
            <a:normAutofit/>
          </a:bodyPr>
          <a:lstStyle/>
          <a:p>
            <a:pPr algn="ctr"/>
            <a:r>
              <a:rPr lang="es-MX" sz="2800" b="1" dirty="0">
                <a:solidFill>
                  <a:schemeClr val="bg1"/>
                </a:solidFill>
                <a:latin typeface="Lucida Sans Unicode" panose="020B0602030504020204" pitchFamily="34" charset="0"/>
                <a:cs typeface="Lucida Sans Unicode" panose="020B0602030504020204" pitchFamily="34" charset="0"/>
              </a:rPr>
              <a:t>ABRAM Y LOT</a:t>
            </a:r>
          </a:p>
        </p:txBody>
      </p:sp>
      <p:sp>
        <p:nvSpPr>
          <p:cNvPr id="3" name="CuadroTexto 2">
            <a:extLst>
              <a:ext uri="{FF2B5EF4-FFF2-40B4-BE49-F238E27FC236}">
                <a16:creationId xmlns:a16="http://schemas.microsoft.com/office/drawing/2014/main" id="{6F911482-FA16-4796-8C5E-EB2C924F117C}"/>
              </a:ext>
            </a:extLst>
          </p:cNvPr>
          <p:cNvSpPr txBox="1"/>
          <p:nvPr/>
        </p:nvSpPr>
        <p:spPr>
          <a:xfrm>
            <a:off x="191344" y="620688"/>
            <a:ext cx="8484759" cy="830997"/>
          </a:xfrm>
          <a:prstGeom prst="rect">
            <a:avLst/>
          </a:prstGeom>
          <a:noFill/>
        </p:spPr>
        <p:txBody>
          <a:bodyPr wrap="square" rtlCol="0">
            <a:spAutoFit/>
          </a:bodyPr>
          <a:lstStyle/>
          <a:p>
            <a:pPr algn="just"/>
            <a:r>
              <a:rPr lang="es-MX" sz="1600" b="1" i="1" dirty="0">
                <a:cs typeface="Times New Roman" panose="02020603050405020304" pitchFamily="18" charset="0"/>
              </a:rPr>
              <a:t>“Entonces Abram dijo a Lot: No haya ahora altercado entre nosotros dos, entre mis pastores y los tuyos, porque somos hermanos. ” (Génesis 13: 8)</a:t>
            </a:r>
          </a:p>
          <a:p>
            <a:pPr algn="just"/>
            <a:r>
              <a:rPr lang="es-MX" sz="1600" b="1" dirty="0">
                <a:cs typeface="Times New Roman" panose="02020603050405020304" pitchFamily="18" charset="0"/>
              </a:rPr>
              <a:t> ¿Qué nos enseña esta historia sobre la importancia del carácter?</a:t>
            </a:r>
          </a:p>
        </p:txBody>
      </p:sp>
      <p:sp>
        <p:nvSpPr>
          <p:cNvPr id="4" name="CuadroTexto 3">
            <a:extLst>
              <a:ext uri="{FF2B5EF4-FFF2-40B4-BE49-F238E27FC236}">
                <a16:creationId xmlns:a16="http://schemas.microsoft.com/office/drawing/2014/main" id="{A64C4A9C-2581-4A7A-87B7-14E620AB4C89}"/>
              </a:ext>
            </a:extLst>
          </p:cNvPr>
          <p:cNvSpPr txBox="1">
            <a:spLocks/>
          </p:cNvSpPr>
          <p:nvPr/>
        </p:nvSpPr>
        <p:spPr>
          <a:xfrm>
            <a:off x="191344" y="1556792"/>
            <a:ext cx="8424936" cy="5203739"/>
          </a:xfrm>
          <a:prstGeom prst="rect">
            <a:avLst/>
          </a:prstGeom>
          <a:noFill/>
        </p:spPr>
        <p:txBody>
          <a:bodyPr wrap="square" rtlCol="0">
            <a:normAutofit fontScale="92500" lnSpcReduction="20000"/>
          </a:bodyPr>
          <a:lstStyle>
            <a:defPPr>
              <a:defRPr lang="en-US"/>
            </a:defPPr>
            <a:lvl1pPr indent="0" algn="just">
              <a:spcAft>
                <a:spcPts val="1200"/>
              </a:spcAft>
              <a:buFont typeface="Wingdings" panose="05000000000000000000" pitchFamily="2" charset="2"/>
              <a:buNone/>
              <a:defRPr>
                <a:latin typeface="Lucida Fax" panose="02060602050505020204" pitchFamily="18" charset="0"/>
              </a:defRPr>
            </a:lvl1pPr>
            <a:lvl2pPr marL="800100" lvl="1" indent="-342900" algn="just">
              <a:spcAft>
                <a:spcPts val="600"/>
              </a:spcAft>
              <a:buFont typeface="+mj-lt"/>
              <a:buAutoNum type="arabicPeriod"/>
              <a:defRPr sz="1600" i="1" u="sng">
                <a:latin typeface="Arial Rounded MT Bold" panose="020F0704030504030204" pitchFamily="34" charset="0"/>
              </a:defRPr>
            </a:lvl2pPr>
          </a:lstStyle>
          <a:p>
            <a:pPr>
              <a:spcAft>
                <a:spcPts val="600"/>
              </a:spcAft>
            </a:pPr>
            <a:r>
              <a:rPr lang="es-MX" b="1" dirty="0">
                <a:latin typeface="+mj-lt"/>
                <a:cs typeface="Times New Roman" panose="02020603050405020304" pitchFamily="18" charset="0"/>
              </a:rPr>
              <a:t>R: </a:t>
            </a:r>
            <a:r>
              <a:rPr lang="es-MX" b="1" dirty="0">
                <a:solidFill>
                  <a:schemeClr val="accent1">
                    <a:lumMod val="75000"/>
                  </a:schemeClr>
                </a:solidFill>
                <a:latin typeface="+mj-lt"/>
                <a:cs typeface="Times New Roman" panose="02020603050405020304" pitchFamily="18" charset="0"/>
              </a:rPr>
              <a:t>El carácter bien moldeado por Dios, lleno de fe, obediencia y amor al prójimo, como el de Abraham, es lo que todo ser humano necesitamos. No así el carácter de Lot que revela un carácter de facilismo, egoísta, codicioso, lleno de “para si”.</a:t>
            </a:r>
          </a:p>
          <a:p>
            <a:pPr>
              <a:spcAft>
                <a:spcPts val="600"/>
              </a:spcAft>
            </a:pPr>
            <a:r>
              <a:rPr lang="es-MX" dirty="0">
                <a:solidFill>
                  <a:prstClr val="black"/>
                </a:solidFill>
                <a:latin typeface="Calibri Light" panose="020F0302020204030204"/>
                <a:cs typeface="Times New Roman" panose="02020603050405020304" pitchFamily="18" charset="0"/>
              </a:rPr>
              <a:t>La primera tensión de Abram en la tierra prometida proviene de su propia familia. Lot se le opone por causa de la propiedad de la tierra. El informe bíblico indica que «la tierra no era suficiente para que habitaran juntos» (</a:t>
            </a:r>
            <a:r>
              <a:rPr lang="es-MX" dirty="0" err="1">
                <a:solidFill>
                  <a:prstClr val="black"/>
                </a:solidFill>
                <a:latin typeface="Calibri Light" panose="020F0302020204030204"/>
                <a:cs typeface="Times New Roman" panose="02020603050405020304" pitchFamily="18" charset="0"/>
              </a:rPr>
              <a:t>Gén</a:t>
            </a:r>
            <a:r>
              <a:rPr lang="es-MX" dirty="0">
                <a:solidFill>
                  <a:prstClr val="black"/>
                </a:solidFill>
                <a:latin typeface="Calibri Light" panose="020F0302020204030204"/>
                <a:cs typeface="Times New Roman" panose="02020603050405020304" pitchFamily="18" charset="0"/>
              </a:rPr>
              <a:t>. 13: 6), lo que significa que ambos eran demasiado ricos para compartir la tierra. Sin embargo, la información anterior se refiere solo a la riqueza de Abram (vers. 2). No se especifica nada sobre las posesiones de Lot, lo que sugiere que el problema residía en la frustración de este último y en su percepción de que era objeto de un trato injusto. Abram busca tranquilizarlo porque siente que se está gestando un conflicto: «No haya ahora altercado entre nosotros dos» (vers. 8; cf. vers. 7).</a:t>
            </a:r>
          </a:p>
          <a:p>
            <a:pPr>
              <a:spcAft>
                <a:spcPts val="600"/>
              </a:spcAft>
            </a:pPr>
            <a:r>
              <a:rPr lang="es-MX" b="1" dirty="0">
                <a:solidFill>
                  <a:prstClr val="black"/>
                </a:solidFill>
                <a:latin typeface="Calibri" panose="020F0502020204030204"/>
                <a:cs typeface="Times New Roman" panose="02020603050405020304" pitchFamily="18" charset="0"/>
              </a:rPr>
              <a:t>Las Sagradas Escrituras nos presentan señalados ejemplos de personas que ejercieron la verdadera cortesía. Abrahán era un hombre de Dios. Cuando clavaba su tienda, inmediatamente erigía un altar para sacrificios e invitaba a Dios para que morara con él. Abrahán era cortés. No manchó su vida el egoísmo, defecto tan odioso en cualquier persona y tan ofensivo a la vista de Dios. Observad su conducta antes de separarse de Lot. Aunque este era sobrino suyo, y mucho más joven que él, y el derecho de elección le correspondía al tío, movido por la cortesía, Abrahán olvidó sus derechos, y le permitió elegir a Lot la parte del país que le pareciera más codiciable… Abrahán sabía lo que era la cortesía genuina y lo que debe el hombre a sus semejantes. </a:t>
            </a:r>
            <a:r>
              <a:rPr lang="es-MX" i="1" dirty="0">
                <a:solidFill>
                  <a:prstClr val="black"/>
                </a:solidFill>
                <a:latin typeface="Calibri" panose="020F0502020204030204"/>
                <a:cs typeface="Times New Roman" panose="02020603050405020304" pitchFamily="18" charset="0"/>
              </a:rPr>
              <a:t>(Mi vida hoy, p. 198).</a:t>
            </a:r>
          </a:p>
          <a:p>
            <a:pPr>
              <a:spcAft>
                <a:spcPts val="600"/>
              </a:spcAft>
            </a:pPr>
            <a:r>
              <a:rPr lang="es-MX" b="1" dirty="0">
                <a:solidFill>
                  <a:prstClr val="black"/>
                </a:solidFill>
                <a:latin typeface="Calibri" panose="020F0502020204030204"/>
                <a:cs typeface="Times New Roman" panose="02020603050405020304" pitchFamily="18" charset="0"/>
              </a:rPr>
              <a:t>Reflexionando: </a:t>
            </a:r>
            <a:r>
              <a:rPr lang="es-MX" b="1" dirty="0">
                <a:solidFill>
                  <a:srgbClr val="FF0000"/>
                </a:solidFill>
                <a:latin typeface="Calibri" panose="020F0502020204030204"/>
                <a:cs typeface="Times New Roman" panose="02020603050405020304" pitchFamily="18" charset="0"/>
              </a:rPr>
              <a:t>¿Cómo podemos aprender a ser amables y generosos con los demás, incluso cuando ellos no lo son con nosotros?</a:t>
            </a:r>
            <a:endParaRPr lang="es-MX" b="1" dirty="0">
              <a:solidFill>
                <a:srgbClr val="FF0000"/>
              </a:solidFill>
              <a:latin typeface="+mj-lt"/>
            </a:endParaRPr>
          </a:p>
        </p:txBody>
      </p:sp>
      <p:sp>
        <p:nvSpPr>
          <p:cNvPr id="7" name="Rectángulo 6">
            <a:extLst>
              <a:ext uri="{FF2B5EF4-FFF2-40B4-BE49-F238E27FC236}">
                <a16:creationId xmlns:a16="http://schemas.microsoft.com/office/drawing/2014/main" id="{454AA21A-21D9-4AEE-BE06-96B58D0EF196}"/>
              </a:ext>
            </a:extLst>
          </p:cNvPr>
          <p:cNvSpPr/>
          <p:nvPr/>
        </p:nvSpPr>
        <p:spPr>
          <a:xfrm>
            <a:off x="8616280" y="1556792"/>
            <a:ext cx="3575720" cy="4968552"/>
          </a:xfrm>
          <a:prstGeom prst="rect">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512102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C029F711-9A78-4328-B780-DD13D406FB04}"/>
              </a:ext>
            </a:extLst>
          </p:cNvPr>
          <p:cNvSpPr txBox="1"/>
          <p:nvPr/>
        </p:nvSpPr>
        <p:spPr>
          <a:xfrm>
            <a:off x="1127448" y="116632"/>
            <a:ext cx="11064552" cy="523220"/>
          </a:xfrm>
          <a:prstGeom prst="rect">
            <a:avLst/>
          </a:prstGeom>
          <a:noFill/>
        </p:spPr>
        <p:txBody>
          <a:bodyPr wrap="square" rtlCol="0">
            <a:spAutoFit/>
          </a:bodyPr>
          <a:lstStyle/>
          <a:p>
            <a:pPr algn="ctr"/>
            <a:r>
              <a:rPr lang="es-MX" sz="2800" b="1">
                <a:solidFill>
                  <a:schemeClr val="bg1"/>
                </a:solidFill>
                <a:latin typeface="Lucida Sans Unicode" panose="020B0602030504020204" pitchFamily="34" charset="0"/>
                <a:cs typeface="Lucida Sans Unicode" panose="020B0602030504020204" pitchFamily="34" charset="0"/>
              </a:rPr>
              <a:t>LA COALICIÓN DE BABEL</a:t>
            </a:r>
            <a:endParaRPr lang="es-MX" sz="2800" b="1" dirty="0">
              <a:solidFill>
                <a:schemeClr val="bg1"/>
              </a:solidFill>
              <a:latin typeface="Lucida Sans Unicode" panose="020B0602030504020204" pitchFamily="34" charset="0"/>
              <a:cs typeface="Lucida Sans Unicode" panose="020B0602030504020204" pitchFamily="34" charset="0"/>
            </a:endParaRPr>
          </a:p>
        </p:txBody>
      </p:sp>
      <p:sp>
        <p:nvSpPr>
          <p:cNvPr id="3" name="CuadroTexto 2">
            <a:extLst>
              <a:ext uri="{FF2B5EF4-FFF2-40B4-BE49-F238E27FC236}">
                <a16:creationId xmlns:a16="http://schemas.microsoft.com/office/drawing/2014/main" id="{77056CE7-0198-4461-A0E8-3D9713B442E3}"/>
              </a:ext>
            </a:extLst>
          </p:cNvPr>
          <p:cNvSpPr txBox="1"/>
          <p:nvPr/>
        </p:nvSpPr>
        <p:spPr>
          <a:xfrm>
            <a:off x="335360" y="695598"/>
            <a:ext cx="8330736" cy="1107996"/>
          </a:xfrm>
          <a:prstGeom prst="rect">
            <a:avLst/>
          </a:prstGeom>
          <a:noFill/>
        </p:spPr>
        <p:txBody>
          <a:bodyPr wrap="square" rtlCol="0">
            <a:spAutoFit/>
          </a:bodyPr>
          <a:lstStyle/>
          <a:p>
            <a:pPr algn="just"/>
            <a:r>
              <a:rPr lang="es-MX" b="1" i="1" dirty="0">
                <a:cs typeface="Times New Roman" panose="02020603050405020304" pitchFamily="18" charset="0"/>
              </a:rPr>
              <a:t>“</a:t>
            </a:r>
            <a:r>
              <a:rPr lang="es-MX" sz="1600" b="1" i="1" dirty="0">
                <a:cs typeface="Times New Roman" panose="02020603050405020304" pitchFamily="18" charset="0"/>
              </a:rPr>
              <a:t>Oyó Abram que su pariente estaba prisionero, y armó a sus criados, los nacidos en su casa, trescientos dieciocho, y los siguió hasta Dan.” (Génesis 14: 14)</a:t>
            </a:r>
          </a:p>
          <a:p>
            <a:pPr algn="just"/>
            <a:r>
              <a:rPr lang="es-MX" sz="1600" b="1" i="1" dirty="0">
                <a:cs typeface="Times New Roman" panose="02020603050405020304" pitchFamily="18" charset="0"/>
              </a:rPr>
              <a:t>¿Qué tiene de relevante esta guerra que ocurre justo después del regalo de la Tierra Prometida? ¿Qué nos enseña esta historia sobre Abram?</a:t>
            </a:r>
            <a:endParaRPr lang="es-MX" sz="1600" b="1" dirty="0">
              <a:cs typeface="Times New Roman" panose="02020603050405020304" pitchFamily="18" charset="0"/>
            </a:endParaRPr>
          </a:p>
        </p:txBody>
      </p:sp>
      <p:sp>
        <p:nvSpPr>
          <p:cNvPr id="4" name="CuadroTexto 3">
            <a:extLst>
              <a:ext uri="{FF2B5EF4-FFF2-40B4-BE49-F238E27FC236}">
                <a16:creationId xmlns:a16="http://schemas.microsoft.com/office/drawing/2014/main" id="{383394F0-88F1-43E6-88DB-DE4FFEB17AC1}"/>
              </a:ext>
            </a:extLst>
          </p:cNvPr>
          <p:cNvSpPr txBox="1">
            <a:spLocks/>
          </p:cNvSpPr>
          <p:nvPr/>
        </p:nvSpPr>
        <p:spPr>
          <a:xfrm>
            <a:off x="335360" y="1772816"/>
            <a:ext cx="8296729" cy="5040560"/>
          </a:xfrm>
          <a:prstGeom prst="rect">
            <a:avLst/>
          </a:prstGeom>
          <a:noFill/>
        </p:spPr>
        <p:txBody>
          <a:bodyPr wrap="square" rtlCol="0">
            <a:normAutofit fontScale="85000" lnSpcReduction="10000"/>
          </a:bodyPr>
          <a:lstStyle>
            <a:defPPr>
              <a:defRPr lang="en-US"/>
            </a:defPPr>
            <a:lvl1pPr indent="0" algn="just">
              <a:spcAft>
                <a:spcPts val="1200"/>
              </a:spcAft>
              <a:buFont typeface="Wingdings" panose="05000000000000000000" pitchFamily="2" charset="2"/>
              <a:buNone/>
              <a:defRPr>
                <a:latin typeface="Lucida Fax" panose="02060602050505020204" pitchFamily="18" charset="0"/>
              </a:defRPr>
            </a:lvl1pPr>
            <a:lvl2pPr marL="800100" lvl="1" indent="-342900" algn="just">
              <a:spcAft>
                <a:spcPts val="600"/>
              </a:spcAft>
              <a:buFont typeface="+mj-lt"/>
              <a:buAutoNum type="arabicPeriod"/>
              <a:defRPr sz="1600" i="1" u="sng">
                <a:latin typeface="Arial Rounded MT Bold" panose="020F0704030504030204" pitchFamily="34" charset="0"/>
              </a:defRPr>
            </a:lvl2pPr>
          </a:lstStyle>
          <a:p>
            <a:pPr>
              <a:lnSpc>
                <a:spcPct val="110000"/>
              </a:lnSpc>
              <a:spcAft>
                <a:spcPts val="300"/>
              </a:spcAft>
            </a:pPr>
            <a:r>
              <a:rPr lang="es-MX" b="1" dirty="0">
                <a:latin typeface="+mj-lt"/>
                <a:cs typeface="Times New Roman" panose="02020603050405020304" pitchFamily="18" charset="0"/>
              </a:rPr>
              <a:t>R:</a:t>
            </a:r>
            <a:r>
              <a:rPr lang="es-MX" dirty="0">
                <a:latin typeface="+mj-lt"/>
                <a:cs typeface="Times New Roman" panose="02020603050405020304" pitchFamily="18" charset="0"/>
              </a:rPr>
              <a:t> </a:t>
            </a:r>
            <a:r>
              <a:rPr lang="es-MX" b="1" dirty="0">
                <a:solidFill>
                  <a:schemeClr val="accent1">
                    <a:lumMod val="75000"/>
                  </a:schemeClr>
                </a:solidFill>
                <a:latin typeface="+mj-lt"/>
                <a:cs typeface="Times New Roman" panose="02020603050405020304" pitchFamily="18" charset="0"/>
              </a:rPr>
              <a:t>Lo relevante de esta guerra es un acontecimiento espiritual peculiar. Abram solo interviene por es el destino de su sobrino Lot, Abraham no había albergado resentimiento por la ingratitud de Lot. Al contrario se despertó todo su afecto, y decidió que lo rescataría. Pero buscando el consejo divino, y se preparado para la guerra.</a:t>
            </a:r>
          </a:p>
          <a:p>
            <a:pPr>
              <a:lnSpc>
                <a:spcPct val="110000"/>
              </a:lnSpc>
              <a:spcAft>
                <a:spcPts val="300"/>
              </a:spcAft>
            </a:pPr>
            <a:r>
              <a:rPr lang="es-MX" dirty="0">
                <a:latin typeface="Calibri Light (Titulos)"/>
                <a:cs typeface="Times New Roman" panose="02020603050405020304" pitchFamily="18" charset="0"/>
              </a:rPr>
              <a:t>Esta es la primera guerra que menciona la Biblia. Vale la pena resaltar el contraste entre Abram y los hombres de Babel. Las fuerzas de Babel se describen como una coalición: «Todos estos se juntaron» en sus políticas (</a:t>
            </a:r>
            <a:r>
              <a:rPr lang="es-MX" dirty="0" err="1">
                <a:latin typeface="Calibri Light (Titulos)"/>
                <a:cs typeface="Times New Roman" panose="02020603050405020304" pitchFamily="18" charset="0"/>
              </a:rPr>
              <a:t>Gén</a:t>
            </a:r>
            <a:r>
              <a:rPr lang="es-MX" dirty="0">
                <a:latin typeface="Calibri Light (Titulos)"/>
                <a:cs typeface="Times New Roman" panose="02020603050405020304" pitchFamily="18" charset="0"/>
              </a:rPr>
              <a:t>. 14: 3) y en sus ataques (vers. 8, 9). El propósito de su campaña militar era una incursión violenta con fines de lucro. Abram, por otro lado, «dividió a sus hombres en grupos» (vers. 15, NTV) y fue a la batalla para salvar a su sobrino.</a:t>
            </a:r>
            <a:endParaRPr lang="es-MX" dirty="0">
              <a:latin typeface="Calibri Light cuerpo"/>
              <a:cs typeface="Times New Roman" panose="02020603050405020304" pitchFamily="18" charset="0"/>
            </a:endParaRPr>
          </a:p>
          <a:p>
            <a:pPr>
              <a:lnSpc>
                <a:spcPct val="110000"/>
              </a:lnSpc>
              <a:spcAft>
                <a:spcPts val="300"/>
              </a:spcAft>
            </a:pPr>
            <a:r>
              <a:rPr lang="es-MX" b="1" dirty="0">
                <a:latin typeface="+mn-lt"/>
                <a:cs typeface="Times New Roman" panose="02020603050405020304" pitchFamily="18" charset="0"/>
              </a:rPr>
              <a:t>Cada acto de nuestra vida afecta a otros para bien o para mal. Nuestra influencia tiende hacia arriba o hacia abajo; los demás la sienten, obran de acuerdo con ella, y la reproducen en mayor o menor grado. Si por nuestro ejemplo ayudamos a otros a adquirir buenos principios, les impartimos poder de obrar el bien. A su vez, ellos ejercen la misma influencia benéfica sobre otros, y así ejercemos sobre centenares y millares de personas nuestra influencia inconsciente. Pero, si por nuestros actos fortalecemos o ponemos en actividad las malas facultades que poseen los que nos rodean, participamos de su pecado, y tendremos que dar cuenta por el bien que podríamos haberles hecho y que no les hicimos, porque no hallamos en Dios nuestra fortaleza, nuestro guía, nuestro consejero </a:t>
            </a:r>
            <a:r>
              <a:rPr lang="es-MX" i="1" dirty="0">
                <a:latin typeface="+mn-lt"/>
                <a:cs typeface="Times New Roman" panose="02020603050405020304" pitchFamily="18" charset="0"/>
              </a:rPr>
              <a:t>(Testimonios para la iglesia, t. 2, p. 121)</a:t>
            </a:r>
            <a:r>
              <a:rPr lang="es-MX" b="1" dirty="0">
                <a:latin typeface="+mn-lt"/>
                <a:cs typeface="Times New Roman" panose="02020603050405020304" pitchFamily="18" charset="0"/>
              </a:rPr>
              <a:t>. </a:t>
            </a:r>
            <a:endParaRPr lang="es-MX" i="1" dirty="0">
              <a:latin typeface="+mn-lt"/>
              <a:cs typeface="Times New Roman" panose="02020603050405020304" pitchFamily="18" charset="0"/>
            </a:endParaRPr>
          </a:p>
          <a:p>
            <a:pPr>
              <a:lnSpc>
                <a:spcPct val="110000"/>
              </a:lnSpc>
              <a:spcAft>
                <a:spcPts val="300"/>
              </a:spcAft>
            </a:pPr>
            <a:r>
              <a:rPr lang="es-MX" b="1" dirty="0">
                <a:latin typeface="+mn-lt"/>
                <a:cs typeface="Times New Roman" panose="02020603050405020304" pitchFamily="18" charset="0"/>
              </a:rPr>
              <a:t>Reflexionando: </a:t>
            </a:r>
            <a:r>
              <a:rPr lang="es-MX" b="1" dirty="0">
                <a:solidFill>
                  <a:srgbClr val="FF0000"/>
                </a:solidFill>
                <a:latin typeface="+mn-lt"/>
                <a:cs typeface="Times New Roman" panose="02020603050405020304" pitchFamily="18" charset="0"/>
              </a:rPr>
              <a:t>¿Qué tipo de influencia tienen nuestras acciones sobre los demás? ¿Qué tipo de mensaje enviamos sobre nuestra fe con nuestros actos?</a:t>
            </a:r>
            <a:endParaRPr lang="es-MX" b="1" dirty="0">
              <a:solidFill>
                <a:srgbClr val="FF0000"/>
              </a:solidFill>
              <a:latin typeface="+mj-lt"/>
            </a:endParaRPr>
          </a:p>
        </p:txBody>
      </p:sp>
      <p:sp>
        <p:nvSpPr>
          <p:cNvPr id="5" name="Rectángulo 4">
            <a:extLst>
              <a:ext uri="{FF2B5EF4-FFF2-40B4-BE49-F238E27FC236}">
                <a16:creationId xmlns:a16="http://schemas.microsoft.com/office/drawing/2014/main" id="{B77F7DB8-AB9F-47B0-B8B3-B0B72DCCFF86}"/>
              </a:ext>
            </a:extLst>
          </p:cNvPr>
          <p:cNvSpPr/>
          <p:nvPr/>
        </p:nvSpPr>
        <p:spPr>
          <a:xfrm>
            <a:off x="8628978" y="1548178"/>
            <a:ext cx="3563022" cy="4914366"/>
          </a:xfrm>
          <a:prstGeom prst="rect">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t> </a:t>
            </a:r>
          </a:p>
        </p:txBody>
      </p:sp>
    </p:spTree>
    <p:extLst>
      <p:ext uri="{BB962C8B-B14F-4D97-AF65-F5344CB8AC3E}">
        <p14:creationId xmlns:p14="http://schemas.microsoft.com/office/powerpoint/2010/main" val="948391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F8E7D9D1-010B-43C2-A2B5-787DCD4797EB}"/>
              </a:ext>
            </a:extLst>
          </p:cNvPr>
          <p:cNvSpPr txBox="1"/>
          <p:nvPr/>
        </p:nvSpPr>
        <p:spPr>
          <a:xfrm>
            <a:off x="1127448" y="97468"/>
            <a:ext cx="11064552" cy="523220"/>
          </a:xfrm>
          <a:prstGeom prst="rect">
            <a:avLst/>
          </a:prstGeom>
          <a:noFill/>
        </p:spPr>
        <p:txBody>
          <a:bodyPr wrap="square" rtlCol="0">
            <a:spAutoFit/>
          </a:bodyPr>
          <a:lstStyle/>
          <a:p>
            <a:pPr algn="ctr"/>
            <a:r>
              <a:rPr lang="es-MX" sz="2800" b="1" i="0" dirty="0">
                <a:solidFill>
                  <a:schemeClr val="bg1"/>
                </a:solidFill>
                <a:effectLst/>
                <a:latin typeface="open sans"/>
              </a:rPr>
              <a:t>EL DIEZMO DE MELQUISEDEC</a:t>
            </a:r>
            <a:endParaRPr lang="es-MX" sz="2800" b="1" dirty="0">
              <a:solidFill>
                <a:schemeClr val="bg1"/>
              </a:solidFill>
              <a:latin typeface="Lucida Sans Unicode" panose="020B0602030504020204" pitchFamily="34" charset="0"/>
              <a:cs typeface="Lucida Sans Unicode" panose="020B0602030504020204" pitchFamily="34" charset="0"/>
            </a:endParaRPr>
          </a:p>
        </p:txBody>
      </p:sp>
      <p:sp>
        <p:nvSpPr>
          <p:cNvPr id="4" name="CuadroTexto 3">
            <a:extLst>
              <a:ext uri="{FF2B5EF4-FFF2-40B4-BE49-F238E27FC236}">
                <a16:creationId xmlns:a16="http://schemas.microsoft.com/office/drawing/2014/main" id="{7945C082-5F5A-4162-ABBF-29242DBFBADE}"/>
              </a:ext>
            </a:extLst>
          </p:cNvPr>
          <p:cNvSpPr txBox="1"/>
          <p:nvPr/>
        </p:nvSpPr>
        <p:spPr>
          <a:xfrm>
            <a:off x="335360" y="692696"/>
            <a:ext cx="8330736" cy="1323439"/>
          </a:xfrm>
          <a:prstGeom prst="rect">
            <a:avLst/>
          </a:prstGeom>
          <a:noFill/>
        </p:spPr>
        <p:txBody>
          <a:bodyPr wrap="square" rtlCol="0">
            <a:spAutoFit/>
          </a:bodyPr>
          <a:lstStyle/>
          <a:p>
            <a:pPr algn="just"/>
            <a:r>
              <a:rPr lang="es-MX" sz="1600" b="1" i="1" dirty="0">
                <a:cs typeface="Times New Roman" panose="02020603050405020304" pitchFamily="18" charset="0"/>
              </a:rPr>
              <a:t>“y le bendijo, diciendo: Bendito sea Abram del Dios Altísimo, creador de los cielos y de la tierra; y bendito sea el Dios Altísimo, que entregó tus enemigos en tu mano. Y le dio Abram los diezmos de todo.” (Génesis 14: 19-20)</a:t>
            </a:r>
          </a:p>
          <a:p>
            <a:pPr algn="just"/>
            <a:r>
              <a:rPr lang="es-MX" sz="1600" b="1" dirty="0">
                <a:cs typeface="Times New Roman" panose="02020603050405020304" pitchFamily="18" charset="0"/>
              </a:rPr>
              <a:t>¿Quién era Melquisedec? ¿Por qué Abram le dio su diezmo a este sacerdote que al parecer surge de la nada?</a:t>
            </a:r>
          </a:p>
        </p:txBody>
      </p:sp>
      <p:sp>
        <p:nvSpPr>
          <p:cNvPr id="5" name="CuadroTexto 4">
            <a:extLst>
              <a:ext uri="{FF2B5EF4-FFF2-40B4-BE49-F238E27FC236}">
                <a16:creationId xmlns:a16="http://schemas.microsoft.com/office/drawing/2014/main" id="{E63A5537-798E-49B6-A59F-CBBBA1F00FC9}"/>
              </a:ext>
            </a:extLst>
          </p:cNvPr>
          <p:cNvSpPr txBox="1">
            <a:spLocks/>
          </p:cNvSpPr>
          <p:nvPr/>
        </p:nvSpPr>
        <p:spPr>
          <a:xfrm>
            <a:off x="335360" y="2016224"/>
            <a:ext cx="8330736" cy="4725144"/>
          </a:xfrm>
          <a:prstGeom prst="rect">
            <a:avLst/>
          </a:prstGeom>
          <a:noFill/>
        </p:spPr>
        <p:txBody>
          <a:bodyPr wrap="square" rtlCol="0">
            <a:normAutofit fontScale="92500" lnSpcReduction="20000"/>
          </a:bodyPr>
          <a:lstStyle>
            <a:defPPr>
              <a:defRPr lang="en-US"/>
            </a:defPPr>
            <a:lvl1pPr indent="0" algn="just">
              <a:spcAft>
                <a:spcPts val="300"/>
              </a:spcAft>
              <a:buFont typeface="Wingdings" panose="05000000000000000000" pitchFamily="2" charset="2"/>
              <a:buNone/>
              <a:defRPr b="1">
                <a:latin typeface="+mj-lt"/>
                <a:cs typeface="Times New Roman" panose="02020603050405020304" pitchFamily="18" charset="0"/>
              </a:defRPr>
            </a:lvl1pPr>
            <a:lvl2pPr marL="800100" lvl="1" indent="-342900" algn="just">
              <a:spcAft>
                <a:spcPts val="600"/>
              </a:spcAft>
              <a:buFont typeface="+mj-lt"/>
              <a:buAutoNum type="arabicPeriod"/>
              <a:defRPr sz="1600" i="1" u="sng">
                <a:latin typeface="Arial Rounded MT Bold" panose="020F0704030504030204" pitchFamily="34" charset="0"/>
              </a:defRPr>
            </a:lvl2pPr>
          </a:lstStyle>
          <a:p>
            <a:r>
              <a:rPr lang="es-MX" dirty="0"/>
              <a:t>R: </a:t>
            </a:r>
            <a:r>
              <a:rPr lang="es-MX" dirty="0" err="1">
                <a:solidFill>
                  <a:schemeClr val="accent1">
                    <a:lumMod val="75000"/>
                  </a:schemeClr>
                </a:solidFill>
              </a:rPr>
              <a:t>Mequisedec</a:t>
            </a:r>
            <a:r>
              <a:rPr lang="es-MX" dirty="0">
                <a:solidFill>
                  <a:schemeClr val="accent1">
                    <a:lumMod val="75000"/>
                  </a:schemeClr>
                </a:solidFill>
              </a:rPr>
              <a:t> era Rey y Sacerdote, proviene de la ciudad de Salem, que significa “paz”, y el componente </a:t>
            </a:r>
            <a:r>
              <a:rPr lang="es-MX" dirty="0" err="1">
                <a:solidFill>
                  <a:schemeClr val="accent1">
                    <a:lumMod val="75000"/>
                  </a:schemeClr>
                </a:solidFill>
              </a:rPr>
              <a:t>tsédeq</a:t>
            </a:r>
            <a:r>
              <a:rPr lang="es-MX" dirty="0">
                <a:solidFill>
                  <a:schemeClr val="accent1">
                    <a:lumMod val="75000"/>
                  </a:schemeClr>
                </a:solidFill>
              </a:rPr>
              <a:t>, “justicia”, en el nombre de Melquisedec. Abraham lo considera sacerdote de Dios, Sin embargo no debemos identificar a Melquisedec con Cristo. Por eso Abraham le da los diezmo en agradecimiento al Dios creador del cielo y la tierra.</a:t>
            </a:r>
          </a:p>
          <a:p>
            <a:r>
              <a:rPr lang="es-MX" b="0" dirty="0"/>
              <a:t>En este contexto, el autor bíblico inserta la extraordinaria historia de la devolución del «diezmo de todo» (vers. 20). Es el primer diezmo que se menciona en la Biblia y se devuelve a un sacerdote extranjero desconocido. No se explica la razón de esta increíble generosidad. El sacerdote, que surge de la nada y no reaparece en la historia bíblica, se llama Melquisedec, que significa «rey de justicia y de Salem», el antiguo nombre de Jerusalén. Este sacerdote prefigura el ministerio redentor en el templo y también se identifica como representante del «Creador de los cielos y de la tierra» (vers. 19). Se trata del Creador mismo del universo, quien acaba de librar a Abram del enemigo.</a:t>
            </a:r>
          </a:p>
          <a:p>
            <a:r>
              <a:rPr lang="es-MX" dirty="0"/>
              <a:t>“Fue Cristo quien habló por medio de Melquisedec, el sacerdote del Dios altísimo. Melquisedec no era Cristo, sino la voz de Dios en el mundo, el representante del Padre. Y a través de todas las generaciones del pasado, Cristo ha hablado; Cristo ha guiado a su pueblo y ha sido la luz del mundo. Cuando Dios eligió a Abrahán como representante de su verdad, lo sacó de su país, lo alejó de su parentela y lo apartó. Deseaba modelarlo de acuerdo con su propio modelo. Deseaba enseñarle de acuerdo con sus propios planes </a:t>
            </a:r>
            <a:r>
              <a:rPr lang="es-MX" b="0" i="1" dirty="0"/>
              <a:t>(Comentarios de Elena G. de White en Comentario bíblico adventista del séptimo día, t. 1, pp. 1106, 1107).</a:t>
            </a:r>
          </a:p>
          <a:p>
            <a:r>
              <a:rPr lang="es-MX" dirty="0">
                <a:latin typeface="Calibri Light (Cuerpo)"/>
              </a:rPr>
              <a:t>Reflexionando: </a:t>
            </a:r>
            <a:r>
              <a:rPr lang="es-MX" dirty="0">
                <a:solidFill>
                  <a:srgbClr val="FF0000"/>
                </a:solidFill>
                <a:latin typeface="Calibri Light (Cuerpo)"/>
              </a:rPr>
              <a:t>¿Por qué el acto de devolver el diezmo es un poderoso indicador de la fe, así como un gran acto de edificación de la fe?</a:t>
            </a:r>
            <a:endParaRPr lang="es-MX" dirty="0"/>
          </a:p>
        </p:txBody>
      </p:sp>
      <p:sp>
        <p:nvSpPr>
          <p:cNvPr id="6" name="Rectángulo 5">
            <a:extLst>
              <a:ext uri="{FF2B5EF4-FFF2-40B4-BE49-F238E27FC236}">
                <a16:creationId xmlns:a16="http://schemas.microsoft.com/office/drawing/2014/main" id="{881A4D12-881E-4FE3-9002-69A2E560BDB9}"/>
              </a:ext>
            </a:extLst>
          </p:cNvPr>
          <p:cNvSpPr/>
          <p:nvPr/>
        </p:nvSpPr>
        <p:spPr>
          <a:xfrm>
            <a:off x="8666096" y="1556792"/>
            <a:ext cx="3525904" cy="4949637"/>
          </a:xfrm>
          <a:prstGeom prst="rect">
            <a:avLst/>
          </a:prstGeom>
          <a:blipFill dpi="0" rotWithShape="1">
            <a:blip r:embed="rId2">
              <a:extLst>
                <a:ext uri="{28A0092B-C50C-407E-A947-70E740481C1C}">
                  <a14:useLocalDpi xmlns:a14="http://schemas.microsoft.com/office/drawing/2010/main" val="0"/>
                </a:ext>
              </a:extLst>
            </a:blip>
            <a:srcRect/>
            <a:stretch>
              <a:fillRect/>
            </a:stretch>
          </a:blipFill>
          <a:scene3d>
            <a:camera prst="orthographicFront">
              <a:rot lat="0" lon="2159400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1404037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eccion ES" id="{0394C814-B0BB-4D2A-81E0-7ECCD3DA7AB2}" vid="{E1FA17C1-539D-4072-902D-5A1BCEFE71D4}"/>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153809</TotalTime>
  <Words>3801</Words>
  <Application>Microsoft Office PowerPoint</Application>
  <PresentationFormat>Panorámica</PresentationFormat>
  <Paragraphs>79</Paragraphs>
  <Slides>10</Slides>
  <Notes>9</Notes>
  <HiddenSlides>0</HiddenSlides>
  <MMClips>0</MMClips>
  <ScaleCrop>false</ScaleCrop>
  <HeadingPairs>
    <vt:vector size="6" baseType="variant">
      <vt:variant>
        <vt:lpstr>Fuentes usadas</vt:lpstr>
      </vt:variant>
      <vt:variant>
        <vt:i4>19</vt:i4>
      </vt:variant>
      <vt:variant>
        <vt:lpstr>Tema</vt:lpstr>
      </vt:variant>
      <vt:variant>
        <vt:i4>1</vt:i4>
      </vt:variant>
      <vt:variant>
        <vt:lpstr>Títulos de diapositiva</vt:lpstr>
      </vt:variant>
      <vt:variant>
        <vt:i4>10</vt:i4>
      </vt:variant>
    </vt:vector>
  </HeadingPairs>
  <TitlesOfParts>
    <vt:vector size="30" baseType="lpstr">
      <vt:lpstr>Abadi</vt:lpstr>
      <vt:lpstr>Adobe Garamond Pro Bold</vt:lpstr>
      <vt:lpstr>Arial</vt:lpstr>
      <vt:lpstr>Arial Rounded MT Bold</vt:lpstr>
      <vt:lpstr>Avenir Next LT Pro</vt:lpstr>
      <vt:lpstr>Calibri</vt:lpstr>
      <vt:lpstr>Calibri Light</vt:lpstr>
      <vt:lpstr>Calibri Light (Cuerpo)</vt:lpstr>
      <vt:lpstr>Calibri Light (Titulos)</vt:lpstr>
      <vt:lpstr>Calibri Light cuerpo</vt:lpstr>
      <vt:lpstr>Dosis</vt:lpstr>
      <vt:lpstr>Eras Bold ITC</vt:lpstr>
      <vt:lpstr>Gisha</vt:lpstr>
      <vt:lpstr>Impact</vt:lpstr>
      <vt:lpstr>Lato</vt:lpstr>
      <vt:lpstr>Lucida Grande</vt:lpstr>
      <vt:lpstr>Lucida Sans Unicode</vt:lpstr>
      <vt:lpstr>open sans</vt:lpstr>
      <vt:lpstr>Wingdings</vt:lpstr>
      <vt:lpstr>Tema de Office</vt:lpstr>
      <vt:lpstr>Presentación de PowerPoint</vt:lpstr>
      <vt:lpstr>Para memorizar</vt:lpstr>
      <vt:lpstr>Enfoque del estudio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JORGE CRUZ</dc:creator>
  <cp:lastModifiedBy>JORGE CRUZ</cp:lastModifiedBy>
  <cp:revision>5103</cp:revision>
  <dcterms:created xsi:type="dcterms:W3CDTF">2019-04-09T00:55:26Z</dcterms:created>
  <dcterms:modified xsi:type="dcterms:W3CDTF">2022-05-05T00:14:56Z</dcterms:modified>
</cp:coreProperties>
</file>