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76"/>
    <a:srgbClr val="FF5518"/>
    <a:srgbClr val="385F74"/>
    <a:srgbClr val="283C69"/>
    <a:srgbClr val="233867"/>
    <a:srgbClr val="1A0606"/>
    <a:srgbClr val="99B4C9"/>
    <a:srgbClr val="060000"/>
    <a:srgbClr val="98B5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769" autoAdjust="0"/>
  </p:normalViewPr>
  <p:slideViewPr>
    <p:cSldViewPr showGuides="1">
      <p:cViewPr varScale="1">
        <p:scale>
          <a:sx n="80" d="100"/>
          <a:sy n="80" d="100"/>
        </p:scale>
        <p:origin x="91" y="26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27/04/2022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27/04/2022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dirty="0">
                <a:latin typeface="Abadi" panose="020B0604020104020204" pitchFamily="34" charset="0"/>
              </a:rPr>
              <a:t>*Leer la Diapositiva*</a:t>
            </a:r>
          </a:p>
          <a:p>
            <a:r>
              <a:rPr lang="es-MX" sz="800" dirty="0">
                <a:latin typeface="Abadi" panose="020B0604020104020204" pitchFamily="34" charset="0"/>
              </a:rPr>
              <a:t>Día 6: Los animales terrestres y los humanos. El diluvio comienza donde termina la creación, en el sexto día. La lista de Génesis 7: 7, 8 (humanos, animales, aves) aparece en el orden inverso al del relato de la creación (aves, animales, humanos). Los peces se omiten por la razón obvia de que los peces sobrevivirán a las aguas del diluvio.</a:t>
            </a:r>
          </a:p>
          <a:p>
            <a:r>
              <a:rPr lang="es-MX" sz="800" dirty="0">
                <a:latin typeface="Abadi" panose="020B0604020104020204" pitchFamily="34" charset="0"/>
              </a:rPr>
              <a:t>Día 5: Las aguas y las aves. Mientras que en el relato de la creación las aguas y los cielos producen la vida, en el relato del diluvio las aguas traen destrucción (vers. 10-12).</a:t>
            </a:r>
          </a:p>
          <a:p>
            <a:r>
              <a:rPr lang="es-MX" sz="800" dirty="0">
                <a:latin typeface="Abadi" panose="020B0604020104020204" pitchFamily="34" charset="0"/>
              </a:rPr>
              <a:t>Día 4: Las estrellas, el sol y la luna. Mientras que en el relato de la creación el sol y la luna están configurados para dar luz, en el relato del diluvio los cielos están cubiertos (vers. 18-20).</a:t>
            </a:r>
          </a:p>
          <a:p>
            <a:r>
              <a:rPr lang="es-MX" sz="800" dirty="0">
                <a:latin typeface="Abadi" panose="020B0604020104020204" pitchFamily="34" charset="0"/>
              </a:rPr>
              <a:t>Día 3: La </a:t>
            </a:r>
            <a:r>
              <a:rPr lang="es-MX" sz="800" dirty="0" err="1">
                <a:latin typeface="Abadi" panose="020B0604020104020204" pitchFamily="34" charset="0"/>
              </a:rPr>
              <a:t>tiena</a:t>
            </a:r>
            <a:r>
              <a:rPr lang="es-MX" sz="800" dirty="0">
                <a:latin typeface="Abadi" panose="020B0604020104020204" pitchFamily="34" charset="0"/>
              </a:rPr>
              <a:t> seca. Mientras que en el relato de la creación las aguas se separan para permitir que las plantas crezcan, en el relato del diluvio todo lo que estaba en la tierra seca murió (vers. 21-23).</a:t>
            </a:r>
          </a:p>
          <a:p>
            <a:r>
              <a:rPr lang="es-MX" sz="800" dirty="0">
                <a:latin typeface="Abadi" panose="020B0604020104020204" pitchFamily="34" charset="0"/>
              </a:rPr>
              <a:t>Día 2: El firmamento y la separación de las aguas. En esta etapa, Dios recuerda, y el proceso de creación regresa (</a:t>
            </a:r>
            <a:r>
              <a:rPr lang="es-MX" sz="800" dirty="0" err="1">
                <a:latin typeface="Abadi" panose="020B0604020104020204" pitchFamily="34" charset="0"/>
              </a:rPr>
              <a:t>Gén</a:t>
            </a:r>
            <a:r>
              <a:rPr lang="es-MX" sz="800" dirty="0">
                <a:latin typeface="Abadi" panose="020B0604020104020204" pitchFamily="34" charset="0"/>
              </a:rPr>
              <a:t>. 8: 1-3).</a:t>
            </a:r>
          </a:p>
          <a:p>
            <a:r>
              <a:rPr lang="es-MX" sz="800" dirty="0">
                <a:latin typeface="Abadi" panose="020B0604020104020204" pitchFamily="34" charset="0"/>
              </a:rPr>
              <a:t>Día 1: La vida sobre las aguas. Mientras que en el relato de la creación el Espíritu está sobre las aguas y se crea la luz, en el relato del diluvio la paloma vuela sobre las aguas, y Noé abre la ventana (vers. 4-19).</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*Lee la diapositiva*</a:t>
            </a:r>
          </a:p>
          <a:p>
            <a:pPr marL="228600" indent="-228600">
              <a:buAutoNum type="alphaUcPeriod"/>
            </a:pPr>
            <a:r>
              <a:rPr lang="es-MX" dirty="0"/>
              <a:t>Dios se acuerda: Los cinco días (8: 1-14)</a:t>
            </a:r>
          </a:p>
          <a:p>
            <a:pPr marL="685800" lvl="1" indent="-228600">
              <a:buFont typeface="Arial" panose="020B0604020202020204" pitchFamily="34" charset="0"/>
              <a:buChar char="•"/>
            </a:pPr>
            <a:r>
              <a:rPr lang="es-MX" dirty="0"/>
              <a:t>Día 1 (1: 2): El viento sobre la tierra, las aguas, y el abismo (8: 1, 2)</a:t>
            </a:r>
          </a:p>
          <a:p>
            <a:pPr marL="685800" lvl="1" indent="-228600">
              <a:buFont typeface="Arial" panose="020B0604020202020204" pitchFamily="34" charset="0"/>
              <a:buChar char="•"/>
            </a:pPr>
            <a:r>
              <a:rPr lang="es-MX" dirty="0"/>
              <a:t>Día 2 (1: 6-8): Separación de las aguas, el cielo (8: 3)</a:t>
            </a:r>
          </a:p>
          <a:p>
            <a:pPr marL="685800" lvl="1" indent="-228600">
              <a:buFont typeface="Arial" panose="020B0604020202020204" pitchFamily="34" charset="0"/>
              <a:buChar char="•"/>
            </a:pPr>
            <a:r>
              <a:rPr lang="es-MX" dirty="0"/>
              <a:t>Día 3 (1: 9-13): Aparece la tierra seca y las plantas (8: 4, 5)</a:t>
            </a:r>
          </a:p>
          <a:p>
            <a:pPr marL="685800" lvl="1" indent="-228600">
              <a:buFont typeface="Arial" panose="020B0604020202020204" pitchFamily="34" charset="0"/>
              <a:buChar char="•"/>
            </a:pPr>
            <a:r>
              <a:rPr lang="es-MX" dirty="0"/>
              <a:t>Día 4 (1: 14-19): Aparece la luz (8: 6)</a:t>
            </a:r>
          </a:p>
          <a:p>
            <a:pPr marL="685800" lvl="1" indent="-228600">
              <a:buFont typeface="Arial" panose="020B0604020202020204" pitchFamily="34" charset="0"/>
              <a:buChar char="•"/>
            </a:pPr>
            <a:r>
              <a:rPr lang="es-MX" dirty="0"/>
              <a:t>Día 5(1: 20-23): Las aves (el Cuervo y la paloma) (8: 7-14)</a:t>
            </a:r>
          </a:p>
          <a:p>
            <a:pPr marL="0" lvl="0" indent="0">
              <a:buFont typeface="Arial" panose="020B0604020202020204" pitchFamily="34" charset="0"/>
              <a:buNone/>
            </a:pPr>
            <a:r>
              <a:rPr lang="es-MX" dirty="0"/>
              <a:t>B. Dios habla: Cinco palabras divinas (8: 15-9: 17)</a:t>
            </a:r>
          </a:p>
          <a:p>
            <a:pPr marL="628650" lvl="1" indent="-171450">
              <a:buFont typeface="Arial" panose="020B0604020202020204" pitchFamily="34" charset="0"/>
              <a:buChar char="•"/>
            </a:pPr>
            <a:r>
              <a:rPr lang="es-MX" dirty="0"/>
              <a:t>Día 6 (1: 24-31):</a:t>
            </a:r>
          </a:p>
          <a:p>
            <a:pPr marL="1143000" lvl="2" indent="-228600">
              <a:buFont typeface="+mj-lt"/>
              <a:buAutoNum type="arabicPeriod"/>
            </a:pPr>
            <a:r>
              <a:rPr lang="es-MX" dirty="0"/>
              <a:t>«Entonces dijo Dios a Noé [...] (8: 15): La redención de los animales (8: 15-20; cf. 1: 24, 25)</a:t>
            </a:r>
          </a:p>
          <a:p>
            <a:pPr marL="1143000" lvl="2" indent="-228600">
              <a:buFont typeface="+mj-lt"/>
              <a:buAutoNum type="arabicPeriod"/>
            </a:pPr>
            <a:r>
              <a:rPr lang="es-MX" dirty="0"/>
              <a:t>«Al percibir Jehová olor [...] dijo [...]» (8: 21): La redención de los seres humanos; imago Dei (8: 21, 22; cf. 1: 26, 27) </a:t>
            </a:r>
          </a:p>
          <a:p>
            <a:pPr marL="1143000" lvl="2" indent="-228600">
              <a:buFont typeface="+mj-lt"/>
              <a:buAutoNum type="arabicPeriod"/>
            </a:pPr>
            <a:r>
              <a:rPr lang="es-MX" dirty="0"/>
              <a:t>«Bendijo Dios [...] y les dijo [...]» (9: 1): Dominio </a:t>
            </a:r>
            <a:r>
              <a:rPr lang="es-MX" dirty="0" err="1"/>
              <a:t>délos</a:t>
            </a:r>
            <a:r>
              <a:rPr lang="es-MX" dirty="0"/>
              <a:t> seres humanos sobre la creación, el alimento (9: 1-7; cf. 1: 28-30).</a:t>
            </a:r>
          </a:p>
          <a:p>
            <a:pPr marL="1143000" lvl="2" indent="-228600">
              <a:buFont typeface="+mj-lt"/>
              <a:buAutoNum type="arabicPeriod"/>
            </a:pPr>
            <a:r>
              <a:rPr lang="es-MX" dirty="0"/>
              <a:t>«Dios dijo a Noé [...]» (9: 8): El pacto entre Dios y la creación (9: 8-11; cf. 1: 31)</a:t>
            </a:r>
          </a:p>
          <a:p>
            <a:pPr marL="685800" lvl="1" indent="-228600">
              <a:buFont typeface="Arial" panose="020B0604020202020204" pitchFamily="34" charset="0"/>
              <a:buChar char="•"/>
            </a:pPr>
            <a:r>
              <a:rPr lang="es-MX" dirty="0"/>
              <a:t>Día 7 (2: 1-3):</a:t>
            </a:r>
          </a:p>
          <a:p>
            <a:pPr marL="1143000" lvl="2" indent="-228600">
              <a:buFont typeface="+mj-lt"/>
              <a:buAutoNum type="arabicPeriod" startAt="5"/>
            </a:pPr>
            <a:r>
              <a:rPr lang="es-MX" dirty="0"/>
              <a:t>«Dijo Dios [...]» (9: 12): La señal del pacto (9: 12-17; cf. 2: 1-3).</a:t>
            </a:r>
          </a:p>
          <a:p>
            <a:pPr marL="228600" lvl="0" indent="-22860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2"/>
          </a:xfrm>
          <a:prstGeom prst="rect">
            <a:avLst/>
          </a:prstGeom>
        </p:spPr>
      </p:pic>
      <p:sp>
        <p:nvSpPr>
          <p:cNvPr id="9" name="Rectángulo 8">
            <a:extLst>
              <a:ext uri="{FF2B5EF4-FFF2-40B4-BE49-F238E27FC236}">
                <a16:creationId xmlns:a16="http://schemas.microsoft.com/office/drawing/2014/main" id="{26E9E0B9-8769-4180-8CFA-E0F011E0026C}"/>
              </a:ext>
            </a:extLst>
          </p:cNvPr>
          <p:cNvSpPr/>
          <p:nvPr userDrawn="1"/>
        </p:nvSpPr>
        <p:spPr>
          <a:xfrm>
            <a:off x="0" y="1049841"/>
            <a:ext cx="2279662" cy="5796453"/>
          </a:xfrm>
          <a:prstGeom prst="rect">
            <a:avLst/>
          </a:prstGeom>
          <a:solidFill>
            <a:srgbClr val="FF5518"/>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0" y="-1"/>
            <a:ext cx="12072664" cy="1049842"/>
          </a:xfrm>
          <a:prstGeom prst="rect">
            <a:avLst/>
          </a:prstGeom>
          <a:solidFill>
            <a:srgbClr val="3C6276"/>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           EL GÉNESIS</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700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TODAS LAS NACIONES Y BABEL</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05</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30 de Abril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26633"/>
            <a:ext cx="1816380" cy="6915228"/>
          </a:xfrm>
          <a:prstGeom prst="rect">
            <a:avLst/>
          </a:prstGeom>
          <a:solidFill>
            <a:srgbClr val="FF5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1230" b="1230"/>
          <a:stretch/>
        </p:blipFill>
        <p:spPr>
          <a:xfrm>
            <a:off x="9962052" y="245663"/>
            <a:ext cx="1161767" cy="1507717"/>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595376" y="1135220"/>
            <a:ext cx="2258270" cy="1667235"/>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Por esto fue llamado el nombre de ella Babel, porque allí confundió Jehová el lenguaje de toda la tierra, y desde allí los esparció sobre la faz de toda la tierra”</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Gén</a:t>
            </a:r>
            <a:r>
              <a:rPr lang="es-MX" sz="7100" b="1" kern="1200" dirty="0">
                <a:solidFill>
                  <a:schemeClr val="tx1"/>
                </a:solidFill>
                <a:latin typeface="Arial Rounded MT Bold" panose="020F0704030504030204" pitchFamily="34" charset="0"/>
                <a:ea typeface="+mj-ea"/>
                <a:cs typeface="+mj-cs"/>
              </a:rPr>
              <a:t>. 11:9).</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3C6276"/>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27/04/2022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85000" lnSpcReduction="10000"/>
          </a:bodyPr>
          <a:lstStyle/>
          <a:p>
            <a:pPr marL="0" indent="0" algn="just">
              <a:buNone/>
            </a:pPr>
            <a:r>
              <a:rPr lang="es-MX" dirty="0"/>
              <a:t>El juego de palabras revela que la necedad que los constructores demuestran venía arrastrándola desde que comenzaron la obra. El texto dice que Dios bajo y que de repente estaban hablando otros idiomas, su comunicación ya no funcionaba. La traducción judía dice en forma jocosa “En vez de un idioma, un discurso y un dialecto, comenzaron a hablar diferentes idiomas y dialectos, y entonces se generó una gran confusión”. </a:t>
            </a:r>
            <a:r>
              <a:rPr lang="es-MX" i="1" dirty="0"/>
              <a:t>(</a:t>
            </a:r>
            <a:r>
              <a:rPr lang="es-MX" i="1" dirty="0" err="1"/>
              <a:t>Menahem</a:t>
            </a:r>
            <a:r>
              <a:rPr lang="es-MX" i="1" dirty="0"/>
              <a:t> G. Glen, </a:t>
            </a:r>
            <a:r>
              <a:rPr lang="es-MX" i="1" dirty="0" err="1"/>
              <a:t>Jewish</a:t>
            </a:r>
            <a:r>
              <a:rPr lang="es-MX" i="1" dirty="0"/>
              <a:t> Tales and </a:t>
            </a:r>
            <a:r>
              <a:rPr lang="es-MX" i="1" dirty="0" err="1"/>
              <a:t>legends</a:t>
            </a:r>
            <a:r>
              <a:rPr lang="es-MX" i="1" dirty="0"/>
              <a:t> Nueva York: </a:t>
            </a:r>
            <a:r>
              <a:rPr lang="es-MX" i="1" dirty="0" err="1"/>
              <a:t>Hebrew</a:t>
            </a:r>
            <a:r>
              <a:rPr lang="es-MX" i="1" dirty="0"/>
              <a:t> Pub. 1929, p. 31)</a:t>
            </a:r>
          </a:p>
          <a:p>
            <a:pPr marL="0" indent="0" algn="just">
              <a:buNone/>
            </a:pPr>
            <a:r>
              <a:rPr lang="es-MX" dirty="0"/>
              <a:t>Hemos estudiado seis conceptos de lo que paso con la gente después del diluvió: 1) Maldiciones y bendiciones; 2) Universalidad y particularidad; y 3) Intento de unificación y usurpación. El Señor bajo y confundió las lenguas. Génesis 11:7. Dios usa, “</a:t>
            </a:r>
            <a:r>
              <a:rPr lang="es-MX" dirty="0" err="1"/>
              <a:t>nebalá</a:t>
            </a:r>
            <a:r>
              <a:rPr lang="es-MX" dirty="0"/>
              <a:t>” (confundir) suena también como (</a:t>
            </a:r>
            <a:r>
              <a:rPr lang="es-MX" dirty="0" err="1"/>
              <a:t>nebalá</a:t>
            </a:r>
            <a:r>
              <a:rPr lang="es-MX" dirty="0"/>
              <a:t>) necedad (2 Samuel 13:13 DHH; Salmo 53:1).  </a:t>
            </a:r>
          </a:p>
          <a:p>
            <a:pPr marL="0" indent="0" algn="just">
              <a:buNone/>
            </a:pPr>
            <a:r>
              <a:rPr lang="es-MX" dirty="0"/>
              <a:t>“Los moradores de la llanura de </a:t>
            </a:r>
            <a:r>
              <a:rPr lang="es-MX" dirty="0" err="1"/>
              <a:t>Sinar</a:t>
            </a:r>
            <a:r>
              <a:rPr lang="es-MX" dirty="0"/>
              <a:t> no creyeron en el pacto de Dios que prometía no traer otro diluvio sobre la Tierra. Muchos de ellos negaban la existencia de Dios, y atribuían el Diluvio a la acción de causas naturales. Otros creían en un Ser supremo, destructor del mundo antediluviano; y su corazón, como el de Caín, se rebelaba contra él. Uno de sus fines, al construir la torre, fue el de conseguir su propia seguridad si ocurría otro diluvio. Creyeron que, construyendo la torre hasta una altura mucho más elevada que la que habían alcanzado las aguas del Diluvio, se hallarían fuera de toda posibilidad de peligro. Y, al poder ascender a la región de las nubes, esperaban descubrir la causa del Diluvio. Toda la empresa tenía por objeto exaltar aún más el orgullo de quienes la proyectaron, y apartar de Dios las mentes de las generaciones futuras y llevarlas a la idolatría”. </a:t>
            </a:r>
            <a:r>
              <a:rPr lang="es-MX" i="1" dirty="0"/>
              <a:t>(Patriarcas y Profetas, p. 113).</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6957" r="6957"/>
          <a:stretch/>
        </p:blipFill>
        <p:spPr>
          <a:xfrm>
            <a:off x="7248128" y="2852936"/>
            <a:ext cx="3096344"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36160" y="2852937"/>
            <a:ext cx="2395916" cy="1944216"/>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556792"/>
            <a:ext cx="7056784" cy="5301208"/>
          </a:xfrm>
          <a:prstGeom prst="rect">
            <a:avLst/>
          </a:prstGeom>
        </p:spPr>
        <p:txBody>
          <a:bodyPr wrap="square">
            <a:normAutofit fontScale="92500"/>
          </a:bodyPr>
          <a:lstStyle/>
          <a:p>
            <a:pPr algn="just">
              <a:spcAft>
                <a:spcPts val="600"/>
              </a:spcAft>
            </a:pPr>
            <a:r>
              <a:rPr lang="es-MX" sz="2100" b="1" dirty="0">
                <a:ln>
                  <a:solidFill>
                    <a:schemeClr val="tx1"/>
                  </a:solidFill>
                </a:ln>
                <a:latin typeface="+mj-lt"/>
                <a:ea typeface="+mj-ea"/>
                <a:cs typeface="+mj-cs"/>
              </a:rPr>
              <a:t>El primer mandamiento de Dios a la humanidad después del Diluvio fue una declaración de vida: les dijo que se multiplicaran y llenaran la Tierra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9:1). El enfoque de esta lección será confrontar el intento humano de cumplir con este mandato. Hasta ahora, el relato bíblico tenía que ver con personas individuales (Adán y Eva, Caín y Abel, Set y Noé). En esta lección, las historias se refieren a grupos de personas y tienen un alcance universal. Los sobrevivientes del Diluvio, los tres hijos de Noé, generarán tres ramas de la raza humana que constituirán las naciones del mundo. Al parecer, la humanidad estaba bien encaminada para llenar la Tierra y llevar la imagen de Dios hasta los confines de la Tierra. Sin embargo, la historia de la Torre de Babel marca una ruptura dramática en esa dinámica. El ideal humano de unidad y uniformidad reemplaza la comisión de universalidad de Dios. Los seres humanos quieren ser uno; y peor aún, quieren ser Dios.</a:t>
            </a:r>
          </a:p>
          <a:p>
            <a:pPr algn="just">
              <a:spcAft>
                <a:spcPts val="600"/>
              </a:spcAft>
            </a:pPr>
            <a:r>
              <a:rPr lang="es-MX" sz="2100" b="1" dirty="0">
                <a:ln>
                  <a:solidFill>
                    <a:schemeClr val="tx1"/>
                  </a:solidFill>
                </a:ln>
                <a:latin typeface="+mj-lt"/>
                <a:ea typeface="+mj-ea"/>
                <a:cs typeface="+mj-cs"/>
              </a:rPr>
              <a:t>En la lección de esta semana estudiaremos la temática será: 1) Maldiciones y bendiciones 2) Universalidad y unidad; y 3) Usurpación de Dios.</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3">
            <a:extLst>
              <a:ext uri="{28A0092B-C50C-407E-A947-70E740481C1C}">
                <a14:useLocalDpi xmlns:a14="http://schemas.microsoft.com/office/drawing/2010/main" val="0"/>
              </a:ext>
            </a:extLst>
          </a:blip>
          <a:srcRect l="13129" r="13129"/>
          <a:stretch/>
        </p:blipFill>
        <p:spPr>
          <a:xfrm>
            <a:off x="7680176" y="2924944"/>
            <a:ext cx="2492306" cy="2002846"/>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830997"/>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TODAS LAS NACIONES Y BABEL</a:t>
            </a:r>
          </a:p>
          <a:p>
            <a:pPr algn="ctr"/>
            <a:endParaRPr lang="es-MX" sz="2400" b="1" dirty="0">
              <a:solidFill>
                <a:schemeClr val="bg1"/>
              </a:solidFill>
              <a:latin typeface="Lucida Sans Unicode" panose="020B0602030504020204" pitchFamily="34" charset="0"/>
              <a:cs typeface="Lucida Sans Unicode" panose="020B0602030504020204" pitchFamily="34" charset="0"/>
            </a:endParaRP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96752"/>
            <a:ext cx="8173419" cy="5553327"/>
          </a:xfrm>
          <a:prstGeom prst="rect">
            <a:avLst/>
          </a:prstGeom>
          <a:noFill/>
        </p:spPr>
        <p:txBody>
          <a:bodyPr wrap="square" rtlCol="0">
            <a:normAutofit fontScale="92500" lnSpcReduction="20000"/>
          </a:bodyPr>
          <a:lstStyle/>
          <a:p>
            <a:pPr indent="896938" algn="just">
              <a:spcAft>
                <a:spcPts val="600"/>
              </a:spcAft>
              <a:tabLst>
                <a:tab pos="896938" algn="l"/>
              </a:tabLst>
            </a:pPr>
            <a:r>
              <a:rPr lang="es-MX" dirty="0" err="1">
                <a:latin typeface="+mj-lt"/>
                <a:cs typeface="Times New Roman" panose="02020603050405020304" pitchFamily="18" charset="0"/>
              </a:rPr>
              <a:t>espués</a:t>
            </a:r>
            <a:r>
              <a:rPr lang="es-MX" dirty="0">
                <a:latin typeface="+mj-lt"/>
                <a:cs typeface="Times New Roman" panose="02020603050405020304" pitchFamily="18" charset="0"/>
              </a:rPr>
              <a:t> del diluvio universal el ritmo de la vida regresa. Génesis 8: 22 	describe ese momento: «Mientras la tierra permanezca no cesarán la 	sementera y la siega, el frio y calor, el verano y el invierno, el día y la noche. El  	verano y el invierno, el día y la 	noche». Este poema, que celebra el regreso a 	la 	vida, es un recordatorio para la humanidad sobre la fidelidad de Dios. Dios inmediatamente comienza a volver a crear la tierra. La Biblia señala que Dios «dijo en su corazón: [...]» (vers. 21). Esta frase precede a su decisión de «nunca más» (vers. 21, DHH) destruir la tierra con un diluvio, lo cual nos recuerda nuevamente cuánto «le dolió en su corazón» (</a:t>
            </a:r>
            <a:r>
              <a:rPr lang="es-MX" dirty="0" err="1">
                <a:latin typeface="+mj-lt"/>
                <a:cs typeface="Times New Roman" panose="02020603050405020304" pitchFamily="18" charset="0"/>
              </a:rPr>
              <a:t>Gén</a:t>
            </a:r>
            <a:r>
              <a:rPr lang="es-MX" dirty="0">
                <a:latin typeface="+mj-lt"/>
                <a:cs typeface="Times New Roman" panose="02020603050405020304" pitchFamily="18" charset="0"/>
              </a:rPr>
              <a:t>. 6: 6) cuando se arrepintió de haber creado a los seres humanos.</a:t>
            </a:r>
          </a:p>
          <a:p>
            <a:pPr algn="just">
              <a:spcAft>
                <a:spcPts val="600"/>
              </a:spcAft>
              <a:tabLst>
                <a:tab pos="896938" algn="l"/>
              </a:tabLst>
            </a:pPr>
            <a:r>
              <a:rPr lang="es-MX" dirty="0">
                <a:latin typeface="+mj-lt"/>
                <a:cs typeface="Times New Roman" panose="02020603050405020304" pitchFamily="18" charset="0"/>
              </a:rPr>
              <a:t>Al comienzo de esta nueva creación, Dios pronuncia una bendición prolífica y una promesa (</a:t>
            </a:r>
            <a:r>
              <a:rPr lang="es-MX" dirty="0" err="1">
                <a:latin typeface="+mj-lt"/>
                <a:cs typeface="Times New Roman" panose="02020603050405020304" pitchFamily="18" charset="0"/>
              </a:rPr>
              <a:t>Gén</a:t>
            </a:r>
            <a:r>
              <a:rPr lang="es-MX" dirty="0">
                <a:latin typeface="+mj-lt"/>
                <a:cs typeface="Times New Roman" panose="02020603050405020304" pitchFamily="18" charset="0"/>
              </a:rPr>
              <a:t>. 9: 1). Las primeras palabras que Noé oye después de su largo confinamiento son la ratificación de la vida por parte de Dios. La genealogía resultante de Noé, el padre de las naciones de la tierra (</a:t>
            </a:r>
            <a:r>
              <a:rPr lang="es-MX" dirty="0" err="1">
                <a:latin typeface="+mj-lt"/>
                <a:cs typeface="Times New Roman" panose="02020603050405020304" pitchFamily="18" charset="0"/>
              </a:rPr>
              <a:t>Gén</a:t>
            </a:r>
            <a:r>
              <a:rPr lang="es-MX" dirty="0">
                <a:latin typeface="+mj-lt"/>
                <a:cs typeface="Times New Roman" panose="02020603050405020304" pitchFamily="18" charset="0"/>
              </a:rPr>
              <a:t>. 9: 19; 10: 32) representa el cumplimiento de esa promesa y proyecta un rayo de esperanza. Sin embargo, las naciones que surgieron de esta genealogía de la promesa estaban decididas a revisar los planes de Dios. La historia de la torre de Babel expone sus intenciones: querían hacer las cosas a su manera, querían ser Dios. Esta mentalidad, la mentalidad de Babel, tendría graves consecuencias en la historia, al punto de ser uno de los ingredientes centrales de las denuncias proféticas posteriores.</a:t>
            </a:r>
          </a:p>
          <a:p>
            <a:pPr algn="just">
              <a:spcAft>
                <a:spcPts val="300"/>
              </a:spcAft>
              <a:tabLst>
                <a:tab pos="808038" algn="l"/>
              </a:tabLst>
            </a:pPr>
            <a:r>
              <a:rPr lang="es-MX" b="1" dirty="0">
                <a:cs typeface="Times New Roman" panose="02020603050405020304" pitchFamily="18" charset="0"/>
              </a:rPr>
              <a:t>La instrucción que el Señor me ha dado concerniente a su obra nos señala el camino correcto. Los proyectos y pensamientos de Dios son mucho más altos que los de los hombres, cuanto son más altos los cielos que la tierra. La voz de Dios debe ser escuchada y su sabiduría ha de conducirnos. El ha delineado su plan en su Palabra y en los testimonios que ha dado a su pueblo. Solo la obra que sea hecha de acuerdo a los principios de su Palabra permanecerá para siempre (Testimonios para la iglesia, t. 8, pp. 245, 246).</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5216" r="15216"/>
          <a:stretch/>
        </p:blipFill>
        <p:spPr>
          <a:xfrm>
            <a:off x="8688162" y="1556792"/>
            <a:ext cx="345651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968707"/>
            <a:ext cx="1152128"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D</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53250"/>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MALDICIÓN DE CAM</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830997"/>
          </a:xfrm>
          <a:prstGeom prst="rect">
            <a:avLst/>
          </a:prstGeom>
          <a:noFill/>
        </p:spPr>
        <p:txBody>
          <a:bodyPr wrap="square" rtlCol="0">
            <a:spAutoFit/>
          </a:bodyPr>
          <a:lstStyle/>
          <a:p>
            <a:pPr algn="just"/>
            <a:r>
              <a:rPr lang="es-MX" sz="1600" b="1" i="1" dirty="0">
                <a:cs typeface="Times New Roman" panose="02020603050405020304" pitchFamily="18" charset="0"/>
              </a:rPr>
              <a:t>“Y despertó Noé de su embriaguez, y supo lo que le había hecho su hijo más joven, 25y dijo: Maldito sea Canaán; Siervo de siervos será a sus hermanos.”. (Génesis 9: 24-25) </a:t>
            </a:r>
          </a:p>
          <a:p>
            <a:pPr algn="just"/>
            <a:r>
              <a:rPr lang="es-MX" sz="1600" b="1" dirty="0">
                <a:cs typeface="Times New Roman" panose="02020603050405020304" pitchFamily="18" charset="0"/>
              </a:rPr>
              <a:t>Cuando leemos Génesis 9:18 al 27. ¿Cuál es el mensaje de esta extraña historia?</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412776"/>
            <a:ext cx="8362351" cy="5373216"/>
          </a:xfrm>
          <a:prstGeom prst="rect">
            <a:avLst/>
          </a:prstGeom>
          <a:noFill/>
        </p:spPr>
        <p:txBody>
          <a:bodyPr wrap="square" rtlCol="0">
            <a:noAutofit/>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600" dirty="0"/>
              <a:t>R: </a:t>
            </a:r>
            <a:r>
              <a:rPr lang="es-MX" sz="1600" dirty="0">
                <a:solidFill>
                  <a:schemeClr val="accent1">
                    <a:lumMod val="75000"/>
                  </a:schemeClr>
                </a:solidFill>
              </a:rPr>
              <a:t> El mensaje en la historia es el respeto a los Padres. Ya que deshonrar a los padres, que representan el pasado, afectara su futuro. Si leemos Éxodo 20:12 que es el mandamiento con promesa, tal como lo menciona Efesios 6:2.</a:t>
            </a:r>
          </a:p>
          <a:p>
            <a:pPr>
              <a:lnSpc>
                <a:spcPct val="80000"/>
              </a:lnSpc>
            </a:pPr>
            <a:r>
              <a:rPr lang="es-MX" sz="1600" b="0" dirty="0">
                <a:solidFill>
                  <a:prstClr val="black"/>
                </a:solidFill>
                <a:latin typeface="Calibri Light" panose="020F0302020204030204"/>
              </a:rPr>
              <a:t>La maldición sobre el hijo de Cam (</a:t>
            </a:r>
            <a:r>
              <a:rPr lang="es-MX" sz="1600" b="0" dirty="0" err="1">
                <a:solidFill>
                  <a:prstClr val="black"/>
                </a:solidFill>
                <a:latin typeface="Calibri Light" panose="020F0302020204030204"/>
              </a:rPr>
              <a:t>Gén</a:t>
            </a:r>
            <a:r>
              <a:rPr lang="es-MX" sz="1600" b="0" dirty="0">
                <a:solidFill>
                  <a:prstClr val="black"/>
                </a:solidFill>
                <a:latin typeface="Calibri Light" panose="020F0302020204030204"/>
              </a:rPr>
              <a:t>. 9:25) finalmente resultó ser un mensaje de esperanza. Génesis 9:25 a menudo se ha aplicado pésimamente a la gente africana o de ascendencia africana y, por lo tanto, se ha utilizado como una justificación religiosa para la esclavitud. Sin embargo, esta interpretación intolerante no se sostiene por dos razones. En primer lugar, la maldición no atañe a Cam sino a su hijo Canaán. Esta maldición tampoco concierne a Cus, el primogénito de Cam, lo que inmediatamente excluye la referencia a la gente africana, o de ascendencia africana, en particular. Por cierto, las genealogías bíblicas (ver la lista de naciones en </a:t>
            </a:r>
            <a:r>
              <a:rPr lang="es-MX" sz="1600" b="0" dirty="0" err="1">
                <a:solidFill>
                  <a:prstClr val="black"/>
                </a:solidFill>
                <a:latin typeface="Calibri Light" panose="020F0302020204030204"/>
              </a:rPr>
              <a:t>Gén</a:t>
            </a:r>
            <a:r>
              <a:rPr lang="es-MX" sz="1600" b="0" dirty="0">
                <a:solidFill>
                  <a:prstClr val="black"/>
                </a:solidFill>
                <a:latin typeface="Calibri Light" panose="020F0302020204030204"/>
              </a:rPr>
              <a:t>. 10) tienen más que ver con la etnogeografía (es decir, con la distribución geográfica de los grupos humanos) que con la etnicidad, que se ocupa del origen de las razas y los idiomas humanos.</a:t>
            </a:r>
          </a:p>
          <a:p>
            <a:r>
              <a:rPr lang="es-MX" sz="1600" dirty="0">
                <a:latin typeface="+mn-lt"/>
              </a:rPr>
              <a:t>La profecía de Noé no fue una denuncia arbitraria y airada ni una declaración de favoritismo. No fijó el carácter y el destino de sus hijos. Pero reveló cuál sería el resultado de la conducta que habían escogido individualmente, y el carácter que habían desarrollado. Fue una expresión del propósito de Dios hacia ellos y hacia su posteridad, en vista de su propio carácter y conducta. Generalmente, los niños heredan la disposición y las tendencias de sus padres, e imitan su ejemplo; de manera que los pecados de los padres son cometidos por los hijos de generación en generación. Así la vileza y la irreverencia de Cam se reprodujeron en su posteridad y le acarrearon maldición durante muchas generaciones. «Un pecador destruye mucho bien». Eclesiastés 9:18. </a:t>
            </a:r>
            <a:r>
              <a:rPr lang="es-MX" sz="1600" b="0" i="1" dirty="0">
                <a:latin typeface="+mn-lt"/>
              </a:rPr>
              <a:t>(Historia de los patriarcas y profetas</a:t>
            </a:r>
            <a:r>
              <a:rPr lang="es-MX" sz="1600" b="0" dirty="0">
                <a:latin typeface="+mn-lt"/>
              </a:rPr>
              <a:t>, p. 111).</a:t>
            </a:r>
          </a:p>
          <a:p>
            <a:pPr>
              <a:lnSpc>
                <a:spcPct val="80000"/>
              </a:lnSpc>
            </a:pPr>
            <a:r>
              <a:rPr lang="es-MX" sz="1600" dirty="0">
                <a:latin typeface="Calibri Light" panose="020F0302020204030204" pitchFamily="34" charset="0"/>
                <a:ea typeface="Adobe Heiti Std R" panose="020B0400000000000000" pitchFamily="34" charset="-128"/>
              </a:rPr>
              <a:t>Reflexionando:  </a:t>
            </a:r>
            <a:r>
              <a:rPr lang="es-MX" sz="1600" dirty="0">
                <a:solidFill>
                  <a:srgbClr val="FF0000"/>
                </a:solidFill>
                <a:latin typeface="Calibri Light" panose="020F0302020204030204" pitchFamily="34" charset="0"/>
                <a:ea typeface="Adobe Heiti Std R" panose="020B0400000000000000" pitchFamily="34" charset="-128"/>
              </a:rPr>
              <a:t>Noé, el “héroe” del Diluvio, ¿ebrio? ¿Qué debería decirnos esto acerca de cuán imperfectos somos todos y por qué necesitamos la gracia de Dios en cada momento de nuestra vida</a:t>
            </a:r>
            <a:r>
              <a:rPr lang="es-MX" sz="1700" dirty="0">
                <a:solidFill>
                  <a:srgbClr val="FF0000"/>
                </a:solidFill>
                <a:latin typeface="Calibri Light" panose="020F0302020204030204" pitchFamily="34" charset="0"/>
                <a:ea typeface="Adobe Heiti Std R" panose="020B0400000000000000" pitchFamily="34" charset="-128"/>
              </a:rPr>
              <a:t>?</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GENEALOGÍA DEL GÉNESIS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53787"/>
            <a:ext cx="8330736" cy="830997"/>
          </a:xfrm>
          <a:prstGeom prst="rect">
            <a:avLst/>
          </a:prstGeom>
          <a:noFill/>
        </p:spPr>
        <p:txBody>
          <a:bodyPr wrap="square" rtlCol="0">
            <a:spAutoFit/>
          </a:bodyPr>
          <a:lstStyle/>
          <a:p>
            <a:pPr algn="just"/>
            <a:r>
              <a:rPr lang="es-MX" sz="1600" b="1" i="1" dirty="0">
                <a:cs typeface="Times New Roman" panose="02020603050405020304" pitchFamily="18" charset="0"/>
              </a:rPr>
              <a:t>“Estas son las generaciones de los hijos de Noé: </a:t>
            </a:r>
            <a:r>
              <a:rPr lang="es-MX" sz="1600" b="1" i="1" dirty="0" err="1">
                <a:cs typeface="Times New Roman" panose="02020603050405020304" pitchFamily="18" charset="0"/>
              </a:rPr>
              <a:t>Sem</a:t>
            </a:r>
            <a:r>
              <a:rPr lang="es-MX" sz="1600" b="1" i="1" dirty="0">
                <a:cs typeface="Times New Roman" panose="02020603050405020304" pitchFamily="18" charset="0"/>
              </a:rPr>
              <a:t>, Cam y Jafet, a quienes nacieron hijos después del diluvio.” (Génesis 10: 1).</a:t>
            </a:r>
          </a:p>
          <a:p>
            <a:pPr algn="just"/>
            <a:r>
              <a:rPr lang="es-MX" sz="1600" b="1" dirty="0"/>
              <a:t>Lee Génesis 10. ¿Cuál es el propósito de esta genealogía en la Biblia?</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412776"/>
            <a:ext cx="8330736" cy="5505706"/>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Su propósito es: 1) Enfatizar la naturaleza histórica de los acontecimientos bíblicos, que se asocias con personas reales que vivieron y murieron y cuyos días están contados con precisión. 2) demostrar la continuidad desde la antigüedad hasta la época  contemporánea del autor. 3) Nos recuerda la fragilidad humana, el trágico efecto de la maldición del pecado y sus resultados sobre las generaciones.</a:t>
            </a:r>
          </a:p>
          <a:p>
            <a:r>
              <a:rPr lang="es-MX" b="0" dirty="0">
                <a:solidFill>
                  <a:prstClr val="black"/>
                </a:solidFill>
                <a:latin typeface="Calibri Light" panose="020F0302020204030204"/>
                <a:ea typeface="+mn-ea"/>
              </a:rPr>
              <a:t>Una ilustración de la forma de pensamiento bíblico se expresa en el número 70: Hay 70 naciones enumeradas en la lista de naciones en Génesis 10 que prefiguran a los 70 miembros de la familia de Jacob (</a:t>
            </a:r>
            <a:r>
              <a:rPr lang="es-MX" b="0" dirty="0" err="1">
                <a:solidFill>
                  <a:prstClr val="black"/>
                </a:solidFill>
                <a:latin typeface="Calibri Light" panose="020F0302020204030204"/>
                <a:ea typeface="+mn-ea"/>
              </a:rPr>
              <a:t>Gén</a:t>
            </a:r>
            <a:r>
              <a:rPr lang="es-MX" b="0" dirty="0">
                <a:solidFill>
                  <a:prstClr val="black"/>
                </a:solidFill>
                <a:latin typeface="Calibri Light" panose="020F0302020204030204"/>
                <a:ea typeface="+mn-ea"/>
              </a:rPr>
              <a:t>. 46:27) y a los 70 ancianos de Israel en el desierto (</a:t>
            </a:r>
            <a:r>
              <a:rPr lang="es-MX" b="0" dirty="0" err="1">
                <a:solidFill>
                  <a:prstClr val="black"/>
                </a:solidFill>
                <a:latin typeface="Calibri Light" panose="020F0302020204030204"/>
                <a:ea typeface="+mn-ea"/>
              </a:rPr>
              <a:t>Éxo</a:t>
            </a:r>
            <a:r>
              <a:rPr lang="es-MX" b="0" dirty="0">
                <a:solidFill>
                  <a:prstClr val="black"/>
                </a:solidFill>
                <a:latin typeface="Calibri Light" panose="020F0302020204030204"/>
                <a:ea typeface="+mn-ea"/>
              </a:rPr>
              <a:t>. 24:9). Esta correspondencia entre los “70” parece ser la base de Deuteronomio 32:8, que menciona que Dios dividió a la humanidad “según el número de los hijos de Israel”. Así como había 70 naciones, también había 70 idiomas, según la tradición judía. En el Nuevo Testamento, Jesús envía a 70 discípulos a evangelizar (Luc. 10:1-16). . La genealogía de Noé, el padre de las naciones de la Tierra (</a:t>
            </a:r>
            <a:r>
              <a:rPr lang="es-MX" b="0" dirty="0" err="1">
                <a:solidFill>
                  <a:prstClr val="black"/>
                </a:solidFill>
                <a:latin typeface="Calibri Light" panose="020F0302020204030204"/>
                <a:ea typeface="+mn-ea"/>
              </a:rPr>
              <a:t>Gén</a:t>
            </a:r>
            <a:r>
              <a:rPr lang="es-MX" b="0" dirty="0">
                <a:solidFill>
                  <a:prstClr val="black"/>
                </a:solidFill>
                <a:latin typeface="Calibri Light" panose="020F0302020204030204"/>
                <a:ea typeface="+mn-ea"/>
              </a:rPr>
              <a:t>. 9:19; 10:32), personifica el cumplimiento de la bendición y la promesa de Dios a Noé: “fructifiquen y multiplíquense” (</a:t>
            </a:r>
            <a:r>
              <a:rPr lang="es-MX" b="0" dirty="0" err="1">
                <a:solidFill>
                  <a:prstClr val="black"/>
                </a:solidFill>
                <a:latin typeface="Calibri Light" panose="020F0302020204030204"/>
                <a:ea typeface="+mn-ea"/>
              </a:rPr>
              <a:t>Gén</a:t>
            </a:r>
            <a:r>
              <a:rPr lang="es-MX" b="0" dirty="0">
                <a:solidFill>
                  <a:prstClr val="black"/>
                </a:solidFill>
                <a:latin typeface="Calibri Light" panose="020F0302020204030204"/>
                <a:ea typeface="+mn-ea"/>
              </a:rPr>
              <a:t>. 8:17; 9:1, 7). </a:t>
            </a:r>
          </a:p>
          <a:p>
            <a:r>
              <a:rPr lang="es-MX" dirty="0">
                <a:solidFill>
                  <a:schemeClr val="tx1"/>
                </a:solidFill>
                <a:latin typeface="+mn-lt"/>
                <a:ea typeface="+mn-ea"/>
              </a:rPr>
              <a:t>La Biblia presenta a la imaginación un campo ilimitado, tanto más elevado y noble que las creaciones superficiales del intelecto no santificado como los cielos son más altos que la tierra. La historia inspirada de nuestra especie es colocada en las manos de todo individuo. Todos pueden ahora empezar su investigación. Pueden familiarizarse con nuestros primeros padres cuando estaban en el Edén, en estado de santa inocencia, gozando de la comunión con Dios y los ángeles inmaculados. Pueden investigar la introducción del pecado, y sus resultados sobre la especie, y seguir paso a paso el curso de la historia sagrada que registra la desobediencia e impenitencia del hombre y la justa retribución por el pecado </a:t>
            </a:r>
            <a:r>
              <a:rPr lang="es-MX" b="0" i="1" dirty="0">
                <a:solidFill>
                  <a:schemeClr val="tx1"/>
                </a:solidFill>
                <a:latin typeface="+mn-lt"/>
                <a:ea typeface="+mn-ea"/>
              </a:rPr>
              <a:t>(Mensajes para los jóvenes, p. 180).</a:t>
            </a:r>
          </a:p>
          <a:p>
            <a:r>
              <a:rPr lang="es-MX" dirty="0">
                <a:solidFill>
                  <a:schemeClr val="tx1"/>
                </a:solidFill>
              </a:rPr>
              <a:t>Reflexionando:</a:t>
            </a:r>
            <a:r>
              <a:rPr lang="es-MX" dirty="0"/>
              <a:t> </a:t>
            </a:r>
            <a:r>
              <a:rPr lang="es-MX" sz="1600" dirty="0">
                <a:solidFill>
                  <a:srgbClr val="FF0000"/>
                </a:solidFill>
              </a:rPr>
              <a:t>Lee Mateo 1:1 al 17. ¿Qué nos enseña este pasaje acerca de la historicidad de toda esta gente? ¿Por qué es importante para nuestra fe saber y creer que fueron personas reales?</a:t>
            </a:r>
          </a:p>
          <a:p>
            <a:endParaRPr lang="es-MX" dirty="0">
              <a:solidFill>
                <a:srgbClr val="FF0000"/>
              </a:solidFill>
            </a:endParaRPr>
          </a:p>
          <a:p>
            <a:endParaRPr lang="es-MX" dirty="0">
              <a:solidFill>
                <a:srgbClr val="FF0000"/>
              </a:solidFill>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l="-10769" t="-7142" r="-11643" b="-14717"/>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UNA SOLA LENGUA</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569660"/>
          </a:xfrm>
          <a:prstGeom prst="rect">
            <a:avLst/>
          </a:prstGeom>
          <a:noFill/>
        </p:spPr>
        <p:txBody>
          <a:bodyPr wrap="square" rtlCol="0">
            <a:spAutoFit/>
          </a:bodyPr>
          <a:lstStyle/>
          <a:p>
            <a:pPr algn="just"/>
            <a:r>
              <a:rPr lang="es-MX" sz="1600" b="1" i="1" dirty="0">
                <a:cs typeface="Times New Roman" panose="02020603050405020304" pitchFamily="18" charset="0"/>
              </a:rPr>
              <a:t>“Y se dijeron unos a otros: Vamos, hagamos ladrillo y cozámoslo con fuego. Y les sirvió el ladrillo en lugar de piedra, y el asfalto en lugar de mezcla. Y dijeron: Vamos, edifiquémonos una ciudad y una torre, cuya cúspide llegue al cielo; y hagámonos un nombre, por si fuéremos esparcidos sobre la faz de toda la tierra. ” (Génesis 11: 3-4)</a:t>
            </a:r>
          </a:p>
          <a:p>
            <a:pPr algn="just"/>
            <a:r>
              <a:rPr lang="es-MX" sz="1600" b="1" dirty="0">
                <a:cs typeface="Times New Roman" panose="02020603050405020304" pitchFamily="18" charset="0"/>
              </a:rPr>
              <a:t> Lee Génesis 11:1 al 4. ¿Por qué la gente de “toda la tierra” estaba tan ansiosa por lograr la unidad?</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2060848"/>
            <a:ext cx="8424936" cy="4752528"/>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Quieren la unidad para construir la torre que llegara la cielo y ocupar el lugar de Dios, Así como lo intento Satanás en el cielo y también fracaso.</a:t>
            </a:r>
          </a:p>
          <a:p>
            <a:pPr>
              <a:spcAft>
                <a:spcPts val="300"/>
              </a:spcAft>
            </a:pPr>
            <a:r>
              <a:rPr lang="es-MX" dirty="0">
                <a:solidFill>
                  <a:prstClr val="black"/>
                </a:solidFill>
                <a:latin typeface="Calibri Light" panose="020F0302020204030204"/>
                <a:cs typeface="Times New Roman" panose="02020603050405020304" pitchFamily="18" charset="0"/>
              </a:rPr>
              <a:t>El empeño de los habitantes de Babel, capaces de llevarse cualquier cosa por delante con tal de llegar al cielo, esconde otra iniquidad. Los constructores de Babel querían ser como Dios. La</a:t>
            </a:r>
          </a:p>
          <a:p>
            <a:pPr>
              <a:spcAft>
                <a:spcPts val="300"/>
              </a:spcAft>
            </a:pPr>
            <a:r>
              <a:rPr lang="es-MX" dirty="0">
                <a:solidFill>
                  <a:prstClr val="black"/>
                </a:solidFill>
                <a:latin typeface="Calibri Light" panose="020F0302020204030204"/>
                <a:cs typeface="Times New Roman" panose="02020603050405020304" pitchFamily="18" charset="0"/>
              </a:rPr>
              <a:t>Biblia sugiere esta usurpación del puesto de Dios caracterizándolos como 'ajad, «uno» (vers. 1,6). Esta palabra es precisamente la que define a Dios mismo en el mandamiento más grande: «Oye, Israel: Jehová, nuestro Dios, Jehová uno es» (</a:t>
            </a:r>
            <a:r>
              <a:rPr lang="es-MX" dirty="0" err="1">
                <a:solidFill>
                  <a:prstClr val="black"/>
                </a:solidFill>
                <a:latin typeface="Calibri Light" panose="020F0302020204030204"/>
                <a:cs typeface="Times New Roman" panose="02020603050405020304" pitchFamily="18" charset="0"/>
              </a:rPr>
              <a:t>Deut</a:t>
            </a:r>
            <a:r>
              <a:rPr lang="es-MX" dirty="0">
                <a:solidFill>
                  <a:prstClr val="black"/>
                </a:solidFill>
                <a:latin typeface="Calibri Light" panose="020F0302020204030204"/>
                <a:cs typeface="Times New Roman" panose="02020603050405020304" pitchFamily="18" charset="0"/>
              </a:rPr>
              <a:t>. 6: 4). </a:t>
            </a:r>
          </a:p>
          <a:p>
            <a:pPr>
              <a:spcAft>
                <a:spcPts val="300"/>
              </a:spcAft>
            </a:pPr>
            <a:r>
              <a:rPr lang="es-MX" b="1" dirty="0">
                <a:solidFill>
                  <a:prstClr val="black"/>
                </a:solidFill>
                <a:latin typeface="Calibri" panose="020F0502020204030204"/>
                <a:cs typeface="Times New Roman" panose="02020603050405020304" pitchFamily="18" charset="0"/>
              </a:rPr>
              <a:t>[Los enemigos de Dios] pensaban que estarían seguros en caso de otro diluvio, pues la torre que iban a construir se elevaría a una altura superior a la que habían alcanzado las aguas en ocasión del diluvio, que todo el mundo los honraría, que serían como dioses y gobernarían a la gente. Esa torre fue planeada para exaltar a sus constructores, y diseñada para desviar de Dios la atención de los que vivieran sobre la faz de la tierra, a fin de que se unieran a ellos en su idolatría. Antes que terminara la construcción, la gente ya vivía en la torre. Algunas habitaciones habían sido espléndidamente amobladas y decoradas para ser dedicadas a sus ídolos. Los que no creían en Dios se imaginaban que si su torre llegaba hasta las nubes, podrían descubrir las causas del diluvio </a:t>
            </a:r>
            <a:r>
              <a:rPr lang="es-MX" i="1" dirty="0">
                <a:solidFill>
                  <a:prstClr val="black"/>
                </a:solidFill>
                <a:latin typeface="Calibri" panose="020F0502020204030204"/>
                <a:cs typeface="Times New Roman" panose="02020603050405020304" pitchFamily="18" charset="0"/>
              </a:rPr>
              <a:t>(La historia de la redención, p. 75).</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Un famoso escritor francés secular del siglo pasado dijo que el gran propósito de la humanidad era tratar de “ser Dios”. ¿Por qué nos sentimos atraídos por esta peligrosa mentira, ya desde Eva en el Edén (</a:t>
            </a:r>
            <a:r>
              <a:rPr lang="es-MX" b="1" dirty="0" err="1">
                <a:solidFill>
                  <a:srgbClr val="FF0000"/>
                </a:solidFill>
                <a:latin typeface="Calibri" panose="020F0502020204030204"/>
                <a:cs typeface="Times New Roman" panose="02020603050405020304" pitchFamily="18" charset="0"/>
              </a:rPr>
              <a:t>Gén</a:t>
            </a:r>
            <a:r>
              <a:rPr lang="es-MX" b="1" dirty="0">
                <a:solidFill>
                  <a:srgbClr val="FF0000"/>
                </a:solidFill>
                <a:latin typeface="Calibri" panose="020F0502020204030204"/>
                <a:cs typeface="Times New Roman" panose="02020603050405020304" pitchFamily="18" charset="0"/>
              </a:rPr>
              <a:t>. 3:5)?</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“DESCENDAMOS”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354217"/>
          </a:xfrm>
          <a:prstGeom prst="rect">
            <a:avLst/>
          </a:prstGeom>
          <a:noFill/>
        </p:spPr>
        <p:txBody>
          <a:bodyPr wrap="square" rtlCol="0">
            <a:spAutoFit/>
          </a:bodyPr>
          <a:lstStyle/>
          <a:p>
            <a:pPr algn="just"/>
            <a:r>
              <a:rPr lang="es-MX" b="1" i="1" dirty="0">
                <a:cs typeface="Times New Roman" panose="02020603050405020304" pitchFamily="18" charset="0"/>
              </a:rPr>
              <a:t>“</a:t>
            </a:r>
            <a:r>
              <a:rPr lang="es-MX" sz="1600" b="1" i="1" dirty="0">
                <a:cs typeface="Times New Roman" panose="02020603050405020304" pitchFamily="18" charset="0"/>
              </a:rPr>
              <a:t>Y dijo Jehová: He aquí el pueblo es uno, y todos éstos tienen un solo lenguaje; y han comenzado la obra, y nada les hará desistir ahora de lo que han pensado hacer. Ahora, pues, descendamos, y confundamos allí su lengua, para que ninguno entienda el habla de su compañero” (Génesis 11: 6-7)</a:t>
            </a:r>
          </a:p>
          <a:p>
            <a:pPr algn="just"/>
            <a:r>
              <a:rPr lang="es-MX" sz="1600" b="1" i="1" dirty="0">
                <a:cs typeface="Times New Roman" panose="02020603050405020304" pitchFamily="18" charset="0"/>
              </a:rPr>
              <a:t>¿Por qué Dios descendió a la Tierra? ¿Cuál fue el hecho que motivó esta reacción divina?</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2087650"/>
            <a:ext cx="8296729" cy="4797734"/>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Dios tenía que bajar porque el ser humano nunca podrá subir a la presencia de Dios, sin la ayuda el Jesucristo, demostrando su supremacía. Esto demuestra además el interés de Dios por la humanidad.</a:t>
            </a:r>
          </a:p>
          <a:p>
            <a:pPr>
              <a:lnSpc>
                <a:spcPct val="110000"/>
              </a:lnSpc>
              <a:spcAft>
                <a:spcPts val="300"/>
              </a:spcAft>
            </a:pPr>
            <a:r>
              <a:rPr lang="es-MX" dirty="0">
                <a:latin typeface="Calibri Light (Titulos)"/>
                <a:cs typeface="Times New Roman" panose="02020603050405020304" pitchFamily="18" charset="0"/>
              </a:rPr>
              <a:t>A pesar de todos los esfuerzos de los constructores para llegar a los cielos, Dios tuvo que bajar para reunirse con ellos (vers. 5). Esta ironía la plasma el poeta del Salmo 2, quien probablemente tenía en mente a los constructores de Babel cuando escuchó al Señor riéndose de la insensatez de las naciones que se reunieron en su contra (Sal. 2: 1-4). La imagen del Dios que baja también expresa la ironía de Dios: Él es quien tiene la última palabra y descenderá contra el orgulloso y arrogante Babel del tiempo final. </a:t>
            </a:r>
            <a:endParaRPr lang="es-MX" dirty="0">
              <a:latin typeface="Calibri Light cuerpo"/>
              <a:cs typeface="Times New Roman" panose="02020603050405020304" pitchFamily="18" charset="0"/>
            </a:endParaRPr>
          </a:p>
          <a:p>
            <a:pPr>
              <a:lnSpc>
                <a:spcPct val="110000"/>
              </a:lnSpc>
              <a:spcAft>
                <a:spcPts val="300"/>
              </a:spcAft>
            </a:pPr>
            <a:r>
              <a:rPr lang="es-MX" b="1" dirty="0">
                <a:latin typeface="+mn-lt"/>
                <a:cs typeface="Times New Roman" panose="02020603050405020304" pitchFamily="18" charset="0"/>
              </a:rPr>
              <a:t>Hay constructores de torres en nuestros días. Los incrédulos formulan sus teorías sobre supuestas deducciones de la ciencia, y rechazan la palabra revelada de Dios… En el mundo que profesa ser cristiano, muchos se alejan de las claras enseñanzas de la Sagrada Escritura y construyen un credo fundado en especulaciones humanas y fábulas agradables: y señalan su torre como una manera de subir al cielo. </a:t>
            </a:r>
            <a:r>
              <a:rPr lang="es-MX" i="1" dirty="0">
                <a:latin typeface="+mn-lt"/>
                <a:cs typeface="Times New Roman" panose="02020603050405020304" pitchFamily="18" charset="0"/>
              </a:rPr>
              <a:t>(Conflicto y valor, p. 42).</a:t>
            </a:r>
          </a:p>
          <a:p>
            <a:pPr>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En el relato de la torre de Babel, ¿cómo vemos otro ejemplo de arrogancia humana, que en última instancia fracasará? ¿Qué lecciones personales podemos extraer de esta historia?</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LA REDENCIÓN DEL EXILIO</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“Así los esparció Jehová desde allí sobre la faz de toda la tierra, y dejaron de edificar la ciudad. Por esto fue llamado el nombre de ella Babel, porque allí confundió Jehová el lenguaje de toda la tierra, y desde allí los esparció sobre la faz de toda la tierra.” (Génesis 11: 8-9)</a:t>
            </a:r>
          </a:p>
          <a:p>
            <a:pPr algn="just"/>
            <a:r>
              <a:rPr lang="es-MX" sz="1600" b="1" dirty="0">
                <a:cs typeface="Times New Roman" panose="02020603050405020304" pitchFamily="18" charset="0"/>
              </a:rPr>
              <a:t>¿Por qué es redentora la dispersión que provocó Dios?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844824"/>
            <a:ext cx="8330736" cy="4941168"/>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El plan de Dios era que se poblara toda la tierra con su pueblo, pero los constructores de la torre de Babel querían vivir en un solo lugar. Es por eso que Dios los </a:t>
            </a:r>
            <a:r>
              <a:rPr lang="es-MX" dirty="0" err="1">
                <a:solidFill>
                  <a:schemeClr val="accent1">
                    <a:lumMod val="75000"/>
                  </a:schemeClr>
                </a:solidFill>
              </a:rPr>
              <a:t>esparcio</a:t>
            </a:r>
            <a:r>
              <a:rPr lang="es-MX" dirty="0">
                <a:solidFill>
                  <a:schemeClr val="accent1">
                    <a:lumMod val="75000"/>
                  </a:schemeClr>
                </a:solidFill>
              </a:rPr>
              <a:t>.</a:t>
            </a:r>
          </a:p>
          <a:p>
            <a:r>
              <a:rPr lang="es-MX" b="0" dirty="0"/>
              <a:t>En un juego de palabras, el autor del Génesis también relaciona a Babel, «la puerta de Dios», con la palabra </a:t>
            </a:r>
            <a:r>
              <a:rPr lang="es-MX" b="0" dirty="0" err="1"/>
              <a:t>balal</a:t>
            </a:r>
            <a:r>
              <a:rPr lang="es-MX" b="0" dirty="0"/>
              <a:t>, que significa «confusión», y alerta a los lectores sobre la insensatez y el riesgo de su emprendimiento. Babel lleva a la confusión. La ironía del proyecto de la torre de Babel se revela ahora a través de su reversión: «En contraste con su pretendida elevación, Dios baja; en contraste con su un idioma. Dios confunde su lengua; en contraste con su conglomeración. Dios los dispersa». </a:t>
            </a:r>
          </a:p>
          <a:p>
            <a:r>
              <a:rPr lang="es-MX" dirty="0"/>
              <a:t>“No es por un poder inherente por lo que año tras año produce la tierra sus frutos y sigue en su derrotero alrededor del sol. La mano de Dios guía a los planetas y los mantiene en posición en su marcha ordenada a través de los cielos, Es su poder el que hace que el verano y el invierno, el tiempo de sembrar y de recoger, el día y la noche se sigan uno a otro en sucesión regular. Es por su palabra como florece la vegetación, y como aparecen las hojas y las flores llenas de lozanía. Todo lo bueno que tenemos, cada rayo del sol y cada lluvia, cada bocado de alimento, cada momento de la vida, es un regalo de amor”. </a:t>
            </a:r>
            <a:r>
              <a:rPr lang="es-MX" b="0" i="1" dirty="0"/>
              <a:t>(El discurso maestro de Jesucristo, p. 65).</a:t>
            </a:r>
          </a:p>
          <a:p>
            <a:r>
              <a:rPr lang="es-MX" dirty="0">
                <a:latin typeface="Calibri Light (Cuerpo)"/>
              </a:rPr>
              <a:t>Reflexionando: </a:t>
            </a:r>
            <a:r>
              <a:rPr lang="es-MX" dirty="0">
                <a:solidFill>
                  <a:srgbClr val="FF0000"/>
                </a:solidFill>
                <a:latin typeface="Calibri Light (Cuerpo)"/>
              </a:rPr>
              <a:t> Que aprendemos en la actualidad de la confusión que hay en el mundo cristiano sobre la Palabra de Dios. ¿Cómo podemos ayudar a la gente para que deje de esta confundida.</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153538</TotalTime>
  <Words>3761</Words>
  <Application>Microsoft Office PowerPoint</Application>
  <PresentationFormat>Panorámica</PresentationFormat>
  <Paragraphs>80</Paragraphs>
  <Slides>10</Slides>
  <Notes>9</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10</vt:i4>
      </vt:variant>
    </vt:vector>
  </HeadingPairs>
  <TitlesOfParts>
    <vt:vector size="30" baseType="lpstr">
      <vt:lpstr>Abadi</vt:lpstr>
      <vt:lpstr>Adobe Garamond Pro Bold</vt:lpstr>
      <vt:lpstr>Arial</vt:lpstr>
      <vt:lpstr>Arial Rounded MT Bold</vt:lpstr>
      <vt:lpstr>Avenir Next LT Pro</vt:lpstr>
      <vt:lpstr>Calibri</vt:lpstr>
      <vt:lpstr>Calibri Light</vt:lpstr>
      <vt:lpstr>Calibri Light (Cuerpo)</vt:lpstr>
      <vt:lpstr>Calibri Light (Titulos)</vt:lpstr>
      <vt:lpstr>Calibri Light cuerpo</vt:lpstr>
      <vt:lpstr>Dosis</vt:lpstr>
      <vt:lpstr>Eras Bold ITC</vt:lpstr>
      <vt:lpstr>Gisha</vt:lpstr>
      <vt:lpstr>Impact</vt:lpstr>
      <vt:lpstr>Lato</vt:lpstr>
      <vt:lpstr>Lucida Grande</vt:lpstr>
      <vt:lpstr>Lucida Sans Unicode</vt:lpstr>
      <vt:lpstr>open sans</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5084</cp:revision>
  <dcterms:created xsi:type="dcterms:W3CDTF">2019-04-09T00:55:26Z</dcterms:created>
  <dcterms:modified xsi:type="dcterms:W3CDTF">2022-04-27T23:59:23Z</dcterms:modified>
</cp:coreProperties>
</file>