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76"/>
    <a:srgbClr val="FF5518"/>
    <a:srgbClr val="385F74"/>
    <a:srgbClr val="283C69"/>
    <a:srgbClr val="233867"/>
    <a:srgbClr val="1A0606"/>
    <a:srgbClr val="99B4C9"/>
    <a:srgbClr val="060000"/>
    <a:srgbClr val="98B5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0769" autoAdjust="0"/>
  </p:normalViewPr>
  <p:slideViewPr>
    <p:cSldViewPr showGuides="1">
      <p:cViewPr varScale="1">
        <p:scale>
          <a:sx n="94" d="100"/>
          <a:sy n="94" d="100"/>
        </p:scale>
        <p:origin x="110" y="18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30/03/2022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30/03/2022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48661" y="1061548"/>
            <a:ext cx="8694677" cy="5796452"/>
          </a:xfrm>
          <a:prstGeom prst="rect">
            <a:avLst/>
          </a:prstGeom>
        </p:spPr>
      </p:pic>
      <p:sp>
        <p:nvSpPr>
          <p:cNvPr id="9" name="Rectángulo 8">
            <a:extLst>
              <a:ext uri="{FF2B5EF4-FFF2-40B4-BE49-F238E27FC236}">
                <a16:creationId xmlns:a16="http://schemas.microsoft.com/office/drawing/2014/main" id="{26E9E0B9-8769-4180-8CFA-E0F011E0026C}"/>
              </a:ext>
            </a:extLst>
          </p:cNvPr>
          <p:cNvSpPr/>
          <p:nvPr userDrawn="1"/>
        </p:nvSpPr>
        <p:spPr>
          <a:xfrm>
            <a:off x="0" y="1049841"/>
            <a:ext cx="2279662" cy="5796453"/>
          </a:xfrm>
          <a:prstGeom prst="rect">
            <a:avLst/>
          </a:prstGeom>
          <a:solidFill>
            <a:srgbClr val="FF5518"/>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0" y="-1"/>
            <a:ext cx="12148900" cy="1049842"/>
          </a:xfrm>
          <a:prstGeom prst="rect">
            <a:avLst/>
          </a:prstGeom>
          <a:solidFill>
            <a:srgbClr val="3C6276"/>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           EL GÉNESIS</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LA CREACIÓN</a:t>
            </a:r>
          </a:p>
          <a:p>
            <a:pPr algn="ct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01</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02 de Abril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01246" y="3851"/>
            <a:ext cx="1790754" cy="6854260"/>
          </a:xfrm>
          <a:prstGeom prst="rect">
            <a:avLst/>
          </a:prstGeom>
          <a:solidFill>
            <a:srgbClr val="FF5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1230" b="1230"/>
          <a:stretch/>
        </p:blipFill>
        <p:spPr>
          <a:xfrm>
            <a:off x="9962052" y="245663"/>
            <a:ext cx="1161767" cy="1507717"/>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987461" y="1414235"/>
            <a:ext cx="2092175" cy="1352589"/>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9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“En el principio creó Dios los cielos y la tierra”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Gén</a:t>
            </a:r>
            <a:r>
              <a:rPr lang="es-MX" sz="7100" b="1" kern="1200" dirty="0">
                <a:solidFill>
                  <a:schemeClr val="tx1"/>
                </a:solidFill>
                <a:latin typeface="Arial Rounded MT Bold" panose="020F0704030504030204" pitchFamily="34" charset="0"/>
                <a:ea typeface="+mj-ea"/>
                <a:cs typeface="+mj-cs"/>
              </a:rPr>
              <a:t>. 1:1).</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3C6276"/>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30/03/2022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92500" lnSpcReduction="10000"/>
          </a:bodyPr>
          <a:lstStyle/>
          <a:p>
            <a:pPr marL="0" indent="0" algn="just">
              <a:buNone/>
            </a:pPr>
            <a:r>
              <a:rPr lang="es-MX" dirty="0"/>
              <a:t>La Creación es un acontecimiento histórico que tuvo lugar cuando la humanidad aun no estaba presente para verlo y dar fe de ello. Por ende, la Creación es el acontecimiento que más fe requiere y, por implicación, es una revelación de lo Alto. También es notorio que Pablo comience su lista de hechos fieles con la Creación: “Por la fe entendemos haber sido constituido el universo por la palabra de Dios, de modo que lo que se ve fue hecho de lo que no se veía” (Hebreos 11;3). El pensamiento teológico, al igual que la fe, debe empezar ante todo con el reconocimiento de la Creación.</a:t>
            </a:r>
          </a:p>
          <a:p>
            <a:pPr marL="0" indent="0" algn="just">
              <a:buNone/>
            </a:pPr>
            <a:r>
              <a:rPr lang="es-MX" dirty="0"/>
              <a:t>Hemos estudiado tres actos de la creación de nuestro planeta: 1) El arquitecto de la creación; 2) La creación de la humanidad; y 3) Dios nos da el sábado como símbolo de la eternidad.  </a:t>
            </a:r>
          </a:p>
          <a:p>
            <a:pPr marL="0" indent="0" algn="just">
              <a:buNone/>
            </a:pPr>
            <a:r>
              <a:rPr lang="es-MX" dirty="0"/>
              <a:t>““Puesto que el libro de la naturaleza y el de la Revelación llevan el sello de la misma Mente maestra, no pueden sino hablar en armonía. Con diferentes métodos y lenguajes, dan testimonio de las mismas grandes verdades. La ciencia descubre siempre nuevas maravillas, pero en su investigación no obtiene nada que, correctamente comprendido, discrepe con la revelación divina. El libro de la naturaleza y la Palabra escrita se alumbran mutuamente. Nos familiarizan con Dios al enseñarnos algo de las leyes por medio de las cuales él obra.” </a:t>
            </a:r>
            <a:r>
              <a:rPr lang="es-MX" i="1" dirty="0"/>
              <a:t>(La Educación, p, 129)</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11343" b="11343"/>
          <a:stretch/>
        </p:blipFill>
        <p:spPr>
          <a:xfrm>
            <a:off x="7248128" y="2852936"/>
            <a:ext cx="3096344"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36160" y="2852937"/>
            <a:ext cx="2395916" cy="1944216"/>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700808"/>
            <a:ext cx="7056784" cy="5184576"/>
          </a:xfrm>
          <a:prstGeom prst="rect">
            <a:avLst/>
          </a:prstGeom>
        </p:spPr>
        <p:txBody>
          <a:bodyPr wrap="square">
            <a:normAutofit fontScale="92500"/>
          </a:bodyPr>
          <a:lstStyle/>
          <a:p>
            <a:pPr algn="just">
              <a:spcAft>
                <a:spcPts val="600"/>
              </a:spcAft>
            </a:pPr>
            <a:r>
              <a:rPr lang="es-MX" sz="2100" b="1" dirty="0">
                <a:ln>
                  <a:solidFill>
                    <a:schemeClr val="tx1"/>
                  </a:solidFill>
                </a:ln>
                <a:latin typeface="+mj-lt"/>
                <a:ea typeface="+mj-ea"/>
                <a:cs typeface="+mj-cs"/>
              </a:rPr>
              <a:t>Es notable que la Biblia comience con la Creación. De hecho, muchos libros bíblicos comienzan con una alusión a la Creación. El libro de Crónicas comienza con la Creación, para testificar que todos pertenecemos a la misma raza humana, que venimos del mismo Padre (1 </a:t>
            </a:r>
            <a:r>
              <a:rPr lang="es-MX" sz="2100" b="1" dirty="0" err="1">
                <a:ln>
                  <a:solidFill>
                    <a:schemeClr val="tx1"/>
                  </a:solidFill>
                </a:ln>
                <a:latin typeface="+mj-lt"/>
                <a:ea typeface="+mj-ea"/>
                <a:cs typeface="+mj-cs"/>
              </a:rPr>
              <a:t>Crón</a:t>
            </a:r>
            <a:r>
              <a:rPr lang="es-MX" sz="2100" b="1" dirty="0">
                <a:ln>
                  <a:solidFill>
                    <a:schemeClr val="tx1"/>
                  </a:solidFill>
                </a:ln>
                <a:latin typeface="+mj-lt"/>
                <a:ea typeface="+mj-ea"/>
                <a:cs typeface="+mj-cs"/>
              </a:rPr>
              <a:t>. 1:1). Isaías comienza con Génesis 1:1, que es la primera frase del relato de la Creación, para recordarnos que Dios es nuestro proveedor y que debemos escucharlo (Isa. 1:2).</a:t>
            </a:r>
          </a:p>
          <a:p>
            <a:pPr algn="just">
              <a:spcAft>
                <a:spcPts val="600"/>
              </a:spcAft>
            </a:pPr>
            <a:r>
              <a:rPr lang="es-MX" sz="2100" b="1" dirty="0">
                <a:ln>
                  <a:solidFill>
                    <a:schemeClr val="tx1"/>
                  </a:solidFill>
                </a:ln>
                <a:latin typeface="+mj-lt"/>
                <a:ea typeface="+mj-ea"/>
                <a:cs typeface="+mj-cs"/>
              </a:rPr>
              <a:t>El Evangelio de Juan comienza con un poema sobre la Creación (Juan 1:1-14) para enfatizar el milagro de la Encarnación: que Jesucristo, quien era Dios “en el principio”, creó el mundo y luego se hizo carne para salvar al mundo. Estudiaremos el texto bíblico de la Creación siguiendo el modelo de estos autores bíblicos para aprender lecciones vitales sobre Dios, sobre nosotros mismos como seres humanos, y sobre la naturaleza y la relevancia de la Creación en sí.</a:t>
            </a:r>
          </a:p>
          <a:p>
            <a:pPr algn="just">
              <a:spcAft>
                <a:spcPts val="600"/>
              </a:spcAft>
            </a:pPr>
            <a:r>
              <a:rPr lang="es-MX" sz="2100" b="1" dirty="0">
                <a:ln>
                  <a:solidFill>
                    <a:schemeClr val="tx1"/>
                  </a:solidFill>
                </a:ln>
                <a:latin typeface="+mj-lt"/>
                <a:ea typeface="+mj-ea"/>
                <a:cs typeface="+mj-cs"/>
              </a:rPr>
              <a:t>En la lección de esta semana  estudiaremos tres actos sobre la creación: 1) El arquitecto de la creación; 2) La creación de la humanidad; y 3) Dios nos da el sábado como símbolo de la eternidad.</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3">
            <a:extLst>
              <a:ext uri="{28A0092B-C50C-407E-A947-70E740481C1C}">
                <a14:useLocalDpi xmlns:a14="http://schemas.microsoft.com/office/drawing/2010/main" val="0"/>
              </a:ext>
            </a:extLst>
          </a:blip>
          <a:srcRect l="8521" r="8521"/>
          <a:stretch/>
        </p:blipFill>
        <p:spPr>
          <a:xfrm>
            <a:off x="7680176" y="2924944"/>
            <a:ext cx="2492306" cy="2002846"/>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830997"/>
          </a:xfrm>
          <a:prstGeom prst="rect">
            <a:avLst/>
          </a:prstGeom>
          <a:noFill/>
        </p:spPr>
        <p:txBody>
          <a:bodyPr wrap="square" rtlCol="0">
            <a:spAutoFit/>
          </a:bodyPr>
          <a:lstStyle/>
          <a:p>
            <a:pPr algn="ctr"/>
            <a:r>
              <a:rPr lang="es-MX" sz="2400" b="1">
                <a:solidFill>
                  <a:schemeClr val="bg1"/>
                </a:solidFill>
                <a:latin typeface="Lucida Sans Unicode" panose="020B0602030504020204" pitchFamily="34" charset="0"/>
                <a:cs typeface="Lucida Sans Unicode" panose="020B0602030504020204" pitchFamily="34" charset="0"/>
              </a:rPr>
              <a:t>RECIBIR UN REINO INCONMOVIBLE</a:t>
            </a:r>
            <a:endParaRPr lang="es-MX" sz="2400" b="1" dirty="0">
              <a:solidFill>
                <a:schemeClr val="bg1"/>
              </a:solidFill>
              <a:latin typeface="Lucida Sans Unicode" panose="020B0602030504020204" pitchFamily="34" charset="0"/>
              <a:cs typeface="Lucida Sans Unicode" panose="020B0602030504020204" pitchFamily="34" charset="0"/>
            </a:endParaRPr>
          </a:p>
          <a:p>
            <a:pPr algn="ctr"/>
            <a:endParaRPr lang="es-MX" sz="2400" b="1" dirty="0">
              <a:solidFill>
                <a:schemeClr val="bg1"/>
              </a:solidFill>
              <a:latin typeface="Lucida Sans Unicode" panose="020B0602030504020204" pitchFamily="34" charset="0"/>
              <a:cs typeface="Lucida Sans Unicode" panose="020B0602030504020204" pitchFamily="34" charset="0"/>
            </a:endParaRP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836712"/>
            <a:ext cx="8173419" cy="6018474"/>
          </a:xfrm>
          <a:prstGeom prst="rect">
            <a:avLst/>
          </a:prstGeom>
          <a:noFill/>
        </p:spPr>
        <p:txBody>
          <a:bodyPr wrap="square" rtlCol="0">
            <a:normAutofit fontScale="92500"/>
          </a:bodyPr>
          <a:lstStyle/>
          <a:p>
            <a:pPr indent="808038" algn="just">
              <a:spcAft>
                <a:spcPts val="600"/>
              </a:spcAft>
              <a:tabLst>
                <a:tab pos="808038" algn="l"/>
              </a:tabLst>
            </a:pPr>
            <a:r>
              <a:rPr lang="es-MX" dirty="0">
                <a:latin typeface="+mj-lt"/>
                <a:cs typeface="Times New Roman" panose="02020603050405020304" pitchFamily="18" charset="0"/>
              </a:rPr>
              <a:t>a primera letra del libro del Génesis, es la palabra </a:t>
            </a:r>
            <a:r>
              <a:rPr lang="es-MX" i="1" dirty="0" err="1">
                <a:latin typeface="+mj-lt"/>
                <a:cs typeface="Times New Roman" panose="02020603050405020304" pitchFamily="18" charset="0"/>
              </a:rPr>
              <a:t>bere’shitt</a:t>
            </a:r>
            <a:r>
              <a:rPr lang="es-MX" i="1" dirty="0">
                <a:latin typeface="+mj-lt"/>
                <a:cs typeface="Times New Roman" panose="02020603050405020304" pitchFamily="18" charset="0"/>
              </a:rPr>
              <a:t>, </a:t>
            </a:r>
            <a:r>
              <a:rPr lang="es-MX" dirty="0">
                <a:latin typeface="+mj-lt"/>
                <a:cs typeface="Times New Roman" panose="02020603050405020304" pitchFamily="18" charset="0"/>
              </a:rPr>
              <a:t>que significa «en el 	principio» (</a:t>
            </a:r>
            <a:r>
              <a:rPr lang="es-MX" dirty="0" err="1">
                <a:latin typeface="+mj-lt"/>
                <a:cs typeface="Times New Roman" panose="02020603050405020304" pitchFamily="18" charset="0"/>
              </a:rPr>
              <a:t>Gén</a:t>
            </a:r>
            <a:r>
              <a:rPr lang="es-MX" dirty="0">
                <a:latin typeface="+mj-lt"/>
                <a:cs typeface="Times New Roman" panose="02020603050405020304" pitchFamily="18" charset="0"/>
              </a:rPr>
              <a:t>. 1:1). Una </a:t>
            </a:r>
            <a:r>
              <a:rPr lang="es-MX" i="1" dirty="0" err="1">
                <a:latin typeface="+mj-lt"/>
                <a:cs typeface="Times New Roman" panose="02020603050405020304" pitchFamily="18" charset="0"/>
              </a:rPr>
              <a:t>bet</a:t>
            </a:r>
            <a:r>
              <a:rPr lang="es-MX" i="1" dirty="0">
                <a:latin typeface="+mj-lt"/>
                <a:cs typeface="Times New Roman" panose="02020603050405020304" pitchFamily="18" charset="0"/>
              </a:rPr>
              <a:t>, </a:t>
            </a:r>
            <a:r>
              <a:rPr lang="he-IL" i="1" dirty="0">
                <a:latin typeface="+mj-lt"/>
                <a:cs typeface="Times New Roman" panose="02020603050405020304" pitchFamily="18" charset="0"/>
              </a:rPr>
              <a:t>ב</a:t>
            </a:r>
            <a:r>
              <a:rPr lang="es-MX" i="1" dirty="0"/>
              <a:t>, </a:t>
            </a:r>
            <a:r>
              <a:rPr lang="es-MX" dirty="0">
                <a:latin typeface="+mj-lt"/>
                <a:cs typeface="Times New Roman" panose="02020603050405020304" pitchFamily="18" charset="0"/>
              </a:rPr>
              <a:t>que se representa como una casa con una puerta 	abierta hacia el lado izquierdo, que es la dirección en que se lee en hebreo. Un 	rabino explico que la letra </a:t>
            </a:r>
            <a:r>
              <a:rPr lang="es-MX" i="1" dirty="0" err="1">
                <a:latin typeface="+mj-lt"/>
                <a:cs typeface="Times New Roman" panose="02020603050405020304" pitchFamily="18" charset="0"/>
              </a:rPr>
              <a:t>bet</a:t>
            </a:r>
            <a:r>
              <a:rPr lang="es-MX" i="1" dirty="0">
                <a:latin typeface="+mj-lt"/>
                <a:cs typeface="Times New Roman" panose="02020603050405020304" pitchFamily="18" charset="0"/>
              </a:rPr>
              <a:t> </a:t>
            </a:r>
            <a:r>
              <a:rPr lang="es-MX" dirty="0">
                <a:latin typeface="+mj-lt"/>
                <a:cs typeface="Times New Roman" panose="02020603050405020304" pitchFamily="18" charset="0"/>
              </a:rPr>
              <a:t>tiene un techo porque nadie puede ver y entender lo que hay hacia arriba, tiene </a:t>
            </a:r>
            <a:r>
              <a:rPr lang="es-MX" dirty="0" err="1">
                <a:latin typeface="+mj-lt"/>
                <a:cs typeface="Times New Roman" panose="02020603050405020304" pitchFamily="18" charset="0"/>
              </a:rPr>
              <a:t>ina</a:t>
            </a:r>
            <a:r>
              <a:rPr lang="es-MX" dirty="0">
                <a:latin typeface="+mj-lt"/>
                <a:cs typeface="Times New Roman" panose="02020603050405020304" pitchFamily="18" charset="0"/>
              </a:rPr>
              <a:t> pared detrás porque lo que sucedió antes de ella no nos concierne; y tiene piso porque el polvo no significa nada. Solo hay una abertura hacia lo que viene después de la </a:t>
            </a:r>
            <a:r>
              <a:rPr lang="es-MX" i="1" dirty="0" err="1">
                <a:latin typeface="+mj-lt"/>
                <a:cs typeface="Times New Roman" panose="02020603050405020304" pitchFamily="18" charset="0"/>
              </a:rPr>
              <a:t>bet</a:t>
            </a:r>
            <a:r>
              <a:rPr lang="es-MX" dirty="0">
                <a:latin typeface="+mj-lt"/>
                <a:cs typeface="Times New Roman" panose="02020603050405020304" pitchFamily="18" charset="0"/>
              </a:rPr>
              <a:t>, lo que sucede después de la primera palabra divina. El libro del Génesis es la puerta que se abre al resto de las Sagradas Escrituras.</a:t>
            </a:r>
          </a:p>
          <a:p>
            <a:pPr algn="just">
              <a:spcAft>
                <a:spcPts val="600"/>
              </a:spcAft>
              <a:tabLst>
                <a:tab pos="808038" algn="l"/>
              </a:tabLst>
            </a:pPr>
            <a:r>
              <a:rPr lang="es-MX" dirty="0">
                <a:latin typeface="+mj-lt"/>
                <a:cs typeface="Times New Roman" panose="02020603050405020304" pitchFamily="18" charset="0"/>
              </a:rPr>
              <a:t>La primera lección que extraemos del texto bíblico sobre la Creación es un mensaje de belleza. Los juegos de palabras, los juegos de sonidos, los paralelismos y las estructuras bien equilibradas contribuyen a producir una poderosa expresión poética. El ritmo de siete domina el pasaje. La narración de la Creación no solo cubre un período literal de siete días; también vemos muchos ejemplos en que siete veces se repiten sonidos, palabras o hasta frases específicas. Este ritmo de siete no solo tiene una motivación estética. Esta característica estilística tiene un sentido profundo: da testimonio de la perfección de la Creación de Dios.</a:t>
            </a:r>
          </a:p>
          <a:p>
            <a:pPr algn="just">
              <a:spcAft>
                <a:spcPts val="300"/>
              </a:spcAft>
              <a:tabLst>
                <a:tab pos="808038" algn="l"/>
              </a:tabLst>
            </a:pPr>
            <a:r>
              <a:rPr lang="es-MX" b="1" dirty="0">
                <a:cs typeface="Times New Roman" panose="02020603050405020304" pitchFamily="18" charset="0"/>
              </a:rPr>
              <a:t>Después de crear nuestro mundo y al hombre, miró la obra que había realizado, y declaró que era muy buena. Y cuando los fundamentos de la tierra fueron colocados, el fundamento del sábado también lo fue. “Cuando alababan las estrellas todas del alba, y se regocijaban todos los hijos de Dios”, Dios vio que el día de reposo era esencial para el hombre, aun en el Paraíso. Al darle el sábado al hombre, Dios consideró su salud espiritual y su salud física </a:t>
            </a:r>
            <a:r>
              <a:rPr lang="es-MX" i="1" dirty="0">
                <a:cs typeface="Times New Roman" panose="02020603050405020304" pitchFamily="18" charset="0"/>
              </a:rPr>
              <a:t>(Testimonios para los ministros, p. 136).</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3787" r="13787"/>
          <a:stretch/>
        </p:blipFill>
        <p:spPr>
          <a:xfrm>
            <a:off x="8688162" y="1556792"/>
            <a:ext cx="345651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692696"/>
            <a:ext cx="1008112"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1384995"/>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DIOS DE LA CREACIÓN</a:t>
            </a: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“Cantad alegres a Dios, habitantes de toda la tierra. Servid a Jehová con alegría; Venid ante su presencia con regocijo. Reconoced que Jehová es Dios; El nos hizo, y no nosotros a nosotros mismos; Pueblo suyo somos, y ovejas de su prado”. (Salmos 100: (1-3) </a:t>
            </a:r>
          </a:p>
          <a:p>
            <a:pPr algn="just"/>
            <a:r>
              <a:rPr lang="es-MX" sz="1600" b="1" dirty="0">
                <a:cs typeface="Times New Roman" panose="02020603050405020304" pitchFamily="18" charset="0"/>
              </a:rPr>
              <a:t>Lee Salmo 100:1 al 3. ¿Cuál es la respuesta humana al Dios de la Creación y por qué?</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700808"/>
            <a:ext cx="8362351" cy="5112568"/>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La Respuesta es de gozo cantando alegremente a Dios, pero también sirviéndole con alegría, ir al llamado de Dios para estar en su presencia con regocijo, reconociendo que Jehová es Dios; ya que él no hizo, somos su pueblo, y ovejas de su prado.</a:t>
            </a:r>
          </a:p>
          <a:p>
            <a:r>
              <a:rPr lang="es-MX" b="0" dirty="0">
                <a:solidFill>
                  <a:prstClr val="black"/>
                </a:solidFill>
              </a:rPr>
              <a:t>El primer relato de la creación comienza resaltando el nombre del gran Dios </a:t>
            </a:r>
            <a:r>
              <a:rPr lang="es-MX" b="0" i="1" dirty="0">
                <a:solidFill>
                  <a:prstClr val="black"/>
                </a:solidFill>
              </a:rPr>
              <a:t>Elohim</a:t>
            </a:r>
            <a:r>
              <a:rPr lang="es-MX" b="0" dirty="0">
                <a:solidFill>
                  <a:prstClr val="black"/>
                </a:solidFill>
              </a:rPr>
              <a:t>. Su nombre denota majestuosidad y poder. La palabra </a:t>
            </a:r>
            <a:r>
              <a:rPr lang="es-MX" b="0" i="1" dirty="0">
                <a:solidFill>
                  <a:prstClr val="black"/>
                </a:solidFill>
              </a:rPr>
              <a:t>Elohim </a:t>
            </a:r>
            <a:r>
              <a:rPr lang="es-MX" b="0" dirty="0">
                <a:solidFill>
                  <a:prstClr val="black"/>
                </a:solidFill>
              </a:rPr>
              <a:t>se deriva de palabras hebreas que evocan preeminencia. La palabra </a:t>
            </a:r>
            <a:r>
              <a:rPr lang="es-MX" b="0" i="1" dirty="0">
                <a:solidFill>
                  <a:prstClr val="black"/>
                </a:solidFill>
              </a:rPr>
              <a:t>elom </a:t>
            </a:r>
            <a:r>
              <a:rPr lang="es-MX" b="0" dirty="0">
                <a:solidFill>
                  <a:prstClr val="black"/>
                </a:solidFill>
              </a:rPr>
              <a:t>hace referencia la árbol más majestuoso de todos: el roble, mientras que la palabra </a:t>
            </a:r>
            <a:r>
              <a:rPr lang="es-MX" b="0" i="1" dirty="0">
                <a:solidFill>
                  <a:prstClr val="black"/>
                </a:solidFill>
              </a:rPr>
              <a:t>ayil </a:t>
            </a:r>
            <a:r>
              <a:rPr lang="es-MX" b="0" dirty="0">
                <a:solidFill>
                  <a:prstClr val="black"/>
                </a:solidFill>
              </a:rPr>
              <a:t>hace referencia al macho carnero. La oveja más fuerte que conduce al rebaño. Resulta significativo el hecho de que la referencia a Dios aparece exactamente en la mitad exacta del primer versículo hebreo (</a:t>
            </a:r>
            <a:r>
              <a:rPr lang="es-MX" b="0" dirty="0" err="1">
                <a:solidFill>
                  <a:prstClr val="black"/>
                </a:solidFill>
              </a:rPr>
              <a:t>Gén</a:t>
            </a:r>
            <a:r>
              <a:rPr lang="es-MX" b="0" dirty="0">
                <a:solidFill>
                  <a:prstClr val="black"/>
                </a:solidFill>
              </a:rPr>
              <a:t>. 1: 1). La antigua </a:t>
            </a:r>
            <a:r>
              <a:rPr lang="es-MX" b="0" dirty="0" err="1">
                <a:solidFill>
                  <a:prstClr val="black"/>
                </a:solidFill>
              </a:rPr>
              <a:t>liturgía</a:t>
            </a:r>
            <a:r>
              <a:rPr lang="es-MX" b="0" dirty="0">
                <a:solidFill>
                  <a:prstClr val="black"/>
                </a:solidFill>
              </a:rPr>
              <a:t> judía ha conservado esta forma. En la Biblia hebrea, el acento enfático (</a:t>
            </a:r>
            <a:r>
              <a:rPr lang="es-MX" b="0" i="1" dirty="0">
                <a:solidFill>
                  <a:prstClr val="black"/>
                </a:solidFill>
              </a:rPr>
              <a:t>el </a:t>
            </a:r>
            <a:r>
              <a:rPr lang="es-MX" b="0" i="1" dirty="0" err="1">
                <a:solidFill>
                  <a:prstClr val="black"/>
                </a:solidFill>
              </a:rPr>
              <a:t>atnaj</a:t>
            </a:r>
            <a:r>
              <a:rPr lang="es-MX" b="0" dirty="0">
                <a:solidFill>
                  <a:prstClr val="black"/>
                </a:solidFill>
              </a:rPr>
              <a:t>) que divide el versículo en dos partes y marca su apogeo, se coloca bajo el nombre </a:t>
            </a:r>
            <a:r>
              <a:rPr lang="es-MX" b="0" i="1" dirty="0">
                <a:solidFill>
                  <a:prstClr val="black"/>
                </a:solidFill>
              </a:rPr>
              <a:t>Elohim. </a:t>
            </a:r>
            <a:r>
              <a:rPr lang="es-MX" b="0" dirty="0">
                <a:solidFill>
                  <a:prstClr val="black"/>
                </a:solidFill>
              </a:rPr>
              <a:t>Cuando un oficiante de la sinagoga canta el texto hebreo, hace reverencia al gran </a:t>
            </a:r>
            <a:r>
              <a:rPr lang="es-MX" b="0" i="1" dirty="0">
                <a:solidFill>
                  <a:prstClr val="black"/>
                </a:solidFill>
              </a:rPr>
              <a:t>Elohim.</a:t>
            </a:r>
            <a:endParaRPr lang="es-MX" b="0" dirty="0">
              <a:solidFill>
                <a:prstClr val="black"/>
              </a:solidFill>
              <a:latin typeface="Calibri Light" panose="020F0302020204030204"/>
            </a:endParaRPr>
          </a:p>
          <a:p>
            <a:r>
              <a:rPr lang="es-MX" dirty="0">
                <a:solidFill>
                  <a:prstClr val="black"/>
                </a:solidFill>
                <a:latin typeface="Calibri" panose="020F0502020204030204"/>
              </a:rPr>
              <a:t>[M]</a:t>
            </a:r>
            <a:r>
              <a:rPr lang="es-MX" dirty="0" err="1">
                <a:solidFill>
                  <a:prstClr val="black"/>
                </a:solidFill>
                <a:latin typeface="Calibri" panose="020F0502020204030204"/>
              </a:rPr>
              <a:t>ediante</a:t>
            </a:r>
            <a:r>
              <a:rPr lang="es-MX" dirty="0">
                <a:solidFill>
                  <a:prstClr val="black"/>
                </a:solidFill>
                <a:latin typeface="Calibri" panose="020F0502020204030204"/>
              </a:rPr>
              <a:t> el salmista se dio este mensaje a Israel: </a:t>
            </a:r>
            <a:r>
              <a:rPr lang="es-MX" i="1" dirty="0">
                <a:solidFill>
                  <a:prstClr val="black"/>
                </a:solidFill>
                <a:latin typeface="Calibri" panose="020F0502020204030204"/>
              </a:rPr>
              <a:t>“Servid a Jehová con alegría: venid ante su acatamiento con regocijo. Reconoced que Jehová él es Dios: él nos hizo, y no nosotros a nosotros mismos; pueblo suyo somos, y ovejas de su prado. Entrad por sus puertas con reconocimiento, por sus atrios con alabanza.” </a:t>
            </a:r>
            <a:r>
              <a:rPr lang="es-MX" dirty="0">
                <a:solidFill>
                  <a:prstClr val="black"/>
                </a:solidFill>
                <a:latin typeface="Calibri" panose="020F0502020204030204"/>
              </a:rPr>
              <a:t>Salmos 100:2-4. Y acerca de todos los que guardan “el sábado de profanarlo,” el Señor declara: </a:t>
            </a:r>
            <a:r>
              <a:rPr lang="es-MX" i="1" dirty="0">
                <a:solidFill>
                  <a:prstClr val="black"/>
                </a:solidFill>
                <a:latin typeface="Calibri" panose="020F0502020204030204"/>
              </a:rPr>
              <a:t>“Yo los llevaré al monte de mi santidad, y los recrearé en mi casa de oración.”</a:t>
            </a:r>
            <a:r>
              <a:rPr lang="es-MX" dirty="0">
                <a:solidFill>
                  <a:prstClr val="black"/>
                </a:solidFill>
                <a:latin typeface="Calibri" panose="020F0502020204030204"/>
              </a:rPr>
              <a:t> Isaías 56:6, 7 </a:t>
            </a:r>
            <a:r>
              <a:rPr lang="es-MX" b="0" i="1" dirty="0">
                <a:solidFill>
                  <a:prstClr val="black"/>
                </a:solidFill>
                <a:latin typeface="Calibri" panose="020F0502020204030204"/>
              </a:rPr>
              <a:t>(El Deseado de todas las gentes, p. 254).</a:t>
            </a:r>
          </a:p>
          <a:p>
            <a:r>
              <a:rPr lang="es-MX" dirty="0"/>
              <a:t>Reflexionando: </a:t>
            </a:r>
            <a:r>
              <a:rPr lang="es-MX" dirty="0">
                <a:solidFill>
                  <a:srgbClr val="FF0000"/>
                </a:solidFill>
                <a:latin typeface="Calibri" panose="020F0502020204030204"/>
              </a:rPr>
              <a:t>Medita sobre el vasto poder de Dios, que sostiene el cosmos y, no obstante, puede estar tan cerca de cada uno de nosotros. ¿Por qué esta verdad es tan asombrosa? </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CREACIÓN</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“Y vio Dios que la luz era buena; y separó Dios la luz de las tinieblas. Y llamó Dios a lo seco Tierra, y a la reunión de las aguas llamó Mares. Y vio Dios que era bueno.” (Génesis 1: 4,10).</a:t>
            </a:r>
          </a:p>
          <a:p>
            <a:pPr algn="just"/>
            <a:r>
              <a:rPr lang="es-MX" sz="1600" b="1" dirty="0"/>
              <a:t>Lee Génesis 1:4, 10, 12, 18, 21, 25, 31; y 2:1 al 3. ¿Cuál es el significado del estribillo “era buena/o” en el primer relato de la Creación? ¿Cuál es la lección implícita que alberga el final de la Creación (</a:t>
            </a:r>
            <a:r>
              <a:rPr lang="es-MX" sz="1600" b="1" dirty="0" err="1"/>
              <a:t>Gén</a:t>
            </a:r>
            <a:r>
              <a:rPr lang="es-MX" sz="1600" b="1" dirty="0"/>
              <a:t>. 2:1-3)?</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944127"/>
            <a:ext cx="8330736" cy="4913873"/>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El significado del estribillo “era bueno7o” era que todo funcionaba correctamente, muy bien tal como Dios lo planeo e hizo. La lección implícita que alberga el final es que todo termino perfectamente y quedo funcionando muy bien incluyendo el sábado y para lo que fue creado.</a:t>
            </a:r>
          </a:p>
          <a:p>
            <a:r>
              <a:rPr lang="es-MX" b="0" dirty="0">
                <a:solidFill>
                  <a:prstClr val="black"/>
                </a:solidFill>
                <a:latin typeface="Calibri Light" panose="020F0302020204030204"/>
                <a:ea typeface="+mn-ea"/>
              </a:rPr>
              <a:t>La expresión “bueno” [en hebreo, </a:t>
            </a:r>
            <a:r>
              <a:rPr lang="es-MX" b="0" dirty="0" err="1">
                <a:solidFill>
                  <a:prstClr val="black"/>
                </a:solidFill>
                <a:latin typeface="Calibri Light" panose="020F0302020204030204"/>
                <a:ea typeface="+mn-ea"/>
              </a:rPr>
              <a:t>tov</a:t>
            </a:r>
            <a:r>
              <a:rPr lang="es-MX" b="0" dirty="0">
                <a:solidFill>
                  <a:prstClr val="black"/>
                </a:solidFill>
                <a:latin typeface="Calibri Light" panose="020F0302020204030204"/>
                <a:ea typeface="+mn-ea"/>
              </a:rPr>
              <a:t>], implica que la Creación funcionaba bien, que era perfecta y hermosa, y que no había nada malo en ella. Y, por supuesto, no había muerte. La muerte no fue parte en manera alguna del proceso de creación. Nada en el relato nos puede hacer pensar en un proceso de miles o de millones de años. Los árboles dan fruto (</a:t>
            </a:r>
            <a:r>
              <a:rPr lang="es-MX" b="0" dirty="0" err="1">
                <a:solidFill>
                  <a:prstClr val="black"/>
                </a:solidFill>
                <a:latin typeface="Calibri Light" panose="020F0302020204030204"/>
                <a:ea typeface="+mn-ea"/>
              </a:rPr>
              <a:t>Gn</a:t>
            </a:r>
            <a:r>
              <a:rPr lang="es-MX" b="0" dirty="0">
                <a:solidFill>
                  <a:prstClr val="black"/>
                </a:solidFill>
                <a:latin typeface="Calibri Light" panose="020F0302020204030204"/>
                <a:ea typeface="+mn-ea"/>
              </a:rPr>
              <a:t>. 1:12; 2:9). Las aves vuelan, los animales andan (</a:t>
            </a:r>
            <a:r>
              <a:rPr lang="es-MX" b="0" dirty="0" err="1">
                <a:solidFill>
                  <a:prstClr val="black"/>
                </a:solidFill>
                <a:latin typeface="Calibri Light" panose="020F0302020204030204"/>
                <a:ea typeface="+mn-ea"/>
              </a:rPr>
              <a:t>Gn</a:t>
            </a:r>
            <a:r>
              <a:rPr lang="es-MX" b="0" dirty="0">
                <a:solidFill>
                  <a:prstClr val="black"/>
                </a:solidFill>
                <a:latin typeface="Calibri Light" panose="020F0302020204030204"/>
                <a:ea typeface="+mn-ea"/>
              </a:rPr>
              <a:t>. 1:20, 25). Adán es creado adulto, capaz de hablar y razonar (</a:t>
            </a:r>
            <a:r>
              <a:rPr lang="es-MX" b="0" dirty="0" err="1">
                <a:solidFill>
                  <a:prstClr val="black"/>
                </a:solidFill>
                <a:latin typeface="Calibri Light" panose="020F0302020204030204"/>
                <a:ea typeface="+mn-ea"/>
              </a:rPr>
              <a:t>Gn</a:t>
            </a:r>
            <a:r>
              <a:rPr lang="es-MX" b="0" dirty="0">
                <a:solidFill>
                  <a:prstClr val="black"/>
                </a:solidFill>
                <a:latin typeface="Calibri Light" panose="020F0302020204030204"/>
                <a:ea typeface="+mn-ea"/>
              </a:rPr>
              <a:t>. 2:19). Al finalizar la Creación, se nos informa que “quedaron terminados los cielos y la tierra, y TODO lo que hay en ellos” (Génesis 2:1 NVI). Seis días literales, nada más.</a:t>
            </a:r>
          </a:p>
          <a:p>
            <a:r>
              <a:rPr lang="es-MX" dirty="0">
                <a:solidFill>
                  <a:schemeClr val="tx1"/>
                </a:solidFill>
                <a:latin typeface="+mn-lt"/>
                <a:ea typeface="+mn-ea"/>
              </a:rPr>
              <a:t>Las obras creadas por Dios testifican de su amor y poder. El ha llamado al mundo a la existencia, con todo lo que contiene. Dios ama lo bello; y en el mundo que ha preparado para nosotros, no sólo nos ha dado todo lo necesario para nuestra comodidad, sino que ha llenado los cielos y la tierra de belleza. Vemos su amor y cuidado en los ricos campos del otoño, y su sonrisa en la alegre luz del sol. Su mano ha hecho las rocas como castillos y las sublimes montañas. Los altos árboles crecen a su orden; él ha extendido la verde y aterciopelada alfombra de la tierra, y la ha tachonado de arbustos y flores. </a:t>
            </a:r>
            <a:r>
              <a:rPr lang="es-MX" b="0" i="1" dirty="0">
                <a:solidFill>
                  <a:schemeClr val="tx1"/>
                </a:solidFill>
                <a:latin typeface="+mn-lt"/>
                <a:ea typeface="+mn-ea"/>
              </a:rPr>
              <a:t>(Consejos para los maestros, p. 177).</a:t>
            </a:r>
          </a:p>
          <a:p>
            <a:r>
              <a:rPr lang="es-MX" dirty="0">
                <a:solidFill>
                  <a:schemeClr val="tx1"/>
                </a:solidFill>
              </a:rPr>
              <a:t>Reflexionando:</a:t>
            </a:r>
            <a:r>
              <a:rPr lang="es-MX" dirty="0"/>
              <a:t> </a:t>
            </a:r>
            <a:r>
              <a:rPr lang="es-MX" dirty="0">
                <a:solidFill>
                  <a:srgbClr val="FF0000"/>
                </a:solidFill>
              </a:rPr>
              <a:t>¿Por qué la idea de miles de millones de años de evolución anula por completo la historia de la Creación del Génesis? ¿Por qué estas dos posturas son incompatibles en todo sentido?</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13873"/>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SÁBADO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92696"/>
            <a:ext cx="8484759" cy="1323439"/>
          </a:xfrm>
          <a:prstGeom prst="rect">
            <a:avLst/>
          </a:prstGeom>
          <a:noFill/>
        </p:spPr>
        <p:txBody>
          <a:bodyPr wrap="square" rtlCol="0">
            <a:spAutoFit/>
          </a:bodyPr>
          <a:lstStyle/>
          <a:p>
            <a:pPr algn="just"/>
            <a:r>
              <a:rPr lang="es-MX" sz="1600" b="1" i="1" dirty="0">
                <a:cs typeface="Times New Roman" panose="02020603050405020304" pitchFamily="18" charset="0"/>
              </a:rPr>
              <a:t>“Y acabó Dios en el día séptimo la obra que hizo; y reposó el día séptimo de toda la obra que hizo. Y bendijo Dios al día séptimo, y lo santificó, porque en él reposó de toda la obra que había hecho en la creación.” (Génesis 2: 2-3)</a:t>
            </a:r>
          </a:p>
          <a:p>
            <a:pPr algn="just"/>
            <a:r>
              <a:rPr lang="es-MX" sz="1600" b="1" dirty="0">
                <a:cs typeface="Times New Roman" panose="02020603050405020304" pitchFamily="18" charset="0"/>
              </a:rPr>
              <a:t>¿Por qué el día de reposo se relaciona con la Creación? ¿Cómo afecta esta conexión la forma en que guardamos el sábado?</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2008586"/>
            <a:ext cx="8424936" cy="4751945"/>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Por que “acabo Dios” sus obras de Creación, Dios termino su obra en ese momento, y que la consideró “buena en gran manera”. Guardar el sábado es reconocer a Dios como el creador del esta tierra y el universo, también es decir si a la creación.</a:t>
            </a:r>
          </a:p>
          <a:p>
            <a:pPr>
              <a:spcAft>
                <a:spcPts val="300"/>
              </a:spcAft>
            </a:pPr>
            <a:r>
              <a:rPr lang="es-MX" dirty="0">
                <a:solidFill>
                  <a:prstClr val="black"/>
                </a:solidFill>
                <a:latin typeface="Calibri Light" panose="020F0302020204030204"/>
                <a:cs typeface="Times New Roman" panose="02020603050405020304" pitchFamily="18" charset="0"/>
              </a:rPr>
              <a:t>El sábado es de hecho un símbolo temporal de la eternidad. Abraham </a:t>
            </a:r>
            <a:r>
              <a:rPr lang="es-MX" dirty="0" err="1">
                <a:solidFill>
                  <a:prstClr val="black"/>
                </a:solidFill>
                <a:latin typeface="Calibri Light" panose="020F0302020204030204"/>
                <a:cs typeface="Times New Roman" panose="02020603050405020304" pitchFamily="18" charset="0"/>
              </a:rPr>
              <a:t>Heschel</a:t>
            </a:r>
            <a:r>
              <a:rPr lang="es-MX" dirty="0">
                <a:solidFill>
                  <a:prstClr val="black"/>
                </a:solidFill>
                <a:latin typeface="Calibri Light" panose="020F0302020204030204"/>
                <a:cs typeface="Times New Roman" panose="02020603050405020304" pitchFamily="18" charset="0"/>
              </a:rPr>
              <a:t> lo expresó maravillosamente: "El significado del sábado consiste en celebrar el tiempo en lugar del espacio". El sábado es también el primer lugar de la tierra en el que Dios eligió morar. A diferencia de los seres humanos, que se cansan rápidamente, el Dios eterno no necesita descanso (Isa. 40:28). Dios, sin embargo, vino, se convirtió en carne y descansó como un ser humano. El sábado es el primer acto de la encarnación de Dios. Resulta significativo que Jesús se identificó con el sábado, declarando que él era "Señor del sábado" (Mat. 12:8, NVI).</a:t>
            </a:r>
          </a:p>
          <a:p>
            <a:pPr>
              <a:spcAft>
                <a:spcPts val="300"/>
              </a:spcAft>
            </a:pPr>
            <a:r>
              <a:rPr lang="es-MX" b="1" dirty="0">
                <a:solidFill>
                  <a:prstClr val="black"/>
                </a:solidFill>
                <a:latin typeface="Calibri" panose="020F0502020204030204"/>
                <a:cs typeface="Times New Roman" panose="02020603050405020304" pitchFamily="18" charset="0"/>
              </a:rPr>
              <a:t>“La importancia del sábado, como institución conmemorativa de la creación, consiste en que recuerda siempre la verdadera razón por la cual se debe adorar a Dios”, porque él es el Creador, y nosotros somos sus criaturas. “Por consiguiente, el sábado forma parte del fundamento mismo del culto divino, pues enseña esta gran verdad del modo más contundente, como no lo hace ninguna otra institución. El verdadero motivo del culto divino, no tan solo del que se tributa en el séptimo día, sino de toda adoración, reside en la distinción existente entre el Creador y sus criaturas. Este hecho capital no perderá nunca su importancia ni debe caer nunca en el olvido”… </a:t>
            </a:r>
            <a:r>
              <a:rPr lang="es-MX" i="1" dirty="0">
                <a:solidFill>
                  <a:prstClr val="black"/>
                </a:solidFill>
                <a:latin typeface="Calibri" panose="020F0502020204030204"/>
                <a:cs typeface="Times New Roman" panose="02020603050405020304" pitchFamily="18" charset="0"/>
              </a:rPr>
              <a:t>(El conflicto de los siglos, p. 433).</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Al descansar en el día de reposo, ¿cómo experimentamos el descanso y la salvación que tenemos en Jesús ahora y que, en última instancia, se cumplirá en la creación del cielo nuevo y la Tierra Nueva?</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96855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CREACIÓN DE LA HUMANIDAD</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“Y creó Dios al hombre a su imagen, a imagen de Dios lo creó; varón y hembra los creó. Entonces Jehová Dios formó al hombre del polvo de la tierra, y sopló en su nariz aliento de vida, y fue el hombre un ser viviente.” (Génesis 1: 27; 2:7)</a:t>
            </a:r>
          </a:p>
          <a:p>
            <a:pPr algn="just"/>
            <a:r>
              <a:rPr lang="es-MX" sz="1600" b="1" i="1" dirty="0">
                <a:cs typeface="Times New Roman" panose="02020603050405020304" pitchFamily="18" charset="0"/>
              </a:rPr>
              <a:t>¿Cuál es la conexión entre estas dos versiones diferentes respecto de la creación de la humanidad?</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916832"/>
            <a:ext cx="8296729" cy="4680520"/>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La noción hebrea de la “imagen de Dios” debe entenderse en el sentido integral de la visión bíblica de la naturaleza humana, tanto el hombre como la mujer fueron creados a imagen de Dios tanto física como espiritualmente. Cuando Dios soplo el aliento de vida, que hace referencia a la dimensión espiritual.</a:t>
            </a:r>
          </a:p>
          <a:p>
            <a:pPr>
              <a:lnSpc>
                <a:spcPct val="110000"/>
              </a:lnSpc>
              <a:spcAft>
                <a:spcPts val="300"/>
              </a:spcAft>
            </a:pPr>
            <a:r>
              <a:rPr lang="es-MX" dirty="0">
                <a:latin typeface="Calibri Light (Titulos)"/>
                <a:cs typeface="Times New Roman" panose="02020603050405020304" pitchFamily="18" charset="0"/>
              </a:rPr>
              <a:t>En el primer relato de la Creación, el hombre y la mujer son creados a la imagen de Dios (</a:t>
            </a:r>
            <a:r>
              <a:rPr lang="es-MX" dirty="0" err="1">
                <a:latin typeface="Calibri Light (Titulos)"/>
                <a:cs typeface="Times New Roman" panose="02020603050405020304" pitchFamily="18" charset="0"/>
              </a:rPr>
              <a:t>Gén</a:t>
            </a:r>
            <a:r>
              <a:rPr lang="es-MX" dirty="0">
                <a:latin typeface="Calibri Light (Titulos)"/>
                <a:cs typeface="Times New Roman" panose="02020603050405020304" pitchFamily="18" charset="0"/>
              </a:rPr>
              <a:t>. 1:27). Esta declaración extraordinaria sugiere que cada ser humano es una creación única, así como Dios es único (</a:t>
            </a:r>
            <a:r>
              <a:rPr lang="es-MX" dirty="0" err="1">
                <a:latin typeface="Calibri Light (Titulos)"/>
                <a:cs typeface="Times New Roman" panose="02020603050405020304" pitchFamily="18" charset="0"/>
              </a:rPr>
              <a:t>Deut</a:t>
            </a:r>
            <a:r>
              <a:rPr lang="es-MX" dirty="0">
                <a:latin typeface="Calibri Light (Titulos)"/>
                <a:cs typeface="Times New Roman" panose="02020603050405020304" pitchFamily="18" charset="0"/>
              </a:rPr>
              <a:t>. 6:4). Elena de White explica: "Cada ser humano, creado a la imagen de Dios, está dotado de una facultad semejante a la del Creador: la individualidad" Es por eso que, según el libro de Génesis, no debemos matar a un ser humano, "pues el hombre ha sido creado a imagen de Dios" (</a:t>
            </a:r>
            <a:r>
              <a:rPr lang="es-MX" dirty="0" err="1">
                <a:latin typeface="Calibri Light (Titulos)"/>
                <a:cs typeface="Times New Roman" panose="02020603050405020304" pitchFamily="18" charset="0"/>
              </a:rPr>
              <a:t>Gén</a:t>
            </a:r>
            <a:r>
              <a:rPr lang="es-MX" dirty="0">
                <a:latin typeface="Calibri Light (Titulos)"/>
                <a:cs typeface="Times New Roman" panose="02020603050405020304" pitchFamily="18" charset="0"/>
              </a:rPr>
              <a:t>. 9:6). El ser humano es el resultado de dos operaciones divinas: primero, "Jehová Dios formó al hombre del polvo de la tierra, sopló en su nariz </a:t>
            </a:r>
            <a:r>
              <a:rPr lang="es-MX" dirty="0" err="1">
                <a:latin typeface="Calibri Light (Titulos)"/>
                <a:cs typeface="Times New Roman" panose="02020603050405020304" pitchFamily="18" charset="0"/>
              </a:rPr>
              <a:t>alientó</a:t>
            </a:r>
            <a:r>
              <a:rPr lang="es-MX" dirty="0">
                <a:latin typeface="Calibri Light (Titulos)"/>
                <a:cs typeface="Times New Roman" panose="02020603050405020304" pitchFamily="18" charset="0"/>
              </a:rPr>
              <a:t> de vida y fue el hombre un ser viviente" (</a:t>
            </a:r>
            <a:r>
              <a:rPr lang="es-MX" dirty="0" err="1">
                <a:latin typeface="Calibri Light (Titulos)"/>
                <a:cs typeface="Times New Roman" panose="02020603050405020304" pitchFamily="18" charset="0"/>
              </a:rPr>
              <a:t>Gén</a:t>
            </a:r>
            <a:r>
              <a:rPr lang="es-MX" dirty="0">
                <a:latin typeface="Calibri Light (Titulos)"/>
                <a:cs typeface="Times New Roman" panose="02020603050405020304" pitchFamily="18" charset="0"/>
              </a:rPr>
              <a:t>. 2:7). Luego, Dios "formó“ a la mujer de una costilla del hombre (vers. 21,22). El hecho cíe que la mujer fue creada después del hombre no sugiere en ningún momento que el hombre sea superior a la mujer. </a:t>
            </a:r>
            <a:endParaRPr lang="es-MX" dirty="0">
              <a:latin typeface="Calibri Light cuerpo"/>
              <a:cs typeface="Times New Roman" panose="02020603050405020304" pitchFamily="18" charset="0"/>
            </a:endParaRPr>
          </a:p>
          <a:p>
            <a:pPr>
              <a:lnSpc>
                <a:spcPct val="110000"/>
              </a:lnSpc>
              <a:spcAft>
                <a:spcPts val="300"/>
              </a:spcAft>
            </a:pPr>
            <a:r>
              <a:rPr lang="es-MX" b="1" dirty="0">
                <a:latin typeface="+mn-lt"/>
                <a:cs typeface="Times New Roman" panose="02020603050405020304" pitchFamily="18" charset="0"/>
              </a:rPr>
              <a:t>“Cuando Adán salió de las manos de su Creador era de noble talla y hermosamente simétrico. Era bien proporcionado y su estatura era un poco más del doble de la de los hombres que hoy habitan la tierra. Sus facciones eran perfectas y hermosas. Su tez no era blanca ni pálida, sino sonrosada, y resplandecía con el exquisito matiz de la salud. Eva no era tan alta como Adán. Su cabeza se alzaba algo más arriba de los hombros de él. También era de noble aspecto, perfecta en simetría y muy hermosa…” </a:t>
            </a:r>
            <a:r>
              <a:rPr lang="es-MX" i="1" dirty="0">
                <a:latin typeface="+mn-lt"/>
                <a:cs typeface="Times New Roman" panose="02020603050405020304" pitchFamily="18" charset="0"/>
              </a:rPr>
              <a:t>(Mi vida hoy, p. 130).</a:t>
            </a:r>
          </a:p>
          <a:p>
            <a:pPr>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Que significado da a tu vida el hecho que somos creados a la imagen de Dios, </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EL DEBER DE LA HUMANIDAD</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661993"/>
          </a:xfrm>
          <a:prstGeom prst="rect">
            <a:avLst/>
          </a:prstGeom>
          <a:noFill/>
        </p:spPr>
        <p:txBody>
          <a:bodyPr wrap="square" rtlCol="0">
            <a:spAutoFit/>
          </a:bodyPr>
          <a:lstStyle/>
          <a:p>
            <a:pPr algn="just"/>
            <a:r>
              <a:rPr lang="es-MX" sz="1700" b="1" i="1" dirty="0">
                <a:cs typeface="Times New Roman" panose="02020603050405020304" pitchFamily="18" charset="0"/>
              </a:rPr>
              <a:t>“Tomó, pues, Jehová Dios al hombre, y lo puso en el huerto de Edén, para que lo labrara y lo guardase. Y mandó Jehová Dios al hombre, diciendo: De todo árbol del huerto podrás comer; mas del árbol de la ciencia del bien y del mal no comerás; porque el día que de él comieres, ciertamente morirás.” (Génesis 2: 15-17)</a:t>
            </a:r>
          </a:p>
          <a:p>
            <a:pPr algn="just"/>
            <a:r>
              <a:rPr lang="es-MX" sz="1700" b="1" dirty="0">
                <a:cs typeface="Times New Roman" panose="02020603050405020304" pitchFamily="18" charset="0"/>
              </a:rPr>
              <a:t>¿Cuál es el deber del hombre hacia la Creación y hacia Dios? ¿Cómo se relacionan estos dos deberes entre sí?</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348880"/>
            <a:ext cx="8330736" cy="4392488"/>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El primer deber del hombre se refiere al medio ambiente natural en el que Dios lo ha puesto: “cultivar[lo] y cuidar[lo]”. El segundo deber se refiere al alimento. El tercer deber del hombre concierne a la mujer  Y se relacionan ya que fue un regalo misericordioso hecho por Dios.</a:t>
            </a:r>
          </a:p>
          <a:p>
            <a:r>
              <a:rPr lang="es-MX" b="0" dirty="0"/>
              <a:t>La prohibición de Dios de comer del árbol del conocimiento del bien y del mal no era un simple "así digo yo" despótico. Dios estaba sencillamente reconociendo la capacidad que el ser humano tenía de elegir. Esta capacidad de poder elegir era fundamental en el reino de amor de Dios. La elección de Adán y Eva de obedecer o desobedecer, de elegir el bien sobre el mal, era una cuestión de vida y muerte. Siglos más tarde, el apóstol Pablo ratificó esta verdad eterna: "La paga del pecado es muerte, pero la dádiva de Dios es vida eterna en Cristo </a:t>
            </a:r>
            <a:r>
              <a:rPr lang="es-MX" b="0" dirty="0" err="1"/>
              <a:t>jesús</a:t>
            </a:r>
            <a:r>
              <a:rPr lang="es-MX" b="0" dirty="0"/>
              <a:t>, Señor nuestro" (Rom. 6:23; cf. </a:t>
            </a:r>
            <a:r>
              <a:rPr lang="es-MX" b="0" dirty="0" err="1"/>
              <a:t>Eze</a:t>
            </a:r>
            <a:r>
              <a:rPr lang="es-MX" b="0" dirty="0"/>
              <a:t>. 18:20).  </a:t>
            </a:r>
          </a:p>
          <a:p>
            <a:r>
              <a:rPr lang="es-MX" dirty="0"/>
              <a:t>“Dios proporcionó ocupación a Adán y Eva. El Edén fue la escuela de nuestros primeros padres y Dios su instructor. Aprendieron a labrar la tierra y a cuidar de las cosas que el Señor había plantado. No consideraban el trabajo como cosa degradante, sino como una gran bendición. El trabajo era un placer para ellos. La caída de Adán cambió el orden de las cosas; la tierra fue maldita; empero el mandato de que el hombre se ganara el pan con el sudor de su frente no fue dado como una maldición. Por medio de la fe y la esperanza, el trabajo tenía que ser una bendición para los descendientes de Adán y Eva </a:t>
            </a:r>
            <a:r>
              <a:rPr lang="es-MX" b="0" i="1" dirty="0"/>
              <a:t>(La educación cristiana, p. 335).</a:t>
            </a:r>
          </a:p>
          <a:p>
            <a:r>
              <a:rPr lang="es-MX" dirty="0">
                <a:latin typeface="Calibri Light (Cuerpo)"/>
              </a:rPr>
              <a:t>Reflexionando: </a:t>
            </a:r>
            <a:r>
              <a:rPr lang="es-MX" dirty="0">
                <a:solidFill>
                  <a:srgbClr val="FF0000"/>
                </a:solidFill>
                <a:latin typeface="Calibri Light (Cuerpo)"/>
              </a:rPr>
              <a:t>Piensa en todo lo que Dios te dio. ¿Cuáles son tus responsabilidades con lo que</a:t>
            </a:r>
          </a:p>
          <a:p>
            <a:r>
              <a:rPr lang="es-MX" dirty="0">
                <a:solidFill>
                  <a:srgbClr val="FF0000"/>
                </a:solidFill>
                <a:latin typeface="Calibri Light (Cuerpo)"/>
              </a:rPr>
              <a:t>recibiste?</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69859"/>
            <a:ext cx="3525904" cy="4955485"/>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150810</TotalTime>
  <Words>3191</Words>
  <Application>Microsoft Office PowerPoint</Application>
  <PresentationFormat>Panorámica</PresentationFormat>
  <Paragraphs>58</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Rounded MT Bold</vt:lpstr>
      <vt:lpstr>Avenir Next LT Pro</vt:lpstr>
      <vt:lpstr>Calibri</vt:lpstr>
      <vt:lpstr>Calibri Light</vt:lpstr>
      <vt:lpstr>Calibri Light (Cuerpo)</vt:lpstr>
      <vt:lpstr>Calibri Light (Titulos)</vt:lpstr>
      <vt:lpstr>Calibri Light cuerpo</vt:lpstr>
      <vt:lpstr>Dosis</vt:lpstr>
      <vt:lpstr>Eras Bold ITC</vt:lpstr>
      <vt:lpstr>Gisha</vt:lpstr>
      <vt:lpstr>Impact</vt:lpstr>
      <vt:lpstr>Lato</vt:lpstr>
      <vt:lpstr>Lucida Grande</vt:lpstr>
      <vt:lpstr>Lucida Sans Unicode</vt:lpstr>
      <vt:lpstr>open sans</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5011</cp:revision>
  <dcterms:created xsi:type="dcterms:W3CDTF">2019-04-09T00:55:26Z</dcterms:created>
  <dcterms:modified xsi:type="dcterms:W3CDTF">2022-03-31T01:56:51Z</dcterms:modified>
</cp:coreProperties>
</file>