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7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B9D2"/>
    <a:srgbClr val="434669"/>
    <a:srgbClr val="B8BED4"/>
    <a:srgbClr val="44476A"/>
    <a:srgbClr val="5B0A1B"/>
    <a:srgbClr val="4A3C2E"/>
    <a:srgbClr val="ACA8AF"/>
    <a:srgbClr val="69233C"/>
    <a:srgbClr val="6E2842"/>
    <a:srgbClr val="6161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72" d="100"/>
          <a:sy n="72" d="100"/>
        </p:scale>
        <p:origin x="62" y="408"/>
      </p:cViewPr>
      <p:guideLst>
        <p:guide orient="horz" pos="2228"/>
        <p:guide pos="3795"/>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24/03/2026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alphaModFix amt="88000"/>
            <a:lum/>
          </a:blip>
          <a:srcRect/>
          <a:stretch>
            <a:fillRect t="-10000" b="-23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19306" y="-32697"/>
            <a:ext cx="12230612" cy="1180121"/>
          </a:xfrm>
          <a:prstGeom prst="rect">
            <a:avLst/>
          </a:prstGeom>
          <a:solidFill>
            <a:srgbClr val="434669"/>
          </a:solidFill>
          <a:ln>
            <a:solidFill>
              <a:srgbClr val="7252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9261"/>
            <a:ext cx="2276694" cy="6900578"/>
          </a:xfrm>
          <a:prstGeom prst="rect">
            <a:avLst/>
          </a:prstGeom>
          <a:solidFill>
            <a:srgbClr val="44476A"/>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096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1</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Enero – Marzo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93738" y="2360381"/>
            <a:ext cx="2431347" cy="1173719"/>
          </a:xfrm>
          <a:prstGeom prst="rect">
            <a:avLst/>
          </a:prstGeom>
          <a:noFill/>
        </p:spPr>
        <p:txBody>
          <a:bodyPr wrap="square" rtlCol="0" anchor="ctr">
            <a:normAutofit fontScale="85000" lnSpcReduction="10000"/>
          </a:bodyPr>
          <a:lstStyle/>
          <a:p>
            <a:pPr algn="ctr">
              <a:lnSpc>
                <a:spcPts val="2400"/>
              </a:lnSpc>
              <a:spcAft>
                <a:spcPts val="0"/>
              </a:spcAft>
            </a:pPr>
            <a:r>
              <a:rPr lang="es-MX" sz="27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PERMANECER EN</a:t>
            </a:r>
          </a:p>
          <a:p>
            <a:pPr algn="ctr">
              <a:lnSpc>
                <a:spcPts val="2400"/>
              </a:lnSpc>
              <a:spcAft>
                <a:spcPts val="0"/>
              </a:spcAft>
            </a:pPr>
            <a:r>
              <a:rPr lang="es-MX" sz="27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TODA LA VOLUNTAD</a:t>
            </a:r>
          </a:p>
          <a:p>
            <a:pPr algn="ctr">
              <a:lnSpc>
                <a:spcPts val="2400"/>
              </a:lnSpc>
              <a:spcAft>
                <a:spcPts val="0"/>
              </a:spcAft>
            </a:pPr>
            <a:r>
              <a:rPr lang="es-MX" sz="2700" b="1" kern="1200" baseline="0" dirty="0">
                <a:ln>
                  <a:solidFill>
                    <a:schemeClr val="tx1"/>
                  </a:solidFill>
                </a:ln>
                <a:solidFill>
                  <a:schemeClr val="bg1">
                    <a:lumMod val="95000"/>
                  </a:schemeClr>
                </a:solidFill>
                <a:effectLst/>
                <a:latin typeface="Impact" panose="020B0806030902050204" pitchFamily="34" charset="0"/>
                <a:ea typeface="Gungsuh" panose="02030600000101010101" pitchFamily="18" charset="-127"/>
                <a:cs typeface="Angsana New" panose="020B0502040204020203" pitchFamily="18" charset="-34"/>
              </a:rPr>
              <a:t>DE DIOS</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3711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96687" y="4279031"/>
            <a:ext cx="2431348" cy="365125"/>
          </a:xfrm>
          <a:prstGeom prst="rect">
            <a:avLst/>
          </a:prstGeom>
          <a:noFill/>
        </p:spPr>
        <p:txBody>
          <a:bodyPr wrap="square" rtlCol="0">
            <a:normAutofit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28 de Marzo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430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13753"/>
            <a:ext cx="2326390" cy="692497"/>
          </a:xfrm>
          <a:prstGeom prst="rect">
            <a:avLst/>
          </a:prstGeom>
          <a:noFill/>
        </p:spPr>
        <p:txBody>
          <a:bodyPr wrap="square" rtlCol="0">
            <a:spAutoFit/>
          </a:bodyPr>
          <a:lstStyle/>
          <a:p>
            <a:r>
              <a:rPr lang="es-MX" sz="2400">
                <a:solidFill>
                  <a:schemeClr val="bg1"/>
                </a:solidFill>
                <a:latin typeface="Impact" panose="020B0806030902050204" pitchFamily="34" charset="0"/>
              </a:rPr>
              <a:t>Escuela Sabática</a:t>
            </a:r>
          </a:p>
          <a:p>
            <a:r>
              <a:rPr lang="es-MX" sz="150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19925" y="360767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12</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7">
            <a:extLst>
              <a:ext uri="{28A0092B-C50C-407E-A947-70E740481C1C}">
                <a14:useLocalDpi xmlns:a14="http://schemas.microsoft.com/office/drawing/2010/main" val="0"/>
              </a:ext>
            </a:extLst>
          </a:blip>
          <a:srcRect l="20015" r="20015"/>
          <a:stretch/>
        </p:blipFill>
        <p:spPr>
          <a:xfrm rot="1442433">
            <a:off x="9512113" y="-174202"/>
            <a:ext cx="2121532" cy="2650124"/>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3857418" y="95799"/>
            <a:ext cx="4508820" cy="1067403"/>
          </a:xfrm>
          <a:prstGeom prst="rect">
            <a:avLst/>
          </a:prstGeom>
          <a:noFill/>
        </p:spPr>
        <p:txBody>
          <a:bodyPr wrap="square" tIns="36000" rtlCol="0">
            <a:spAutoFit/>
          </a:bodyPr>
          <a:lstStyle/>
          <a:p>
            <a:pPr>
              <a:spcAft>
                <a:spcPts val="0"/>
              </a:spcAft>
            </a:pPr>
            <a:r>
              <a:rPr lang="es-MX" sz="3200" dirty="0">
                <a:solidFill>
                  <a:schemeClr val="accent4">
                    <a:lumMod val="60000"/>
                    <a:lumOff val="40000"/>
                  </a:schemeClr>
                </a:solidFill>
                <a:latin typeface="Aptos Black" panose="020F0502020204030204" pitchFamily="34" charset="0"/>
                <a:ea typeface="ADLaM Display" panose="02010000000000000000" pitchFamily="2" charset="0"/>
                <a:cs typeface="ADLaM Display" panose="02010000000000000000" pitchFamily="2" charset="0"/>
              </a:rPr>
              <a:t>UNIENDO</a:t>
            </a:r>
          </a:p>
          <a:p>
            <a:pPr>
              <a:spcAft>
                <a:spcPts val="0"/>
              </a:spcAft>
            </a:pPr>
            <a:r>
              <a:rPr lang="es-MX" sz="3200" dirty="0">
                <a:solidFill>
                  <a:schemeClr val="bg1"/>
                </a:solidFill>
                <a:latin typeface="Aptos Black" panose="020F0502020204030204" pitchFamily="34" charset="0"/>
                <a:ea typeface="ADLaM Display" panose="02010000000000000000" pitchFamily="2" charset="0"/>
                <a:cs typeface="ADLaM Display" panose="02010000000000000000" pitchFamily="2" charset="0"/>
              </a:rPr>
              <a:t>EL CIELO Y LA TIERRA</a:t>
            </a:r>
          </a:p>
        </p:txBody>
      </p:sp>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0000"/>
            <a:lum/>
          </a:blip>
          <a:srcRect/>
          <a:stretch>
            <a:fillRect t="-10000" b="-23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9585960" cy="1325563"/>
          </a:xfrm>
          <a:prstGeom prst="rect">
            <a:avLst/>
          </a:prstGeom>
        </p:spPr>
        <p:txBody>
          <a:bodyPr vert="horz" lIns="91440" tIns="45720" rIns="91440" bIns="45720" rtlCol="0" anchor="ctr">
            <a:normAutofit/>
          </a:bodyPr>
          <a:lstStyle/>
          <a:p>
            <a:r>
              <a:rPr lang="es-MX" dirty="0"/>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24/03/2026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sp>
        <p:nvSpPr>
          <p:cNvPr id="7" name="Rectángulo 6">
            <a:extLst>
              <a:ext uri="{FF2B5EF4-FFF2-40B4-BE49-F238E27FC236}">
                <a16:creationId xmlns:a16="http://schemas.microsoft.com/office/drawing/2014/main" id="{959BBEF0-358E-CE31-EE2C-582F35EF3555}"/>
              </a:ext>
            </a:extLst>
          </p:cNvPr>
          <p:cNvSpPr/>
          <p:nvPr userDrawn="1"/>
        </p:nvSpPr>
        <p:spPr>
          <a:xfrm>
            <a:off x="10424160" y="-8878"/>
            <a:ext cx="1776390" cy="6866879"/>
          </a:xfrm>
          <a:prstGeom prst="rect">
            <a:avLst/>
          </a:prstGeom>
          <a:solidFill>
            <a:srgbClr val="B5B9D2"/>
          </a:solidFill>
          <a:ln>
            <a:solidFill>
              <a:srgbClr val="F6CB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4000" b="1" noProof="0" dirty="0">
                <a:latin typeface="ADLaM Display" panose="02010000000000000000" pitchFamily="2" charset="0"/>
                <a:ea typeface="ADLaM Display" panose="02010000000000000000" pitchFamily="2" charset="0"/>
                <a:cs typeface="ADLaM Display" panose="02010000000000000000" pitchFamily="2" charset="0"/>
              </a:rPr>
              <a:t>«</a:t>
            </a:r>
            <a:r>
              <a:rPr lang="es-MX" sz="4000" dirty="0">
                <a:latin typeface="ADLaM Display" panose="02010000000000000000" pitchFamily="2" charset="0"/>
                <a:ea typeface="ADLaM Display" panose="02010000000000000000" pitchFamily="2" charset="0"/>
                <a:cs typeface="ADLaM Display" panose="02010000000000000000" pitchFamily="2" charset="0"/>
              </a:rPr>
              <a:t>Den gracias por todo, porque esta es la voluntad de Dios para ustedes en Cristo</a:t>
            </a:r>
          </a:p>
          <a:p>
            <a:pPr marL="0" indent="0" algn="ctr">
              <a:buNone/>
            </a:pPr>
            <a:r>
              <a:rPr lang="es-MX" sz="4000" dirty="0">
                <a:latin typeface="ADLaM Display" panose="02010000000000000000" pitchFamily="2" charset="0"/>
                <a:ea typeface="ADLaM Display" panose="02010000000000000000" pitchFamily="2" charset="0"/>
                <a:cs typeface="ADLaM Display" panose="02010000000000000000" pitchFamily="2" charset="0"/>
              </a:rPr>
              <a:t>Jesús</a:t>
            </a:r>
            <a:r>
              <a:rPr lang="es-MX" sz="4000" b="1" noProof="0" dirty="0">
                <a:latin typeface="ADLaM Display" panose="02010000000000000000" pitchFamily="2" charset="0"/>
                <a:ea typeface="ADLaM Display" panose="02010000000000000000" pitchFamily="2" charset="0"/>
                <a:cs typeface="ADLaM Display" panose="02010000000000000000" pitchFamily="2" charset="0"/>
              </a:rPr>
              <a:t>»</a:t>
            </a:r>
          </a:p>
          <a:p>
            <a:pPr marL="0" indent="0" algn="ctr">
              <a:buNone/>
            </a:pPr>
            <a:r>
              <a:rPr lang="es-MX" sz="2600" b="1" noProof="0" dirty="0">
                <a:latin typeface="Arial Rounded MT Bold" panose="020F0704030504030204" pitchFamily="34" charset="0"/>
              </a:rPr>
              <a:t>(1 Tesalonicenses. 5:18)</a:t>
            </a:r>
            <a:endParaRPr lang="es-MX" sz="2600" b="1" noProof="0" dirty="0"/>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673755" y="2702257"/>
            <a:ext cx="3971498" cy="2620370"/>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82299" y="1345322"/>
            <a:ext cx="7059842" cy="5475888"/>
          </a:xfrm>
        </p:spPr>
        <p:txBody>
          <a:bodyPr vert="horz" wrap="square" lIns="91440" tIns="45720" rIns="91440" bIns="45720" rtlCol="0">
            <a:normAutofit/>
          </a:bodyPr>
          <a:lstStyle/>
          <a:p>
            <a:pPr marL="0" indent="0" algn="just">
              <a:lnSpc>
                <a:spcPts val="1600"/>
              </a:lnSpc>
              <a:buNone/>
              <a:tabLst>
                <a:tab pos="534988" algn="l"/>
              </a:tabLst>
            </a:pPr>
            <a:r>
              <a:rPr lang="es-MX" sz="1800" noProof="0" dirty="0">
                <a:latin typeface="Aptos Display" panose="020B0004020202020204" pitchFamily="34" charset="0"/>
              </a:rPr>
              <a:t>Texto clave: </a:t>
            </a:r>
            <a:r>
              <a:rPr lang="es-MX" sz="1800" b="1" noProof="0" dirty="0">
                <a:latin typeface="Aptos Display" panose="020B0004020202020204" pitchFamily="34" charset="0"/>
              </a:rPr>
              <a:t>:</a:t>
            </a:r>
            <a:r>
              <a:rPr lang="es-MX" sz="1800" b="1" dirty="0"/>
              <a:t> 1 Tesalonicenses 5:18.</a:t>
            </a:r>
            <a:r>
              <a:rPr lang="es-MX" sz="1800" b="1" noProof="0" dirty="0"/>
              <a:t> </a:t>
            </a:r>
            <a:r>
              <a:rPr lang="es-MX" sz="1800" noProof="0" dirty="0">
                <a:latin typeface="Aptos Display" panose="020B0004020202020204" pitchFamily="34" charset="0"/>
              </a:rPr>
              <a:t>Enfoque de Estudio: </a:t>
            </a:r>
            <a:r>
              <a:rPr lang="es-MX" sz="1800" b="1" dirty="0">
                <a:latin typeface="Aptos Display" panose="020B0004020202020204" pitchFamily="34" charset="0"/>
              </a:rPr>
              <a:t>Colosenses 4:7–18; Efesios 6:21; Hechos 15:36–40; 2 Timoteo 4:10, 11; 2 Pedro 3:10–14; Isaías 60:1–3.</a:t>
            </a:r>
            <a:r>
              <a:rPr lang="es-MX" sz="1800" b="1" noProof="0" dirty="0">
                <a:latin typeface="Aptos Display" panose="020B0004020202020204" pitchFamily="34" charset="0"/>
              </a:rPr>
              <a:t> </a:t>
            </a:r>
            <a:r>
              <a:rPr lang="es-MX" sz="1800" dirty="0">
                <a:latin typeface="Aptos Display" panose="020B0004020202020204" pitchFamily="34" charset="0"/>
              </a:rPr>
              <a:t>La lección de esta semana enfatiza dos temas principales</a:t>
            </a:r>
            <a:r>
              <a:rPr lang="es-MX" sz="1800" noProof="0" dirty="0">
                <a:latin typeface="Aptos Display" panose="020B0004020202020204" pitchFamily="34" charset="0"/>
              </a:rPr>
              <a:t>: </a:t>
            </a:r>
            <a:r>
              <a:rPr lang="es-MX" sz="1800" b="1" noProof="0" dirty="0">
                <a:latin typeface="Aptos Display" panose="020B0004020202020204" pitchFamily="34" charset="0"/>
              </a:rPr>
              <a:t>1) </a:t>
            </a:r>
            <a:r>
              <a:rPr lang="es-MX" sz="1800" b="1" dirty="0">
                <a:latin typeface="Aptos Display" panose="020B0004020202020204" pitchFamily="34" charset="0"/>
              </a:rPr>
              <a:t>La estrategia misionera de Pablo usando eficientemente del tiempo y recursos 2) Formación promisoria de Laicos para llegar a ciudades y pueblos.</a:t>
            </a:r>
            <a:endParaRPr lang="es-MX" sz="1800" b="1" noProof="0" dirty="0">
              <a:latin typeface="Aptos Display" panose="020B0004020202020204" pitchFamily="34" charset="0"/>
            </a:endParaRPr>
          </a:p>
          <a:p>
            <a:pPr marL="0" indent="0" algn="just">
              <a:lnSpc>
                <a:spcPts val="1600"/>
              </a:lnSpc>
              <a:buNone/>
              <a:tabLst>
                <a:tab pos="534988" algn="l"/>
              </a:tabLst>
            </a:pPr>
            <a:r>
              <a:rPr lang="es-MX" sz="1800" dirty="0">
                <a:latin typeface="Aptos Display" panose="020B0004020202020204" pitchFamily="34" charset="0"/>
              </a:rPr>
              <a:t>Las palabras finales de Pablo en su carta a los Colosenses están llenas de amor y una sincera preocupación por la iglesia. Tíquico y Onésimo son hermanos amados (Col. 4:7, 9). Lucas es un médico amado (Col. 4:14). El corazón de Pablo rebosa de amor. Su amor por sus compañeros de trabajo es representativo de su amor por la iglesia. Su amor y preocupación por su audiencia revelan su deseo de conocer sus circunstancias y de consolarlos (Col. 4:8).</a:t>
            </a:r>
          </a:p>
          <a:p>
            <a:pPr marL="0" indent="0" algn="just">
              <a:lnSpc>
                <a:spcPts val="1600"/>
              </a:lnSpc>
              <a:buNone/>
              <a:tabLst>
                <a:tab pos="534988" algn="l"/>
              </a:tabLst>
            </a:pPr>
            <a:r>
              <a:rPr lang="es-MX" sz="1800" dirty="0">
                <a:latin typeface="Aptos Display" panose="020B0004020202020204" pitchFamily="34" charset="0"/>
              </a:rPr>
              <a:t>El deseo de Pablo con respecto a los miembros de la iglesia en Colosas es que «estén perfectos y completos» (Col. 4:12, NKJV). Por esta razón, él reúne un "equipo soñado" para trabajar a su lado. De hecho, Colosenses 4:7–14 es, por así decirlo, un desfile, que presenta una unidad en marcha de valientes soldados cristianos dedicados a la más crucial de todas las batallas, la guerra espiritual. Pablo nos enseña que la misión es un trabajo en equipo. En su trabajo para la iglesia en Colosas, Tíquico y Onésimo aparecen al frente, enviados por Pablo tanto para dar como para obtener información (Col. 4:7–9). Sin embargo, otros colaboradores de Pablo también estaban profundamente comprometidos con los miembros de la iglesia en Colosas (Col. 4:10–14).</a:t>
            </a:r>
          </a:p>
          <a:p>
            <a:pPr marL="0" indent="0" algn="just">
              <a:lnSpc>
                <a:spcPts val="1600"/>
              </a:lnSpc>
              <a:buNone/>
              <a:tabLst>
                <a:tab pos="534988" algn="l"/>
              </a:tabLst>
            </a:pP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0510" y="2204488"/>
            <a:ext cx="3247697" cy="3572973"/>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128526"/>
            <a:ext cx="7257022" cy="5729474"/>
          </a:xfrm>
          <a:effectLst>
            <a:softEdge rad="63500"/>
          </a:effectLst>
          <a:scene3d>
            <a:camera prst="orthographicFront"/>
            <a:lightRig rig="balanced" dir="t"/>
          </a:scene3d>
        </p:spPr>
        <p:txBody>
          <a:bodyPr wrap="square">
            <a:noAutofit/>
          </a:bodyPr>
          <a:lstStyle/>
          <a:p>
            <a:pPr marL="0" indent="0" algn="just">
              <a:lnSpc>
                <a:spcPts val="1300"/>
              </a:lnSpc>
              <a:spcBef>
                <a:spcPts val="0"/>
              </a:spcBef>
              <a:spcAft>
                <a:spcPts val="600"/>
              </a:spcAft>
              <a:buNone/>
              <a:tabLst>
                <a:tab pos="627063" algn="l"/>
              </a:tabLst>
            </a:pPr>
            <a:r>
              <a:rPr lang="es-MX" noProof="0" dirty="0">
                <a:latin typeface="Bw Modelica" panose="00000600000000000000" pitchFamily="50" charset="0"/>
              </a:rPr>
              <a:t>	</a:t>
            </a:r>
            <a:r>
              <a:rPr lang="es-MX" dirty="0">
                <a:latin typeface="Aptos Display" panose="020B0004020202020204" pitchFamily="34" charset="0"/>
              </a:rPr>
              <a:t>El apóstol Pablo ocupa un lugar destacado en la historia de la iglesia 	del Nuevo Testamento. Varias razones pueden sugerirse para esto. 	Primero, era intencional y enfocado. Sus acciones revelan una 	estrategia deliberada de alcance. Segundo, comprendía la importancia 	del trabajo en equipo. «Mejores son dos que uno, porque tienen mejor paga de su trabajo» (Eclesiastés 4:9). Tercero, Pablo practicó lo que predicaba. Permaneció firme «en toda la voluntad de Dios» (Colosenses 4:12), viviendo sus convicciones e instando a otros a imitar su ejemplo (1 Corintios 11:1). </a:t>
            </a:r>
          </a:p>
          <a:p>
            <a:pPr marL="0" indent="0" algn="just">
              <a:lnSpc>
                <a:spcPts val="1300"/>
              </a:lnSpc>
              <a:spcBef>
                <a:spcPts val="0"/>
              </a:spcBef>
              <a:spcAft>
                <a:spcPts val="600"/>
              </a:spcAft>
              <a:buNone/>
              <a:tabLst>
                <a:tab pos="627063" algn="l"/>
              </a:tabLst>
            </a:pPr>
            <a:r>
              <a:rPr lang="es-MX" dirty="0">
                <a:latin typeface="Aptos Display" panose="020B0004020202020204" pitchFamily="34" charset="0"/>
              </a:rPr>
              <a:t>El apóstol Pablo ocupa un lugar destacado en la historia de la iglesia del Nuevo Testamento. Varias razones pueden sugerirse para esto. Primero, era intencional y enfocado. Sus acciones revelan una estrategia deliberada de alcance. Segundo, comprendía la importancia del trabajo en equipo. «Mejores son dos que uno, porque tienen mejor paga de su trabajo» (Eclesiastés 4:9). Tercero, Pablo practicó lo que predicaba. Permaneció firme «en toda la voluntad de Dios» (Colosenses 4:12), viviendo sus convicciones e instando a otros a imitar su ejemplo (1 Corintios 11:1).</a:t>
            </a:r>
            <a:endParaRPr lang="es-MX" noProof="0" dirty="0">
              <a:latin typeface="Aptos Display" panose="020B0004020202020204" pitchFamily="34" charset="0"/>
            </a:endParaRPr>
          </a:p>
          <a:p>
            <a:pPr marL="0" indent="0" algn="just">
              <a:lnSpc>
                <a:spcPts val="1300"/>
              </a:lnSpc>
              <a:spcBef>
                <a:spcPts val="600"/>
              </a:spcBef>
              <a:buNone/>
              <a:tabLst>
                <a:tab pos="714375" algn="l"/>
              </a:tabLst>
            </a:pPr>
            <a:r>
              <a:rPr lang="es-MX" b="1" dirty="0">
                <a:latin typeface="Aptos Display" panose="020B0004020202020204" pitchFamily="34" charset="0"/>
              </a:rPr>
              <a:t>«El Señor tiene una obra para esa persona, y al ocupar ese lugar él arriesga su vida, su vida eterna futura. Esta fue la posición que Cristo ocupó cuando vino a nuestro mundo, al entrar en conflicto con el jefe rebelde de los ángeles caídos. Dios trazó un plan y Cristo aceptó el encargo. Consintió en encontrarse a solas con el enemigo, como cada ser humano debe hacerlo. Se le proveyeron todos los poderes celestiales que podían ayudarle en este gran conflicto. Y si el hombre camina en el sendero de la voluntad de Dios será provisto del mismo poder protector. Las mismas inteligencias celestiales servirán a los que serán herederos de la salvación a fin de que puedan resultar vencedores en cada tentación, grande o pequeña, como Cristo venció. Pero cualquiera que se coloque en una posición de peligro por algún motivo que no sea el de la obediencia a la voluntad de Dios, caerá bajo el poder de la tentación…Nadie está seguro si piensa que puede escoger por sí mismo» </a:t>
            </a:r>
            <a:r>
              <a:rPr lang="es-MX" i="1" dirty="0">
                <a:latin typeface="Aptos Display" panose="020B0004020202020204" pitchFamily="34" charset="0"/>
              </a:rPr>
              <a:t>(Alza tus ojos, 3 de febrero, p. 46).</a:t>
            </a:r>
          </a:p>
          <a:p>
            <a:pPr marL="0" indent="0" algn="just">
              <a:lnSpc>
                <a:spcPts val="1300"/>
              </a:lnSpc>
              <a:spcBef>
                <a:spcPts val="600"/>
              </a:spcBef>
              <a:buNone/>
              <a:tabLst>
                <a:tab pos="714375" algn="l"/>
              </a:tabLst>
            </a:pPr>
            <a:endParaRPr lang="es-MX" i="1" dirty="0">
              <a:solidFill>
                <a:schemeClr val="bg1">
                  <a:lumMod val="95000"/>
                </a:schemeClr>
              </a:solidFill>
              <a:latin typeface="Aptos Display" panose="020B0004020202020204" pitchFamily="34" charset="0"/>
            </a:endParaRPr>
          </a:p>
          <a:p>
            <a:pPr marL="0" indent="0" algn="just">
              <a:lnSpc>
                <a:spcPts val="1300"/>
              </a:lnSpc>
              <a:spcBef>
                <a:spcPts val="600"/>
              </a:spcBef>
              <a:buNone/>
              <a:tabLst>
                <a:tab pos="714375" algn="l"/>
              </a:tabLst>
            </a:pPr>
            <a:endParaRPr lang="es-MX" i="1" noProof="0" dirty="0">
              <a:latin typeface="Bw Modelica" panose="00000600000000000000" pitchFamily="50" charset="0"/>
            </a:endParaRPr>
          </a:p>
        </p:txBody>
      </p:sp>
      <p:sp>
        <p:nvSpPr>
          <p:cNvPr id="2" name="Rectángulo 1">
            <a:extLst>
              <a:ext uri="{FF2B5EF4-FFF2-40B4-BE49-F238E27FC236}">
                <a16:creationId xmlns:a16="http://schemas.microsoft.com/office/drawing/2014/main" id="{D0A09385-F934-B49B-498E-D0BC730CE53F}"/>
              </a:ext>
            </a:extLst>
          </p:cNvPr>
          <p:cNvSpPr/>
          <p:nvPr/>
        </p:nvSpPr>
        <p:spPr>
          <a:xfrm>
            <a:off x="3109579" y="878091"/>
            <a:ext cx="831802" cy="1241212"/>
          </a:xfrm>
          <a:prstGeom prst="rect">
            <a:avLst/>
          </a:prstGeom>
          <a:noFill/>
        </p:spPr>
        <p:txBody>
          <a:bodyPr wrap="square" lIns="91440" tIns="45720" rIns="91440" bIns="45720">
            <a:noAutofit/>
            <a:scene3d>
              <a:camera prst="orthographicFront"/>
              <a:lightRig rig="soft" dir="t">
                <a:rot lat="0" lon="0" rev="15600000"/>
              </a:lightRig>
            </a:scene3d>
            <a:sp3d extrusionH="57150" prstMaterial="softEdge">
              <a:bevelT w="25400" h="38100"/>
            </a:sp3d>
          </a:bodyPr>
          <a:lstStyle/>
          <a:p>
            <a:pPr algn="just"/>
            <a:r>
              <a:rPr lang="es-MX" sz="8100" b="1" dirty="0">
                <a:ln/>
                <a:solidFill>
                  <a:srgbClr val="00526B"/>
                </a:solidFill>
                <a:latin typeface="Aptos Display" panose="020B0004020202020204" pitchFamily="34" charset="0"/>
              </a:rPr>
              <a:t>E </a:t>
            </a:r>
            <a:endParaRPr lang="es-MX" sz="81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115488" y="165817"/>
            <a:ext cx="7257022"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1662476"/>
            <a:ext cx="3115489" cy="3678128"/>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 calcmode="lin" valueType="num">
                                      <p:cBhvr additive="base">
                                        <p:cTn id="2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3100285" y="2249206"/>
            <a:ext cx="7371772" cy="4288228"/>
          </a:xfrm>
        </p:spPr>
        <p:txBody>
          <a:bodyPr vert="horz" wrap="square" lIns="91440" tIns="45720" rIns="91440" bIns="45720" rtlCol="0">
            <a:normAutofit/>
          </a:bodyPr>
          <a:lstStyle/>
          <a:p>
            <a:pPr marL="0" indent="0" algn="just">
              <a:lnSpc>
                <a:spcPts val="1500"/>
              </a:lnSpc>
              <a:spcBef>
                <a:spcPts val="0"/>
              </a:spcBef>
              <a:spcAft>
                <a:spcPts val="600"/>
              </a:spcAft>
              <a:buNone/>
            </a:pPr>
            <a:r>
              <a:rPr lang="es-MX" dirty="0">
                <a:latin typeface="Aptos Display" panose="020B0004020202020204" pitchFamily="34" charset="0"/>
              </a:rPr>
              <a:t>Gradualmente, parece, Pablo expandió su red de colaboradores, sin duda entrenándolos en el camino (cf. 1 Corintios 16:15-18). Estos incluían a Priscila y Aquila (Romanos 16:3), Timoteo (Romanos 16:21; 1 Tesalonicenses 3:2), Tito (2 Corintios 8:23), Epafrodito (Filipenses 2:25), Justo (Colosenses 4:11), así como Filemón (Filemón 1), Marcos, Aristarco, Demas, Lucas (Filemón 24), y otros. Pablo destaca a varios de ellos como sus únicos colaboradores «que son de la circuncisión» (Colosenses 4:11), es decir, eran cristianos judíos. Esto era importante para su misión «al judío primeramente, y también al griego» (Romanos 1:16, ESV), porque los escrúpulos judíos podrían haber dificultado de otro modo el alcance a los judíos.</a:t>
            </a:r>
          </a:p>
          <a:p>
            <a:pPr marL="0" indent="0" algn="just">
              <a:lnSpc>
                <a:spcPts val="15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El servicio que rendimos a Dios requiere la integridad de la mente, del alma y de las fuerzas. Hemos de consagrarnos a Dios sin reservas, a fin de ofrecer una imagen celestial y no terrenal. Debe manifestarse un avivamiento de la sensibilidad, para que la mente pueda despertar plenamente a la labor que se debe realizar en todas las clases sociales, altas y bajas, ricas y pobres, educadas e ignorantes. Debemos revelar una ternura semejante a la del gran Pastor quien carga a los corderos en sus brazos y guarda su rebaño de todo mal y lo conduce por sendas seguras. Los seguidores de Cristo debieran manifestar ternura y simpatía y un intenso deseo de impartir las verdades que serán de vida eterna para todo aquel que las reciba</a:t>
            </a:r>
            <a:r>
              <a:rPr lang="es-MX" b="1" noProof="0" dirty="0">
                <a:latin typeface="Aptos Display" panose="020B0004020202020204" pitchFamily="34" charset="0"/>
              </a:rPr>
              <a:t>» </a:t>
            </a:r>
            <a:r>
              <a:rPr lang="es-MX" i="1" dirty="0">
                <a:latin typeface="Aptos Display" panose="020B0004020202020204" pitchFamily="34" charset="0"/>
              </a:rPr>
              <a:t>(El Cristo triunfante, 9 de febrero, p. 48).</a:t>
            </a: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LECCIONES DE EVANGELIZACIÓN</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291325" y="915561"/>
            <a:ext cx="10092896" cy="1491307"/>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noProof="0" dirty="0"/>
              <a:t>«</a:t>
            </a:r>
            <a:r>
              <a:rPr lang="es-MX" dirty="0"/>
              <a:t>Todo lo que a mí se refiere, os lo hará saber Tíquico, amado hermano y fiel ministro y consiervo en el Señor, […] con Onésimo, amado y fiel hermano, que es uno de vosotros. Todo lo que acá pasa, os lo harán saber» (Colosenses 4: 4, 9)</a:t>
            </a:r>
          </a:p>
          <a:p>
            <a:pPr>
              <a:lnSpc>
                <a:spcPts val="1400"/>
              </a:lnSpc>
            </a:pPr>
            <a:r>
              <a:rPr lang="es-MX" dirty="0"/>
              <a:t>Lee Colosenses 4:7-9; compara con Efesios 6:21. ¿Cómo se describe a Tíquico y qué razones da Pablo para enviarlos a él y a Onésimo a Colosas?</a:t>
            </a:r>
          </a:p>
          <a:p>
            <a:pPr>
              <a:lnSpc>
                <a:spcPts val="1400"/>
              </a:lnSpc>
            </a:pPr>
            <a:r>
              <a:rPr lang="es-MX" noProof="0" dirty="0"/>
              <a:t>R</a:t>
            </a:r>
            <a:r>
              <a:rPr lang="es-MX" noProof="0" dirty="0">
                <a:solidFill>
                  <a:srgbClr val="0070C0"/>
                </a:solidFill>
              </a:rPr>
              <a:t>. </a:t>
            </a:r>
            <a:r>
              <a:rPr lang="es-MX" dirty="0">
                <a:solidFill>
                  <a:srgbClr val="0070C0"/>
                </a:solidFill>
              </a:rPr>
              <a:t>A Tíquico lo describe como hermano y fiel ministro y consiervo en el Señor, enviándolo para que informara todo lo que a Pablo se refiere, y los conforte. A Onésimo como amado y fiel hermano</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31463" y="2296618"/>
            <a:ext cx="2705915" cy="3399984"/>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131463" y="6456417"/>
            <a:ext cx="10170784" cy="470450"/>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¿Cómo podemos evitar la tergiversación que los bellos y sabios principios expresados en estos textos han sufrido a lo largo de la historia?</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204395" y="851913"/>
            <a:ext cx="10170784" cy="1365770"/>
          </a:xfrm>
          <a:noFill/>
        </p:spPr>
        <p:txBody>
          <a:bodyPr vert="horz" wrap="square" lIns="91440" tIns="45720" rIns="91440" bIns="45720" rtlCol="0" anchor="t">
            <a:normAutofit/>
          </a:bodyPr>
          <a:lstStyle/>
          <a:p>
            <a:pPr>
              <a:lnSpc>
                <a:spcPts val="1400"/>
              </a:lnSpc>
            </a:pPr>
            <a:r>
              <a:rPr lang="es-MX" dirty="0">
                <a:latin typeface="Aptos Display" panose="020B0004020202020204" pitchFamily="34" charset="0"/>
              </a:rPr>
              <a:t>«… son los únicos de la circuncisión que me ayudan en el reino de Dios, y han sido para mí un consuelo</a:t>
            </a:r>
            <a:r>
              <a:rPr lang="es-MX" noProof="0" dirty="0">
                <a:latin typeface="Aptos Display" panose="020B0004020202020204" pitchFamily="34" charset="0"/>
              </a:rPr>
              <a:t>» (Colosenses 4: 11)</a:t>
            </a:r>
          </a:p>
          <a:p>
            <a:pPr>
              <a:lnSpc>
                <a:spcPts val="1400"/>
              </a:lnSpc>
            </a:pPr>
            <a:r>
              <a:rPr lang="es-MX" dirty="0">
                <a:latin typeface="Aptos Display" panose="020B0004020202020204" pitchFamily="34" charset="0"/>
              </a:rPr>
              <a:t>Lee Colosenses 4:10, 11. Además de enviar noticias de un lado a otro a través de emisarios (Col. 4:7-9), ¿de qué otras formas fomentaba Pablo la conectividad? En vista de algunos de los problemas que el apóstol abordó en esta epístola, ¿qué mensaje podían transmitir estos saludos?</a:t>
            </a:r>
            <a:endParaRPr lang="es-MX" noProof="0" dirty="0">
              <a:latin typeface="Aptos Display" panose="020B0004020202020204" pitchFamily="34" charset="0"/>
            </a:endParaRPr>
          </a:p>
          <a:p>
            <a:pPr>
              <a:lnSpc>
                <a:spcPts val="14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070C0"/>
                </a:solidFill>
                <a:latin typeface="Aptos Display" panose="020B0004020202020204" pitchFamily="34" charset="0"/>
              </a:rPr>
              <a:t>Por medio de los saludos entre los creyentes. Transmitiendo mensajes de unidad y del evangelio liberando a los cautivos de Satanás.</a:t>
            </a:r>
            <a:endParaRPr lang="es-MX" sz="2000" noProof="0" dirty="0">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220308"/>
            <a:ext cx="7537270" cy="3911900"/>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Pablo revela una estrategia asombrosamente exitosa pero sencilla para difundir el evangelio. Solo en los versículos finales de Colosenses (4:7-17), Pablo menciona a Tíquico, Onésimo, Aristarco, Marcos, Bernabé, Justo, </a:t>
            </a:r>
            <a:r>
              <a:rPr lang="es-MX" dirty="0" err="1">
                <a:latin typeface="Aptos Display" panose="020B0004020202020204" pitchFamily="34" charset="0"/>
              </a:rPr>
              <a:t>Epafroditas</a:t>
            </a:r>
            <a:r>
              <a:rPr lang="es-MX" dirty="0">
                <a:latin typeface="Aptos Display" panose="020B0004020202020204" pitchFamily="34" charset="0"/>
              </a:rPr>
              <a:t>, Lucas, Demas, Ninfa y </a:t>
            </a:r>
            <a:r>
              <a:rPr lang="es-MX" dirty="0" err="1">
                <a:latin typeface="Aptos Display" panose="020B0004020202020204" pitchFamily="34" charset="0"/>
              </a:rPr>
              <a:t>Arquipo</a:t>
            </a:r>
            <a:r>
              <a:rPr lang="es-MX" dirty="0">
                <a:latin typeface="Aptos Display" panose="020B0004020202020204" pitchFamily="34" charset="0"/>
              </a:rPr>
              <a:t>. Pablo fue intencional en cuanto a la conectividad. Hizo todo lo posible para ayudar a los miembros de la iglesia a darse cuenta de que eran parte de algo más grande que su congregación local, mucho más grande. Esta lista de obreros, que incluye saludos personales (Colosenses 4:10-15), muestra una estrategia no solo para multiplicar obreros y lograr resultados exponenciales, sino también para unir a las iglesias y a sus miembros. Es un aliento para que otros se involucren.</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Los que están verdaderamente conectados con Dios no vivirán en disputa los unos con los otros. El espíritu de armonía, paz y amor, el Espíritu de Dios obrando en sus corazones, creará armonía, amor y unidad. Lo contrario a esto obra en los hijos de Satanás; hay en ellos una continua discordancia. Contiendas y envidias y celos son los elementos imperantes. La característica del cristiano es la mansedumbre de Cristo. Benevolencia, bondad, misericordia y amor se originan en la Sabiduría infinita, mientras que lo opuesto es el fruto profano de un corazón que no está en armonía con Jesucristo»</a:t>
            </a:r>
            <a:r>
              <a:rPr lang="es-MX" dirty="0">
                <a:latin typeface="Aptos Display" panose="020B0004020202020204" pitchFamily="34" charset="0"/>
              </a:rPr>
              <a:t> </a:t>
            </a:r>
            <a:r>
              <a:rPr lang="es-MX" i="1" dirty="0">
                <a:latin typeface="Aptos Display" panose="020B0004020202020204" pitchFamily="34" charset="0"/>
              </a:rPr>
              <a:t>(Reflejemos a Jesús, 13 de octubre, p. 292).</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CONECTIVIDAD EN LA IGLESIA</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404034"/>
            <a:ext cx="2718166" cy="3197980"/>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204395" y="5917321"/>
            <a:ext cx="10170784" cy="709444"/>
          </a:xfrm>
          <a:prstGeom prst="rect">
            <a:avLst/>
          </a:prstGeom>
          <a:noFill/>
        </p:spPr>
        <p:txBody>
          <a:bodyPr wrap="square" rtlCol="0">
            <a:normAutofit/>
          </a:bodyPr>
          <a:lstStyle/>
          <a:p>
            <a:pPr algn="just">
              <a:lnSpc>
                <a:spcPts val="1300"/>
              </a:lnSpc>
            </a:pPr>
            <a:r>
              <a:rPr lang="es-MX" b="1" noProof="0" dirty="0"/>
              <a:t>Reflexionemos:</a:t>
            </a:r>
            <a:r>
              <a:rPr lang="es-MX" noProof="0" dirty="0"/>
              <a:t> </a:t>
            </a:r>
            <a:r>
              <a:rPr lang="es-MX" b="1" dirty="0">
                <a:solidFill>
                  <a:srgbClr val="C00000"/>
                </a:solidFill>
                <a:latin typeface="Aptos Display" panose="020B0004020202020204" pitchFamily="34" charset="0"/>
              </a:rPr>
              <a:t>¿Qué puedes hacer en tu iglesia local para disminuir las amenazas contra nuestra unidad? ¿Qué tensiones existen en el nivel local y qué se puede hacer al respecto?</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32255"/>
            <a:ext cx="10260898" cy="1311856"/>
          </a:xfrm>
          <a:noFill/>
        </p:spPr>
        <p:txBody>
          <a:bodyPr vert="horz" wrap="square" lIns="91440" tIns="45720" rIns="91440" bIns="45720" rtlCol="0" anchor="t">
            <a:normAutofit/>
          </a:bodyPr>
          <a:lstStyle/>
          <a:p>
            <a:pPr>
              <a:lnSpc>
                <a:spcPts val="1500"/>
              </a:lnSpc>
            </a:pPr>
            <a:r>
              <a:rPr lang="es-MX" noProof="0" dirty="0">
                <a:latin typeface="Aptos Display" panose="020B0004020202020204" pitchFamily="34" charset="0"/>
              </a:rPr>
              <a:t>«</a:t>
            </a:r>
            <a:r>
              <a:rPr lang="es-MX" dirty="0"/>
              <a:t>Os saluda </a:t>
            </a:r>
            <a:r>
              <a:rPr lang="es-MX" dirty="0" err="1"/>
              <a:t>Epafras</a:t>
            </a:r>
            <a:r>
              <a:rPr lang="es-MX" dirty="0"/>
              <a:t>, el cual es uno de vosotros, siervo de Cristo, siempre rogando encarecidamente por vosotros en sus oraciones, para que estéis firmes, perfectos y completos en todo lo que Dios quiere</a:t>
            </a:r>
            <a:r>
              <a:rPr lang="es-MX" noProof="0" dirty="0">
                <a:latin typeface="Aptos Display" panose="020B0004020202020204" pitchFamily="34" charset="0"/>
              </a:rPr>
              <a:t>» (Colosenses 4: 12).</a:t>
            </a:r>
          </a:p>
          <a:p>
            <a:pPr>
              <a:lnSpc>
                <a:spcPts val="1500"/>
              </a:lnSpc>
            </a:pPr>
            <a:r>
              <a:rPr lang="es-MX" dirty="0"/>
              <a:t>Lee Colosenses 4:12, 13. ¿Qué propósito es presentado aquí y cómo es posible lograrlo?</a:t>
            </a:r>
            <a:endParaRPr lang="es-MX" noProof="0" dirty="0">
              <a:latin typeface="Aptos Display" panose="020B0004020202020204" pitchFamily="34" charset="0"/>
            </a:endParaRP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De que estuvieran firmes, perfectos y completos en las cosa de Dios</a:t>
            </a:r>
            <a:r>
              <a:rPr lang="es-MX" noProof="0" dirty="0">
                <a:solidFill>
                  <a:srgbClr val="0070C0"/>
                </a:solidFill>
                <a:latin typeface="Aptos Display" panose="020B0004020202020204" pitchFamily="34" charset="0"/>
              </a:rPr>
              <a:t>. Estos solo se logra en constante oración, orando uno por otros. Pidiendo el conocimiento de la voluntad de Dios.</a:t>
            </a: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PERFECTOS Y COMPLETOS</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25587" y="2636874"/>
            <a:ext cx="2774896" cy="2679405"/>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400795"/>
            <a:ext cx="10289118" cy="662158"/>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¿Deberíamos nosotros, viviendo en los últimos días de la historia de este mundo, estar menos comprometidos en la difusión del evangelio que Pablo y su equipo misionero en el primer siglo?</a:t>
            </a:r>
            <a:endParaRPr lang="es-MX" b="1" noProof="0" dirty="0">
              <a:solidFill>
                <a:srgbClr val="C00000"/>
              </a:solidFill>
              <a:latin typeface="Aptos Display" panose="020B0004020202020204" pitchFamily="34" charset="0"/>
            </a:endParaRPr>
          </a:p>
        </p:txBody>
      </p:sp>
      <p:sp>
        <p:nvSpPr>
          <p:cNvPr id="6" name="Marcador de contenido 5">
            <a:extLst>
              <a:ext uri="{FF2B5EF4-FFF2-40B4-BE49-F238E27FC236}">
                <a16:creationId xmlns:a16="http://schemas.microsoft.com/office/drawing/2014/main" id="{DF467DFB-6209-4700-CA57-7C14AA2B8DB2}"/>
              </a:ext>
            </a:extLst>
          </p:cNvPr>
          <p:cNvSpPr>
            <a:spLocks noGrp="1"/>
          </p:cNvSpPr>
          <p:nvPr>
            <p:ph sz="half" idx="2"/>
          </p:nvPr>
        </p:nvSpPr>
        <p:spPr>
          <a:xfrm>
            <a:off x="2800483" y="2052084"/>
            <a:ext cx="7435717" cy="4462056"/>
          </a:xfrm>
        </p:spPr>
        <p:txBody>
          <a:bodyPr>
            <a:normAutofit fontScale="70000" lnSpcReduction="20000"/>
          </a:bodyPr>
          <a:lstStyle/>
          <a:p>
            <a:pPr marL="0" indent="0" algn="just">
              <a:lnSpc>
                <a:spcPts val="1500"/>
              </a:lnSpc>
              <a:buNone/>
            </a:pPr>
            <a:r>
              <a:rPr lang="es-MX" sz="2300" dirty="0"/>
              <a:t>Pablo era intencional y enfocado. También describe concisamente cómo se ve un enfoque de propósito para la iglesia, señalando el ejemplo de </a:t>
            </a:r>
            <a:r>
              <a:rPr lang="es-MX" sz="2300" dirty="0" err="1"/>
              <a:t>Epafroditas</a:t>
            </a:r>
            <a:r>
              <a:rPr lang="es-MX" sz="2300" dirty="0"/>
              <a:t>: «siempre rogando encarecidamente por vosotros en sus oraciones, para que estéis firmes, perfectos y completos en toda la voluntad de Dios» (Colosenses 4:12). Pablo también describe su gran celo por las personas en las ciudades donde trabajó. Esta orientación con propósito consta de cuatro elementos: 1. Que la iglesia pueda permanecer firmemente «en toda la voluntad de Dios». 2. El celo y la energía para la misión de la iglesia en la difusión del mensaje a «toda nación, tribu, lengua y pueblo» (Apocalipsis 14:6) dan la motivación necesaria. 3. La oración es indispensable como el medio ordenado por Dios para vincularnos con el poder divino. 4. Trabajar ferviente mente para el Señor</a:t>
            </a:r>
            <a:r>
              <a:rPr lang="es-MX" sz="1900" dirty="0"/>
              <a:t>.</a:t>
            </a:r>
          </a:p>
          <a:p>
            <a:pPr marL="0" indent="0" algn="just">
              <a:lnSpc>
                <a:spcPts val="1500"/>
              </a:lnSpc>
              <a:buNone/>
            </a:pPr>
            <a:r>
              <a:rPr lang="es-MX" sz="2300" b="1" dirty="0"/>
              <a:t>«La santificación es una obra progresiva. Es una obra continua que eleva más y más a los seres humanos. No deja atrás al amor, sino que la atrae como la misma esencia de la vida cristiana. Cristo nos dice: «Sed, pues, vosotros perfectos, como vuestro Padre que está en los cielos es perfecto». Mateo 5:48. Él es nuestro ejemplo. Durante su vida terrenal, siempre fue bondadoso y gentil. Su influencia fue siempre fragante, pues en él moraba el perfecto amor. Nunca era agrio ni intratable, y nunca transigía con el error para obtener un favor. Si tenemos su justicia, seremos como él en gentileza, en tolerancia, en amor desinteresado. Morando en la luz del sol de su presencia, ¿no seremos ablandados por su gracia?» </a:t>
            </a:r>
            <a:r>
              <a:rPr lang="es-MX" sz="2300" i="1" dirty="0"/>
              <a:t>(Ser semejante a Jesús, 25 de diciembre, p. 366).</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55000" lnSpcReduction="2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VIVIR EN EL MUNDO SIN PERTENECER AL MUNDO</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9"/>
            <a:ext cx="10453558" cy="964972"/>
          </a:xfrm>
          <a:noFill/>
        </p:spPr>
        <p:txBody>
          <a:bodyPr vert="horz" wrap="square" lIns="91440" tIns="45720" rIns="91440" bIns="45720" rtlCol="0" anchor="t">
            <a:normAutofit/>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Os saluda Lucas el médico amado, y Demas.</a:t>
            </a:r>
            <a:r>
              <a:rPr lang="es-MX" noProof="0" dirty="0">
                <a:latin typeface="Aptos Display" panose="020B0004020202020204" pitchFamily="34" charset="0"/>
              </a:rPr>
              <a:t>» (Colosenses 4</a:t>
            </a:r>
            <a:r>
              <a:rPr lang="es-MX" dirty="0">
                <a:latin typeface="Aptos Display" panose="020B0004020202020204" pitchFamily="34" charset="0"/>
              </a:rPr>
              <a:t>: 14)</a:t>
            </a:r>
            <a:endParaRPr lang="es-MX" noProof="0" dirty="0">
              <a:latin typeface="Aptos Display" panose="020B0004020202020204" pitchFamily="34" charset="0"/>
            </a:endParaRPr>
          </a:p>
          <a:p>
            <a:pPr>
              <a:lnSpc>
                <a:spcPts val="1300"/>
              </a:lnSpc>
              <a:spcAft>
                <a:spcPts val="300"/>
              </a:spcAft>
            </a:pPr>
            <a:r>
              <a:rPr lang="es-MX" dirty="0">
                <a:latin typeface="Aptos Display" panose="020B0004020202020204" pitchFamily="34" charset="0"/>
              </a:rPr>
              <a:t>Lee Colosenses 4:14, 15 y 2 Timoteo 4:10, 11. ¿En qué se distinguía Lucas de Demas y por qué? </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noProof="0" dirty="0">
                <a:solidFill>
                  <a:srgbClr val="0070C0"/>
                </a:solidFill>
                <a:latin typeface="Aptos Display" panose="020B0004020202020204" pitchFamily="34" charset="0"/>
              </a:rPr>
              <a:t>El amor por Jesús y su reino, eso lo llevo a permanecer junto a Pablo hasta el final. Demas amaba más a este mundo que al venidero.</a:t>
            </a: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11242" y="2380391"/>
            <a:ext cx="2701466" cy="3138036"/>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775637"/>
            <a:ext cx="7752092" cy="4551594"/>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El mensaje de Laodicea se da a una iglesia autosatisfecha que carece de lo que más necesita: la presencia de Jesús y el enfoque de propósito que hemos observado en Pablo, que también fue claramente evidente en el ministerio de Cristo. Jesús es representado de pie afuera, llamando a la puerta del corazón de cada persona para entrar (Apocalipsis 3:20).15 Cuando Jesús entra, recibimos todos los demás dones: Su justicia por medio de la fe en Él, el amor de Dios, que es derramado en nuestros corazones por el Espíritu Santo, quien a su vez nos da un claro discernimiento espiritual para conocer la verdad por nosotros mismos y compartirla con otros. Dios sabe lo que necesitamos y promete proveerlo (Filipenses 4:19). Una señal visible de que una persona ama este siglo presente es el debilitamiento de un amor ardiente por la misión en su corazón. Aquellos que anhelan profundamente la era venidera son precisamente los que «viven sobria, justa y piadosamente en este siglo» (Tito 2:12, NKJV). Este anhelo incluye un compromiso activo en la misión.</a:t>
            </a:r>
            <a:endParaRPr lang="es-MX" noProof="0" dirty="0">
              <a:latin typeface="Aptos Display" panose="020B0004020202020204" pitchFamily="34" charset="0"/>
            </a:endParaRPr>
          </a:p>
          <a:p>
            <a:pPr marL="0" indent="0" algn="just">
              <a:lnSpc>
                <a:spcPts val="1300"/>
              </a:lnSpc>
              <a:buNone/>
            </a:pPr>
            <a:r>
              <a:rPr lang="es-MX" b="1" noProof="0" dirty="0">
                <a:latin typeface="Aptos Display" panose="020B0004020202020204" pitchFamily="34" charset="0"/>
              </a:rPr>
              <a:t>«</a:t>
            </a:r>
            <a:r>
              <a:rPr lang="es-MX" b="1" dirty="0">
                <a:latin typeface="Aptos Display" panose="020B0004020202020204" pitchFamily="34" charset="0"/>
              </a:rPr>
              <a:t>Así es como el Señor quiere que los adventistas del séptimo día testifiquen de él. No debieran esconderse del mundo. Deben estar en el mundo, pero no ser del mundo. Deben diferenciarse del mundo en cada actividad que emprendan. Deben manifestar la pureza de sus caracteres, para que el mundo vea que la verdad en la que escrupulosamente creen, los hace honestos en sus relaciones y negocios; se percibirá así que quien cree a la verdad se santifica por ella, que la verdad aceptada y obedecida hace al receptor un hijo o hija de Dios, un hijo del Rey celestial, un miembro de la familia real, una persona fiel, íntegra, honesta y recta, ya sea en las cosas pequeñas de la vida como en las de gran importancia…». </a:t>
            </a:r>
            <a:r>
              <a:rPr lang="es-MX" i="1" dirty="0">
                <a:latin typeface="Aptos Display" panose="020B0004020202020204" pitchFamily="34" charset="0"/>
              </a:rPr>
              <a:t>(El Cristo triunfante, 1 1 de diciembre, p. 354).</a:t>
            </a:r>
            <a:endParaRPr lang="es-MX" i="1" noProof="0" dirty="0">
              <a:latin typeface="Aptos Display" panose="020B0004020202020204" pitchFamily="34" charset="0"/>
            </a:endParaRPr>
          </a:p>
        </p:txBody>
      </p:sp>
      <p:sp>
        <p:nvSpPr>
          <p:cNvPr id="6" name="CuadroTexto 5">
            <a:extLst>
              <a:ext uri="{FF2B5EF4-FFF2-40B4-BE49-F238E27FC236}">
                <a16:creationId xmlns:a16="http://schemas.microsoft.com/office/drawing/2014/main" id="{9380AA45-86D5-335F-FCD4-9E237300BF12}"/>
              </a:ext>
            </a:extLst>
          </p:cNvPr>
          <p:cNvSpPr txBox="1"/>
          <p:nvPr/>
        </p:nvSpPr>
        <p:spPr>
          <a:xfrm>
            <a:off x="11242" y="6222252"/>
            <a:ext cx="10442672" cy="515334"/>
          </a:xfrm>
          <a:prstGeom prst="rect">
            <a:avLst/>
          </a:prstGeom>
          <a:noFill/>
        </p:spPr>
        <p:txBody>
          <a:bodyPr wrap="square" rtlCol="0">
            <a:spAutoFit/>
          </a:bodyPr>
          <a:lstStyle/>
          <a:p>
            <a:pPr algn="just">
              <a:lnSpc>
                <a:spcPts val="1600"/>
              </a:lnSpc>
            </a:pPr>
            <a:r>
              <a:rPr lang="es-MX" b="1" noProof="0" dirty="0"/>
              <a:t>Reflexionemos:</a:t>
            </a:r>
            <a:r>
              <a:rPr lang="es-MX" noProof="0" dirty="0"/>
              <a:t> </a:t>
            </a:r>
            <a:r>
              <a:rPr lang="es-MX" b="1" noProof="0" dirty="0">
                <a:solidFill>
                  <a:srgbClr val="C00000"/>
                </a:solidFill>
                <a:latin typeface="Aptos Display" panose="020B0004020202020204" pitchFamily="34" charset="0"/>
              </a:rPr>
              <a:t> </a:t>
            </a:r>
            <a:r>
              <a:rPr lang="es-MX" b="1" dirty="0">
                <a:solidFill>
                  <a:srgbClr val="C00000"/>
                </a:solidFill>
                <a:latin typeface="Aptos Display" panose="020B0004020202020204" pitchFamily="34" charset="0"/>
              </a:rPr>
              <a:t>¿De qué cosas específicas podría estar pidiéndote Jesús que te arrepientas? ¿Qué parte de su triple receta necesitas más?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139850" y="880631"/>
            <a:ext cx="10247731" cy="136858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Saludad a los hermanos que están en Laodicea, y a Ninfas y a la iglesia que está en su casa</a:t>
            </a:r>
            <a:r>
              <a:rPr lang="es-MX" noProof="0" dirty="0">
                <a:latin typeface="Aptos Display" panose="020B0004020202020204" pitchFamily="34" charset="0"/>
              </a:rPr>
              <a:t>» </a:t>
            </a:r>
            <a:r>
              <a:rPr lang="es-MX" dirty="0">
                <a:latin typeface="Aptos Display" panose="020B0004020202020204" pitchFamily="34" charset="0"/>
              </a:rPr>
              <a:t>(Colosenses 4:15)</a:t>
            </a:r>
            <a:endParaRPr lang="es-MX" noProof="0" dirty="0">
              <a:latin typeface="Aptos Display" panose="020B0004020202020204" pitchFamily="34" charset="0"/>
            </a:endParaRPr>
          </a:p>
          <a:p>
            <a:pPr>
              <a:lnSpc>
                <a:spcPts val="1400"/>
              </a:lnSpc>
              <a:spcAft>
                <a:spcPts val="300"/>
              </a:spcAft>
            </a:pPr>
            <a:r>
              <a:rPr lang="es-MX" dirty="0">
                <a:latin typeface="Aptos Display" panose="020B0004020202020204" pitchFamily="34" charset="0"/>
              </a:rPr>
              <a:t>Lee Colosenses 4:16-18; comparar con Colosenses 2:1-3. A la luz del mensaje de Jesús a Laodicea (ver el estudio de ayer), ¿qué correlaciones encuentras con el de Colosenses, que debía ser leído también en la iglesia de Laodicea?</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Los profetas reprendieron a Israel por adorar como el mundo y lo instaron a arrepentirse antes de que fuera demasiado tarde. Por eso debemos volver a Dios a creador de todo lo existe.</a:t>
            </a:r>
            <a:endParaRPr lang="es-MX" noProof="0" dirty="0">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786478" y="2261566"/>
            <a:ext cx="7590593" cy="4393325"/>
          </a:xfrm>
        </p:spPr>
        <p:txBody>
          <a:bodyPr vert="horz" wrap="square" lIns="91440" tIns="45720" rIns="91440" bIns="45720" rtlCol="0">
            <a:normAutofit/>
          </a:bodyPr>
          <a:lstStyle/>
          <a:p>
            <a:pPr marL="0" indent="0" algn="just">
              <a:lnSpc>
                <a:spcPts val="1300"/>
              </a:lnSpc>
              <a:spcBef>
                <a:spcPts val="0"/>
              </a:spcBef>
              <a:spcAft>
                <a:spcPts val="600"/>
              </a:spcAft>
              <a:buNone/>
            </a:pPr>
            <a:r>
              <a:rPr lang="es-MX" sz="1900" dirty="0">
                <a:latin typeface="Aptos Display" panose="020B0004020202020204" pitchFamily="34" charset="0"/>
              </a:rPr>
              <a:t> En última instancia, ese es el plan de Dios para una iglesia con propósito: permanecer en toda la voluntad de Dios y compartir nuestra fe, persona a persona, una persona a la vez. Eso puede parecer demasiado simple o demasiado pequeño cuando hay un mundo por alcanzar. Pero uno duplicado se convierte en dos, y dos duplicados se convierten en cuatro. En solo treinta días a esta tasa, el resultado sería 230, lo que es más de mil millones o 1.073.741.824 para ser precisos. Al trabajar fielmente para el Señor, Él multiplicará nuestros esfuerzos: "Esta es la promesa que Dios hace a quienes le siguen para conocerle, y que transmiten a otros el conocimiento que han recibido, para que también ellos conozcan el poder de la resurrección de Cristo. Se nos asegura que si trabajamos en el plan de la adición, Cristo trabajará para nosotros en el plan de la multiplicación.“ (Elena G. White a J. E. White, 12 de julio de 1903, Carta 144, 1903.)</a:t>
            </a:r>
          </a:p>
          <a:p>
            <a:pPr marL="0" indent="0" algn="just">
              <a:lnSpc>
                <a:spcPts val="15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Rodeados por prácticas e influencias paganas, los creyentes de Colosas estaban en peligro de ser inducidos a dejar la sencillez del evangelio, y Pablo, amonestándoles contra eso, les señaló a Cristo como el único guía seguro. «Porque quiero que sepáis —escribió— cuán gran solicitud tengo por vosotros, y por los que están en Laodicea, y por todos los que nunca vieron mi rostro en carne; para que sean confortados sus corazones, unidos en amor, y en todas riquezas de cumplido entendimiento para conocer el misterio de Dios, y del Padre, y de Cristo, en el cual están escondidos todos los tesoros de sabiduría y conocimiento.</a:t>
            </a:r>
            <a:r>
              <a:rPr lang="es-MX" b="1" noProof="0" dirty="0">
                <a:latin typeface="Aptos Display" panose="020B0004020202020204" pitchFamily="34" charset="0"/>
              </a:rPr>
              <a:t>»</a:t>
            </a:r>
            <a:r>
              <a:rPr lang="es-MX" i="1" noProof="0" dirty="0">
                <a:latin typeface="Aptos Display" panose="020B0004020202020204" pitchFamily="34" charset="0"/>
              </a:rPr>
              <a:t> </a:t>
            </a:r>
            <a:r>
              <a:rPr lang="es-MX" i="1" dirty="0">
                <a:latin typeface="Aptos Display" panose="020B0004020202020204" pitchFamily="34" charset="0"/>
              </a:rPr>
              <a:t>(Los hechos de los apóstoles, pp. 376-378).</a:t>
            </a:r>
            <a:endParaRPr lang="es-MX" sz="1900"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8601" y="187113"/>
            <a:ext cx="6624000" cy="658800"/>
          </a:xfrm>
          <a:prstGeom prst="rect">
            <a:avLst/>
          </a:prstGeom>
          <a:solidFill>
            <a:srgbClr val="FF2323"/>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solidFill>
                  <a:schemeClr val="bg1"/>
                </a:solidFill>
                <a:effectLst>
                  <a:innerShdw blurRad="63500" dist="50800" dir="18900000">
                    <a:schemeClr val="tx1">
                      <a:alpha val="50000"/>
                    </a:schemeClr>
                  </a:innerShdw>
                </a:effectLst>
                <a:latin typeface="Amasis MT Pro Black" panose="02040A04050005020304" pitchFamily="18" charset="0"/>
              </a:rPr>
              <a:t>UN MENSAJE PARA LAODICEA</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39850" y="2445954"/>
            <a:ext cx="2657138" cy="3387295"/>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139850" y="6466200"/>
            <a:ext cx="10312275" cy="470450"/>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¿Qué puedes hacer para permanecer fiel a Dios y a la verdad que él ha revelado? Es decir, ¿qué decisiones estás tomando que revelan a quién pertenece realmente tu corazón?</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2020946"/>
            <a:ext cx="9642646" cy="4518079"/>
          </a:xfrm>
        </p:spPr>
        <p:txBody>
          <a:bodyPr wrap="square">
            <a:normAutofit/>
          </a:bodyPr>
          <a:lstStyle/>
          <a:p>
            <a:pPr marL="0" indent="0" algn="just">
              <a:lnSpc>
                <a:spcPts val="1600"/>
              </a:lnSpc>
              <a:buNone/>
            </a:pPr>
            <a:r>
              <a:rPr lang="es-MX" sz="2200" noProof="0" dirty="0">
                <a:latin typeface="Aptos Display" panose="020B0004020202020204" pitchFamily="34" charset="0"/>
              </a:rPr>
              <a:t>La lección de esta semana, </a:t>
            </a:r>
            <a:r>
              <a:rPr lang="es-MX" sz="2200" dirty="0">
                <a:latin typeface="Aptos Display" panose="020B0004020202020204" pitchFamily="34" charset="0"/>
              </a:rPr>
              <a:t>enfatiza dos temas principales: </a:t>
            </a:r>
            <a:r>
              <a:rPr lang="es-MX" sz="2200" b="1" dirty="0">
                <a:latin typeface="Aptos Display" panose="020B0004020202020204" pitchFamily="34" charset="0"/>
              </a:rPr>
              <a:t>1) La estrategia misionera de Pablo usando eficientemente del tiempo y recursos 2) Formación promisoria de Laicos para llegar a ciudades y pueblos.</a:t>
            </a:r>
          </a:p>
          <a:p>
            <a:pPr marL="0" indent="0" algn="just">
              <a:lnSpc>
                <a:spcPts val="1600"/>
              </a:lnSpc>
              <a:buNone/>
            </a:pPr>
            <a:r>
              <a:rPr lang="es-MX" sz="2200" dirty="0">
                <a:latin typeface="Aptos Display" panose="020B0004020202020204" pitchFamily="34" charset="0"/>
              </a:rPr>
              <a:t>Al permanecer en toda la voluntad de Dios, no con una actitud de autosuficiencia o de superioridad moral, sino porque amamos a Jesús y queremos ser más como Él, teniendo un deseo sincero de ser lo mejor que podemos ser para el Señor, animamos a otros a hacer lo mismo. Al vivir una vida con propósito, que incluye sembrar palabras de sabiduría bíblica, podemos ayudar a otros a alcanzar su máximo potencial espiritual, permanecer en toda la voluntad de Dios y estar listos para el cielo.</a:t>
            </a:r>
          </a:p>
          <a:p>
            <a:pPr marL="0" indent="0" algn="just">
              <a:lnSpc>
                <a:spcPts val="1600"/>
              </a:lnSpc>
              <a:buNone/>
            </a:pPr>
            <a:r>
              <a:rPr lang="es-MX" sz="2200" dirty="0">
                <a:latin typeface="Aptos Display" panose="020B0004020202020204" pitchFamily="34" charset="0"/>
              </a:rPr>
              <a:t>En el mensaje final de Pablo a los ancianos de Éfeso, subrayó esta misma idea: «no he rehuido anunciaros todo el consejo de Dios» (Hechos 20:27, ESV). A través de sus escritos y los de toda la Biblia, podemos comprender el propósito de Dios para nosotros y Su mensaje para este momento trascendental de la historia de la tierra. Unir el cielo y la tierra es el propósito final de Dios, y tenemos el privilegio de que Él nos haya concedido una obra que los ángeles anhelarían hacer: ayudar a otros a conocer a Jesús, comprender Su palabra y estar listos para Su venida. Este gran y glorioso propósito se cumplirá finalmente a través de la iglesia de Dios en la tierra. ¡Que cada uno de nosotros se involucre y encuentre a muchos en el reino de los cielos como resultado de nuestros esfuerzos de oración y propósito!</a:t>
            </a:r>
          </a:p>
          <a:p>
            <a:pPr marL="0" indent="0" algn="just">
              <a:lnSpc>
                <a:spcPts val="1600"/>
              </a:lnSpc>
              <a:buNone/>
            </a:pPr>
            <a:endParaRPr lang="es-MX" sz="22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38170</TotalTime>
  <Words>3365</Words>
  <Application>Microsoft Office PowerPoint</Application>
  <PresentationFormat>Panorámica</PresentationFormat>
  <Paragraphs>69</Paragraphs>
  <Slides>10</Slides>
  <Notes>6</Notes>
  <HiddenSlides>0</HiddenSlides>
  <MMClips>0</MMClips>
  <ScaleCrop>false</ScaleCrop>
  <HeadingPairs>
    <vt:vector size="6" baseType="variant">
      <vt:variant>
        <vt:lpstr>Fuentes usadas</vt:lpstr>
      </vt:variant>
      <vt:variant>
        <vt:i4>18</vt:i4>
      </vt:variant>
      <vt:variant>
        <vt:lpstr>Tema</vt:lpstr>
      </vt:variant>
      <vt:variant>
        <vt:i4>1</vt:i4>
      </vt:variant>
      <vt:variant>
        <vt:lpstr>Títulos de diapositiva</vt:lpstr>
      </vt:variant>
      <vt:variant>
        <vt:i4>10</vt:i4>
      </vt:variant>
    </vt:vector>
  </HeadingPairs>
  <TitlesOfParts>
    <vt:vector size="29" baseType="lpstr">
      <vt:lpstr>Abadi</vt:lpstr>
      <vt:lpstr>ADLaM Display</vt:lpstr>
      <vt:lpstr>Amasis MT Pro Black</vt:lpstr>
      <vt:lpstr>Aptos</vt:lpstr>
      <vt:lpstr>Aptos Black</vt:lpstr>
      <vt:lpstr>Aptos Display</vt:lpstr>
      <vt:lpstr>Arial</vt:lpstr>
      <vt:lpstr>Arial Rounded MT Bold</vt:lpstr>
      <vt:lpstr>Avenir Next LT Pro</vt:lpstr>
      <vt:lpstr>Bahnschrift</vt:lpstr>
      <vt:lpstr>Bw Modelica</vt:lpstr>
      <vt:lpstr>Calibri</vt:lpstr>
      <vt:lpstr>Calibri Light</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1803</cp:revision>
  <dcterms:created xsi:type="dcterms:W3CDTF">2023-06-19T00:44:38Z</dcterms:created>
  <dcterms:modified xsi:type="dcterms:W3CDTF">2026-03-25T03:32:07Z</dcterms:modified>
</cp:coreProperties>
</file>