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63" r:id="rId3"/>
    <p:sldId id="264" r:id="rId4"/>
    <p:sldId id="257" r:id="rId5"/>
    <p:sldId id="258" r:id="rId6"/>
    <p:sldId id="259" r:id="rId7"/>
    <p:sldId id="260" r:id="rId8"/>
    <p:sldId id="261" r:id="rId9"/>
    <p:sldId id="262" r:id="rId10"/>
    <p:sldId id="265" r:id="rId11"/>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userDrawn="1">
          <p15:clr>
            <a:srgbClr val="A4A3A4"/>
          </p15:clr>
        </p15:guide>
        <p15:guide id="2" pos="379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B9D2"/>
    <a:srgbClr val="434669"/>
    <a:srgbClr val="B8BED4"/>
    <a:srgbClr val="44476A"/>
    <a:srgbClr val="5B0A1B"/>
    <a:srgbClr val="4A3C2E"/>
    <a:srgbClr val="ACA8AF"/>
    <a:srgbClr val="69233C"/>
    <a:srgbClr val="6E2842"/>
    <a:srgbClr val="6161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794" autoAdjust="0"/>
    <p:restoredTop sz="94678" autoAdjust="0"/>
  </p:normalViewPr>
  <p:slideViewPr>
    <p:cSldViewPr snapToGrid="0">
      <p:cViewPr varScale="1">
        <p:scale>
          <a:sx n="73" d="100"/>
          <a:sy n="73" d="100"/>
        </p:scale>
        <p:origin x="706" y="408"/>
      </p:cViewPr>
      <p:guideLst>
        <p:guide orient="horz" pos="2205"/>
        <p:guide pos="3795"/>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E85254-74DC-4BFD-8036-326AD9CD5383}" type="datetimeFigureOut">
              <a:rPr lang="es-MX" smtClean="0"/>
              <a:t>03/03/2026</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E6DF53-FE41-4145-8C09-04488577F769}" type="slidenum">
              <a:rPr lang="es-MX" smtClean="0"/>
              <a:t>‹Nº›</a:t>
            </a:fld>
            <a:endParaRPr lang="es-MX"/>
          </a:p>
        </p:txBody>
      </p:sp>
    </p:spTree>
    <p:extLst>
      <p:ext uri="{BB962C8B-B14F-4D97-AF65-F5344CB8AC3E}">
        <p14:creationId xmlns:p14="http://schemas.microsoft.com/office/powerpoint/2010/main" val="3272161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MX" dirty="0"/>
          </a:p>
        </p:txBody>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1</a:t>
            </a:fld>
            <a:endParaRPr lang="es-MX" dirty="0"/>
          </a:p>
        </p:txBody>
      </p:sp>
    </p:spTree>
    <p:extLst>
      <p:ext uri="{BB962C8B-B14F-4D97-AF65-F5344CB8AC3E}">
        <p14:creationId xmlns:p14="http://schemas.microsoft.com/office/powerpoint/2010/main" val="228920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MX"/>
          </a:p>
        </p:txBody>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3</a:t>
            </a:fld>
            <a:endParaRPr lang="es-MX"/>
          </a:p>
        </p:txBody>
      </p:sp>
    </p:spTree>
    <p:extLst>
      <p:ext uri="{BB962C8B-B14F-4D97-AF65-F5344CB8AC3E}">
        <p14:creationId xmlns:p14="http://schemas.microsoft.com/office/powerpoint/2010/main" val="4287082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MX"/>
          </a:p>
        </p:txBody>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5</a:t>
            </a:fld>
            <a:endParaRPr lang="es-MX"/>
          </a:p>
        </p:txBody>
      </p:sp>
    </p:spTree>
    <p:extLst>
      <p:ext uri="{BB962C8B-B14F-4D97-AF65-F5344CB8AC3E}">
        <p14:creationId xmlns:p14="http://schemas.microsoft.com/office/powerpoint/2010/main" val="1432857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MX"/>
          </a:p>
        </p:txBody>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7</a:t>
            </a:fld>
            <a:endParaRPr lang="es-MX"/>
          </a:p>
        </p:txBody>
      </p:sp>
    </p:spTree>
    <p:extLst>
      <p:ext uri="{BB962C8B-B14F-4D97-AF65-F5344CB8AC3E}">
        <p14:creationId xmlns:p14="http://schemas.microsoft.com/office/powerpoint/2010/main" val="2281881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MX"/>
          </a:p>
        </p:txBody>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8</a:t>
            </a:fld>
            <a:endParaRPr lang="es-MX"/>
          </a:p>
        </p:txBody>
      </p:sp>
    </p:spTree>
    <p:extLst>
      <p:ext uri="{BB962C8B-B14F-4D97-AF65-F5344CB8AC3E}">
        <p14:creationId xmlns:p14="http://schemas.microsoft.com/office/powerpoint/2010/main" val="1453979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MX"/>
          </a:p>
        </p:txBody>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9</a:t>
            </a:fld>
            <a:endParaRPr lang="es-MX"/>
          </a:p>
        </p:txBody>
      </p:sp>
    </p:spTree>
    <p:extLst>
      <p:ext uri="{BB962C8B-B14F-4D97-AF65-F5344CB8AC3E}">
        <p14:creationId xmlns:p14="http://schemas.microsoft.com/office/powerpoint/2010/main" val="30867984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a:alphaModFix amt="88000"/>
            <a:lum/>
          </a:blip>
          <a:srcRect/>
          <a:stretch>
            <a:fillRect t="-10000" b="-23000"/>
          </a:stretch>
        </a:blipFill>
        <a:effectLst/>
      </p:bgPr>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E5C93EEE-43D6-22CD-08BA-AB86D0C45D1D}"/>
              </a:ext>
            </a:extLst>
          </p:cNvPr>
          <p:cNvSpPr/>
          <p:nvPr userDrawn="1"/>
        </p:nvSpPr>
        <p:spPr>
          <a:xfrm>
            <a:off x="-19306" y="-32697"/>
            <a:ext cx="12230612" cy="1180121"/>
          </a:xfrm>
          <a:prstGeom prst="rect">
            <a:avLst/>
          </a:prstGeom>
          <a:solidFill>
            <a:srgbClr val="434669"/>
          </a:solidFill>
          <a:ln>
            <a:solidFill>
              <a:srgbClr val="72524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4000"/>
              </a:lnSpc>
            </a:pPr>
            <a:endParaRPr lang="es-MX" sz="3600" dirty="0">
              <a:latin typeface="Haettenschweiler" panose="020B0706040902060204" pitchFamily="34" charset="0"/>
            </a:endParaRPr>
          </a:p>
        </p:txBody>
      </p:sp>
      <p:sp>
        <p:nvSpPr>
          <p:cNvPr id="18" name="Rectángulo 17">
            <a:extLst>
              <a:ext uri="{FF2B5EF4-FFF2-40B4-BE49-F238E27FC236}">
                <a16:creationId xmlns:a16="http://schemas.microsoft.com/office/drawing/2014/main" id="{7136F143-38F5-6138-E2BA-81CD00471189}"/>
              </a:ext>
            </a:extLst>
          </p:cNvPr>
          <p:cNvSpPr/>
          <p:nvPr userDrawn="1"/>
        </p:nvSpPr>
        <p:spPr>
          <a:xfrm>
            <a:off x="-7080" y="-29261"/>
            <a:ext cx="2276694" cy="6900578"/>
          </a:xfrm>
          <a:prstGeom prst="rect">
            <a:avLst/>
          </a:prstGeom>
          <a:solidFill>
            <a:srgbClr val="44476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dirty="0"/>
          </a:p>
        </p:txBody>
      </p:sp>
      <p:sp>
        <p:nvSpPr>
          <p:cNvPr id="20" name="CuadroTexto 19">
            <a:extLst>
              <a:ext uri="{FF2B5EF4-FFF2-40B4-BE49-F238E27FC236}">
                <a16:creationId xmlns:a16="http://schemas.microsoft.com/office/drawing/2014/main" id="{054428B6-9E8E-1B76-884D-446C54D7F3B1}"/>
              </a:ext>
            </a:extLst>
          </p:cNvPr>
          <p:cNvSpPr txBox="1"/>
          <p:nvPr userDrawn="1"/>
        </p:nvSpPr>
        <p:spPr>
          <a:xfrm>
            <a:off x="19925" y="4659997"/>
            <a:ext cx="2184400" cy="723281"/>
          </a:xfrm>
          <a:prstGeom prst="rect">
            <a:avLst/>
          </a:prstGeom>
          <a:noFill/>
        </p:spPr>
        <p:txBody>
          <a:bodyPr wrap="square" rtlCol="0">
            <a:noAutofit/>
          </a:bodyPr>
          <a:lstStyle/>
          <a:p>
            <a:pPr algn="ctr">
              <a:lnSpc>
                <a:spcPts val="2200"/>
              </a:lnSpc>
            </a:pPr>
            <a:r>
              <a:rPr lang="es-MX" sz="2400" b="1" dirty="0">
                <a:ln>
                  <a:solidFill>
                    <a:srgbClr val="1A0606"/>
                  </a:solidFill>
                </a:ln>
                <a:solidFill>
                  <a:schemeClr val="bg1">
                    <a:lumMod val="95000"/>
                  </a:schemeClr>
                </a:solidFill>
                <a:effectLst>
                  <a:innerShdw blurRad="63500" dist="50800" dir="18900000">
                    <a:prstClr val="black">
                      <a:alpha val="50000"/>
                    </a:prstClr>
                  </a:innerShdw>
                </a:effectLst>
                <a:latin typeface="Abadi" panose="020B0604020104020204" pitchFamily="34" charset="0"/>
              </a:rPr>
              <a:t>Resumen en </a:t>
            </a:r>
          </a:p>
          <a:p>
            <a:pPr algn="ctr">
              <a:lnSpc>
                <a:spcPts val="2200"/>
              </a:lnSpc>
            </a:pPr>
            <a:r>
              <a:rPr lang="es-MX" sz="2400" b="1" dirty="0">
                <a:ln>
                  <a:solidFill>
                    <a:srgbClr val="1A0606"/>
                  </a:solidFill>
                </a:ln>
                <a:solidFill>
                  <a:schemeClr val="bg1">
                    <a:lumMod val="95000"/>
                  </a:schemeClr>
                </a:solidFill>
                <a:effectLst>
                  <a:innerShdw blurRad="63500" dist="50800" dir="18900000">
                    <a:prstClr val="black">
                      <a:alpha val="50000"/>
                    </a:prstClr>
                  </a:innerShdw>
                </a:effectLst>
                <a:latin typeface="Abadi" panose="020B0604020104020204" pitchFamily="34" charset="0"/>
              </a:rPr>
              <a:t>PowerPoint</a:t>
            </a:r>
          </a:p>
        </p:txBody>
      </p:sp>
      <p:sp>
        <p:nvSpPr>
          <p:cNvPr id="21" name="CuadroTexto 20">
            <a:extLst>
              <a:ext uri="{FF2B5EF4-FFF2-40B4-BE49-F238E27FC236}">
                <a16:creationId xmlns:a16="http://schemas.microsoft.com/office/drawing/2014/main" id="{438004BE-1FB9-496E-1A53-22E90E1B4D3D}"/>
              </a:ext>
            </a:extLst>
          </p:cNvPr>
          <p:cNvSpPr txBox="1"/>
          <p:nvPr userDrawn="1"/>
        </p:nvSpPr>
        <p:spPr>
          <a:xfrm>
            <a:off x="-96687" y="1709686"/>
            <a:ext cx="2494656" cy="694338"/>
          </a:xfrm>
          <a:prstGeom prst="rect">
            <a:avLst/>
          </a:prstGeom>
          <a:noFill/>
        </p:spPr>
        <p:txBody>
          <a:bodyPr wrap="square" rtlCol="0">
            <a:normAutofit fontScale="32500" lnSpcReduction="20000"/>
          </a:bodyPr>
          <a:lstStyle/>
          <a:p>
            <a:pPr algn="ctr"/>
            <a:r>
              <a:rPr lang="es-MX" sz="86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1</a:t>
            </a:r>
            <a:r>
              <a:rPr lang="es-MX" sz="3200" b="1" kern="1200" dirty="0">
                <a:ln>
                  <a:solidFill>
                    <a:schemeClr val="tx1"/>
                  </a:solidFill>
                </a:ln>
                <a:solidFill>
                  <a:schemeClr val="tx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3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4500" b="1" kern="1200" dirty="0">
                <a:ln>
                  <a:solidFill>
                    <a:schemeClr val="tx1"/>
                  </a:solidFill>
                </a:ln>
                <a:solidFill>
                  <a:schemeClr val="bg1">
                    <a:lumMod val="95000"/>
                  </a:schemeClr>
                </a:solidFill>
                <a:effectLst/>
                <a:latin typeface="Impact" panose="020B0806030902050204" pitchFamily="34" charset="0"/>
                <a:ea typeface="+mn-ea"/>
                <a:cs typeface="Arial" panose="020B0604020202020204" pitchFamily="34" charset="0"/>
              </a:rPr>
              <a:t>TRIMESTRE</a:t>
            </a:r>
          </a:p>
          <a:p>
            <a:pPr algn="ctr"/>
            <a:endParaRPr lang="es-MX" sz="1400" b="1" dirty="0">
              <a:ln>
                <a:solidFill>
                  <a:schemeClr val="tx1"/>
                </a:solidFill>
              </a:ln>
              <a:solidFill>
                <a:schemeClr val="bg1">
                  <a:lumMod val="95000"/>
                </a:schemeClr>
              </a:solidFill>
              <a:effectLst/>
              <a:latin typeface="Gisha" panose="020B0604020202020204" pitchFamily="34" charset="-79"/>
              <a:cs typeface="Gisha" panose="020B0604020202020204" pitchFamily="34" charset="-79"/>
            </a:endParaRPr>
          </a:p>
          <a:p>
            <a:pPr algn="ctr"/>
            <a:r>
              <a:rPr lang="es-MX" sz="45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Enero – Marzo 2026</a:t>
            </a:r>
          </a:p>
        </p:txBody>
      </p:sp>
      <p:sp>
        <p:nvSpPr>
          <p:cNvPr id="22" name="CuadroTexto 21">
            <a:extLst>
              <a:ext uri="{FF2B5EF4-FFF2-40B4-BE49-F238E27FC236}">
                <a16:creationId xmlns:a16="http://schemas.microsoft.com/office/drawing/2014/main" id="{4D4946DB-1295-E0A0-98C0-FD3E07F96757}"/>
              </a:ext>
            </a:extLst>
          </p:cNvPr>
          <p:cNvSpPr txBox="1">
            <a:spLocks noChangeAspect="1"/>
          </p:cNvSpPr>
          <p:nvPr userDrawn="1"/>
        </p:nvSpPr>
        <p:spPr>
          <a:xfrm>
            <a:off x="-93738" y="2360381"/>
            <a:ext cx="2431347" cy="1173719"/>
          </a:xfrm>
          <a:prstGeom prst="rect">
            <a:avLst/>
          </a:prstGeom>
          <a:noFill/>
        </p:spPr>
        <p:txBody>
          <a:bodyPr wrap="square" rtlCol="0" anchor="ctr">
            <a:normAutofit/>
          </a:bodyPr>
          <a:lstStyle/>
          <a:p>
            <a:pPr algn="ctr">
              <a:lnSpc>
                <a:spcPts val="2400"/>
              </a:lnSpc>
              <a:spcAft>
                <a:spcPts val="0"/>
              </a:spcAft>
            </a:pPr>
            <a:r>
              <a:rPr lang="es-MX" sz="2700" b="1" kern="1200" baseline="0" dirty="0">
                <a:ln>
                  <a:solidFill>
                    <a:schemeClr val="tx1"/>
                  </a:solidFill>
                </a:ln>
                <a:solidFill>
                  <a:schemeClr val="bg1">
                    <a:lumMod val="95000"/>
                  </a:schemeClr>
                </a:solidFill>
                <a:effectLst/>
                <a:latin typeface="Impact" panose="020B0806030902050204" pitchFamily="34" charset="0"/>
                <a:ea typeface="Gungsuh" panose="02030600000101010101" pitchFamily="18" charset="-127"/>
                <a:cs typeface="Angsana New" panose="020B0502040204020203" pitchFamily="18" charset="-34"/>
              </a:rPr>
              <a:t>COMPLETOS</a:t>
            </a:r>
          </a:p>
          <a:p>
            <a:pPr algn="ctr">
              <a:lnSpc>
                <a:spcPts val="2400"/>
              </a:lnSpc>
              <a:spcAft>
                <a:spcPts val="0"/>
              </a:spcAft>
            </a:pPr>
            <a:r>
              <a:rPr lang="es-MX" sz="2700" b="1" kern="1200" baseline="0" dirty="0">
                <a:ln>
                  <a:solidFill>
                    <a:schemeClr val="tx1"/>
                  </a:solidFill>
                </a:ln>
                <a:solidFill>
                  <a:schemeClr val="bg1">
                    <a:lumMod val="95000"/>
                  </a:schemeClr>
                </a:solidFill>
                <a:effectLst/>
                <a:latin typeface="Impact" panose="020B0806030902050204" pitchFamily="34" charset="0"/>
                <a:ea typeface="Gungsuh" panose="02030600000101010101" pitchFamily="18" charset="-127"/>
                <a:cs typeface="Angsana New" panose="020B0502040204020203" pitchFamily="18" charset="-34"/>
              </a:rPr>
              <a:t>EN CRISTO</a:t>
            </a:r>
          </a:p>
        </p:txBody>
      </p:sp>
      <p:sp>
        <p:nvSpPr>
          <p:cNvPr id="23" name="CuadroTexto 22">
            <a:extLst>
              <a:ext uri="{FF2B5EF4-FFF2-40B4-BE49-F238E27FC236}">
                <a16:creationId xmlns:a16="http://schemas.microsoft.com/office/drawing/2014/main" id="{45EC3A53-86C5-901F-73D4-AD344F35D6DA}"/>
              </a:ext>
            </a:extLst>
          </p:cNvPr>
          <p:cNvSpPr txBox="1"/>
          <p:nvPr userDrawn="1"/>
        </p:nvSpPr>
        <p:spPr>
          <a:xfrm>
            <a:off x="23168" y="3371133"/>
            <a:ext cx="2184400" cy="461665"/>
          </a:xfrm>
          <a:prstGeom prst="rect">
            <a:avLst/>
          </a:prstGeom>
          <a:noFill/>
        </p:spPr>
        <p:txBody>
          <a:bodyPr wrap="square" rtlCol="0">
            <a:spAutoFit/>
          </a:bodyPr>
          <a:lstStyle/>
          <a:p>
            <a:pPr algn="ctr"/>
            <a:r>
              <a:rPr lang="es-MX" sz="2400" b="1" dirty="0">
                <a:ln>
                  <a:solidFill>
                    <a:schemeClr val="tx1"/>
                  </a:solidFill>
                </a:ln>
                <a:solidFill>
                  <a:schemeClr val="bg1">
                    <a:lumMod val="95000"/>
                  </a:schemeClr>
                </a:solidFill>
                <a:effectLst>
                  <a:innerShdw blurRad="63500" dist="50800" dir="18900000">
                    <a:prstClr val="black">
                      <a:alpha val="50000"/>
                    </a:prstClr>
                  </a:innerShdw>
                </a:effectLst>
                <a:latin typeface="Lato" panose="020F0502020204030203" pitchFamily="34" charset="0"/>
                <a:ea typeface="Adobe Fan Heiti Std B" panose="020B0700000000000000" pitchFamily="34" charset="-128"/>
                <a:cs typeface="Adobe Arabic" panose="02040503050201020203" pitchFamily="18" charset="-78"/>
              </a:rPr>
              <a:t>LECCIÓN</a:t>
            </a:r>
          </a:p>
        </p:txBody>
      </p:sp>
      <p:sp>
        <p:nvSpPr>
          <p:cNvPr id="25" name="CuadroTexto 24">
            <a:extLst>
              <a:ext uri="{FF2B5EF4-FFF2-40B4-BE49-F238E27FC236}">
                <a16:creationId xmlns:a16="http://schemas.microsoft.com/office/drawing/2014/main" id="{6F8D5B16-C793-0AC3-F87C-33BEDB485A53}"/>
              </a:ext>
            </a:extLst>
          </p:cNvPr>
          <p:cNvSpPr txBox="1"/>
          <p:nvPr userDrawn="1"/>
        </p:nvSpPr>
        <p:spPr>
          <a:xfrm>
            <a:off x="-96687" y="4279031"/>
            <a:ext cx="2431348" cy="365125"/>
          </a:xfrm>
          <a:prstGeom prst="rect">
            <a:avLst/>
          </a:prstGeom>
          <a:noFill/>
        </p:spPr>
        <p:txBody>
          <a:bodyPr wrap="square" rtlCol="0">
            <a:normAutofit lnSpcReduction="10000"/>
          </a:bodyPr>
          <a:lstStyle/>
          <a:p>
            <a:pPr algn="ctr"/>
            <a:r>
              <a:rPr lang="es-MX" sz="1800" b="1" baseline="0" dirty="0">
                <a:ln>
                  <a:solidFill>
                    <a:schemeClr val="bg1">
                      <a:lumMod val="95000"/>
                      <a:alpha val="62000"/>
                    </a:schemeClr>
                  </a:solidFill>
                </a:ln>
                <a:solidFill>
                  <a:schemeClr val="bg1"/>
                </a:solidFill>
                <a:effectLst/>
                <a:latin typeface="Gill Sans Nova Cond" panose="020F0502020204030204" pitchFamily="34" charset="0"/>
              </a:rPr>
              <a:t>Para el 07 de Marzo de 2026</a:t>
            </a:r>
          </a:p>
        </p:txBody>
      </p:sp>
      <p:grpSp>
        <p:nvGrpSpPr>
          <p:cNvPr id="26" name="Grupo 25">
            <a:extLst>
              <a:ext uri="{FF2B5EF4-FFF2-40B4-BE49-F238E27FC236}">
                <a16:creationId xmlns:a16="http://schemas.microsoft.com/office/drawing/2014/main" id="{5C454177-BC84-892D-CEEB-8F21831409CE}"/>
              </a:ext>
            </a:extLst>
          </p:cNvPr>
          <p:cNvGrpSpPr/>
          <p:nvPr userDrawn="1"/>
        </p:nvGrpSpPr>
        <p:grpSpPr>
          <a:xfrm>
            <a:off x="-7080" y="5238894"/>
            <a:ext cx="2184400" cy="1552295"/>
            <a:chOff x="23168" y="5023571"/>
            <a:chExt cx="2184400" cy="1552295"/>
          </a:xfrm>
          <a:noFill/>
        </p:grpSpPr>
        <p:sp>
          <p:nvSpPr>
            <p:cNvPr id="27" name="CuadroTexto 26">
              <a:extLst>
                <a:ext uri="{FF2B5EF4-FFF2-40B4-BE49-F238E27FC236}">
                  <a16:creationId xmlns:a16="http://schemas.microsoft.com/office/drawing/2014/main" id="{60F25CE4-7C95-7636-1972-F427424C6F9B}"/>
                </a:ext>
              </a:extLst>
            </p:cNvPr>
            <p:cNvSpPr txBox="1"/>
            <p:nvPr userDrawn="1"/>
          </p:nvSpPr>
          <p:spPr>
            <a:xfrm>
              <a:off x="23168" y="6237312"/>
              <a:ext cx="2184400" cy="338554"/>
            </a:xfrm>
            <a:prstGeom prst="rect">
              <a:avLst/>
            </a:prstGeom>
            <a:grpFill/>
          </p:spPr>
          <p:txBody>
            <a:bodyPr wrap="square" rtlCol="0">
              <a:spAutoFit/>
            </a:bodyPr>
            <a:lstStyle/>
            <a:p>
              <a:pPr algn="ctr"/>
              <a:r>
                <a:rPr lang="es-MX" sz="1600">
                  <a:solidFill>
                    <a:schemeClr val="bg1"/>
                  </a:solidFill>
                  <a:latin typeface="Avenir Next LT Pro"/>
                </a:rPr>
                <a:t>“El Llano”</a:t>
              </a:r>
            </a:p>
          </p:txBody>
        </p:sp>
        <p:pic>
          <p:nvPicPr>
            <p:cNvPr id="28" name="Imagen 27" descr="Imagen que contiene dibujo, camiseta&#10;&#10;Descripción generada automáticamente">
              <a:extLst>
                <a:ext uri="{FF2B5EF4-FFF2-40B4-BE49-F238E27FC236}">
                  <a16:creationId xmlns:a16="http://schemas.microsoft.com/office/drawing/2014/main" id="{A4072C76-FB78-61FB-9AB6-10AB69BCCBA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556" y="5023571"/>
              <a:ext cx="2042379" cy="1316294"/>
            </a:xfrm>
            <a:prstGeom prst="rect">
              <a:avLst/>
            </a:prstGeom>
            <a:grpFill/>
          </p:spPr>
        </p:pic>
      </p:grpSp>
      <p:sp>
        <p:nvSpPr>
          <p:cNvPr id="29" name="CuadroTexto 28">
            <a:extLst>
              <a:ext uri="{FF2B5EF4-FFF2-40B4-BE49-F238E27FC236}">
                <a16:creationId xmlns:a16="http://schemas.microsoft.com/office/drawing/2014/main" id="{6157EA28-EA3B-BC3B-96F7-0742CE682FD5}"/>
              </a:ext>
            </a:extLst>
          </p:cNvPr>
          <p:cNvSpPr txBox="1"/>
          <p:nvPr userDrawn="1"/>
        </p:nvSpPr>
        <p:spPr>
          <a:xfrm>
            <a:off x="620037" y="1643083"/>
            <a:ext cx="504024" cy="395705"/>
          </a:xfrm>
          <a:prstGeom prst="rect">
            <a:avLst/>
          </a:prstGeom>
          <a:noFill/>
        </p:spPr>
        <p:txBody>
          <a:bodyPr wrap="square" rtlCol="0">
            <a:normAutofit/>
          </a:bodyPr>
          <a:lstStyle/>
          <a:p>
            <a:pPr algn="just"/>
            <a:r>
              <a:rPr lang="es-MX" sz="1600" b="1" kern="1200" dirty="0" err="1">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er</a:t>
            </a:r>
            <a:endParaRPr lang="es-MX" sz="16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endParaRPr>
          </a:p>
        </p:txBody>
      </p:sp>
      <p:pic>
        <p:nvPicPr>
          <p:cNvPr id="32" name="Imagen 31">
            <a:extLst>
              <a:ext uri="{FF2B5EF4-FFF2-40B4-BE49-F238E27FC236}">
                <a16:creationId xmlns:a16="http://schemas.microsoft.com/office/drawing/2014/main" id="{67E2865D-1263-9050-8A61-788E30BA1A8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62675" y="6414864"/>
            <a:ext cx="365125" cy="365125"/>
          </a:xfrm>
          <a:prstGeom prst="rect">
            <a:avLst/>
          </a:prstGeom>
        </p:spPr>
      </p:pic>
      <p:sp>
        <p:nvSpPr>
          <p:cNvPr id="33" name="CuadroTexto 32">
            <a:extLst>
              <a:ext uri="{FF2B5EF4-FFF2-40B4-BE49-F238E27FC236}">
                <a16:creationId xmlns:a16="http://schemas.microsoft.com/office/drawing/2014/main" id="{BFA40AF4-3846-5CBC-9726-DD64BD7FF0FA}"/>
              </a:ext>
            </a:extLst>
          </p:cNvPr>
          <p:cNvSpPr txBox="1"/>
          <p:nvPr userDrawn="1"/>
        </p:nvSpPr>
        <p:spPr>
          <a:xfrm>
            <a:off x="2843894" y="6425757"/>
            <a:ext cx="2432937" cy="369332"/>
          </a:xfrm>
          <a:prstGeom prst="rect">
            <a:avLst/>
          </a:prstGeom>
          <a:solidFill>
            <a:schemeClr val="bg1"/>
          </a:solidFill>
        </p:spPr>
        <p:txBody>
          <a:bodyPr wrap="square" rtlCol="0">
            <a:spAutoFit/>
          </a:bodyPr>
          <a:lstStyle/>
          <a:p>
            <a:r>
              <a:rPr lang="es-MX" b="1">
                <a:solidFill>
                  <a:schemeClr val="tx1"/>
                </a:solidFill>
              </a:rPr>
              <a:t>@IglesiaElLlanoTulaHgo</a:t>
            </a:r>
          </a:p>
        </p:txBody>
      </p:sp>
      <p:sp>
        <p:nvSpPr>
          <p:cNvPr id="34" name="CuadroTexto 33">
            <a:extLst>
              <a:ext uri="{FF2B5EF4-FFF2-40B4-BE49-F238E27FC236}">
                <a16:creationId xmlns:a16="http://schemas.microsoft.com/office/drawing/2014/main" id="{B444AB40-2EA1-0181-24DE-17F7219D0002}"/>
              </a:ext>
            </a:extLst>
          </p:cNvPr>
          <p:cNvSpPr txBox="1"/>
          <p:nvPr userDrawn="1"/>
        </p:nvSpPr>
        <p:spPr>
          <a:xfrm>
            <a:off x="5664314" y="6439147"/>
            <a:ext cx="1856872" cy="369332"/>
          </a:xfrm>
          <a:prstGeom prst="rect">
            <a:avLst/>
          </a:prstGeom>
          <a:solidFill>
            <a:schemeClr val="bg1"/>
          </a:solidFill>
        </p:spPr>
        <p:txBody>
          <a:bodyPr wrap="square" rtlCol="0">
            <a:spAutoFit/>
          </a:bodyPr>
          <a:lstStyle/>
          <a:p>
            <a:r>
              <a:rPr lang="es-MX" b="1">
                <a:solidFill>
                  <a:schemeClr val="tx1"/>
                </a:solidFill>
              </a:rPr>
              <a:t>@</a:t>
            </a:r>
            <a:r>
              <a:rPr lang="es-MX" b="1" err="1">
                <a:solidFill>
                  <a:schemeClr val="tx1"/>
                </a:solidFill>
              </a:rPr>
              <a:t>IASD_EL_Llano</a:t>
            </a:r>
            <a:endParaRPr lang="es-MX" b="1">
              <a:solidFill>
                <a:schemeClr val="tx1"/>
              </a:solidFill>
            </a:endParaRPr>
          </a:p>
        </p:txBody>
      </p:sp>
      <p:pic>
        <p:nvPicPr>
          <p:cNvPr id="35" name="Imagen 34" descr="Icono&#10;&#10;Descripción generada automáticamente">
            <a:extLst>
              <a:ext uri="{FF2B5EF4-FFF2-40B4-BE49-F238E27FC236}">
                <a16:creationId xmlns:a16="http://schemas.microsoft.com/office/drawing/2014/main" id="{22136A54-EE3D-4A95-7FEA-E1CA2738885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555342" y="6414864"/>
            <a:ext cx="400103" cy="400103"/>
          </a:xfrm>
          <a:prstGeom prst="rect">
            <a:avLst/>
          </a:prstGeom>
        </p:spPr>
      </p:pic>
      <p:sp>
        <p:nvSpPr>
          <p:cNvPr id="36" name="CuadroTexto 35">
            <a:extLst>
              <a:ext uri="{FF2B5EF4-FFF2-40B4-BE49-F238E27FC236}">
                <a16:creationId xmlns:a16="http://schemas.microsoft.com/office/drawing/2014/main" id="{EA59B72E-368B-0459-A2F1-A42F80F9FAD4}"/>
              </a:ext>
            </a:extLst>
          </p:cNvPr>
          <p:cNvSpPr txBox="1"/>
          <p:nvPr userDrawn="1"/>
        </p:nvSpPr>
        <p:spPr>
          <a:xfrm>
            <a:off x="7919586" y="6420898"/>
            <a:ext cx="1856872" cy="369332"/>
          </a:xfrm>
          <a:prstGeom prst="rect">
            <a:avLst/>
          </a:prstGeom>
          <a:solidFill>
            <a:schemeClr val="bg1"/>
          </a:solidFill>
        </p:spPr>
        <p:txBody>
          <a:bodyPr wrap="square" rtlCol="0">
            <a:spAutoFit/>
          </a:bodyPr>
          <a:lstStyle/>
          <a:p>
            <a:r>
              <a:rPr lang="es-MX" b="1">
                <a:solidFill>
                  <a:schemeClr val="tx1"/>
                </a:solidFill>
              </a:rPr>
              <a:t>@iasddistritotula</a:t>
            </a:r>
          </a:p>
        </p:txBody>
      </p:sp>
      <p:pic>
        <p:nvPicPr>
          <p:cNvPr id="37" name="Imagen 36">
            <a:extLst>
              <a:ext uri="{FF2B5EF4-FFF2-40B4-BE49-F238E27FC236}">
                <a16:creationId xmlns:a16="http://schemas.microsoft.com/office/drawing/2014/main" id="{EA3D70A9-BCD2-5CB2-57BF-72C5701A5D38}"/>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286770" y="6413554"/>
            <a:ext cx="420518" cy="420518"/>
          </a:xfrm>
          <a:prstGeom prst="rect">
            <a:avLst/>
          </a:prstGeom>
        </p:spPr>
      </p:pic>
      <p:sp>
        <p:nvSpPr>
          <p:cNvPr id="9" name="CuadroTexto 8">
            <a:extLst>
              <a:ext uri="{FF2B5EF4-FFF2-40B4-BE49-F238E27FC236}">
                <a16:creationId xmlns:a16="http://schemas.microsoft.com/office/drawing/2014/main" id="{B6B498AB-C0EC-B0BA-B2CD-527C584DCC1F}"/>
              </a:ext>
            </a:extLst>
          </p:cNvPr>
          <p:cNvSpPr txBox="1"/>
          <p:nvPr userDrawn="1"/>
        </p:nvSpPr>
        <p:spPr>
          <a:xfrm>
            <a:off x="-46835" y="1013753"/>
            <a:ext cx="2326390" cy="692497"/>
          </a:xfrm>
          <a:prstGeom prst="rect">
            <a:avLst/>
          </a:prstGeom>
          <a:noFill/>
        </p:spPr>
        <p:txBody>
          <a:bodyPr wrap="square" rtlCol="0">
            <a:spAutoFit/>
          </a:bodyPr>
          <a:lstStyle/>
          <a:p>
            <a:r>
              <a:rPr lang="es-MX" sz="2400">
                <a:solidFill>
                  <a:schemeClr val="bg1"/>
                </a:solidFill>
                <a:latin typeface="Impact" panose="020B0806030902050204" pitchFamily="34" charset="0"/>
              </a:rPr>
              <a:t>Escuela Sabática</a:t>
            </a:r>
          </a:p>
          <a:p>
            <a:r>
              <a:rPr lang="es-MX" sz="1500">
                <a:solidFill>
                  <a:schemeClr val="bg1"/>
                </a:solidFill>
                <a:latin typeface="Impact" panose="020B0806030902050204" pitchFamily="34" charset="0"/>
              </a:rPr>
              <a:t>Guía de Estudio de la Biblia</a:t>
            </a:r>
          </a:p>
        </p:txBody>
      </p:sp>
      <p:sp>
        <p:nvSpPr>
          <p:cNvPr id="2" name="CuadroTexto 1">
            <a:extLst>
              <a:ext uri="{FF2B5EF4-FFF2-40B4-BE49-F238E27FC236}">
                <a16:creationId xmlns:a16="http://schemas.microsoft.com/office/drawing/2014/main" id="{A3E93D66-26CA-9690-6C5F-6C84B729B0D0}"/>
              </a:ext>
            </a:extLst>
          </p:cNvPr>
          <p:cNvSpPr txBox="1"/>
          <p:nvPr userDrawn="1"/>
        </p:nvSpPr>
        <p:spPr>
          <a:xfrm>
            <a:off x="19925" y="3607670"/>
            <a:ext cx="2249689" cy="830997"/>
          </a:xfrm>
          <a:prstGeom prst="rect">
            <a:avLst/>
          </a:prstGeom>
          <a:noFill/>
        </p:spPr>
        <p:txBody>
          <a:bodyPr wrap="square" rtlCol="0">
            <a:spAutoFit/>
          </a:bodyPr>
          <a:lstStyle/>
          <a:p>
            <a:pPr algn="ctr"/>
            <a:r>
              <a:rPr lang="es-MX" sz="4800" b="1" dirty="0">
                <a:ln>
                  <a:solidFill>
                    <a:schemeClr val="tx1"/>
                  </a:solidFill>
                </a:ln>
                <a:solidFill>
                  <a:schemeClr val="bg1">
                    <a:lumMod val="95000"/>
                  </a:schemeClr>
                </a:solidFill>
                <a:effectLst>
                  <a:outerShdw blurRad="38100" dist="38100" dir="2700000" algn="tl">
                    <a:schemeClr val="bg1">
                      <a:alpha val="43000"/>
                    </a:schemeClr>
                  </a:outerShdw>
                </a:effectLst>
                <a:latin typeface="+mn-lt"/>
                <a:ea typeface="Adobe Fan Heiti Std B" panose="020B0700000000000000" pitchFamily="34" charset="-128"/>
                <a:cs typeface="Adobe Arabic" panose="02040503050201020203" pitchFamily="18" charset="-78"/>
              </a:rPr>
              <a:t>10</a:t>
            </a:r>
          </a:p>
        </p:txBody>
      </p:sp>
      <p:pic>
        <p:nvPicPr>
          <p:cNvPr id="8" name="Imagen 7">
            <a:extLst>
              <a:ext uri="{FF2B5EF4-FFF2-40B4-BE49-F238E27FC236}">
                <a16:creationId xmlns:a16="http://schemas.microsoft.com/office/drawing/2014/main" id="{6C3FC000-E3B6-B013-2912-548E4CE3FAB0}"/>
              </a:ext>
            </a:extLst>
          </p:cNvPr>
          <p:cNvPicPr>
            <a:picLocks noChangeAspect="1"/>
          </p:cNvPicPr>
          <p:nvPr userDrawn="1"/>
        </p:nvPicPr>
        <p:blipFill>
          <a:blip r:embed="rId7">
            <a:extLst>
              <a:ext uri="{28A0092B-C50C-407E-A947-70E740481C1C}">
                <a14:useLocalDpi xmlns:a14="http://schemas.microsoft.com/office/drawing/2010/main" val="0"/>
              </a:ext>
            </a:extLst>
          </a:blip>
          <a:srcRect l="20015" r="20015"/>
          <a:stretch/>
        </p:blipFill>
        <p:spPr>
          <a:xfrm rot="1442433">
            <a:off x="9512113" y="-174202"/>
            <a:ext cx="2121532" cy="2650124"/>
          </a:xfrm>
          <a:prstGeom prst="rect">
            <a:avLst/>
          </a:prstGeom>
        </p:spPr>
      </p:pic>
      <p:sp>
        <p:nvSpPr>
          <p:cNvPr id="3" name="CuadroTexto 2">
            <a:extLst>
              <a:ext uri="{FF2B5EF4-FFF2-40B4-BE49-F238E27FC236}">
                <a16:creationId xmlns:a16="http://schemas.microsoft.com/office/drawing/2014/main" id="{39CE9DAA-DFF2-F38C-38CD-D5DA8C02B1C8}"/>
              </a:ext>
            </a:extLst>
          </p:cNvPr>
          <p:cNvSpPr txBox="1"/>
          <p:nvPr userDrawn="1"/>
        </p:nvSpPr>
        <p:spPr>
          <a:xfrm>
            <a:off x="3857418" y="95799"/>
            <a:ext cx="4508820" cy="1067403"/>
          </a:xfrm>
          <a:prstGeom prst="rect">
            <a:avLst/>
          </a:prstGeom>
          <a:noFill/>
        </p:spPr>
        <p:txBody>
          <a:bodyPr wrap="square" tIns="36000" rtlCol="0">
            <a:spAutoFit/>
          </a:bodyPr>
          <a:lstStyle/>
          <a:p>
            <a:pPr>
              <a:spcAft>
                <a:spcPts val="0"/>
              </a:spcAft>
            </a:pPr>
            <a:r>
              <a:rPr lang="es-MX" sz="3200" dirty="0">
                <a:solidFill>
                  <a:schemeClr val="accent4">
                    <a:lumMod val="60000"/>
                    <a:lumOff val="40000"/>
                  </a:schemeClr>
                </a:solidFill>
                <a:latin typeface="Aptos Black" panose="020F0502020204030204" pitchFamily="34" charset="0"/>
                <a:ea typeface="ADLaM Display" panose="02010000000000000000" pitchFamily="2" charset="0"/>
                <a:cs typeface="ADLaM Display" panose="02010000000000000000" pitchFamily="2" charset="0"/>
              </a:rPr>
              <a:t>UNIENDO</a:t>
            </a:r>
          </a:p>
          <a:p>
            <a:pPr>
              <a:spcAft>
                <a:spcPts val="0"/>
              </a:spcAft>
            </a:pPr>
            <a:r>
              <a:rPr lang="es-MX" sz="3200" dirty="0">
                <a:solidFill>
                  <a:schemeClr val="bg1"/>
                </a:solidFill>
                <a:latin typeface="Aptos Black" panose="020F0502020204030204" pitchFamily="34" charset="0"/>
                <a:ea typeface="ADLaM Display" panose="02010000000000000000" pitchFamily="2" charset="0"/>
                <a:cs typeface="ADLaM Display" panose="02010000000000000000" pitchFamily="2" charset="0"/>
              </a:rPr>
              <a:t>EL CIELO Y LA TIERRA</a:t>
            </a:r>
          </a:p>
        </p:txBody>
      </p:sp>
    </p:spTree>
    <p:extLst>
      <p:ext uri="{BB962C8B-B14F-4D97-AF65-F5344CB8AC3E}">
        <p14:creationId xmlns:p14="http://schemas.microsoft.com/office/powerpoint/2010/main" val="2625502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63"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879EC7"/>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Viernes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807121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72524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a:t>Para Estudiar y Meditar</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199" y="1414130"/>
            <a:ext cx="10515599" cy="5078745"/>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Tree>
    <p:extLst>
      <p:ext uri="{BB962C8B-B14F-4D97-AF65-F5344CB8AC3E}">
        <p14:creationId xmlns:p14="http://schemas.microsoft.com/office/powerpoint/2010/main" val="1606802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0F384F-5FAA-793F-9ADF-9FE239747309}"/>
              </a:ext>
            </a:extLst>
          </p:cNvPr>
          <p:cNvSpPr>
            <a:spLocks noGrp="1"/>
          </p:cNvSpPr>
          <p:nvPr>
            <p:ph type="title" hasCustomPrompt="1"/>
          </p:nvPr>
        </p:nvSpPr>
        <p:spPr>
          <a:xfrm>
            <a:off x="838200" y="566530"/>
            <a:ext cx="5572539" cy="765313"/>
          </a:xfrm>
          <a:solidFill>
            <a:srgbClr val="72524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lvl1pPr algn="ctr">
              <a:defRPr sz="4000">
                <a:solidFill>
                  <a:schemeClr val="bg1"/>
                </a:solidFill>
                <a:latin typeface="Bahnschrift" panose="020B0502040204020203" pitchFamily="34" charset="0"/>
              </a:defRPr>
            </a:lvl1pPr>
          </a:lstStyle>
          <a:p>
            <a:r>
              <a:rPr lang="es-MX"/>
              <a:t>Para Memorizar</a:t>
            </a:r>
          </a:p>
        </p:txBody>
      </p:sp>
      <p:sp>
        <p:nvSpPr>
          <p:cNvPr id="3" name="Marcador de contenido 2">
            <a:extLst>
              <a:ext uri="{FF2B5EF4-FFF2-40B4-BE49-F238E27FC236}">
                <a16:creationId xmlns:a16="http://schemas.microsoft.com/office/drawing/2014/main" id="{AD6416DA-D468-1E38-B8F8-86B122923A03}"/>
              </a:ext>
            </a:extLst>
          </p:cNvPr>
          <p:cNvSpPr>
            <a:spLocks noGrp="1"/>
          </p:cNvSpPr>
          <p:nvPr>
            <p:ph idx="1"/>
          </p:nvPr>
        </p:nvSpPr>
        <p:spPr>
          <a:xfrm>
            <a:off x="838200" y="1825625"/>
            <a:ext cx="5572539" cy="4351338"/>
          </a:xfrm>
        </p:spPr>
        <p:txBody>
          <a:bodyPr/>
          <a:lstStyle>
            <a:lvl1pPr>
              <a:defRPr>
                <a:latin typeface="Bahnschrift" panose="020B0502040204020203" pitchFamily="34" charset="0"/>
              </a:defRPr>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Tree>
    <p:extLst>
      <p:ext uri="{BB962C8B-B14F-4D97-AF65-F5344CB8AC3E}">
        <p14:creationId xmlns:p14="http://schemas.microsoft.com/office/powerpoint/2010/main" val="32504935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69343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a:t>Enfoque del Estudio</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200" y="1414130"/>
            <a:ext cx="9565894" cy="5078745"/>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FE981D50-2213-A4FE-11F7-6AC77B7C3416}"/>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4387853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8" y="244549"/>
            <a:ext cx="2668956" cy="595422"/>
          </a:xfrm>
          <a:solidFill>
            <a:srgbClr val="FFFF0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Sábado</a:t>
            </a:r>
            <a:endParaRPr lang="es-MX"/>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647717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6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58325" cy="659218"/>
          </a:xfrm>
          <a:solidFill>
            <a:srgbClr val="0070C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Domingo</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771575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2">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Lunes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5" name="Imagen 4">
            <a:extLst>
              <a:ext uri="{FF2B5EF4-FFF2-40B4-BE49-F238E27FC236}">
                <a16:creationId xmlns:a16="http://schemas.microsoft.com/office/drawing/2014/main" id="{09FD1E85-B9FB-9717-A420-2C2D1703BFD1}"/>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273193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6">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Martes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812325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7030A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Miércoles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11809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3A241B"/>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Jueves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102619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0000"/>
            <a:lum/>
          </a:blip>
          <a:srcRect/>
          <a:stretch>
            <a:fillRect t="-10000" b="-23000"/>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BC164EA-CD03-CDE3-4C70-D65E5324CA21}"/>
              </a:ext>
            </a:extLst>
          </p:cNvPr>
          <p:cNvSpPr>
            <a:spLocks noGrp="1"/>
          </p:cNvSpPr>
          <p:nvPr>
            <p:ph type="title"/>
          </p:nvPr>
        </p:nvSpPr>
        <p:spPr>
          <a:xfrm>
            <a:off x="838200" y="365125"/>
            <a:ext cx="9585960" cy="1325563"/>
          </a:xfrm>
          <a:prstGeom prst="rect">
            <a:avLst/>
          </a:prstGeom>
        </p:spPr>
        <p:txBody>
          <a:bodyPr vert="horz" lIns="91440" tIns="45720" rIns="91440" bIns="45720" rtlCol="0" anchor="ctr">
            <a:normAutofit/>
          </a:bodyPr>
          <a:lstStyle/>
          <a:p>
            <a:r>
              <a:rPr lang="es-MX" dirty="0"/>
              <a:t>Haz clic para modificar el estilo de título del patrón</a:t>
            </a:r>
          </a:p>
        </p:txBody>
      </p:sp>
      <p:sp>
        <p:nvSpPr>
          <p:cNvPr id="3" name="Marcador de texto 2">
            <a:extLst>
              <a:ext uri="{FF2B5EF4-FFF2-40B4-BE49-F238E27FC236}">
                <a16:creationId xmlns:a16="http://schemas.microsoft.com/office/drawing/2014/main" id="{8402620B-FC92-FE96-84D6-7AD4549730FC}"/>
              </a:ext>
            </a:extLst>
          </p:cNvPr>
          <p:cNvSpPr>
            <a:spLocks noGrp="1"/>
          </p:cNvSpPr>
          <p:nvPr>
            <p:ph type="body" idx="1"/>
          </p:nvPr>
        </p:nvSpPr>
        <p:spPr>
          <a:xfrm>
            <a:off x="838200" y="1825625"/>
            <a:ext cx="9585960" cy="4351338"/>
          </a:xfrm>
          <a:prstGeom prst="rect">
            <a:avLst/>
          </a:prstGeom>
        </p:spPr>
        <p:txBody>
          <a:bodyPr vert="horz" lIns="91440" tIns="45720" rIns="91440" bIns="45720" rtlCol="0">
            <a:normAutofit/>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4" name="Marcador de fecha 3">
            <a:extLst>
              <a:ext uri="{FF2B5EF4-FFF2-40B4-BE49-F238E27FC236}">
                <a16:creationId xmlns:a16="http://schemas.microsoft.com/office/drawing/2014/main" id="{663A4EC4-8259-128D-5D4B-B1A5577ED1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46F4E8-F38C-42C9-9C2C-1B30C3AC1985}" type="datetimeFigureOut">
              <a:rPr lang="es-MX" smtClean="0"/>
              <a:t>03/03/2026</a:t>
            </a:fld>
            <a:endParaRPr lang="es-MX"/>
          </a:p>
        </p:txBody>
      </p:sp>
      <p:sp>
        <p:nvSpPr>
          <p:cNvPr id="5" name="Marcador de pie de página 4">
            <a:extLst>
              <a:ext uri="{FF2B5EF4-FFF2-40B4-BE49-F238E27FC236}">
                <a16:creationId xmlns:a16="http://schemas.microsoft.com/office/drawing/2014/main" id="{5D21FC23-2A34-1A69-6A1A-801839853D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C286D127-1499-4104-59F8-5083101614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136436-985C-49E4-94E8-B6E0A34F10FA}" type="slidenum">
              <a:rPr lang="es-MX" smtClean="0"/>
              <a:t>‹Nº›</a:t>
            </a:fld>
            <a:endParaRPr lang="es-MX"/>
          </a:p>
        </p:txBody>
      </p:sp>
      <p:sp>
        <p:nvSpPr>
          <p:cNvPr id="7" name="Rectángulo 6">
            <a:extLst>
              <a:ext uri="{FF2B5EF4-FFF2-40B4-BE49-F238E27FC236}">
                <a16:creationId xmlns:a16="http://schemas.microsoft.com/office/drawing/2014/main" id="{959BBEF0-358E-CE31-EE2C-582F35EF3555}"/>
              </a:ext>
            </a:extLst>
          </p:cNvPr>
          <p:cNvSpPr/>
          <p:nvPr userDrawn="1"/>
        </p:nvSpPr>
        <p:spPr>
          <a:xfrm>
            <a:off x="10424160" y="-8878"/>
            <a:ext cx="1776390" cy="6866879"/>
          </a:xfrm>
          <a:prstGeom prst="rect">
            <a:avLst/>
          </a:prstGeom>
          <a:solidFill>
            <a:srgbClr val="B5B9D2"/>
          </a:solidFill>
          <a:ln>
            <a:solidFill>
              <a:srgbClr val="F6CB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8" name="Imagen 7">
            <a:extLst>
              <a:ext uri="{FF2B5EF4-FFF2-40B4-BE49-F238E27FC236}">
                <a16:creationId xmlns:a16="http://schemas.microsoft.com/office/drawing/2014/main" id="{899DCE16-765D-47CA-350B-0B147B595551}"/>
              </a:ext>
            </a:extLst>
          </p:cNvPr>
          <p:cNvPicPr>
            <a:picLocks noChangeAspect="1"/>
          </p:cNvPicPr>
          <p:nvPr userDrawn="1"/>
        </p:nvPicPr>
        <p:blipFill>
          <a:blip r:embed="rId14">
            <a:extLst>
              <a:ext uri="{BEBA8EAE-BF5A-486C-A8C5-ECC9F3942E4B}">
                <a14:imgProps xmlns:a14="http://schemas.microsoft.com/office/drawing/2010/main">
                  <a14:imgLayer r:embed="rId15">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0844987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61" r:id="rId5"/>
    <p:sldLayoutId id="2147483662" r:id="rId6"/>
    <p:sldLayoutId id="2147483663" r:id="rId7"/>
    <p:sldLayoutId id="2147483664" r:id="rId8"/>
    <p:sldLayoutId id="2147483665" r:id="rId9"/>
    <p:sldLayoutId id="2147483667" r:id="rId10"/>
    <p:sldLayoutId id="214748366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hnschrift"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hnschrift"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hnschrift"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xml"/><Relationship Id="rId1" Type="http://schemas.openxmlformats.org/officeDocument/2006/relationships/themeOverride" Target="../theme/themeOverride1.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6656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18A06159-10CE-6092-3C21-C54D76BF8895}"/>
              </a:ext>
            </a:extLst>
          </p:cNvPr>
          <p:cNvSpPr>
            <a:spLocks noGrp="1"/>
          </p:cNvSpPr>
          <p:nvPr>
            <p:ph type="title"/>
          </p:nvPr>
        </p:nvSpPr>
        <p:spPr/>
        <p:txBody>
          <a:bodyPr/>
          <a:lstStyle/>
          <a:p>
            <a:r>
              <a:rPr lang="es-MX" noProof="0" dirty="0"/>
              <a:t>PARA ESTUDIAR Y MEDITAR</a:t>
            </a:r>
          </a:p>
        </p:txBody>
      </p:sp>
      <p:sp>
        <p:nvSpPr>
          <p:cNvPr id="7" name="Marcador de contenido 6">
            <a:extLst>
              <a:ext uri="{FF2B5EF4-FFF2-40B4-BE49-F238E27FC236}">
                <a16:creationId xmlns:a16="http://schemas.microsoft.com/office/drawing/2014/main" id="{B5030CE1-1F6F-F1D9-6767-9BD33F1D3CBA}"/>
              </a:ext>
            </a:extLst>
          </p:cNvPr>
          <p:cNvSpPr>
            <a:spLocks noGrp="1"/>
          </p:cNvSpPr>
          <p:nvPr>
            <p:ph sz="half" idx="1"/>
          </p:nvPr>
        </p:nvSpPr>
        <p:spPr>
          <a:xfrm>
            <a:off x="761448" y="1404256"/>
            <a:ext cx="9642646" cy="5238281"/>
          </a:xfrm>
        </p:spPr>
        <p:txBody>
          <a:bodyPr wrap="square">
            <a:normAutofit/>
          </a:bodyPr>
          <a:lstStyle/>
          <a:p>
            <a:pPr marL="0" indent="0" algn="just">
              <a:lnSpc>
                <a:spcPts val="1600"/>
              </a:lnSpc>
              <a:buNone/>
            </a:pPr>
            <a:r>
              <a:rPr lang="es-MX" sz="2200" noProof="0" dirty="0">
                <a:latin typeface="Aptos Display" panose="020B0004020202020204" pitchFamily="34" charset="0"/>
              </a:rPr>
              <a:t>La lección de esta semana, </a:t>
            </a:r>
            <a:r>
              <a:rPr lang="es-MX" sz="2200" dirty="0">
                <a:latin typeface="Aptos Display" panose="020B0004020202020204" pitchFamily="34" charset="0"/>
              </a:rPr>
              <a:t>enfatiza dos temas principales: Estar completos en Cristo significa ser transformados por Él, vivien</a:t>
            </a:r>
            <a:r>
              <a:rPr lang="es-MX" sz="2200" b="1" dirty="0">
                <a:latin typeface="Aptos Display" panose="020B0004020202020204" pitchFamily="34" charset="0"/>
              </a:rPr>
              <a:t>1) La plenitud en Cristo implica conocerlo y crecer en él; y 2) La plenitud en Cristo también implica confiar únicamente en él para la salvación, no en regulaciones.</a:t>
            </a:r>
            <a:endParaRPr lang="es-MX" sz="2200" dirty="0">
              <a:latin typeface="Aptos Display" panose="020B0004020202020204" pitchFamily="34" charset="0"/>
            </a:endParaRPr>
          </a:p>
          <a:p>
            <a:pPr marL="0" indent="0" algn="just">
              <a:lnSpc>
                <a:spcPts val="1600"/>
              </a:lnSpc>
              <a:buNone/>
            </a:pPr>
            <a:r>
              <a:rPr lang="es-MX" sz="2200" dirty="0">
                <a:latin typeface="Aptos Display" panose="020B0004020202020204" pitchFamily="34" charset="0"/>
              </a:rPr>
              <a:t>Estar completos en Cristo significa ser transformados por Él, viviendo en unión con Él y creciendo a Su semejanza. El bautismo, entonces, significa no solo una muerte al pecado y el comienzo de una nueva vida, sino también nuestro andar «en novedad de vida» (Romanos 6:4). Por eso Pablo enfatiza: «Por tanto, de la manera que habéis recibido al Señor Jesucristo, así andad en él; arraigados y sobreedificados en él, y confirmados en la fe, así como habéis sido enseñados, abundando en acciones de gracias» (Colosenses 2:6, 7). Las implicaciones prácticas de todo esto se cubrirán más completamente en el próximo capítulo.</a:t>
            </a:r>
          </a:p>
          <a:p>
            <a:pPr marL="0" indent="0" algn="just">
              <a:lnSpc>
                <a:spcPts val="1600"/>
              </a:lnSpc>
              <a:buNone/>
            </a:pPr>
            <a:r>
              <a:rPr lang="es-MX" sz="2200" dirty="0">
                <a:latin typeface="Aptos Display" panose="020B0004020202020204" pitchFamily="34" charset="0"/>
              </a:rPr>
              <a:t>El verdadero conocimiento de Dios lleva naturalmente a la sumisión y la fidelidad a él. En ese sentido, la ley moral juega un papel crítico, ya que nos enseña sobre el carácter de Dios y nos revela su voluntad. Sin embargo, algunas personas dicen que la ley es un obstáculo para el evangelio. Nada, sin embargo, podría estar más lejos de la verdad. La realidad es todo lo contrario. En palabras de Joe M. </a:t>
            </a:r>
            <a:r>
              <a:rPr lang="es-MX" sz="2200" dirty="0" err="1">
                <a:latin typeface="Aptos Display" panose="020B0004020202020204" pitchFamily="34" charset="0"/>
              </a:rPr>
              <a:t>Sprinkle</a:t>
            </a:r>
            <a:r>
              <a:rPr lang="es-MX" sz="2200" dirty="0">
                <a:latin typeface="Aptos Display" panose="020B0004020202020204" pitchFamily="34" charset="0"/>
              </a:rPr>
              <a:t>, un erudito no adventista, la ley moral «es un preludio del evangelio» en el sentido de que «señala a Cristo, quien es el cumplimiento de la ley».—</a:t>
            </a:r>
            <a:r>
              <a:rPr lang="es-MX" sz="2200" dirty="0" err="1">
                <a:latin typeface="Aptos Display" panose="020B0004020202020204" pitchFamily="34" charset="0"/>
              </a:rPr>
              <a:t>Sprinkle</a:t>
            </a:r>
            <a:r>
              <a:rPr lang="es-MX" sz="2200" dirty="0">
                <a:latin typeface="Aptos Display" panose="020B0004020202020204" pitchFamily="34" charset="0"/>
              </a:rPr>
              <a:t>, </a:t>
            </a:r>
            <a:r>
              <a:rPr lang="es-MX" sz="2200" dirty="0" err="1">
                <a:latin typeface="Aptos Display" panose="020B0004020202020204" pitchFamily="34" charset="0"/>
              </a:rPr>
              <a:t>Biblical</a:t>
            </a:r>
            <a:r>
              <a:rPr lang="es-MX" sz="2200" dirty="0">
                <a:latin typeface="Aptos Display" panose="020B0004020202020204" pitchFamily="34" charset="0"/>
              </a:rPr>
              <a:t> </a:t>
            </a:r>
            <a:r>
              <a:rPr lang="es-MX" sz="2200" dirty="0" err="1">
                <a:latin typeface="Aptos Display" panose="020B0004020202020204" pitchFamily="34" charset="0"/>
              </a:rPr>
              <a:t>Law</a:t>
            </a:r>
            <a:r>
              <a:rPr lang="es-MX" sz="2200" dirty="0">
                <a:latin typeface="Aptos Display" panose="020B0004020202020204" pitchFamily="34" charset="0"/>
              </a:rPr>
              <a:t> and </a:t>
            </a:r>
            <a:r>
              <a:rPr lang="es-MX" sz="2200" dirty="0" err="1">
                <a:latin typeface="Aptos Display" panose="020B0004020202020204" pitchFamily="34" charset="0"/>
              </a:rPr>
              <a:t>Its</a:t>
            </a:r>
            <a:r>
              <a:rPr lang="es-MX" sz="2200" dirty="0">
                <a:latin typeface="Aptos Display" panose="020B0004020202020204" pitchFamily="34" charset="0"/>
              </a:rPr>
              <a:t> </a:t>
            </a:r>
            <a:r>
              <a:rPr lang="es-MX" sz="2200" dirty="0" err="1">
                <a:latin typeface="Aptos Display" panose="020B0004020202020204" pitchFamily="34" charset="0"/>
              </a:rPr>
              <a:t>Relevance</a:t>
            </a:r>
            <a:r>
              <a:rPr lang="es-MX" sz="2200" dirty="0">
                <a:latin typeface="Aptos Display" panose="020B0004020202020204" pitchFamily="34" charset="0"/>
              </a:rPr>
              <a:t>: A Christian </a:t>
            </a:r>
            <a:r>
              <a:rPr lang="es-MX" sz="2200" dirty="0" err="1">
                <a:latin typeface="Aptos Display" panose="020B0004020202020204" pitchFamily="34" charset="0"/>
              </a:rPr>
              <a:t>Understanding</a:t>
            </a:r>
            <a:r>
              <a:rPr lang="es-MX" sz="2200" dirty="0">
                <a:latin typeface="Aptos Display" panose="020B0004020202020204" pitchFamily="34" charset="0"/>
              </a:rPr>
              <a:t> and </a:t>
            </a:r>
            <a:r>
              <a:rPr lang="es-MX" sz="2200" dirty="0" err="1">
                <a:latin typeface="Aptos Display" panose="020B0004020202020204" pitchFamily="34" charset="0"/>
              </a:rPr>
              <a:t>Ethical</a:t>
            </a:r>
            <a:r>
              <a:rPr lang="es-MX" sz="2200" dirty="0">
                <a:latin typeface="Aptos Display" panose="020B0004020202020204" pitchFamily="34" charset="0"/>
              </a:rPr>
              <a:t> </a:t>
            </a:r>
            <a:r>
              <a:rPr lang="es-MX" sz="2200" dirty="0" err="1">
                <a:latin typeface="Aptos Display" panose="020B0004020202020204" pitchFamily="34" charset="0"/>
              </a:rPr>
              <a:t>Application</a:t>
            </a:r>
            <a:r>
              <a:rPr lang="es-MX" sz="2200" dirty="0">
                <a:latin typeface="Aptos Display" panose="020B0004020202020204" pitchFamily="34" charset="0"/>
              </a:rPr>
              <a:t> </a:t>
            </a:r>
            <a:r>
              <a:rPr lang="es-MX" sz="2200" dirty="0" err="1">
                <a:latin typeface="Aptos Display" panose="020B0004020202020204" pitchFamily="34" charset="0"/>
              </a:rPr>
              <a:t>for</a:t>
            </a:r>
            <a:r>
              <a:rPr lang="es-MX" sz="2200" dirty="0">
                <a:latin typeface="Aptos Display" panose="020B0004020202020204" pitchFamily="34" charset="0"/>
              </a:rPr>
              <a:t> </a:t>
            </a:r>
            <a:r>
              <a:rPr lang="es-MX" sz="2200" dirty="0" err="1">
                <a:latin typeface="Aptos Display" panose="020B0004020202020204" pitchFamily="34" charset="0"/>
              </a:rPr>
              <a:t>Today</a:t>
            </a:r>
            <a:r>
              <a:rPr lang="es-MX" sz="2200" dirty="0">
                <a:latin typeface="Aptos Display" panose="020B0004020202020204" pitchFamily="34" charset="0"/>
              </a:rPr>
              <a:t> </a:t>
            </a:r>
            <a:r>
              <a:rPr lang="es-MX" sz="2200" dirty="0" err="1">
                <a:latin typeface="Aptos Display" panose="020B0004020202020204" pitchFamily="34" charset="0"/>
              </a:rPr>
              <a:t>of</a:t>
            </a:r>
            <a:r>
              <a:rPr lang="es-MX" sz="2200" dirty="0">
                <a:latin typeface="Aptos Display" panose="020B0004020202020204" pitchFamily="34" charset="0"/>
              </a:rPr>
              <a:t> </a:t>
            </a:r>
            <a:r>
              <a:rPr lang="es-MX" sz="2200" dirty="0" err="1">
                <a:latin typeface="Aptos Display" panose="020B0004020202020204" pitchFamily="34" charset="0"/>
              </a:rPr>
              <a:t>the</a:t>
            </a:r>
            <a:r>
              <a:rPr lang="es-MX" sz="2200" dirty="0">
                <a:latin typeface="Aptos Display" panose="020B0004020202020204" pitchFamily="34" charset="0"/>
              </a:rPr>
              <a:t> Mosaic </a:t>
            </a:r>
            <a:r>
              <a:rPr lang="es-MX" sz="2200" dirty="0" err="1">
                <a:latin typeface="Aptos Display" panose="020B0004020202020204" pitchFamily="34" charset="0"/>
              </a:rPr>
              <a:t>Regulations</a:t>
            </a:r>
            <a:r>
              <a:rPr lang="es-MX" sz="2200" dirty="0">
                <a:latin typeface="Aptos Display" panose="020B0004020202020204" pitchFamily="34" charset="0"/>
              </a:rPr>
              <a:t>, citado en Roy E. Gane, Old </a:t>
            </a:r>
            <a:r>
              <a:rPr lang="es-MX" sz="2200" dirty="0" err="1">
                <a:latin typeface="Aptos Display" panose="020B0004020202020204" pitchFamily="34" charset="0"/>
              </a:rPr>
              <a:t>Testament</a:t>
            </a:r>
            <a:r>
              <a:rPr lang="es-MX" sz="2200" dirty="0">
                <a:latin typeface="Aptos Display" panose="020B0004020202020204" pitchFamily="34" charset="0"/>
              </a:rPr>
              <a:t> </a:t>
            </a:r>
            <a:r>
              <a:rPr lang="es-MX" sz="2200" dirty="0" err="1">
                <a:latin typeface="Aptos Display" panose="020B0004020202020204" pitchFamily="34" charset="0"/>
              </a:rPr>
              <a:t>Law</a:t>
            </a:r>
            <a:r>
              <a:rPr lang="es-MX" sz="2200" dirty="0">
                <a:latin typeface="Aptos Display" panose="020B0004020202020204" pitchFamily="34" charset="0"/>
              </a:rPr>
              <a:t> </a:t>
            </a:r>
            <a:r>
              <a:rPr lang="es-MX" sz="2200" dirty="0" err="1">
                <a:latin typeface="Aptos Display" panose="020B0004020202020204" pitchFamily="34" charset="0"/>
              </a:rPr>
              <a:t>for</a:t>
            </a:r>
            <a:r>
              <a:rPr lang="es-MX" sz="2200" dirty="0">
                <a:latin typeface="Aptos Display" panose="020B0004020202020204" pitchFamily="34" charset="0"/>
              </a:rPr>
              <a:t> </a:t>
            </a:r>
            <a:r>
              <a:rPr lang="es-MX" sz="2200" dirty="0" err="1">
                <a:latin typeface="Aptos Display" panose="020B0004020202020204" pitchFamily="34" charset="0"/>
              </a:rPr>
              <a:t>Christians</a:t>
            </a:r>
            <a:r>
              <a:rPr lang="es-MX" sz="2200" dirty="0">
                <a:latin typeface="Aptos Display" panose="020B0004020202020204" pitchFamily="34" charset="0"/>
              </a:rPr>
              <a:t>: Original </a:t>
            </a:r>
            <a:r>
              <a:rPr lang="es-MX" sz="2200" dirty="0" err="1">
                <a:latin typeface="Aptos Display" panose="020B0004020202020204" pitchFamily="34" charset="0"/>
              </a:rPr>
              <a:t>Context</a:t>
            </a:r>
            <a:r>
              <a:rPr lang="es-MX" sz="2200" dirty="0">
                <a:latin typeface="Aptos Display" panose="020B0004020202020204" pitchFamily="34" charset="0"/>
              </a:rPr>
              <a:t> and </a:t>
            </a:r>
            <a:r>
              <a:rPr lang="es-MX" sz="2200" dirty="0" err="1">
                <a:latin typeface="Aptos Display" panose="020B0004020202020204" pitchFamily="34" charset="0"/>
              </a:rPr>
              <a:t>Enduring</a:t>
            </a:r>
            <a:r>
              <a:rPr lang="es-MX" sz="2200" dirty="0">
                <a:latin typeface="Aptos Display" panose="020B0004020202020204" pitchFamily="34" charset="0"/>
              </a:rPr>
              <a:t> </a:t>
            </a:r>
            <a:r>
              <a:rPr lang="es-MX" sz="2200" dirty="0" err="1">
                <a:latin typeface="Aptos Display" panose="020B0004020202020204" pitchFamily="34" charset="0"/>
              </a:rPr>
              <a:t>Application</a:t>
            </a:r>
            <a:r>
              <a:rPr lang="es-MX" sz="2200" dirty="0">
                <a:latin typeface="Aptos Display" panose="020B0004020202020204" pitchFamily="34" charset="0"/>
              </a:rPr>
              <a:t> (Grand Rapids, MI: Baker </a:t>
            </a:r>
            <a:r>
              <a:rPr lang="es-MX" sz="2200" dirty="0" err="1">
                <a:latin typeface="Aptos Display" panose="020B0004020202020204" pitchFamily="34" charset="0"/>
              </a:rPr>
              <a:t>Academic</a:t>
            </a:r>
            <a:r>
              <a:rPr lang="es-MX" sz="2200" dirty="0">
                <a:latin typeface="Aptos Display" panose="020B0004020202020204" pitchFamily="34" charset="0"/>
              </a:rPr>
              <a:t>, 2017), p. 4, nota al pie 2</a:t>
            </a:r>
          </a:p>
          <a:p>
            <a:pPr marL="0" indent="0" algn="just">
              <a:lnSpc>
                <a:spcPts val="1600"/>
              </a:lnSpc>
              <a:buNone/>
            </a:pPr>
            <a:endParaRPr lang="es-MX" sz="2200" dirty="0">
              <a:latin typeface="Aptos Display" panose="020B0004020202020204" pitchFamily="34" charset="0"/>
            </a:endParaRPr>
          </a:p>
          <a:p>
            <a:pPr marL="0" indent="0" algn="just">
              <a:lnSpc>
                <a:spcPts val="1600"/>
              </a:lnSpc>
              <a:buNone/>
            </a:pPr>
            <a:endParaRPr lang="es-MX" sz="2200" noProof="0" dirty="0">
              <a:latin typeface="Aptos Display" panose="020B0004020202020204" pitchFamily="34" charset="0"/>
            </a:endParaRPr>
          </a:p>
        </p:txBody>
      </p:sp>
    </p:spTree>
    <p:extLst>
      <p:ext uri="{BB962C8B-B14F-4D97-AF65-F5344CB8AC3E}">
        <p14:creationId xmlns:p14="http://schemas.microsoft.com/office/powerpoint/2010/main" val="3188503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F0E561-E43A-8C44-DE02-CDA39EEF3812}"/>
              </a:ext>
            </a:extLst>
          </p:cNvPr>
          <p:cNvSpPr>
            <a:spLocks noGrp="1"/>
          </p:cNvSpPr>
          <p:nvPr>
            <p:ph type="title"/>
          </p:nvPr>
        </p:nvSpPr>
        <p:spPr>
          <a:solidFill>
            <a:srgbClr val="725247"/>
          </a:solidFill>
        </p:spPr>
        <p:txBody>
          <a:bodyPr vert="horz" lIns="91440" tIns="45720" rIns="91440" bIns="45720" rtlCol="0">
            <a:normAutofit/>
          </a:bodyPr>
          <a:lstStyle/>
          <a:p>
            <a:pPr>
              <a:spcBef>
                <a:spcPts val="1000"/>
              </a:spcBef>
              <a:buFont typeface="Arial" panose="020B0604020202020204" pitchFamily="34" charset="0"/>
            </a:pPr>
            <a:r>
              <a:rPr lang="es-MX" sz="4400" b="1" noProof="0" dirty="0">
                <a:ea typeface="+mn-ea"/>
                <a:cs typeface="+mn-cs"/>
              </a:rPr>
              <a:t>Para Memorizar</a:t>
            </a:r>
          </a:p>
        </p:txBody>
      </p:sp>
      <p:sp>
        <p:nvSpPr>
          <p:cNvPr id="6" name="Marcador de contenido 5">
            <a:extLst>
              <a:ext uri="{FF2B5EF4-FFF2-40B4-BE49-F238E27FC236}">
                <a16:creationId xmlns:a16="http://schemas.microsoft.com/office/drawing/2014/main" id="{519F4388-C2D1-A570-D577-FF7AE43E02BE}"/>
              </a:ext>
            </a:extLst>
          </p:cNvPr>
          <p:cNvSpPr>
            <a:spLocks noGrp="1"/>
          </p:cNvSpPr>
          <p:nvPr>
            <p:ph idx="1"/>
          </p:nvPr>
        </p:nvSpPr>
        <p:spPr>
          <a:xfrm>
            <a:off x="464024" y="1825625"/>
            <a:ext cx="6373504" cy="4465846"/>
          </a:xfrm>
          <a:ln w="28575">
            <a:solidFill>
              <a:schemeClr val="tx1"/>
            </a:solidFill>
            <a:extLst>
              <a:ext uri="{C807C97D-BFC1-408E-A445-0C87EB9F89A2}">
                <ask:lineSketchStyleProps xmlns:ask="http://schemas.microsoft.com/office/drawing/2018/sketchyshapes">
                  <ask:type>
                    <ask:lineSketchNone/>
                  </ask:type>
                </ask:lineSketchStyleProps>
              </a:ext>
            </a:extLst>
          </a:ln>
          <a:effectLst>
            <a:softEdge rad="279400"/>
          </a:effectLst>
        </p:spPr>
        <p:txBody>
          <a:bodyPr wrap="square">
            <a:normAutofit lnSpcReduction="10000"/>
          </a:bodyPr>
          <a:lstStyle/>
          <a:p>
            <a:pPr marL="0" indent="0" algn="ctr">
              <a:buNone/>
            </a:pPr>
            <a:r>
              <a:rPr lang="es-MX" sz="4000" b="1" noProof="0" dirty="0">
                <a:latin typeface="ADLaM Display" panose="02010000000000000000" pitchFamily="2" charset="0"/>
                <a:ea typeface="ADLaM Display" panose="02010000000000000000" pitchFamily="2" charset="0"/>
                <a:cs typeface="ADLaM Display" panose="02010000000000000000" pitchFamily="2" charset="0"/>
              </a:rPr>
              <a:t>«</a:t>
            </a:r>
            <a:r>
              <a:rPr lang="es-MX" sz="4000" dirty="0">
                <a:latin typeface="ADLaM Display" panose="02010000000000000000" pitchFamily="2" charset="0"/>
                <a:ea typeface="ADLaM Display" panose="02010000000000000000" pitchFamily="2" charset="0"/>
                <a:cs typeface="ADLaM Display" panose="02010000000000000000" pitchFamily="2" charset="0"/>
              </a:rPr>
              <a:t>Por tanto, nadie los juzgue en comida o bebida, o en días de fiesta, nuevas lunas o sábados. Todo esto era sombra de lo que iba a venir, pero la realidad es Cristo</a:t>
            </a:r>
            <a:r>
              <a:rPr lang="es-MX" sz="4000" b="1" noProof="0" dirty="0">
                <a:latin typeface="ADLaM Display" panose="02010000000000000000" pitchFamily="2" charset="0"/>
                <a:ea typeface="ADLaM Display" panose="02010000000000000000" pitchFamily="2" charset="0"/>
                <a:cs typeface="ADLaM Display" panose="02010000000000000000" pitchFamily="2" charset="0"/>
              </a:rPr>
              <a:t>»</a:t>
            </a:r>
          </a:p>
          <a:p>
            <a:pPr marL="0" indent="0" algn="ctr">
              <a:buNone/>
            </a:pPr>
            <a:r>
              <a:rPr lang="es-MX" sz="2600" b="1" noProof="0" dirty="0">
                <a:latin typeface="Arial Rounded MT Bold" panose="020F0704030504030204" pitchFamily="34" charset="0"/>
              </a:rPr>
              <a:t>(2 </a:t>
            </a:r>
            <a:r>
              <a:rPr lang="es-MX" sz="2600" b="1" noProof="0" dirty="0" err="1">
                <a:latin typeface="Arial Rounded MT Bold" panose="020F0704030504030204" pitchFamily="34" charset="0"/>
              </a:rPr>
              <a:t>Cor</a:t>
            </a:r>
            <a:r>
              <a:rPr lang="es-MX" sz="2600" b="1" noProof="0" dirty="0">
                <a:latin typeface="Arial Rounded MT Bold" panose="020F0704030504030204" pitchFamily="34" charset="0"/>
              </a:rPr>
              <a:t>. 5:21).</a:t>
            </a:r>
            <a:endParaRPr lang="es-MX" sz="2600" b="1" noProof="0" dirty="0"/>
          </a:p>
        </p:txBody>
      </p:sp>
      <p:sp>
        <p:nvSpPr>
          <p:cNvPr id="3" name="Rectángulo: esquinas redondeadas 2">
            <a:extLst>
              <a:ext uri="{FF2B5EF4-FFF2-40B4-BE49-F238E27FC236}">
                <a16:creationId xmlns:a16="http://schemas.microsoft.com/office/drawing/2014/main" id="{EF0BC2FB-53FE-CBAC-4370-418FA4B8FF43}"/>
              </a:ext>
            </a:extLst>
          </p:cNvPr>
          <p:cNvSpPr/>
          <p:nvPr/>
        </p:nvSpPr>
        <p:spPr>
          <a:xfrm>
            <a:off x="6673755" y="2702257"/>
            <a:ext cx="3971498" cy="2620370"/>
          </a:xfrm>
          <a:prstGeom prst="roundRect">
            <a:avLst/>
          </a:prstGeom>
          <a:blipFill dpi="0" rotWithShape="1">
            <a:blip r:embed="rId2">
              <a:extLst>
                <a:ext uri="{28A0092B-C50C-407E-A947-70E740481C1C}">
                  <a14:useLocalDpi xmlns:a14="http://schemas.microsoft.com/office/drawing/2010/main" val="0"/>
                </a:ext>
              </a:extLst>
            </a:blip>
            <a:srcRect/>
            <a:stretch>
              <a:fillRect/>
            </a:stretch>
          </a:blipFill>
          <a:effectLst>
            <a:innerShdw blurRad="63500" dist="50800" dir="18900000">
              <a:prstClr val="black">
                <a:alpha val="50000"/>
              </a:prstClr>
            </a:innerShdw>
          </a:effectLst>
          <a:scene3d>
            <a:camera prst="isometricOffAxis2Lef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Tree>
    <p:extLst>
      <p:ext uri="{BB962C8B-B14F-4D97-AF65-F5344CB8AC3E}">
        <p14:creationId xmlns:p14="http://schemas.microsoft.com/office/powerpoint/2010/main" val="3125363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35E0DBFC-8D99-0EC1-8869-D2AE3223C0AA}"/>
              </a:ext>
            </a:extLst>
          </p:cNvPr>
          <p:cNvSpPr>
            <a:spLocks noGrp="1"/>
          </p:cNvSpPr>
          <p:nvPr>
            <p:ph type="title"/>
          </p:nvPr>
        </p:nvSpPr>
        <p:spPr>
          <a:xfrm>
            <a:off x="811305" y="365125"/>
            <a:ext cx="9565894" cy="772559"/>
          </a:xfrm>
          <a:solidFill>
            <a:srgbClr val="725247"/>
          </a:solidFill>
        </p:spPr>
        <p:txBody>
          <a:bodyPr/>
          <a:lstStyle/>
          <a:p>
            <a:r>
              <a:rPr lang="es-MX" noProof="0" dirty="0"/>
              <a:t>Enfoque del Estudio</a:t>
            </a:r>
          </a:p>
        </p:txBody>
      </p:sp>
      <p:sp>
        <p:nvSpPr>
          <p:cNvPr id="6" name="Marcador de contenido 5">
            <a:extLst>
              <a:ext uri="{FF2B5EF4-FFF2-40B4-BE49-F238E27FC236}">
                <a16:creationId xmlns:a16="http://schemas.microsoft.com/office/drawing/2014/main" id="{3BF1AEB9-94DB-8515-B032-A5A29DBFA153}"/>
              </a:ext>
            </a:extLst>
          </p:cNvPr>
          <p:cNvSpPr>
            <a:spLocks noGrp="1"/>
          </p:cNvSpPr>
          <p:nvPr>
            <p:ph sz="half" idx="4294967295"/>
          </p:nvPr>
        </p:nvSpPr>
        <p:spPr>
          <a:xfrm>
            <a:off x="3382299" y="1240222"/>
            <a:ext cx="7059842" cy="5707116"/>
          </a:xfrm>
        </p:spPr>
        <p:txBody>
          <a:bodyPr vert="horz" wrap="square" lIns="91440" tIns="45720" rIns="91440" bIns="45720" rtlCol="0">
            <a:normAutofit fontScale="92500"/>
          </a:bodyPr>
          <a:lstStyle/>
          <a:p>
            <a:pPr marL="0" indent="0" algn="just">
              <a:lnSpc>
                <a:spcPts val="1600"/>
              </a:lnSpc>
              <a:buNone/>
              <a:tabLst>
                <a:tab pos="534988" algn="l"/>
              </a:tabLst>
            </a:pPr>
            <a:r>
              <a:rPr lang="es-MX" sz="1800" noProof="0" dirty="0">
                <a:latin typeface="Aptos Display" panose="020B0004020202020204" pitchFamily="34" charset="0"/>
              </a:rPr>
              <a:t>Texto clave: </a:t>
            </a:r>
            <a:r>
              <a:rPr lang="es-MX" sz="1800" b="1" noProof="0" dirty="0">
                <a:latin typeface="Aptos Display" panose="020B0004020202020204" pitchFamily="34" charset="0"/>
              </a:rPr>
              <a:t>:</a:t>
            </a:r>
            <a:r>
              <a:rPr lang="es-MX" sz="1800" b="1" noProof="0" dirty="0"/>
              <a:t>  </a:t>
            </a:r>
            <a:r>
              <a:rPr lang="es-MX" sz="1800" b="1" dirty="0"/>
              <a:t> Colosenses 2:16, 17</a:t>
            </a:r>
            <a:r>
              <a:rPr lang="es-MX" sz="1800" b="1" noProof="0" dirty="0"/>
              <a:t> </a:t>
            </a:r>
            <a:r>
              <a:rPr lang="es-MX" sz="1800" noProof="0" dirty="0">
                <a:latin typeface="Aptos Display" panose="020B0004020202020204" pitchFamily="34" charset="0"/>
              </a:rPr>
              <a:t>Enfoque de Estudio: </a:t>
            </a:r>
            <a:r>
              <a:rPr lang="es-MX" sz="1800" b="1" dirty="0">
                <a:latin typeface="Aptos Display" panose="020B0004020202020204" pitchFamily="34" charset="0"/>
              </a:rPr>
              <a:t>Colosenses 2; Hebreos 7:11; Isaías 61:3; 1 Corintios 3:6; Deuteronomio 31:24–26; Romanos 2:28, 29; 7:7.</a:t>
            </a:r>
            <a:r>
              <a:rPr lang="es-MX" sz="1800" b="1" noProof="0" dirty="0">
                <a:latin typeface="Aptos Display" panose="020B0004020202020204" pitchFamily="34" charset="0"/>
              </a:rPr>
              <a:t> </a:t>
            </a:r>
            <a:r>
              <a:rPr lang="es-MX" sz="1800" dirty="0">
                <a:latin typeface="Aptos Display" panose="020B0004020202020204" pitchFamily="34" charset="0"/>
              </a:rPr>
              <a:t>La lección de esta semana enfatiza dos temas principales</a:t>
            </a:r>
            <a:r>
              <a:rPr lang="es-MX" sz="1800" noProof="0" dirty="0">
                <a:latin typeface="Aptos Display" panose="020B0004020202020204" pitchFamily="34" charset="0"/>
              </a:rPr>
              <a:t>: </a:t>
            </a:r>
            <a:r>
              <a:rPr lang="es-MX" sz="1800" b="1" noProof="0" dirty="0">
                <a:latin typeface="Aptos Display" panose="020B0004020202020204" pitchFamily="34" charset="0"/>
              </a:rPr>
              <a:t>1) </a:t>
            </a:r>
            <a:r>
              <a:rPr lang="es-MX" sz="1800" b="1" dirty="0">
                <a:latin typeface="Aptos Display" panose="020B0004020202020204" pitchFamily="34" charset="0"/>
              </a:rPr>
              <a:t>La plenitud en Cristo implica conocerlo y crecer en él; y 2) La plenitud en Cristo también implica confiar únicamente en él para la salvación, no en regulaciones.</a:t>
            </a:r>
            <a:endParaRPr lang="es-MX" sz="1800" b="1" noProof="0" dirty="0">
              <a:latin typeface="Aptos Display" panose="020B0004020202020204" pitchFamily="34" charset="0"/>
            </a:endParaRPr>
          </a:p>
          <a:p>
            <a:pPr marL="0" indent="0" algn="just">
              <a:lnSpc>
                <a:spcPts val="1600"/>
              </a:lnSpc>
              <a:buNone/>
              <a:tabLst>
                <a:tab pos="534988" algn="l"/>
              </a:tabLst>
            </a:pPr>
            <a:r>
              <a:rPr lang="es-MX" sz="1800" dirty="0">
                <a:latin typeface="Aptos Display" panose="020B0004020202020204" pitchFamily="34" charset="0"/>
              </a:rPr>
              <a:t>En la conclusión de Colosenses 1, Pablo expresa su deseo de que su audiencia crezca en madurez en Cristo (Col. 1:28). En Colosenses 2, elabora esta idea. Colosenses 2:1 al 5 sienta las bases para lo que sigue. Pablo quiere que sus lectores estén «unidos en amor» (Col. 2:2, NKJV, énfasis añadido), que alcancen «todas las riquezas de la plena seguridad de entendimiento, para el conocimiento del misterio de Dios» (Col. 2:2, NKJV, énfasis añadido) y que fortalezcan su fe en Cristo (Col. 2:5; énfasis añadido). En resumen, Pablo quiere que sus lectores crezcan en su fe, en su conocimiento del misterio de Dios y en su amor por Cristo y los unos por los otros. En esencia, Pablo está exhortando a su audiencia a estar completos en Cristo o, para usar un término diferente, a demostrar madurez en el ejercicio de su fe. En Colosenses 2:6 al 23, Pablo da más detalles sobre cómo se puede lograr este objetivo. </a:t>
            </a:r>
          </a:p>
          <a:p>
            <a:pPr marL="0" indent="0" algn="just">
              <a:lnSpc>
                <a:spcPts val="1600"/>
              </a:lnSpc>
              <a:buNone/>
              <a:tabLst>
                <a:tab pos="534988" algn="l"/>
              </a:tabLst>
            </a:pPr>
            <a:r>
              <a:rPr lang="es-MX" sz="1800" dirty="0">
                <a:latin typeface="Aptos Display" panose="020B0004020202020204" pitchFamily="34" charset="0"/>
              </a:rPr>
              <a:t>Si lees el texto de memoria te darás cuentas que en muchas ocasiones lo han usado como evidencia en contra del Sábado. Pablo describe estas enseñanzas como “filosofías”, “vanas sutilezas”, “tradición de hombres”, “elementos del mundo” y “no según Cristo” (Col. 2:8). Estos falsos maestros eran religiosos y sinceros, pero es evidente que entendían erróneamente el evangelio. Esta semana veremos por qué y descubriremos que el versículo para memorizar no tiene nada que ver con la observancia del séptimo día, o sábado semanal, de acuerdo con el cuarto Mandamiento.</a:t>
            </a:r>
            <a:endParaRPr lang="es-MX" sz="1800" noProof="0" dirty="0">
              <a:latin typeface="Aptos Display" panose="020B0004020202020204" pitchFamily="34" charset="0"/>
            </a:endParaRPr>
          </a:p>
        </p:txBody>
      </p:sp>
      <p:sp>
        <p:nvSpPr>
          <p:cNvPr id="2" name="Diagrama de flujo: retraso 1">
            <a:extLst>
              <a:ext uri="{FF2B5EF4-FFF2-40B4-BE49-F238E27FC236}">
                <a16:creationId xmlns:a16="http://schemas.microsoft.com/office/drawing/2014/main" id="{B31CFBF4-8ED8-9551-57EF-E297B67EED06}"/>
              </a:ext>
            </a:extLst>
          </p:cNvPr>
          <p:cNvSpPr/>
          <p:nvPr/>
        </p:nvSpPr>
        <p:spPr>
          <a:xfrm>
            <a:off x="0" y="2204488"/>
            <a:ext cx="3382299" cy="3572973"/>
          </a:xfrm>
          <a:prstGeom prst="flowChartDelay">
            <a:avLst/>
          </a:prstGeom>
          <a:blipFill dpi="0" rotWithShape="1">
            <a:blip r:embed="rId3">
              <a:extLst>
                <a:ext uri="{28A0092B-C50C-407E-A947-70E740481C1C}">
                  <a14:useLocalDpi xmlns:a14="http://schemas.microsoft.com/office/drawing/2010/main" val="0"/>
                </a:ext>
              </a:extLst>
            </a:blip>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Tree>
    <p:extLst>
      <p:ext uri="{BB962C8B-B14F-4D97-AF65-F5344CB8AC3E}">
        <p14:creationId xmlns:p14="http://schemas.microsoft.com/office/powerpoint/2010/main" val="1864839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 calcmode="lin" valueType="num">
                                      <p:cBhvr additive="base">
                                        <p:cTn id="1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a:extLst>
              <a:ext uri="{FF2B5EF4-FFF2-40B4-BE49-F238E27FC236}">
                <a16:creationId xmlns:a16="http://schemas.microsoft.com/office/drawing/2014/main" id="{8E7BAD8D-BC5A-CFA0-D665-5255A396E347}"/>
              </a:ext>
            </a:extLst>
          </p:cNvPr>
          <p:cNvSpPr>
            <a:spLocks noGrp="1"/>
          </p:cNvSpPr>
          <p:nvPr>
            <p:ph sz="half" idx="2"/>
          </p:nvPr>
        </p:nvSpPr>
        <p:spPr>
          <a:xfrm>
            <a:off x="3172639" y="1131045"/>
            <a:ext cx="7257022" cy="5561138"/>
          </a:xfrm>
          <a:effectLst>
            <a:softEdge rad="63500"/>
          </a:effectLst>
          <a:scene3d>
            <a:camera prst="orthographicFront"/>
            <a:lightRig rig="balanced" dir="t"/>
          </a:scene3d>
        </p:spPr>
        <p:txBody>
          <a:bodyPr wrap="square">
            <a:noAutofit/>
          </a:bodyPr>
          <a:lstStyle/>
          <a:p>
            <a:pPr marL="0" indent="0" algn="just">
              <a:lnSpc>
                <a:spcPts val="1300"/>
              </a:lnSpc>
              <a:spcBef>
                <a:spcPts val="0"/>
              </a:spcBef>
              <a:spcAft>
                <a:spcPts val="600"/>
              </a:spcAft>
              <a:buNone/>
              <a:tabLst>
                <a:tab pos="627063" algn="l"/>
              </a:tabLst>
            </a:pPr>
            <a:r>
              <a:rPr lang="es-MX" noProof="0" dirty="0">
                <a:latin typeface="Bw Modelica" panose="00000600000000000000" pitchFamily="50" charset="0"/>
              </a:rPr>
              <a:t>	</a:t>
            </a:r>
            <a:r>
              <a:rPr lang="es-MX" dirty="0" err="1">
                <a:latin typeface="Aptos Display" panose="020B0004020202020204" pitchFamily="34" charset="0"/>
              </a:rPr>
              <a:t>odo</a:t>
            </a:r>
            <a:r>
              <a:rPr lang="es-MX" dirty="0">
                <a:latin typeface="Aptos Display" panose="020B0004020202020204" pitchFamily="34" charset="0"/>
              </a:rPr>
              <a:t> empieza y termina con Jesús. Si lo invitamos a nuestra vida, por 	medio de Él recibimos todo lo que el cielo tiene para ofrecer —ahora y 	en el futuro. Pero siempre ha habido personas que insisten en que 	necesitamos algo más, que Jesús no es suficiente.</a:t>
            </a:r>
          </a:p>
          <a:p>
            <a:pPr marL="0" indent="0" algn="just">
              <a:lnSpc>
                <a:spcPts val="1300"/>
              </a:lnSpc>
              <a:spcBef>
                <a:spcPts val="0"/>
              </a:spcBef>
              <a:spcAft>
                <a:spcPts val="600"/>
              </a:spcAft>
              <a:buNone/>
              <a:tabLst>
                <a:tab pos="627063" algn="l"/>
              </a:tabLst>
            </a:pPr>
            <a:r>
              <a:rPr lang="es-MX" dirty="0">
                <a:latin typeface="Aptos Display" panose="020B0004020202020204" pitchFamily="34" charset="0"/>
              </a:rPr>
              <a:t>Pablo se enfrentó a estas ideas falsas con la simple admonición: «Por tanto, de la manera que habéis recibido al Señor Jesucristo, así andad en él» (Colosenses 2:6). En su raíz, el cristianismo está centrado en Él y en Su Palabra, no en la adhesión a un credo o en la realización de rituales religiosos impuestos por el hombre. En Colosenses 2, Pablo aborda de frente las falsas enseñanzas, sin asomo de compromiso. Conocía la importancia de combatir el error con la verdad. El peligro que las falsas enseñanzas presentan para nuestra experiencia cristiana es considerable para nosotros y para la iglesia en su conjunto. Nótese esta advertencia: «El error nunca es inofensivo. Nunca santifica, sino que siempre trae confusión y disensión. Siempre es peligroso. El enemigo tiene gran poder sobre las mentes que no están completamente fortificadas por la oración y establecidas en la verdad </a:t>
            </a:r>
            <a:r>
              <a:rPr lang="es-MX" dirty="0" err="1">
                <a:latin typeface="Aptos Display" panose="020B0004020202020204" pitchFamily="34" charset="0"/>
              </a:rPr>
              <a:t>bíblica».Por</a:t>
            </a:r>
            <a:r>
              <a:rPr lang="es-MX" dirty="0">
                <a:latin typeface="Aptos Display" panose="020B0004020202020204" pitchFamily="34" charset="0"/>
              </a:rPr>
              <a:t> eso, en sus epístolas, Pablo y los demás apóstoles utilizan un lenguaje tan definido, determinado y decisivo al oponerse al error. </a:t>
            </a:r>
            <a:endParaRPr lang="es-MX" noProof="0" dirty="0">
              <a:latin typeface="Aptos Display" panose="020B0004020202020204" pitchFamily="34" charset="0"/>
            </a:endParaRPr>
          </a:p>
          <a:p>
            <a:pPr marL="0" indent="0" algn="just">
              <a:lnSpc>
                <a:spcPts val="1300"/>
              </a:lnSpc>
              <a:spcBef>
                <a:spcPts val="600"/>
              </a:spcBef>
              <a:buNone/>
              <a:tabLst>
                <a:tab pos="714375" algn="l"/>
              </a:tabLst>
            </a:pPr>
            <a:r>
              <a:rPr lang="es-MX" b="1" noProof="0" dirty="0">
                <a:latin typeface="Aptos Display" panose="020B0004020202020204" pitchFamily="34" charset="0"/>
              </a:rPr>
              <a:t>«</a:t>
            </a:r>
            <a:r>
              <a:rPr lang="es-MX" b="1" dirty="0">
                <a:latin typeface="Aptos Display" panose="020B0004020202020204" pitchFamily="34" charset="0"/>
              </a:rPr>
              <a:t>¿Está dividido Cristo? No. Si Cristo mora en un alma no discutirá con el Cristo que mora en otra alma. Tenemos que aprender a tolerar las particularidades de los que nos rodean. Si nuestra voluntad está dirigida por Cristo, ¿cómo podremos discrepar con nuestros hermanos? Si ello ocurre, es evidente que el yo tiene que ser crucificado. Aquél a quien Cristo otorga libertad es verdaderamente libre. No estamos completos en Cristo a menos que nos amemos como el Señor nos amó. Cuando lo hagamos, tal como Cristo nos lo ordenó, daremos evidencias de que estamos completos en él.</a:t>
            </a:r>
          </a:p>
          <a:p>
            <a:pPr marL="0" indent="0" algn="just">
              <a:lnSpc>
                <a:spcPts val="1300"/>
              </a:lnSpc>
              <a:spcBef>
                <a:spcPts val="600"/>
              </a:spcBef>
              <a:buNone/>
              <a:tabLst>
                <a:tab pos="714375" algn="l"/>
              </a:tabLst>
            </a:pPr>
            <a:r>
              <a:rPr lang="es-MX" b="1" dirty="0">
                <a:latin typeface="Aptos Display" panose="020B0004020202020204" pitchFamily="34" charset="0"/>
              </a:rPr>
              <a:t>Debemos tener la fe que los profetas predijeron y que predicaron los apóstoles: La fe que obra por el amor y purifica el alma» </a:t>
            </a:r>
            <a:r>
              <a:rPr lang="es-MX" i="1" dirty="0">
                <a:latin typeface="Aptos Display" panose="020B0004020202020204" pitchFamily="34" charset="0"/>
              </a:rPr>
              <a:t>(Cada día con Dios, 10 de septiembre, p. 260).</a:t>
            </a:r>
          </a:p>
          <a:p>
            <a:pPr marL="0" indent="0" algn="just">
              <a:lnSpc>
                <a:spcPts val="1300"/>
              </a:lnSpc>
              <a:spcBef>
                <a:spcPts val="600"/>
              </a:spcBef>
              <a:buNone/>
              <a:tabLst>
                <a:tab pos="714375" algn="l"/>
              </a:tabLst>
            </a:pPr>
            <a:endParaRPr lang="es-MX" i="1" dirty="0">
              <a:solidFill>
                <a:schemeClr val="bg1">
                  <a:lumMod val="95000"/>
                </a:schemeClr>
              </a:solidFill>
              <a:latin typeface="Aptos Display" panose="020B0004020202020204" pitchFamily="34" charset="0"/>
            </a:endParaRPr>
          </a:p>
          <a:p>
            <a:pPr marL="0" indent="0" algn="just">
              <a:lnSpc>
                <a:spcPts val="1300"/>
              </a:lnSpc>
              <a:spcBef>
                <a:spcPts val="600"/>
              </a:spcBef>
              <a:buNone/>
              <a:tabLst>
                <a:tab pos="714375" algn="l"/>
              </a:tabLst>
            </a:pPr>
            <a:endParaRPr lang="es-MX" i="1" noProof="0" dirty="0">
              <a:latin typeface="Bw Modelica" panose="00000600000000000000" pitchFamily="50" charset="0"/>
            </a:endParaRPr>
          </a:p>
        </p:txBody>
      </p:sp>
      <p:sp>
        <p:nvSpPr>
          <p:cNvPr id="2" name="Rectángulo 1">
            <a:extLst>
              <a:ext uri="{FF2B5EF4-FFF2-40B4-BE49-F238E27FC236}">
                <a16:creationId xmlns:a16="http://schemas.microsoft.com/office/drawing/2014/main" id="{D0A09385-F934-B49B-498E-D0BC730CE53F}"/>
              </a:ext>
            </a:extLst>
          </p:cNvPr>
          <p:cNvSpPr/>
          <p:nvPr/>
        </p:nvSpPr>
        <p:spPr>
          <a:xfrm>
            <a:off x="3172639" y="838570"/>
            <a:ext cx="831802" cy="1241212"/>
          </a:xfrm>
          <a:prstGeom prst="rect">
            <a:avLst/>
          </a:prstGeom>
          <a:noFill/>
        </p:spPr>
        <p:txBody>
          <a:bodyPr wrap="square" lIns="91440" tIns="45720" rIns="91440" bIns="45720">
            <a:noAutofit/>
            <a:scene3d>
              <a:camera prst="orthographicFront"/>
              <a:lightRig rig="soft" dir="t">
                <a:rot lat="0" lon="0" rev="15600000"/>
              </a:lightRig>
            </a:scene3d>
            <a:sp3d extrusionH="57150" prstMaterial="softEdge">
              <a:bevelT w="25400" h="38100"/>
            </a:sp3d>
          </a:bodyPr>
          <a:lstStyle/>
          <a:p>
            <a:pPr algn="just"/>
            <a:r>
              <a:rPr lang="es-MX" sz="8100" b="1" dirty="0">
                <a:ln/>
                <a:solidFill>
                  <a:srgbClr val="00526B"/>
                </a:solidFill>
                <a:latin typeface="Aptos Display" panose="020B0004020202020204" pitchFamily="34" charset="0"/>
              </a:rPr>
              <a:t>T </a:t>
            </a:r>
            <a:endParaRPr lang="es-MX" sz="8100" b="1" cap="none" spc="0" noProof="0" dirty="0">
              <a:ln/>
              <a:solidFill>
                <a:srgbClr val="00526B"/>
              </a:solidFill>
              <a:effectLst/>
              <a:latin typeface="Aptos Display" panose="020B0004020202020204" pitchFamily="34" charset="0"/>
            </a:endParaRPr>
          </a:p>
        </p:txBody>
      </p:sp>
      <p:sp>
        <p:nvSpPr>
          <p:cNvPr id="24" name="Rectángulo 23">
            <a:extLst>
              <a:ext uri="{FF2B5EF4-FFF2-40B4-BE49-F238E27FC236}">
                <a16:creationId xmlns:a16="http://schemas.microsoft.com/office/drawing/2014/main" id="{A240F20F-2FEA-AE43-A41C-434E351EB6C2}"/>
              </a:ext>
            </a:extLst>
          </p:cNvPr>
          <p:cNvSpPr/>
          <p:nvPr/>
        </p:nvSpPr>
        <p:spPr>
          <a:xfrm>
            <a:off x="550845" y="141226"/>
            <a:ext cx="2310248"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MX" sz="5400" b="1" u="sng" cap="none" spc="0" noProof="0" dirty="0">
                <a:ln/>
                <a:solidFill>
                  <a:srgbClr val="4E4DA4"/>
                </a:solidFill>
                <a:effectLst>
                  <a:outerShdw blurRad="50800" dist="50800" dir="5400000" algn="ctr" rotWithShape="0">
                    <a:schemeClr val="bg1"/>
                  </a:outerShdw>
                </a:effectLst>
              </a:rPr>
              <a:t>Sábado</a:t>
            </a:r>
          </a:p>
        </p:txBody>
      </p:sp>
      <p:sp>
        <p:nvSpPr>
          <p:cNvPr id="25" name="Rectángulo 24">
            <a:extLst>
              <a:ext uri="{FF2B5EF4-FFF2-40B4-BE49-F238E27FC236}">
                <a16:creationId xmlns:a16="http://schemas.microsoft.com/office/drawing/2014/main" id="{8CE5F2C8-9123-7026-E3C0-C0B5A5A9D649}"/>
              </a:ext>
            </a:extLst>
          </p:cNvPr>
          <p:cNvSpPr/>
          <p:nvPr/>
        </p:nvSpPr>
        <p:spPr>
          <a:xfrm>
            <a:off x="3115488" y="165817"/>
            <a:ext cx="7257022" cy="830997"/>
          </a:xfrm>
          <a:prstGeom prst="rect">
            <a:avLst/>
          </a:prstGeom>
          <a:solidFill>
            <a:srgbClr val="725247"/>
          </a:solidFill>
          <a:effectLst>
            <a:softEdge rad="317500"/>
          </a:effectLst>
          <a:scene3d>
            <a:camera prst="orthographicFront"/>
            <a:lightRig rig="harsh" dir="t"/>
          </a:scene3d>
          <a:sp3d prstMaterial="dkEdge">
            <a:bevelT w="165100" prst="coolSlant"/>
            <a:bevelB w="152400" h="50800" prst="softRound"/>
          </a:sp3d>
        </p:spPr>
        <p:style>
          <a:lnRef idx="3">
            <a:schemeClr val="lt1"/>
          </a:lnRef>
          <a:fillRef idx="1">
            <a:schemeClr val="accent6"/>
          </a:fillRef>
          <a:effectRef idx="1">
            <a:schemeClr val="accent6"/>
          </a:effectRef>
          <a:fontRef idx="minor">
            <a:schemeClr val="lt1"/>
          </a:fontRef>
        </p:style>
        <p:txBody>
          <a:bodyPr wrap="square" lIns="91440" tIns="45720" rIns="91440" bIns="45720">
            <a:spAutoFit/>
            <a:sp3d extrusionH="57150" prstMaterial="matte">
              <a:bevelT w="63500" h="12700" prst="angle"/>
              <a:contourClr>
                <a:schemeClr val="bg1">
                  <a:lumMod val="65000"/>
                </a:schemeClr>
              </a:contourClr>
            </a:sp3d>
          </a:bodyPr>
          <a:lstStyle/>
          <a:p>
            <a:pPr algn="ctr"/>
            <a:r>
              <a:rPr lang="es-MX" sz="4800" b="1" cap="none" spc="0" noProof="0" dirty="0">
                <a:ln>
                  <a:solidFill>
                    <a:schemeClr val="tx1">
                      <a:lumMod val="95000"/>
                      <a:lumOff val="5000"/>
                    </a:schemeClr>
                  </a:solidFill>
                </a:ln>
                <a:solidFill>
                  <a:schemeClr val="bg1">
                    <a:lumMod val="95000"/>
                  </a:schemeClr>
                </a:solidFill>
                <a:effectLst>
                  <a:outerShdw blurRad="50800" dist="50800" dir="5400000" algn="ctr" rotWithShape="0">
                    <a:schemeClr val="bg1"/>
                  </a:outerShdw>
                </a:effectLst>
              </a:rPr>
              <a:t>Introducción a la Lección</a:t>
            </a:r>
          </a:p>
        </p:txBody>
      </p:sp>
      <p:sp>
        <p:nvSpPr>
          <p:cNvPr id="3" name="Diagrama de flujo: retraso 2">
            <a:extLst>
              <a:ext uri="{FF2B5EF4-FFF2-40B4-BE49-F238E27FC236}">
                <a16:creationId xmlns:a16="http://schemas.microsoft.com/office/drawing/2014/main" id="{ECC72CFC-2E7B-2BE9-F5F5-04E2E1182785}"/>
              </a:ext>
            </a:extLst>
          </p:cNvPr>
          <p:cNvSpPr/>
          <p:nvPr/>
        </p:nvSpPr>
        <p:spPr>
          <a:xfrm>
            <a:off x="57150" y="1662476"/>
            <a:ext cx="3115489" cy="3678128"/>
          </a:xfrm>
          <a:prstGeom prst="flowChartDelay">
            <a:avLst/>
          </a:prstGeom>
          <a:blipFill dpi="0" rotWithShape="1">
            <a:blip r:embed="rId2">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Tree>
    <p:extLst>
      <p:ext uri="{BB962C8B-B14F-4D97-AF65-F5344CB8AC3E}">
        <p14:creationId xmlns:p14="http://schemas.microsoft.com/office/powerpoint/2010/main" val="417976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 calcmode="lin" valueType="num">
                                      <p:cBhvr additive="base">
                                        <p:cTn id="2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 calcmode="lin" valueType="num">
                                      <p:cBhvr additive="base">
                                        <p:cTn id="2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2" end="2"/>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7">
                                            <p:txEl>
                                              <p:pRg st="3" end="3"/>
                                            </p:txEl>
                                          </p:spTgt>
                                        </p:tgtEl>
                                        <p:attrNameLst>
                                          <p:attrName>style.visibility</p:attrName>
                                        </p:attrNameLst>
                                      </p:cBhvr>
                                      <p:to>
                                        <p:strVal val="visible"/>
                                      </p:to>
                                    </p:set>
                                    <p:anim calcmode="lin" valueType="num">
                                      <p:cBhvr additive="base">
                                        <p:cTn id="31"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2" grpId="0"/>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BA847B68-02D3-9617-6027-73DD024F831A}"/>
              </a:ext>
            </a:extLst>
          </p:cNvPr>
          <p:cNvSpPr>
            <a:spLocks noGrp="1"/>
          </p:cNvSpPr>
          <p:nvPr>
            <p:ph type="title"/>
          </p:nvPr>
        </p:nvSpPr>
        <p:spPr>
          <a:xfrm>
            <a:off x="467360" y="221388"/>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noProof="0" dirty="0">
                <a:ln/>
                <a:effectLst/>
                <a:latin typeface="+mn-lt"/>
                <a:ea typeface="+mn-ea"/>
                <a:cs typeface="+mn-cs"/>
              </a:rPr>
              <a:t>Domingo</a:t>
            </a:r>
          </a:p>
        </p:txBody>
      </p:sp>
      <p:sp>
        <p:nvSpPr>
          <p:cNvPr id="8" name="Marcador de contenido 7">
            <a:extLst>
              <a:ext uri="{FF2B5EF4-FFF2-40B4-BE49-F238E27FC236}">
                <a16:creationId xmlns:a16="http://schemas.microsoft.com/office/drawing/2014/main" id="{A1B76ABE-4F5A-3818-9448-543E7AE0ED38}"/>
              </a:ext>
            </a:extLst>
          </p:cNvPr>
          <p:cNvSpPr>
            <a:spLocks noGrp="1"/>
          </p:cNvSpPr>
          <p:nvPr>
            <p:ph sz="half" idx="2"/>
          </p:nvPr>
        </p:nvSpPr>
        <p:spPr>
          <a:xfrm>
            <a:off x="3100285" y="2092819"/>
            <a:ext cx="7371772" cy="4543793"/>
          </a:xfrm>
        </p:spPr>
        <p:txBody>
          <a:bodyPr vert="horz" wrap="square" lIns="91440" tIns="45720" rIns="91440" bIns="45720" rtlCol="0">
            <a:normAutofit/>
          </a:bodyPr>
          <a:lstStyle/>
          <a:p>
            <a:pPr marL="0" indent="0" algn="just">
              <a:lnSpc>
                <a:spcPts val="1500"/>
              </a:lnSpc>
              <a:spcBef>
                <a:spcPts val="0"/>
              </a:spcBef>
              <a:spcAft>
                <a:spcPts val="600"/>
              </a:spcAft>
              <a:buNone/>
            </a:pPr>
            <a:r>
              <a:rPr lang="es-MX" dirty="0">
                <a:latin typeface="Aptos Display" panose="020B0004020202020204" pitchFamily="34" charset="0"/>
              </a:rPr>
              <a:t>Asombrosamente, a pesar de nuestra condición pecaminosa y desesperada, e incluso debido a ella, Cristo murió por nosotros porque Dios nos ama y «no quiere que ninguno perezca, sino que todos procedan al arrepentimiento» (2 Pedro 3:9) La muerte de Cristo logra para nosotros lo que ninguna otra cosa podría: la reconciliación con el cielo a través de la gracia perdonadora de Dios, que se convierte en una realidad para nosotros a medida que la aceptamos humildemente. Esta reconciliación es mucho más profunda y trascendente que la de un esposo y una esposa separados (cf. 1 Corintios 7:11), porque ocurre en un plano espiritual y tiene implicaciones eternas de proporciones cósmicas.</a:t>
            </a:r>
          </a:p>
          <a:p>
            <a:pPr marL="0" indent="0" algn="just">
              <a:lnSpc>
                <a:spcPts val="1500"/>
              </a:lnSpc>
              <a:spcBef>
                <a:spcPts val="0"/>
              </a:spcBef>
              <a:spcAft>
                <a:spcPts val="600"/>
              </a:spcAft>
              <a:buNone/>
            </a:pPr>
            <a:r>
              <a:rPr lang="es-MX" b="1" noProof="0" dirty="0">
                <a:latin typeface="Aptos Display" panose="020B0004020202020204" pitchFamily="34" charset="0"/>
              </a:rPr>
              <a:t>«</a:t>
            </a:r>
            <a:r>
              <a:rPr lang="es-MX" b="1" dirty="0">
                <a:latin typeface="Aptos Display" panose="020B0004020202020204" pitchFamily="34" charset="0"/>
              </a:rPr>
              <a:t>El que está intentando alcanzar el cielo por sus propias obras al guardar la ley, está intentando un imposible. El hombre no puede ser salvado sin la obediencia, pero sus obras no deben ser propias. Cristo debe efectuar en él tanto el querer como el hacer la buena voluntad de Dios… Todo lo que el hombre pueda hacer sin Cristo está contaminado con egoísmo y pecado, pero lo que se efectúa mediante la fe es aceptable ante Dios. El alma hace progresos cuando procuramos ganar el cielo mediante los méritos de Cristo. Contemplando a Jesús, el autor y consumador de nuestra fe, podemos proseguir de fortaleza en fortaleza, de victoria en victoria, pues mediante Cristo la gracia de Dios ha obrado nuestra completa salvación.</a:t>
            </a:r>
            <a:r>
              <a:rPr lang="es-MX" b="1" noProof="0" dirty="0">
                <a:latin typeface="Aptos Display" panose="020B0004020202020204" pitchFamily="34" charset="0"/>
              </a:rPr>
              <a:t>» </a:t>
            </a:r>
            <a:r>
              <a:rPr lang="es-MX" i="1" dirty="0">
                <a:latin typeface="Aptos Display" panose="020B0004020202020204" pitchFamily="34" charset="0"/>
              </a:rPr>
              <a:t>(</a:t>
            </a:r>
            <a:r>
              <a:rPr lang="es-MX" i="1" dirty="0" err="1">
                <a:latin typeface="Aptos Display" panose="020B0004020202020204" pitchFamily="34" charset="0"/>
              </a:rPr>
              <a:t>God’s</a:t>
            </a:r>
            <a:r>
              <a:rPr lang="es-MX" i="1" dirty="0">
                <a:latin typeface="Aptos Display" panose="020B0004020202020204" pitchFamily="34" charset="0"/>
              </a:rPr>
              <a:t> </a:t>
            </a:r>
            <a:r>
              <a:rPr lang="es-MX" i="1" dirty="0" err="1">
                <a:latin typeface="Aptos Display" panose="020B0004020202020204" pitchFamily="34" charset="0"/>
              </a:rPr>
              <a:t>Amazing</a:t>
            </a:r>
            <a:r>
              <a:rPr lang="es-MX" i="1" dirty="0">
                <a:latin typeface="Aptos Display" panose="020B0004020202020204" pitchFamily="34" charset="0"/>
              </a:rPr>
              <a:t> Grace, p. 177; parcialmente en La maravillosa gracia de Dios, 18 de junio, p. 177).</a:t>
            </a:r>
            <a:endParaRPr lang="es-MX" i="1" noProof="0" dirty="0">
              <a:latin typeface="Aptos Display" panose="020B0004020202020204" pitchFamily="34" charset="0"/>
            </a:endParaRPr>
          </a:p>
        </p:txBody>
      </p:sp>
      <p:sp>
        <p:nvSpPr>
          <p:cNvPr id="3" name="CuadroTexto 2">
            <a:extLst>
              <a:ext uri="{FF2B5EF4-FFF2-40B4-BE49-F238E27FC236}">
                <a16:creationId xmlns:a16="http://schemas.microsoft.com/office/drawing/2014/main" id="{9C843493-6D59-555A-AF77-0A60D65147F1}"/>
              </a:ext>
            </a:extLst>
          </p:cNvPr>
          <p:cNvSpPr txBox="1"/>
          <p:nvPr/>
        </p:nvSpPr>
        <p:spPr>
          <a:xfrm>
            <a:off x="3267244" y="218958"/>
            <a:ext cx="6624918" cy="658800"/>
          </a:xfrm>
          <a:prstGeom prst="rect">
            <a:avLst/>
          </a:prstGeom>
          <a:solidFill>
            <a:srgbClr val="036EB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fontScale="77500" lnSpcReduction="20000"/>
          </a:bodyPr>
          <a:lstStyle/>
          <a:p>
            <a:r>
              <a:rPr lang="es-MX" sz="2800" noProof="0" dirty="0">
                <a:solidFill>
                  <a:schemeClr val="bg1">
                    <a:lumMod val="95000"/>
                  </a:schemeClr>
                </a:solidFill>
                <a:latin typeface="Amasis MT Pro Black" panose="02040A04050005020304" pitchFamily="18" charset="0"/>
              </a:rPr>
              <a:t>LA SABIDURÍA Y EL CONOCIMIENTO DE DIOS</a:t>
            </a:r>
          </a:p>
        </p:txBody>
      </p:sp>
      <p:sp>
        <p:nvSpPr>
          <p:cNvPr id="2" name="Marcador de texto 14">
            <a:extLst>
              <a:ext uri="{FF2B5EF4-FFF2-40B4-BE49-F238E27FC236}">
                <a16:creationId xmlns:a16="http://schemas.microsoft.com/office/drawing/2014/main" id="{95E88C88-C4EA-0DC9-A72D-7FB73AB77910}"/>
              </a:ext>
            </a:extLst>
          </p:cNvPr>
          <p:cNvSpPr txBox="1">
            <a:spLocks/>
          </p:cNvSpPr>
          <p:nvPr/>
        </p:nvSpPr>
        <p:spPr>
          <a:xfrm>
            <a:off x="291325" y="915562"/>
            <a:ext cx="10092896" cy="1177257"/>
          </a:xfrm>
          <a:prstGeom prst="rect">
            <a:avLst/>
          </a:prstGeom>
          <a:noFill/>
        </p:spPr>
        <p:txBody>
          <a:bodyPr vert="horz" wrap="square" lIns="91440" tIns="45720" rIns="91440" bIns="45720" rtlCol="0" anchor="t">
            <a:normAutofit/>
          </a:bodyPr>
          <a:lstStyle>
            <a:lvl1pPr indent="0" algn="just">
              <a:lnSpc>
                <a:spcPts val="1600"/>
              </a:lnSpc>
              <a:spcBef>
                <a:spcPts val="0"/>
              </a:spcBef>
              <a:buFont typeface="Arial" panose="020B0604020202020204" pitchFamily="34" charset="0"/>
              <a:buNone/>
              <a:defRPr b="1">
                <a:latin typeface="Aptos Display" panose="020B0004020202020204" pitchFamily="34" charset="0"/>
              </a:defRPr>
            </a:lvl1pPr>
            <a:lvl2pPr indent="0">
              <a:lnSpc>
                <a:spcPct val="90000"/>
              </a:lnSpc>
              <a:spcBef>
                <a:spcPts val="500"/>
              </a:spcBef>
              <a:buFont typeface="Arial" panose="020B0604020202020204" pitchFamily="34" charset="0"/>
              <a:buNone/>
              <a:defRPr sz="2000" b="1">
                <a:latin typeface="Bahnschrift" panose="020B0502040204020203" pitchFamily="34" charset="0"/>
              </a:defRPr>
            </a:lvl2pPr>
            <a:lvl3pPr indent="0">
              <a:lnSpc>
                <a:spcPct val="90000"/>
              </a:lnSpc>
              <a:spcBef>
                <a:spcPts val="500"/>
              </a:spcBef>
              <a:buFont typeface="Arial" panose="020B0604020202020204" pitchFamily="34" charset="0"/>
              <a:buNone/>
              <a:defRPr b="1">
                <a:latin typeface="Bahnschrift" panose="020B0502040204020203" pitchFamily="34" charset="0"/>
              </a:defRPr>
            </a:lvl3pPr>
            <a:lvl4pPr indent="0">
              <a:lnSpc>
                <a:spcPct val="90000"/>
              </a:lnSpc>
              <a:spcBef>
                <a:spcPts val="500"/>
              </a:spcBef>
              <a:buFont typeface="Arial" panose="020B0604020202020204" pitchFamily="34" charset="0"/>
              <a:buNone/>
              <a:defRPr sz="1600" b="1">
                <a:latin typeface="Bahnschrift" panose="020B0502040204020203" pitchFamily="34" charset="0"/>
              </a:defRPr>
            </a:lvl4pPr>
            <a:lvl5pPr indent="0">
              <a:lnSpc>
                <a:spcPct val="90000"/>
              </a:lnSpc>
              <a:spcBef>
                <a:spcPts val="500"/>
              </a:spcBef>
              <a:buFont typeface="Arial" panose="020B0604020202020204" pitchFamily="34" charset="0"/>
              <a:buNone/>
              <a:defRPr sz="1600" b="1">
                <a:latin typeface="Bahnschrift" panose="020B0502040204020203" pitchFamily="34" charset="0"/>
              </a:defRPr>
            </a:lvl5pPr>
            <a:lvl6pPr indent="0">
              <a:lnSpc>
                <a:spcPct val="90000"/>
              </a:lnSpc>
              <a:spcBef>
                <a:spcPts val="500"/>
              </a:spcBef>
              <a:buFont typeface="Arial" panose="020B0604020202020204" pitchFamily="34" charset="0"/>
              <a:buNone/>
              <a:defRPr sz="1600" b="1"/>
            </a:lvl6pPr>
            <a:lvl7pPr indent="0">
              <a:lnSpc>
                <a:spcPct val="90000"/>
              </a:lnSpc>
              <a:spcBef>
                <a:spcPts val="500"/>
              </a:spcBef>
              <a:buFont typeface="Arial" panose="020B0604020202020204" pitchFamily="34" charset="0"/>
              <a:buNone/>
              <a:defRPr sz="1600" b="1"/>
            </a:lvl7pPr>
            <a:lvl8pPr indent="0">
              <a:lnSpc>
                <a:spcPct val="90000"/>
              </a:lnSpc>
              <a:spcBef>
                <a:spcPts val="500"/>
              </a:spcBef>
              <a:buFont typeface="Arial" panose="020B0604020202020204" pitchFamily="34" charset="0"/>
              <a:buNone/>
              <a:defRPr sz="1600" b="1"/>
            </a:lvl8pPr>
            <a:lvl9pPr indent="0">
              <a:lnSpc>
                <a:spcPct val="90000"/>
              </a:lnSpc>
              <a:spcBef>
                <a:spcPts val="500"/>
              </a:spcBef>
              <a:buFont typeface="Arial" panose="020B0604020202020204" pitchFamily="34" charset="0"/>
              <a:buNone/>
              <a:defRPr sz="1600" b="1"/>
            </a:lvl9pPr>
          </a:lstStyle>
          <a:p>
            <a:pPr>
              <a:lnSpc>
                <a:spcPts val="1400"/>
              </a:lnSpc>
            </a:pPr>
            <a:r>
              <a:rPr lang="es-MX" noProof="0" dirty="0"/>
              <a:t>«</a:t>
            </a:r>
            <a:r>
              <a:rPr lang="es-MX" dirty="0"/>
              <a:t>Porque aunque estoy ausente en cuerpo, no obstante en espíritu estoy con vosotros, gozándome y mirando vuestro buen orden y la firmeza de vuestra fe en Cristo.» (Colosenses 2:5)</a:t>
            </a:r>
          </a:p>
          <a:p>
            <a:pPr>
              <a:lnSpc>
                <a:spcPts val="1400"/>
              </a:lnSpc>
            </a:pPr>
            <a:r>
              <a:rPr lang="es-MX" dirty="0"/>
              <a:t>Lee Colosenses 2:1-7. ¿Cuál fue el propósito de Pablo al escribir esta epístola?</a:t>
            </a:r>
          </a:p>
          <a:p>
            <a:pPr>
              <a:lnSpc>
                <a:spcPts val="1400"/>
              </a:lnSpc>
            </a:pPr>
            <a:r>
              <a:rPr lang="es-MX" noProof="0" dirty="0"/>
              <a:t>R</a:t>
            </a:r>
            <a:r>
              <a:rPr lang="es-MX" noProof="0" dirty="0">
                <a:solidFill>
                  <a:srgbClr val="0070C0"/>
                </a:solidFill>
              </a:rPr>
              <a:t>. No solo era ayudar a los creyentes de Colosas a reconocer las falsas enseñanzas, sino también mantenerlos unidos en el amor cristiano. También los invita a guardar un orden en la iglesia pero con significado teológico</a:t>
            </a:r>
            <a:r>
              <a:rPr lang="es-MX" dirty="0">
                <a:solidFill>
                  <a:srgbClr val="0070C0"/>
                </a:solidFill>
              </a:rPr>
              <a:t>. Estas medidas estaban destinadas a preservar y proclamar la sabiduría de Dios.</a:t>
            </a:r>
            <a:endParaRPr lang="es-MX" noProof="0" dirty="0">
              <a:solidFill>
                <a:srgbClr val="0070C0"/>
              </a:solidFill>
            </a:endParaRPr>
          </a:p>
        </p:txBody>
      </p:sp>
      <p:sp>
        <p:nvSpPr>
          <p:cNvPr id="7" name="Rectángulo: esquinas redondeadas 6">
            <a:extLst>
              <a:ext uri="{FF2B5EF4-FFF2-40B4-BE49-F238E27FC236}">
                <a16:creationId xmlns:a16="http://schemas.microsoft.com/office/drawing/2014/main" id="{5EF9DE09-0BF3-A44A-DD62-CF541FF2C699}"/>
              </a:ext>
            </a:extLst>
          </p:cNvPr>
          <p:cNvSpPr/>
          <p:nvPr/>
        </p:nvSpPr>
        <p:spPr>
          <a:xfrm>
            <a:off x="218335" y="2667452"/>
            <a:ext cx="2954940" cy="3134257"/>
          </a:xfrm>
          <a:prstGeom prst="roundRect">
            <a:avLst>
              <a:gd name="adj" fmla="val 38512"/>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4" name="CuadroTexto 3">
            <a:extLst>
              <a:ext uri="{FF2B5EF4-FFF2-40B4-BE49-F238E27FC236}">
                <a16:creationId xmlns:a16="http://schemas.microsoft.com/office/drawing/2014/main" id="{7DF06888-23B9-F1DA-BA85-8703A04A89A4}"/>
              </a:ext>
            </a:extLst>
          </p:cNvPr>
          <p:cNvSpPr txBox="1"/>
          <p:nvPr/>
        </p:nvSpPr>
        <p:spPr>
          <a:xfrm>
            <a:off x="131463" y="6586542"/>
            <a:ext cx="10170784" cy="290208"/>
          </a:xfrm>
          <a:prstGeom prst="rect">
            <a:avLst/>
          </a:prstGeom>
          <a:noFill/>
        </p:spPr>
        <p:txBody>
          <a:bodyPr wrap="square" rtlCol="0">
            <a:spAutoFit/>
          </a:bodyPr>
          <a:lstStyle/>
          <a:p>
            <a:pPr algn="just">
              <a:lnSpc>
                <a:spcPts val="1400"/>
              </a:lnSpc>
            </a:pPr>
            <a:r>
              <a:rPr lang="es-MX" b="1" noProof="0" dirty="0"/>
              <a:t>Reflexionemos:</a:t>
            </a:r>
            <a:r>
              <a:rPr lang="es-MX" noProof="0" dirty="0"/>
              <a:t> </a:t>
            </a:r>
            <a:r>
              <a:rPr lang="es-MX" b="1" dirty="0">
                <a:solidFill>
                  <a:srgbClr val="C00000"/>
                </a:solidFill>
                <a:latin typeface="Aptos Display" panose="020B0004020202020204" pitchFamily="34" charset="0"/>
              </a:rPr>
              <a:t>¿Cuál ha sido tu experiencia con la necesidad de “orden” en tu propia vida espiritual?</a:t>
            </a:r>
            <a:endParaRPr lang="es-MX" b="1" noProof="0"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594522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2" grpId="0" uiExpand="1" build="p"/>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3">
            <a:extLst>
              <a:ext uri="{FF2B5EF4-FFF2-40B4-BE49-F238E27FC236}">
                <a16:creationId xmlns:a16="http://schemas.microsoft.com/office/drawing/2014/main" id="{444F1356-8449-E24A-109E-EBC13E04F5F3}"/>
              </a:ext>
            </a:extLst>
          </p:cNvPr>
          <p:cNvSpPr>
            <a:spLocks noGrp="1"/>
          </p:cNvSpPr>
          <p:nvPr>
            <p:ph type="title"/>
          </p:nvPr>
        </p:nvSpPr>
        <p:spPr>
          <a:xfrm>
            <a:off x="463867" y="180753"/>
            <a:ext cx="2653200" cy="659218"/>
          </a:xfrm>
          <a:effectLst>
            <a:outerShdw blurRad="44450" dist="27940" dir="5400000" algn="ctr">
              <a:schemeClr val="tx1">
                <a:lumMod val="50000"/>
                <a:lumOff val="50000"/>
                <a:alpha val="32000"/>
              </a:schemeClr>
            </a:outerShdw>
          </a:effectLst>
          <a:scene3d>
            <a:camera prst="perspectiveLeft"/>
            <a:lightRig rig="brightRoom" dir="t"/>
          </a:scene3d>
          <a:sp3d>
            <a:bevelT w="190500" h="38100"/>
          </a:sp3d>
        </p:spPr>
        <p:txBody>
          <a:bodyPr>
            <a:noAutofit/>
            <a:sp3d extrusionH="88900" prstMaterial="dkEdge">
              <a:bevelB w="38100" h="38100"/>
            </a:sp3d>
          </a:bodyPr>
          <a:lstStyle/>
          <a:p>
            <a:pPr algn="ctr"/>
            <a:r>
              <a:rPr lang="es-MX" sz="5400" b="1" u="sng" noProof="0" dirty="0">
                <a:ln/>
                <a:effectLst>
                  <a:outerShdw blurRad="50800" dist="38100" dir="1200000" algn="l" rotWithShape="0">
                    <a:schemeClr val="bg1">
                      <a:lumMod val="65000"/>
                      <a:alpha val="83000"/>
                    </a:schemeClr>
                  </a:outerShdw>
                </a:effectLst>
                <a:latin typeface="+mn-lt"/>
                <a:ea typeface="+mn-ea"/>
                <a:cs typeface="+mn-cs"/>
              </a:rPr>
              <a:t>Lunes</a:t>
            </a:r>
          </a:p>
        </p:txBody>
      </p:sp>
      <p:sp>
        <p:nvSpPr>
          <p:cNvPr id="15" name="Marcador de texto 14">
            <a:extLst>
              <a:ext uri="{FF2B5EF4-FFF2-40B4-BE49-F238E27FC236}">
                <a16:creationId xmlns:a16="http://schemas.microsoft.com/office/drawing/2014/main" id="{273AE9CE-BF4C-446E-C3D7-36DFCFE1EE19}"/>
              </a:ext>
            </a:extLst>
          </p:cNvPr>
          <p:cNvSpPr>
            <a:spLocks noGrp="1"/>
          </p:cNvSpPr>
          <p:nvPr>
            <p:ph type="body" idx="1"/>
          </p:nvPr>
        </p:nvSpPr>
        <p:spPr>
          <a:xfrm>
            <a:off x="204395" y="851913"/>
            <a:ext cx="10170784" cy="1365770"/>
          </a:xfrm>
          <a:noFill/>
        </p:spPr>
        <p:txBody>
          <a:bodyPr vert="horz" wrap="square" lIns="91440" tIns="45720" rIns="91440" bIns="45720" rtlCol="0" anchor="t">
            <a:normAutofit/>
          </a:bodyPr>
          <a:lstStyle/>
          <a:p>
            <a:pPr>
              <a:lnSpc>
                <a:spcPts val="1400"/>
              </a:lnSpc>
            </a:pPr>
            <a:r>
              <a:rPr lang="es-MX" dirty="0">
                <a:latin typeface="Aptos Display" panose="020B0004020202020204" pitchFamily="34" charset="0"/>
              </a:rPr>
              <a:t>«arraigados y sobreedificados en él, y confirmados en la fe, así como habéis sido enseñados, abundando en acciones de gracias</a:t>
            </a:r>
            <a:r>
              <a:rPr lang="es-MX" noProof="0" dirty="0">
                <a:latin typeface="Aptos Display" panose="020B0004020202020204" pitchFamily="34" charset="0"/>
              </a:rPr>
              <a:t>». (Colosenses 2: 7)</a:t>
            </a:r>
          </a:p>
          <a:p>
            <a:pPr>
              <a:lnSpc>
                <a:spcPts val="1400"/>
              </a:lnSpc>
            </a:pPr>
            <a:r>
              <a:rPr lang="es-MX" dirty="0">
                <a:latin typeface="Aptos Display" panose="020B0004020202020204" pitchFamily="34" charset="0"/>
              </a:rPr>
              <a:t>¿Cómo iluminan los siguientes pasajes la metáfora de la planta como símbolo de los creyentes? (Ver Isa. 61:3; Mat. 3:10; Luc. 8:11-15; 1 </a:t>
            </a:r>
            <a:r>
              <a:rPr lang="es-MX" dirty="0" err="1">
                <a:latin typeface="Aptos Display" panose="020B0004020202020204" pitchFamily="34" charset="0"/>
              </a:rPr>
              <a:t>Cor</a:t>
            </a:r>
            <a:r>
              <a:rPr lang="es-MX" dirty="0">
                <a:latin typeface="Aptos Display" panose="020B0004020202020204" pitchFamily="34" charset="0"/>
              </a:rPr>
              <a:t>. 3:6.)</a:t>
            </a:r>
            <a:endParaRPr lang="es-MX" noProof="0" dirty="0">
              <a:latin typeface="Aptos Display" panose="020B0004020202020204" pitchFamily="34" charset="0"/>
            </a:endParaRPr>
          </a:p>
          <a:p>
            <a:pPr>
              <a:lnSpc>
                <a:spcPts val="1400"/>
              </a:lnSpc>
            </a:pPr>
            <a:r>
              <a:rPr kumimoji="0" lang="es-MX" b="1" i="0" u="none" strike="noStrike" kern="1200" cap="none" spc="0" normalizeH="0" baseline="0" noProof="0" dirty="0">
                <a:ln>
                  <a:noFill/>
                </a:ln>
                <a:solidFill>
                  <a:prstClr val="black"/>
                </a:solidFill>
                <a:effectLst/>
                <a:uLnTx/>
                <a:uFillTx/>
                <a:latin typeface="Aptos Display" panose="020B0004020202020204" pitchFamily="34" charset="0"/>
              </a:rPr>
              <a:t>R. </a:t>
            </a:r>
            <a:r>
              <a:rPr lang="es-MX" dirty="0">
                <a:solidFill>
                  <a:srgbClr val="0070C0"/>
                </a:solidFill>
                <a:latin typeface="Aptos Display" panose="020B0004020202020204" pitchFamily="34" charset="0"/>
              </a:rPr>
              <a:t>Pablo expone las dos alternativas de los creyentes. 1. Ser como un “plantío del Señor” permaneciendo completos en Cristo, aferrándonos a sus enseñanzas. La otra ser como una planta artificial sin vida, real solo en apariencia, pero sin vida. Aceptando enseñanzas no bíblicas.</a:t>
            </a:r>
            <a:endParaRPr lang="es-MX" sz="2000" noProof="0" dirty="0">
              <a:latin typeface="Aptos Display" panose="020B0004020202020204" pitchFamily="34" charset="0"/>
            </a:endParaRPr>
          </a:p>
        </p:txBody>
      </p:sp>
      <p:sp>
        <p:nvSpPr>
          <p:cNvPr id="16" name="Marcador de contenido 15">
            <a:extLst>
              <a:ext uri="{FF2B5EF4-FFF2-40B4-BE49-F238E27FC236}">
                <a16:creationId xmlns:a16="http://schemas.microsoft.com/office/drawing/2014/main" id="{45767219-B16D-A207-C6B6-4C961D37CDAA}"/>
              </a:ext>
            </a:extLst>
          </p:cNvPr>
          <p:cNvSpPr>
            <a:spLocks noGrp="1"/>
          </p:cNvSpPr>
          <p:nvPr>
            <p:ph sz="half" idx="2"/>
          </p:nvPr>
        </p:nvSpPr>
        <p:spPr>
          <a:xfrm>
            <a:off x="2837909" y="2125717"/>
            <a:ext cx="7537270" cy="4422227"/>
          </a:xfrm>
        </p:spPr>
        <p:txBody>
          <a:bodyPr vert="horz" lIns="91440" tIns="45720" rIns="91440" bIns="45720" rtlCol="0">
            <a:normAutofit fontScale="92500"/>
          </a:bodyPr>
          <a:lstStyle/>
          <a:p>
            <a:pPr marL="0" indent="0" algn="just">
              <a:lnSpc>
                <a:spcPts val="1400"/>
              </a:lnSpc>
              <a:spcBef>
                <a:spcPts val="0"/>
              </a:spcBef>
              <a:spcAft>
                <a:spcPts val="600"/>
              </a:spcAft>
              <a:buNone/>
            </a:pPr>
            <a:r>
              <a:rPr lang="es-MX" dirty="0">
                <a:latin typeface="Aptos Display" panose="020B0004020202020204" pitchFamily="34" charset="0"/>
              </a:rPr>
              <a:t>Tenemos muy poca información sobre la ciudad de Colosas, ya que las excavaciones han comenzado solo en los últimos años. Sabemos aún menos sobre las enseñanzas que estaban siendo asimiladas por los cristianos de allí, aparte de lo que podemos extraer de la epístola de Pablo.7 Los falsos maestros usaban «palabras persuasivas» y/o «argumentos especiosos» (Colosenses 2:4, NABRE)8 para alejar a los colosenses de lo que se les había enseñado (cf. versículo 7). Pablo describe la falsa enseñanza como «filosofía», «tradiciones de los hombres», «los principios elementales del mundo» (versículos 8, 20), y «reglamentos —"No toques, no gustes, no manejes"», que conciernen a la comida, bebida, fiestas, observancias de la luna nueva y sábados (versículos 20, 21, cf. versículo 16). Estos reglamentos también son descritos como «mandamientos y doctrinas de hombres» (versículo 22).</a:t>
            </a:r>
            <a:endParaRPr lang="es-MX" noProof="0" dirty="0">
              <a:latin typeface="Aptos Display" panose="020B0004020202020204" pitchFamily="34" charset="0"/>
            </a:endParaRPr>
          </a:p>
          <a:p>
            <a:pPr marL="0" indent="0" algn="just">
              <a:lnSpc>
                <a:spcPts val="1400"/>
              </a:lnSpc>
              <a:spcBef>
                <a:spcPts val="0"/>
              </a:spcBef>
              <a:spcAft>
                <a:spcPts val="600"/>
              </a:spcAft>
              <a:buNone/>
            </a:pPr>
            <a:r>
              <a:rPr lang="es-MX" b="1" noProof="0" dirty="0">
                <a:latin typeface="Aptos Display" panose="020B0004020202020204" pitchFamily="34" charset="0"/>
              </a:rPr>
              <a:t>«</a:t>
            </a:r>
            <a:r>
              <a:rPr lang="es-MX" b="1" dirty="0">
                <a:latin typeface="Aptos Display" panose="020B0004020202020204" pitchFamily="34" charset="0"/>
              </a:rPr>
              <a:t>El cristiano es comparado al cedro del Líbano. He leído que este árbol hace más que enviar unas pocas raíces a la tierra blanda. Implanta profundamente en la tierra sus fuertes raíces, y cada vez las extiende más lejos en busca de una posición todavía más fuerte. Y cuando se desata la fiera tempestad, permanece firme, sostenido por su raigambre. También el cristiano se arraiga profundamente en Cristo. Tiene fe en su Redentor. Sabe en quién ha creído. Está plenamente persuadido de que Jesús es el Hijo de Dios y el Salvador de los pecadores… Las raíces de la fe se extienden cada vez más. Los cristianos genuinos, como el cedro del Líbano, no crecen en una tierra blanda y superficial, sino que están arraigados en Dios, asegurados en las grietas de las rocas de la montaña»</a:t>
            </a:r>
            <a:r>
              <a:rPr lang="es-MX" dirty="0">
                <a:latin typeface="Aptos Display" panose="020B0004020202020204" pitchFamily="34" charset="0"/>
              </a:rPr>
              <a:t> </a:t>
            </a:r>
            <a:r>
              <a:rPr lang="es-MX" i="1" dirty="0">
                <a:latin typeface="Aptos Display" panose="020B0004020202020204" pitchFamily="34" charset="0"/>
              </a:rPr>
              <a:t>(Nuestra elevada vocación, 21 de noviembre, p. 333)</a:t>
            </a:r>
          </a:p>
          <a:p>
            <a:pPr marL="0" indent="0" algn="just">
              <a:lnSpc>
                <a:spcPts val="1400"/>
              </a:lnSpc>
              <a:spcBef>
                <a:spcPts val="0"/>
              </a:spcBef>
              <a:spcAft>
                <a:spcPts val="600"/>
              </a:spcAft>
              <a:buNone/>
            </a:pPr>
            <a:endParaRPr lang="es-MX" i="1" dirty="0">
              <a:latin typeface="Aptos Display" panose="020B0004020202020204" pitchFamily="34" charset="0"/>
            </a:endParaRPr>
          </a:p>
          <a:p>
            <a:pPr marL="0" indent="0" algn="just">
              <a:lnSpc>
                <a:spcPts val="1400"/>
              </a:lnSpc>
              <a:spcBef>
                <a:spcPts val="0"/>
              </a:spcBef>
              <a:spcAft>
                <a:spcPts val="600"/>
              </a:spcAft>
              <a:buNone/>
            </a:pPr>
            <a:endParaRPr lang="es-MX" i="1" noProof="0" dirty="0">
              <a:latin typeface="Aptos Display" panose="020B0004020202020204" pitchFamily="34" charset="0"/>
            </a:endParaRPr>
          </a:p>
          <a:p>
            <a:pPr marL="0" indent="0" algn="just">
              <a:lnSpc>
                <a:spcPts val="1400"/>
              </a:lnSpc>
              <a:spcBef>
                <a:spcPts val="0"/>
              </a:spcBef>
              <a:spcAft>
                <a:spcPts val="600"/>
              </a:spcAft>
              <a:buNone/>
            </a:pPr>
            <a:endParaRPr lang="es-MX" i="1" noProof="0" dirty="0">
              <a:latin typeface="Aptos Display" panose="020B0004020202020204" pitchFamily="34" charset="0"/>
            </a:endParaRPr>
          </a:p>
        </p:txBody>
      </p:sp>
      <p:sp>
        <p:nvSpPr>
          <p:cNvPr id="3" name="CuadroTexto 2">
            <a:extLst>
              <a:ext uri="{FF2B5EF4-FFF2-40B4-BE49-F238E27FC236}">
                <a16:creationId xmlns:a16="http://schemas.microsoft.com/office/drawing/2014/main" id="{59155F0B-0975-150E-86E7-E6B9F5FBE7C0}"/>
              </a:ext>
            </a:extLst>
          </p:cNvPr>
          <p:cNvSpPr txBox="1"/>
          <p:nvPr/>
        </p:nvSpPr>
        <p:spPr>
          <a:xfrm>
            <a:off x="3287564" y="181171"/>
            <a:ext cx="6624000" cy="658800"/>
          </a:xfrm>
          <a:prstGeom prst="rect">
            <a:avLst/>
          </a:prstGeom>
          <a:solidFill>
            <a:srgbClr val="BB561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fontScale="85000" lnSpcReduction="10000"/>
          </a:bodyPr>
          <a:lstStyle/>
          <a:p>
            <a:r>
              <a:rPr lang="es-MX" sz="2800" noProof="0" dirty="0">
                <a:solidFill>
                  <a:schemeClr val="bg1">
                    <a:lumMod val="95000"/>
                  </a:schemeClr>
                </a:solidFill>
                <a:latin typeface="Amasis MT Pro Black" panose="02040A04050005020304" pitchFamily="18" charset="0"/>
              </a:rPr>
              <a:t>ARRAIGADOS Y CRECIENDO EN CRISTO</a:t>
            </a:r>
          </a:p>
        </p:txBody>
      </p:sp>
      <p:sp>
        <p:nvSpPr>
          <p:cNvPr id="2" name="Doble onda 1">
            <a:extLst>
              <a:ext uri="{FF2B5EF4-FFF2-40B4-BE49-F238E27FC236}">
                <a16:creationId xmlns:a16="http://schemas.microsoft.com/office/drawing/2014/main" id="{74924193-BB4C-1260-67CD-FE9D1840DD54}"/>
              </a:ext>
            </a:extLst>
          </p:cNvPr>
          <p:cNvSpPr/>
          <p:nvPr/>
        </p:nvSpPr>
        <p:spPr>
          <a:xfrm>
            <a:off x="119743" y="2404034"/>
            <a:ext cx="2718166" cy="3072842"/>
          </a:xfrm>
          <a:custGeom>
            <a:avLst/>
            <a:gdLst>
              <a:gd name="connsiteX0" fmla="*/ 0 w 2576470"/>
              <a:gd name="connsiteY0" fmla="*/ 175880 h 2814084"/>
              <a:gd name="connsiteX1" fmla="*/ 1288235 w 2576470"/>
              <a:gd name="connsiteY1" fmla="*/ 175880 h 2814084"/>
              <a:gd name="connsiteX2" fmla="*/ 2576470 w 2576470"/>
              <a:gd name="connsiteY2" fmla="*/ 175880 h 2814084"/>
              <a:gd name="connsiteX3" fmla="*/ 2576470 w 2576470"/>
              <a:gd name="connsiteY3" fmla="*/ 2638204 h 2814084"/>
              <a:gd name="connsiteX4" fmla="*/ 1288235 w 2576470"/>
              <a:gd name="connsiteY4" fmla="*/ 2638204 h 2814084"/>
              <a:gd name="connsiteX5" fmla="*/ 0 w 2576470"/>
              <a:gd name="connsiteY5" fmla="*/ 2638204 h 2814084"/>
              <a:gd name="connsiteX6" fmla="*/ 0 w 2576470"/>
              <a:gd name="connsiteY6" fmla="*/ 175880 h 2814084"/>
              <a:gd name="connsiteX0" fmla="*/ 0 w 2576470"/>
              <a:gd name="connsiteY0" fmla="*/ 260563 h 2892127"/>
              <a:gd name="connsiteX1" fmla="*/ 1288235 w 2576470"/>
              <a:gd name="connsiteY1" fmla="*/ 260563 h 2892127"/>
              <a:gd name="connsiteX2" fmla="*/ 2178437 w 2576470"/>
              <a:gd name="connsiteY2" fmla="*/ 260563 h 2892127"/>
              <a:gd name="connsiteX3" fmla="*/ 2576470 w 2576470"/>
              <a:gd name="connsiteY3" fmla="*/ 2722887 h 2892127"/>
              <a:gd name="connsiteX4" fmla="*/ 1288235 w 2576470"/>
              <a:gd name="connsiteY4" fmla="*/ 2722887 h 2892127"/>
              <a:gd name="connsiteX5" fmla="*/ 0 w 2576470"/>
              <a:gd name="connsiteY5" fmla="*/ 2722887 h 2892127"/>
              <a:gd name="connsiteX6" fmla="*/ 0 w 2576470"/>
              <a:gd name="connsiteY6" fmla="*/ 260563 h 2892127"/>
              <a:gd name="connsiteX0" fmla="*/ 0 w 2210710"/>
              <a:gd name="connsiteY0" fmla="*/ 260563 h 2911203"/>
              <a:gd name="connsiteX1" fmla="*/ 1288235 w 2210710"/>
              <a:gd name="connsiteY1" fmla="*/ 260563 h 2911203"/>
              <a:gd name="connsiteX2" fmla="*/ 2178437 w 2210710"/>
              <a:gd name="connsiteY2" fmla="*/ 260563 h 2911203"/>
              <a:gd name="connsiteX3" fmla="*/ 2210710 w 2210710"/>
              <a:gd name="connsiteY3" fmla="*/ 2744402 h 2911203"/>
              <a:gd name="connsiteX4" fmla="*/ 1288235 w 2210710"/>
              <a:gd name="connsiteY4" fmla="*/ 2722887 h 2911203"/>
              <a:gd name="connsiteX5" fmla="*/ 0 w 2210710"/>
              <a:gd name="connsiteY5" fmla="*/ 2722887 h 2911203"/>
              <a:gd name="connsiteX6" fmla="*/ 0 w 2210710"/>
              <a:gd name="connsiteY6" fmla="*/ 260563 h 2911203"/>
              <a:gd name="connsiteX0" fmla="*/ 0 w 2210710"/>
              <a:gd name="connsiteY0" fmla="*/ 257015 h 2907655"/>
              <a:gd name="connsiteX1" fmla="*/ 1288235 w 2210710"/>
              <a:gd name="connsiteY1" fmla="*/ 257015 h 2907655"/>
              <a:gd name="connsiteX2" fmla="*/ 2206129 w 2210710"/>
              <a:gd name="connsiteY2" fmla="*/ 160197 h 2907655"/>
              <a:gd name="connsiteX3" fmla="*/ 2210710 w 2210710"/>
              <a:gd name="connsiteY3" fmla="*/ 2740854 h 2907655"/>
              <a:gd name="connsiteX4" fmla="*/ 1288235 w 2210710"/>
              <a:gd name="connsiteY4" fmla="*/ 2719339 h 2907655"/>
              <a:gd name="connsiteX5" fmla="*/ 0 w 2210710"/>
              <a:gd name="connsiteY5" fmla="*/ 2719339 h 2907655"/>
              <a:gd name="connsiteX6" fmla="*/ 0 w 2210710"/>
              <a:gd name="connsiteY6" fmla="*/ 257015 h 2907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710" h="2907655">
                <a:moveTo>
                  <a:pt x="0" y="257015"/>
                </a:moveTo>
                <a:cubicBezTo>
                  <a:pt x="429412" y="-329252"/>
                  <a:pt x="920547" y="273151"/>
                  <a:pt x="1288235" y="257015"/>
                </a:cubicBezTo>
                <a:cubicBezTo>
                  <a:pt x="1655923" y="240879"/>
                  <a:pt x="1776717" y="746465"/>
                  <a:pt x="2206129" y="160197"/>
                </a:cubicBezTo>
                <a:cubicBezTo>
                  <a:pt x="2206129" y="980972"/>
                  <a:pt x="2210710" y="1920079"/>
                  <a:pt x="2210710" y="2740854"/>
                </a:cubicBezTo>
                <a:cubicBezTo>
                  <a:pt x="1781298" y="3327121"/>
                  <a:pt x="1717647" y="2133071"/>
                  <a:pt x="1288235" y="2719339"/>
                </a:cubicBezTo>
                <a:cubicBezTo>
                  <a:pt x="858823" y="3305606"/>
                  <a:pt x="429412" y="2133071"/>
                  <a:pt x="0" y="2719339"/>
                </a:cubicBezTo>
                <a:lnTo>
                  <a:pt x="0" y="257015"/>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5" name="CuadroTexto 4">
            <a:extLst>
              <a:ext uri="{FF2B5EF4-FFF2-40B4-BE49-F238E27FC236}">
                <a16:creationId xmlns:a16="http://schemas.microsoft.com/office/drawing/2014/main" id="{7C79EABE-BEA1-D270-7D68-2932CC5569D4}"/>
              </a:ext>
            </a:extLst>
          </p:cNvPr>
          <p:cNvSpPr txBox="1"/>
          <p:nvPr/>
        </p:nvSpPr>
        <p:spPr>
          <a:xfrm>
            <a:off x="204395" y="6421815"/>
            <a:ext cx="10170784" cy="593836"/>
          </a:xfrm>
          <a:prstGeom prst="rect">
            <a:avLst/>
          </a:prstGeom>
          <a:noFill/>
        </p:spPr>
        <p:txBody>
          <a:bodyPr wrap="square" rtlCol="0">
            <a:normAutofit/>
          </a:bodyPr>
          <a:lstStyle/>
          <a:p>
            <a:pPr algn="just">
              <a:lnSpc>
                <a:spcPts val="1300"/>
              </a:lnSpc>
            </a:pPr>
            <a:r>
              <a:rPr lang="es-MX" b="1" noProof="0" dirty="0"/>
              <a:t>Reflexionemos:</a:t>
            </a:r>
            <a:r>
              <a:rPr lang="es-MX" noProof="0" dirty="0"/>
              <a:t> </a:t>
            </a:r>
            <a:r>
              <a:rPr lang="es-MX" b="1" dirty="0">
                <a:solidFill>
                  <a:srgbClr val="C00000"/>
                </a:solidFill>
                <a:latin typeface="Aptos Display" panose="020B0004020202020204" pitchFamily="34" charset="0"/>
              </a:rPr>
              <a:t>¿Cuál ha sido tu propia experiencia acerca de lo que significa morir al yo para recibir a Cristo? ¿Por qué debe ser un proceso continuo?</a:t>
            </a:r>
            <a:endParaRPr lang="es-MX" sz="1700" b="1" noProof="0"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862707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xEl>
                                              <p:pRg st="2" end="2"/>
                                            </p:txEl>
                                          </p:spTgt>
                                        </p:tgtEl>
                                        <p:attrNameLst>
                                          <p:attrName>style.visibility</p:attrName>
                                        </p:attrNameLst>
                                      </p:cBhvr>
                                      <p:to>
                                        <p:strVal val="visible"/>
                                      </p:to>
                                    </p:set>
                                    <p:anim calcmode="lin" valueType="num">
                                      <p:cBhvr additive="base">
                                        <p:cTn id="7"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xEl>
                                              <p:pRg st="0" end="0"/>
                                            </p:txEl>
                                          </p:spTgt>
                                        </p:tgtEl>
                                        <p:attrNameLst>
                                          <p:attrName>style.visibility</p:attrName>
                                        </p:attrNameLst>
                                      </p:cBhvr>
                                      <p:to>
                                        <p:strVal val="visible"/>
                                      </p:to>
                                    </p:set>
                                    <p:anim calcmode="lin" valueType="num">
                                      <p:cBhvr additive="base">
                                        <p:cTn id="13"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xEl>
                                              <p:pRg st="1" end="1"/>
                                            </p:txEl>
                                          </p:spTgt>
                                        </p:tgtEl>
                                        <p:attrNameLst>
                                          <p:attrName>style.visibility</p:attrName>
                                        </p:attrNameLst>
                                      </p:cBhvr>
                                      <p:to>
                                        <p:strVal val="visible"/>
                                      </p:to>
                                    </p:set>
                                    <p:anim calcmode="lin" valueType="num">
                                      <p:cBhvr additive="base">
                                        <p:cTn id="19"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9A8B48DA-4413-26BF-EC99-862B3BCCCCA7}"/>
              </a:ext>
            </a:extLst>
          </p:cNvPr>
          <p:cNvSpPr>
            <a:spLocks noGrp="1"/>
          </p:cNvSpPr>
          <p:nvPr>
            <p:ph type="body" idx="1"/>
          </p:nvPr>
        </p:nvSpPr>
        <p:spPr>
          <a:xfrm>
            <a:off x="86061" y="832255"/>
            <a:ext cx="10260898" cy="1343386"/>
          </a:xfrm>
          <a:noFill/>
        </p:spPr>
        <p:txBody>
          <a:bodyPr vert="horz" wrap="square" lIns="91440" tIns="45720" rIns="91440" bIns="45720" rtlCol="0" anchor="t">
            <a:normAutofit/>
          </a:bodyPr>
          <a:lstStyle/>
          <a:p>
            <a:pPr>
              <a:lnSpc>
                <a:spcPts val="1500"/>
              </a:lnSpc>
            </a:pPr>
            <a:r>
              <a:rPr lang="es-MX" noProof="0" dirty="0">
                <a:latin typeface="Aptos Display" panose="020B0004020202020204" pitchFamily="34" charset="0"/>
              </a:rPr>
              <a:t>«</a:t>
            </a:r>
            <a:r>
              <a:rPr lang="es-MX" dirty="0">
                <a:latin typeface="Comic Sans MS" panose="030F0702030302020204" pitchFamily="66" charset="0"/>
              </a:rPr>
              <a:t>anulando el acta de los decretos que había contra nosotros, que nos era contraria, quitándola de en medio y clavándola en la cruz,</a:t>
            </a:r>
            <a:r>
              <a:rPr lang="es-MX" noProof="0" dirty="0">
                <a:latin typeface="Aptos Display" panose="020B0004020202020204" pitchFamily="34" charset="0"/>
              </a:rPr>
              <a:t>» (Colosenses 2: 14).</a:t>
            </a:r>
          </a:p>
          <a:p>
            <a:pPr>
              <a:lnSpc>
                <a:spcPts val="1500"/>
              </a:lnSpc>
            </a:pPr>
            <a:r>
              <a:rPr lang="es-MX" dirty="0"/>
              <a:t>Lee Colosenses 2:11-15. ¿Qué problemas parece estar combatiendo Pablo aquí?</a:t>
            </a:r>
            <a:endParaRPr lang="es-MX" noProof="0" dirty="0">
              <a:latin typeface="Aptos Display" panose="020B0004020202020204" pitchFamily="34" charset="0"/>
            </a:endParaRPr>
          </a:p>
          <a:p>
            <a:pPr>
              <a:lnSpc>
                <a:spcPts val="1500"/>
              </a:lnSpc>
            </a:pPr>
            <a:r>
              <a:rPr lang="es-MX" noProof="0" dirty="0">
                <a:latin typeface="Aptos Display" panose="020B0004020202020204" pitchFamily="34" charset="0"/>
              </a:rPr>
              <a:t>R. </a:t>
            </a:r>
            <a:r>
              <a:rPr lang="es-MX" dirty="0">
                <a:solidFill>
                  <a:srgbClr val="0070C0"/>
                </a:solidFill>
                <a:latin typeface="Aptos Display" panose="020B0004020202020204" pitchFamily="34" charset="0"/>
              </a:rPr>
              <a:t>Pablo enfatiza aquí un punto similar al expuesto en Efesios: que los creyentes gentiles de Colosas no necesitaban preocuparse por guardar la ley ceremonial, incluida la circuncisión, ni por las leyes de pureza que formaban parte de ella</a:t>
            </a:r>
            <a:r>
              <a:rPr lang="es-MX" noProof="0" dirty="0">
                <a:solidFill>
                  <a:srgbClr val="0070C0"/>
                </a:solidFill>
                <a:latin typeface="Aptos Display" panose="020B0004020202020204" pitchFamily="34" charset="0"/>
              </a:rPr>
              <a:t>. Y que los mandamientos morales no fueron clavados en la cruz.</a:t>
            </a:r>
            <a:endParaRPr lang="es-MX" sz="2000" noProof="0" dirty="0">
              <a:solidFill>
                <a:srgbClr val="0070C0"/>
              </a:solidFill>
              <a:latin typeface="Aptos Display" panose="020B0004020202020204" pitchFamily="34" charset="0"/>
            </a:endParaRPr>
          </a:p>
        </p:txBody>
      </p:sp>
      <p:sp>
        <p:nvSpPr>
          <p:cNvPr id="8" name="Marcador de contenido 7">
            <a:extLst>
              <a:ext uri="{FF2B5EF4-FFF2-40B4-BE49-F238E27FC236}">
                <a16:creationId xmlns:a16="http://schemas.microsoft.com/office/drawing/2014/main" id="{11F57159-DA92-C69A-F804-BE0279520E05}"/>
              </a:ext>
            </a:extLst>
          </p:cNvPr>
          <p:cNvSpPr>
            <a:spLocks noGrp="1"/>
          </p:cNvSpPr>
          <p:nvPr>
            <p:ph sz="half" idx="2"/>
          </p:nvPr>
        </p:nvSpPr>
        <p:spPr>
          <a:xfrm>
            <a:off x="2774097" y="2128719"/>
            <a:ext cx="7601082" cy="4093405"/>
          </a:xfrm>
        </p:spPr>
        <p:txBody>
          <a:bodyPr>
            <a:noAutofit/>
          </a:bodyPr>
          <a:lstStyle/>
          <a:p>
            <a:pPr marL="0" indent="0" algn="just">
              <a:lnSpc>
                <a:spcPts val="1400"/>
              </a:lnSpc>
              <a:spcBef>
                <a:spcPts val="0"/>
              </a:spcBef>
              <a:spcAft>
                <a:spcPts val="600"/>
              </a:spcAft>
              <a:buNone/>
            </a:pPr>
            <a:r>
              <a:rPr lang="es-MX" dirty="0">
                <a:latin typeface="Aptos Display" panose="020B0004020202020204" pitchFamily="34" charset="0"/>
              </a:rPr>
              <a:t>Algunas personas dicen: «¡No tenemos que guardar la ley, fue clavada en la cruz!» (aludiendo a Colosenses 2:14). Creen que este versículo explica por qué Pablo dice que no debemos ser juzgados «en comida o en bebida, o en cuanto a días de fiesta, luna nueva o sábados» (Colosenses 2:16). Pero, ¿es eso realmente lo que Pablo quiere decir? Hay bastantes cuestiones de interpretación aquí que debemos analizar con más cuidado. Será útil notar los cinco verbos principales en Colosenses 2:11-15 que describen lo que Jesús ha logrado para nosotros los que creemos. Colosenses 2 no trata sobre la cancelación de los Diez Mandamientos. Pablo insinúa varias veces a lo largo de sus cartas, en Colosenses y también en otros lugares, que los Diez Mandamientos son válidos para los cristianos, como se puede ver en los siguientes pasajes.</a:t>
            </a:r>
            <a:endParaRPr lang="es-MX" noProof="0" dirty="0">
              <a:latin typeface="Aptos Display" panose="020B0004020202020204" pitchFamily="34" charset="0"/>
            </a:endParaRPr>
          </a:p>
          <a:p>
            <a:pPr marL="0" indent="0" algn="just">
              <a:lnSpc>
                <a:spcPts val="1300"/>
              </a:lnSpc>
              <a:spcBef>
                <a:spcPts val="0"/>
              </a:spcBef>
              <a:spcAft>
                <a:spcPts val="600"/>
              </a:spcAft>
              <a:buNone/>
            </a:pPr>
            <a:r>
              <a:rPr lang="es-MX" b="1" noProof="0" dirty="0">
                <a:latin typeface="Aptos Display" panose="020B0004020202020204" pitchFamily="34" charset="0"/>
              </a:rPr>
              <a:t>«</a:t>
            </a:r>
            <a:r>
              <a:rPr lang="es-MX" b="1" dirty="0">
                <a:latin typeface="Aptos Display" panose="020B0004020202020204" pitchFamily="34" charset="0"/>
              </a:rPr>
              <a:t>Muchos en el mundo cristiano también tienen un velo delante de sus ojos y su corazón. No ven con claridad lo que fue abolido. No ven que fue únicamente la ley ceremonial la que fue abrogada a la muerte de Cristo. Pretenden que la ley moral fue clavada a la cruz. Es denso el velo que oscurece su entendimiento. El corazón de muchos está en guerra con Dios. No están sujetos a su ley. Tan solo cuando se pongan en armonía con la regla de su gobernante, puede Cristo ser de algún valor para ellos. Pueden hablar de Cristo como de su Salvador, pero él les dirá finalmente: No os conozco. No os habéis arrepentido genuinamente delante de Dios por la transgresión de su santa ley y no podéis tener fe genuina en mí, porque mi misión fue exaltar la ley de Dio</a:t>
            </a:r>
            <a:r>
              <a:rPr lang="es-MX" b="1" noProof="0" dirty="0">
                <a:latin typeface="Aptos Display" panose="020B0004020202020204" pitchFamily="34" charset="0"/>
              </a:rPr>
              <a:t>» </a:t>
            </a:r>
            <a:r>
              <a:rPr lang="es-MX" i="1" dirty="0">
                <a:latin typeface="Aptos Display" panose="020B0004020202020204" pitchFamily="34" charset="0"/>
              </a:rPr>
              <a:t>(Mensajes selectos, t. 1, pp. 281, 282).</a:t>
            </a:r>
            <a:endParaRPr lang="es-MX" sz="1600" b="1" noProof="0" dirty="0">
              <a:solidFill>
                <a:srgbClr val="C00000"/>
              </a:solidFill>
              <a:latin typeface="Aptos Display" panose="020B0004020202020204" pitchFamily="34" charset="0"/>
            </a:endParaRPr>
          </a:p>
        </p:txBody>
      </p:sp>
      <p:sp>
        <p:nvSpPr>
          <p:cNvPr id="2" name="CuadroTexto 1">
            <a:extLst>
              <a:ext uri="{FF2B5EF4-FFF2-40B4-BE49-F238E27FC236}">
                <a16:creationId xmlns:a16="http://schemas.microsoft.com/office/drawing/2014/main" id="{08C685AE-E21C-8DBF-EB5E-2BDEB9589609}"/>
              </a:ext>
            </a:extLst>
          </p:cNvPr>
          <p:cNvSpPr txBox="1"/>
          <p:nvPr/>
        </p:nvSpPr>
        <p:spPr>
          <a:xfrm>
            <a:off x="2870200" y="161993"/>
            <a:ext cx="7366000" cy="658800"/>
          </a:xfrm>
          <a:prstGeom prst="rect">
            <a:avLst/>
          </a:prstGeom>
          <a:solidFill>
            <a:srgbClr val="92D050"/>
          </a:solidFill>
          <a:ln>
            <a:noFill/>
          </a:ln>
          <a:effectLst>
            <a:outerShdw blurRad="44450" dist="27940" dir="5400000" algn="ctr">
              <a:schemeClr val="tx1">
                <a:alpha val="32000"/>
              </a:schemeClr>
            </a:outerShdw>
          </a:effectLst>
          <a:scene3d>
            <a:camera prst="orthographicFront">
              <a:rot lat="0" lon="0" rev="0"/>
            </a:camera>
            <a:lightRig rig="balanced" dir="t">
              <a:rot lat="0" lon="0" rev="8700000"/>
            </a:lightRig>
          </a:scene3d>
          <a:sp3d>
            <a:bevelT w="190500" h="38100"/>
          </a:sp3d>
        </p:spPr>
        <p:txBody>
          <a:bodyPr wrap="square" rtlCol="0" anchor="ctr">
            <a:normAutofit fontScale="92500" lnSpcReduction="10000"/>
            <a:sp3d extrusionH="31750" contourW="38100">
              <a:bevelT prst="riblet"/>
              <a:bevelB w="0" h="0"/>
              <a:extrusionClr>
                <a:schemeClr val="tx1">
                  <a:lumMod val="50000"/>
                  <a:lumOff val="50000"/>
                </a:schemeClr>
              </a:extrusionClr>
              <a:contourClr>
                <a:schemeClr val="bg1"/>
              </a:contourClr>
            </a:sp3d>
          </a:bodyPr>
          <a:lstStyle>
            <a:defPPr>
              <a:defRPr lang="es-MX"/>
            </a:defPPr>
            <a:lvl1pPr>
              <a:defRPr sz="2800">
                <a:solidFill>
                  <a:schemeClr val="bg1">
                    <a:lumMod val="95000"/>
                  </a:schemeClr>
                </a:solidFill>
                <a:latin typeface="Amasis MT Pro Black" panose="02040A04050005020304" pitchFamily="18" charset="0"/>
              </a:defRPr>
            </a:lvl1pPr>
          </a:lstStyle>
          <a:p>
            <a:pPr>
              <a:lnSpc>
                <a:spcPct val="90000"/>
              </a:lnSpc>
              <a:spcBef>
                <a:spcPct val="0"/>
              </a:spcBef>
            </a:pPr>
            <a:r>
              <a:rPr lang="es-MX" sz="4800" b="1" noProof="0" dirty="0">
                <a:ln/>
                <a:solidFill>
                  <a:schemeClr val="tx1"/>
                </a:solidFill>
                <a:effectLst>
                  <a:outerShdw blurRad="50800" dir="5400000" algn="ctr" rotWithShape="0">
                    <a:schemeClr val="bg1"/>
                  </a:outerShdw>
                </a:effectLst>
                <a:latin typeface="+mn-lt"/>
              </a:rPr>
              <a:t>CLAVADOS EN LA CRUZ</a:t>
            </a:r>
          </a:p>
        </p:txBody>
      </p:sp>
      <p:sp>
        <p:nvSpPr>
          <p:cNvPr id="12" name="Título 5">
            <a:extLst>
              <a:ext uri="{FF2B5EF4-FFF2-40B4-BE49-F238E27FC236}">
                <a16:creationId xmlns:a16="http://schemas.microsoft.com/office/drawing/2014/main" id="{9B2B152D-20AD-F590-1625-1546DA8426D8}"/>
              </a:ext>
            </a:extLst>
          </p:cNvPr>
          <p:cNvSpPr>
            <a:spLocks noGrp="1"/>
          </p:cNvSpPr>
          <p:nvPr>
            <p:ph type="title"/>
          </p:nvPr>
        </p:nvSpPr>
        <p:spPr>
          <a:xfrm>
            <a:off x="115772" y="161575"/>
            <a:ext cx="2658325" cy="659218"/>
          </a:xfrm>
          <a:solidFill>
            <a:srgbClr val="8FCB50"/>
          </a:solidFill>
          <a:ln w="22225" cap="rnd">
            <a:noFill/>
          </a:ln>
          <a:scene3d>
            <a:camera prst="obliqueTopRight"/>
            <a:lightRig rig="balanced" dir="t"/>
          </a:scene3d>
          <a:sp3d>
            <a:bevelT w="190500" h="38100"/>
          </a:sp3d>
        </p:spPr>
        <p:txBody>
          <a:bodyPr>
            <a:noAutofit/>
            <a:sp3d extrusionH="88900" prstMaterial="powder">
              <a:bevelT h="127000"/>
              <a:bevelB w="38100" h="38100" prst="slope"/>
              <a:extrusionClr>
                <a:schemeClr val="bg1"/>
              </a:extrusionClr>
            </a:sp3d>
          </a:bodyPr>
          <a:lstStyle/>
          <a:p>
            <a:pPr algn="ctr"/>
            <a:r>
              <a:rPr lang="es-MX" sz="4800" b="1" u="sng" noProof="0" dirty="0">
                <a:ln/>
                <a:solidFill>
                  <a:schemeClr val="tx1"/>
                </a:solidFill>
                <a:effectLst>
                  <a:outerShdw blurRad="50800" dir="5400000" algn="ctr" rotWithShape="0">
                    <a:schemeClr val="bg1"/>
                  </a:outerShdw>
                </a:effectLst>
                <a:latin typeface="+mn-lt"/>
                <a:ea typeface="+mn-ea"/>
                <a:cs typeface="+mn-cs"/>
              </a:rPr>
              <a:t>Martes</a:t>
            </a:r>
          </a:p>
        </p:txBody>
      </p:sp>
      <p:sp>
        <p:nvSpPr>
          <p:cNvPr id="3" name="Lágrima 2">
            <a:extLst>
              <a:ext uri="{FF2B5EF4-FFF2-40B4-BE49-F238E27FC236}">
                <a16:creationId xmlns:a16="http://schemas.microsoft.com/office/drawing/2014/main" id="{AE4EEBE8-A631-7019-3F15-CE49B6932798}"/>
              </a:ext>
            </a:extLst>
          </p:cNvPr>
          <p:cNvSpPr/>
          <p:nvPr/>
        </p:nvSpPr>
        <p:spPr>
          <a:xfrm>
            <a:off x="0" y="2615864"/>
            <a:ext cx="2774097" cy="2923088"/>
          </a:xfrm>
          <a:prstGeom prst="teardrop">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4" name="CuadroTexto 3">
            <a:extLst>
              <a:ext uri="{FF2B5EF4-FFF2-40B4-BE49-F238E27FC236}">
                <a16:creationId xmlns:a16="http://schemas.microsoft.com/office/drawing/2014/main" id="{984389FA-3FF8-460A-60BF-4030930B8800}"/>
              </a:ext>
            </a:extLst>
          </p:cNvPr>
          <p:cNvSpPr txBox="1"/>
          <p:nvPr/>
        </p:nvSpPr>
        <p:spPr>
          <a:xfrm>
            <a:off x="86061" y="6400795"/>
            <a:ext cx="10289118" cy="662158"/>
          </a:xfrm>
          <a:prstGeom prst="rect">
            <a:avLst/>
          </a:prstGeom>
          <a:noFill/>
        </p:spPr>
        <p:txBody>
          <a:bodyPr wrap="square" rtlCol="0">
            <a:normAutofit/>
          </a:bodyPr>
          <a:lstStyle/>
          <a:p>
            <a:pPr algn="just">
              <a:lnSpc>
                <a:spcPts val="1400"/>
              </a:lnSpc>
            </a:pPr>
            <a:r>
              <a:rPr lang="es-MX" b="1" noProof="0" dirty="0"/>
              <a:t>Reflexionemos:</a:t>
            </a:r>
            <a:r>
              <a:rPr lang="es-MX" noProof="0" dirty="0"/>
              <a:t> </a:t>
            </a:r>
            <a:r>
              <a:rPr lang="es-MX" b="1" noProof="0" dirty="0">
                <a:solidFill>
                  <a:srgbClr val="C00000"/>
                </a:solidFill>
                <a:latin typeface="Aptos Display" panose="020B0004020202020204" pitchFamily="34" charset="0"/>
              </a:rPr>
              <a:t>¿Cómo responderías a alguien que te dice que los mandamientos fueron clavados en la cruz?</a:t>
            </a:r>
            <a:r>
              <a:rPr lang="es-MX" b="1" dirty="0">
                <a:solidFill>
                  <a:srgbClr val="C00000"/>
                </a:solidFill>
                <a:latin typeface="Aptos Display" panose="020B0004020202020204" pitchFamily="34" charset="0"/>
              </a:rPr>
              <a:t> </a:t>
            </a:r>
            <a:endParaRPr lang="es-MX" b="1" noProof="0"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329640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uiExpand="1" build="p"/>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3D4AD41-BBA2-6A4A-28FE-57EE21BC4ED8}"/>
              </a:ext>
            </a:extLst>
          </p:cNvPr>
          <p:cNvSpPr txBox="1"/>
          <p:nvPr/>
        </p:nvSpPr>
        <p:spPr>
          <a:xfrm>
            <a:off x="3278601" y="187113"/>
            <a:ext cx="6624000" cy="658800"/>
          </a:xfrm>
          <a:prstGeom prst="rect">
            <a:avLst/>
          </a:prstGeom>
          <a:solidFill>
            <a:srgbClr val="6E349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bevelB prst="slope"/>
          </a:sp3d>
        </p:spPr>
        <p:txBody>
          <a:bodyPr wrap="square" rtlCol="0" anchor="ctr">
            <a:normAutofit fontScale="92500" lnSpcReduction="10000"/>
            <a:sp3d extrusionH="57150" contourW="25400">
              <a:bevelT w="50800" prst="angle"/>
              <a:extrusionClr>
                <a:schemeClr val="bg1"/>
              </a:extrusionClr>
              <a:contourClr>
                <a:schemeClr val="bg1"/>
              </a:contourClr>
            </a:sp3d>
          </a:bodyPr>
          <a:lstStyle/>
          <a:p>
            <a:pPr algn="just">
              <a:spcBef>
                <a:spcPct val="0"/>
              </a:spcBef>
            </a:pPr>
            <a:r>
              <a:rPr lang="es-MX" sz="4400" b="1" noProof="0" dirty="0">
                <a:ln>
                  <a:solidFill>
                    <a:schemeClr val="accent1"/>
                  </a:solidFill>
                </a:ln>
                <a:solidFill>
                  <a:schemeClr val="bg1"/>
                </a:solidFill>
                <a:effectLst>
                  <a:outerShdw blurRad="50800" dist="38100" algn="l" rotWithShape="0">
                    <a:schemeClr val="bg1">
                      <a:lumMod val="95000"/>
                      <a:alpha val="40000"/>
                    </a:schemeClr>
                  </a:outerShdw>
                </a:effectLst>
              </a:rPr>
              <a:t>¿SOMBRA O REALIDAD?</a:t>
            </a:r>
          </a:p>
        </p:txBody>
      </p:sp>
      <p:sp>
        <p:nvSpPr>
          <p:cNvPr id="9" name="Título 5">
            <a:extLst>
              <a:ext uri="{FF2B5EF4-FFF2-40B4-BE49-F238E27FC236}">
                <a16:creationId xmlns:a16="http://schemas.microsoft.com/office/drawing/2014/main" id="{32D96FCC-8331-450B-1E15-4B5A7EC1FDEF}"/>
              </a:ext>
            </a:extLst>
          </p:cNvPr>
          <p:cNvSpPr>
            <a:spLocks noGrp="1"/>
          </p:cNvSpPr>
          <p:nvPr>
            <p:ph type="title"/>
          </p:nvPr>
        </p:nvSpPr>
        <p:spPr>
          <a:xfrm>
            <a:off x="467360" y="193956"/>
            <a:ext cx="2658325" cy="659218"/>
          </a:xfrm>
          <a:solidFill>
            <a:srgbClr val="6E349A"/>
          </a:solidFill>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b="1" u="sng" noProof="0" dirty="0">
                <a:ln/>
                <a:effectLst/>
                <a:latin typeface="+mn-lt"/>
                <a:ea typeface="+mn-ea"/>
                <a:cs typeface="+mn-cs"/>
              </a:rPr>
              <a:t>Miércoles</a:t>
            </a:r>
          </a:p>
        </p:txBody>
      </p:sp>
      <p:sp>
        <p:nvSpPr>
          <p:cNvPr id="4" name="Marcador de texto 3">
            <a:extLst>
              <a:ext uri="{FF2B5EF4-FFF2-40B4-BE49-F238E27FC236}">
                <a16:creationId xmlns:a16="http://schemas.microsoft.com/office/drawing/2014/main" id="{C454244B-81B2-9D1E-A4D6-0727FFF12747}"/>
              </a:ext>
            </a:extLst>
          </p:cNvPr>
          <p:cNvSpPr>
            <a:spLocks noGrp="1"/>
          </p:cNvSpPr>
          <p:nvPr>
            <p:ph type="body" idx="1"/>
          </p:nvPr>
        </p:nvSpPr>
        <p:spPr>
          <a:xfrm>
            <a:off x="11242" y="893012"/>
            <a:ext cx="10453558" cy="1608449"/>
          </a:xfrm>
          <a:noFill/>
        </p:spPr>
        <p:txBody>
          <a:bodyPr vert="horz" wrap="square" lIns="91440" tIns="45720" rIns="91440" bIns="45720" rtlCol="0" anchor="t">
            <a:normAutofit/>
          </a:bodyPr>
          <a:lstStyle/>
          <a:p>
            <a:pPr>
              <a:lnSpc>
                <a:spcPts val="1300"/>
              </a:lnSpc>
              <a:spcAft>
                <a:spcPts val="300"/>
              </a:spcAft>
            </a:pPr>
            <a:r>
              <a:rPr lang="es-MX" noProof="0" dirty="0">
                <a:latin typeface="Aptos Display" panose="020B0004020202020204" pitchFamily="34" charset="0"/>
              </a:rPr>
              <a:t>«</a:t>
            </a:r>
            <a:r>
              <a:rPr lang="es-MX" dirty="0">
                <a:latin typeface="Aptos Display" panose="020B0004020202020204" pitchFamily="34" charset="0"/>
              </a:rPr>
              <a:t>Por tanto, nadie os juzgue en comida o en bebida, o en cuanto a días de fiesta, luna nueva o sábados</a:t>
            </a:r>
            <a:r>
              <a:rPr lang="es-MX" noProof="0" dirty="0">
                <a:latin typeface="Aptos Display" panose="020B0004020202020204" pitchFamily="34" charset="0"/>
              </a:rPr>
              <a:t>» (Colosenses 2</a:t>
            </a:r>
            <a:r>
              <a:rPr lang="es-MX" dirty="0">
                <a:latin typeface="Aptos Display" panose="020B0004020202020204" pitchFamily="34" charset="0"/>
              </a:rPr>
              <a:t>: 17)</a:t>
            </a:r>
            <a:endParaRPr lang="es-MX" noProof="0" dirty="0">
              <a:latin typeface="Aptos Display" panose="020B0004020202020204" pitchFamily="34" charset="0"/>
            </a:endParaRPr>
          </a:p>
          <a:p>
            <a:pPr>
              <a:lnSpc>
                <a:spcPts val="1300"/>
              </a:lnSpc>
              <a:spcAft>
                <a:spcPts val="300"/>
              </a:spcAft>
            </a:pPr>
            <a:r>
              <a:rPr lang="es-MX" dirty="0">
                <a:latin typeface="Aptos Display" panose="020B0004020202020204" pitchFamily="34" charset="0"/>
              </a:rPr>
              <a:t>Lee Colosenses 2:16-19. ¿Qué prácticas propias del judaísmo destaca Pablo aquí? </a:t>
            </a:r>
            <a:endParaRPr lang="es-MX" noProof="0" dirty="0">
              <a:latin typeface="Aptos Display" panose="020B0004020202020204" pitchFamily="34" charset="0"/>
            </a:endParaRPr>
          </a:p>
          <a:p>
            <a:pPr>
              <a:lnSpc>
                <a:spcPts val="1300"/>
              </a:lnSpc>
              <a:spcAft>
                <a:spcPts val="300"/>
              </a:spcAft>
            </a:pPr>
            <a:r>
              <a:rPr lang="es-MX" noProof="0" dirty="0">
                <a:latin typeface="Aptos Display" panose="020B0004020202020204" pitchFamily="34" charset="0"/>
              </a:rPr>
              <a:t>R. </a:t>
            </a:r>
            <a:r>
              <a:rPr lang="es-MX" dirty="0">
                <a:solidFill>
                  <a:srgbClr val="0070C0"/>
                </a:solidFill>
                <a:latin typeface="Aptos Display" panose="020B0004020202020204" pitchFamily="34" charset="0"/>
              </a:rPr>
              <a:t>Algunos creyentes de origen judío insistían en la observancia de ciertas prácticas que no eran necesarias. el apóstol había desechado la necesidad de la circuncisión literal, pues lo importante es la transformación interior. Sobre la comida y la bebida se refiere a las ofrendas que eran llevadas al Templo. Y también hace referencia a los </a:t>
            </a:r>
            <a:r>
              <a:rPr lang="es-MX" dirty="0" err="1">
                <a:solidFill>
                  <a:srgbClr val="0070C0"/>
                </a:solidFill>
                <a:latin typeface="Aptos Display" panose="020B0004020202020204" pitchFamily="34" charset="0"/>
              </a:rPr>
              <a:t>dias</a:t>
            </a:r>
            <a:r>
              <a:rPr lang="es-MX" dirty="0">
                <a:solidFill>
                  <a:srgbClr val="0070C0"/>
                </a:solidFill>
                <a:latin typeface="Aptos Display" panose="020B0004020202020204" pitchFamily="34" charset="0"/>
              </a:rPr>
              <a:t> de fiesta, nuevas lunas o sábados aludiendo a Oseas 2:11, referente al calendario litúrgico y los sábados ceremoniales (ver Lev. 23:11. 24, 32)</a:t>
            </a:r>
            <a:endParaRPr lang="es-MX" noProof="0" dirty="0">
              <a:solidFill>
                <a:srgbClr val="0070C0"/>
              </a:solidFill>
              <a:latin typeface="Aptos Display" panose="020B0004020202020204" pitchFamily="34" charset="0"/>
            </a:endParaRPr>
          </a:p>
          <a:p>
            <a:pPr>
              <a:lnSpc>
                <a:spcPts val="1300"/>
              </a:lnSpc>
              <a:spcAft>
                <a:spcPts val="300"/>
              </a:spcAft>
            </a:pPr>
            <a:endParaRPr lang="es-MX" noProof="0" dirty="0">
              <a:solidFill>
                <a:srgbClr val="0070C0"/>
              </a:solidFill>
              <a:latin typeface="Aptos Display" panose="020B0004020202020204" pitchFamily="34" charset="0"/>
            </a:endParaRPr>
          </a:p>
          <a:p>
            <a:pPr>
              <a:lnSpc>
                <a:spcPts val="1300"/>
              </a:lnSpc>
              <a:spcAft>
                <a:spcPts val="300"/>
              </a:spcAft>
            </a:pPr>
            <a:endParaRPr lang="es-MX" noProof="0" dirty="0">
              <a:solidFill>
                <a:srgbClr val="0070C0"/>
              </a:solidFill>
              <a:latin typeface="Aptos Display" panose="020B0004020202020204" pitchFamily="34" charset="0"/>
            </a:endParaRPr>
          </a:p>
          <a:p>
            <a:pPr>
              <a:lnSpc>
                <a:spcPts val="1300"/>
              </a:lnSpc>
              <a:spcAft>
                <a:spcPts val="300"/>
              </a:spcAft>
            </a:pPr>
            <a:endParaRPr lang="es-MX" noProof="0" dirty="0">
              <a:solidFill>
                <a:srgbClr val="0070C0"/>
              </a:solidFill>
              <a:latin typeface="Aptos Display" panose="020B0004020202020204" pitchFamily="34" charset="0"/>
            </a:endParaRPr>
          </a:p>
          <a:p>
            <a:pPr>
              <a:lnSpc>
                <a:spcPts val="1300"/>
              </a:lnSpc>
              <a:spcAft>
                <a:spcPts val="300"/>
              </a:spcAft>
            </a:pPr>
            <a:endParaRPr lang="es-MX" noProof="0" dirty="0">
              <a:solidFill>
                <a:srgbClr val="0070C0"/>
              </a:solidFill>
              <a:latin typeface="Aptos Display" panose="020B0004020202020204" pitchFamily="34" charset="0"/>
            </a:endParaRPr>
          </a:p>
          <a:p>
            <a:pPr>
              <a:lnSpc>
                <a:spcPts val="1300"/>
              </a:lnSpc>
              <a:spcAft>
                <a:spcPts val="300"/>
              </a:spcAft>
            </a:pPr>
            <a:endParaRPr lang="es-MX" noProof="0" dirty="0">
              <a:solidFill>
                <a:srgbClr val="0070C0"/>
              </a:solidFill>
              <a:latin typeface="Aptos Display" panose="020B0004020202020204" pitchFamily="34" charset="0"/>
            </a:endParaRPr>
          </a:p>
          <a:p>
            <a:pPr>
              <a:lnSpc>
                <a:spcPts val="1300"/>
              </a:lnSpc>
              <a:spcAft>
                <a:spcPts val="300"/>
              </a:spcAft>
            </a:pPr>
            <a:endParaRPr lang="es-MX" sz="1700" noProof="0" dirty="0">
              <a:solidFill>
                <a:srgbClr val="00B0F0"/>
              </a:solidFill>
              <a:latin typeface="Aptos Display" panose="020B0004020202020204" pitchFamily="34" charset="0"/>
            </a:endParaRPr>
          </a:p>
        </p:txBody>
      </p:sp>
      <p:sp>
        <p:nvSpPr>
          <p:cNvPr id="3" name="Diagrama de flujo: pantalla 2">
            <a:extLst>
              <a:ext uri="{FF2B5EF4-FFF2-40B4-BE49-F238E27FC236}">
                <a16:creationId xmlns:a16="http://schemas.microsoft.com/office/drawing/2014/main" id="{6186A0B3-A4B7-36EB-C952-5BC87AAF9B83}"/>
              </a:ext>
            </a:extLst>
          </p:cNvPr>
          <p:cNvSpPr/>
          <p:nvPr/>
        </p:nvSpPr>
        <p:spPr>
          <a:xfrm>
            <a:off x="11242" y="2380391"/>
            <a:ext cx="2701466" cy="3138036"/>
          </a:xfrm>
          <a:prstGeom prst="flowChartDisplay">
            <a:avLst/>
          </a:prstGeom>
          <a:blipFill dpi="0" rotWithShape="1">
            <a:blip r:embed="rId4">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10" name="Marcador de contenido 9">
            <a:extLst>
              <a:ext uri="{FF2B5EF4-FFF2-40B4-BE49-F238E27FC236}">
                <a16:creationId xmlns:a16="http://schemas.microsoft.com/office/drawing/2014/main" id="{10209970-210E-C161-AB3B-AECA924C0D07}"/>
              </a:ext>
            </a:extLst>
          </p:cNvPr>
          <p:cNvSpPr>
            <a:spLocks noGrp="1"/>
          </p:cNvSpPr>
          <p:nvPr>
            <p:ph sz="half" idx="2"/>
          </p:nvPr>
        </p:nvSpPr>
        <p:spPr>
          <a:xfrm>
            <a:off x="2712708" y="2367045"/>
            <a:ext cx="7752092" cy="4380595"/>
          </a:xfrm>
          <a:effectLst>
            <a:glow rad="127000">
              <a:schemeClr val="bg1"/>
            </a:glow>
            <a:softEdge rad="25400"/>
          </a:effectLst>
        </p:spPr>
        <p:txBody>
          <a:bodyPr>
            <a:normAutofit/>
            <a:scene3d>
              <a:camera prst="orthographicFront"/>
              <a:lightRig rig="brightRoom" dir="t">
                <a:rot lat="0" lon="0" rev="1200000"/>
              </a:lightRig>
            </a:scene3d>
            <a:sp3d prstMaterial="dkEdge">
              <a:bevelT w="38100"/>
              <a:extrusionClr>
                <a:schemeClr val="bg1"/>
              </a:extrusionClr>
              <a:contourClr>
                <a:schemeClr val="bg1"/>
              </a:contourClr>
            </a:sp3d>
          </a:bodyPr>
          <a:lstStyle/>
          <a:p>
            <a:pPr marL="0" indent="0" algn="just">
              <a:lnSpc>
                <a:spcPts val="1300"/>
              </a:lnSpc>
              <a:buNone/>
            </a:pPr>
            <a:r>
              <a:rPr lang="es-MX" dirty="0">
                <a:latin typeface="Aptos Display" panose="020B0004020202020204" pitchFamily="34" charset="0"/>
              </a:rPr>
              <a:t>Las referencias de Pablo a la comida, la bebida (cf. Hebreos 9:10), los días de fiesta, la luna nueva y los sábados en Colosenses 2:16, todas pertenecen a la ley ceremonial.22 La primera mitad del versículo 17 puede traducirse literalmente: «las cuales [gr. ha] son sombra de lo que ha de venir». Todas estas ordenanzas conectadas con el santuario apuntaban hacia elementos del plan de salvación. Había sábados ceremoniales conectados con las diversas fiestas religiosas judías.23 Mientras que estos apuntaban hacia adelante, el sábado del séptimo día es único como un memorial de la Creación, señalando hacia atrás a los seis días de Génesis 1. Dios estableció el Sábado para que recordemos (como indica explícitamente el cuarto mandamiento, Éxodo 20:8). Fue dado para recordar a nuestro Creador y todo lo que Él ha hecho por nosotros, no para anticipar algún acto divino futuro. Los sábados ceremoniales, por el contrario, al igual que todos los demás elementos conectados al santuario, prefiguraban fases importantes en el plan de salvación</a:t>
            </a:r>
            <a:endParaRPr lang="es-MX" noProof="0" dirty="0">
              <a:latin typeface="Aptos Display" panose="020B0004020202020204" pitchFamily="34" charset="0"/>
            </a:endParaRPr>
          </a:p>
          <a:p>
            <a:pPr marL="0" indent="0" algn="just">
              <a:lnSpc>
                <a:spcPts val="1300"/>
              </a:lnSpc>
              <a:buNone/>
            </a:pPr>
            <a:r>
              <a:rPr lang="es-MX" b="1" noProof="0" dirty="0">
                <a:latin typeface="Aptos Display" panose="020B0004020202020204" pitchFamily="34" charset="0"/>
              </a:rPr>
              <a:t>«</a:t>
            </a:r>
            <a:r>
              <a:rPr lang="es-MX" b="1" dirty="0">
                <a:latin typeface="Aptos Display" panose="020B0004020202020204" pitchFamily="34" charset="0"/>
              </a:rPr>
              <a:t>El arca que estaba en el tabernáculo terrenal contenía las dos tablas de piedra, en que estaban inscritos los preceptos de la ley de Dios. El arca era un mero receptáculo de las tablas de la ley, y era esta ley divina la que le daba su valor y su carácter sagrado a aquella. Cuando fue abierto el templo de Dios en el cielo, se vio el arca de su pacto. En el Lugar Santísimo, en el Santuario celestial, es donde se encuentra inviolablemente encerrada la ley divina, la ley promulgada por el mismo Dios entre los truenos del Sinaí y escrita con su propio dedo en las tablas de piedra». </a:t>
            </a:r>
            <a:r>
              <a:rPr lang="es-MX" i="1" dirty="0">
                <a:latin typeface="Aptos Display" panose="020B0004020202020204" pitchFamily="34" charset="0"/>
              </a:rPr>
              <a:t>(</a:t>
            </a:r>
            <a:r>
              <a:rPr lang="es-MX" i="1" dirty="0" err="1">
                <a:latin typeface="Aptos Display" panose="020B0004020202020204" pitchFamily="34" charset="0"/>
              </a:rPr>
              <a:t>God</a:t>
            </a:r>
            <a:r>
              <a:rPr lang="es-MX" i="1" dirty="0">
                <a:latin typeface="Aptos Display" panose="020B0004020202020204" pitchFamily="34" charset="0"/>
              </a:rPr>
              <a:t> ‘s </a:t>
            </a:r>
            <a:r>
              <a:rPr lang="es-MX" i="1" dirty="0" err="1">
                <a:latin typeface="Aptos Display" panose="020B0004020202020204" pitchFamily="34" charset="0"/>
              </a:rPr>
              <a:t>Amazing</a:t>
            </a:r>
            <a:r>
              <a:rPr lang="es-MX" i="1" dirty="0">
                <a:latin typeface="Aptos Display" panose="020B0004020202020204" pitchFamily="34" charset="0"/>
              </a:rPr>
              <a:t> Grace, p. 370; parcialmente en La maravillosa gracia de Dios, 28 de diciembre, p. 370).</a:t>
            </a:r>
            <a:endParaRPr lang="es-MX" i="1" noProof="0" dirty="0">
              <a:latin typeface="Aptos Display" panose="020B0004020202020204" pitchFamily="34" charset="0"/>
            </a:endParaRPr>
          </a:p>
        </p:txBody>
      </p:sp>
      <p:sp>
        <p:nvSpPr>
          <p:cNvPr id="6" name="CuadroTexto 5">
            <a:extLst>
              <a:ext uri="{FF2B5EF4-FFF2-40B4-BE49-F238E27FC236}">
                <a16:creationId xmlns:a16="http://schemas.microsoft.com/office/drawing/2014/main" id="{9380AA45-86D5-335F-FCD4-9E237300BF12}"/>
              </a:ext>
            </a:extLst>
          </p:cNvPr>
          <p:cNvSpPr txBox="1"/>
          <p:nvPr/>
        </p:nvSpPr>
        <p:spPr>
          <a:xfrm>
            <a:off x="11242" y="6327352"/>
            <a:ext cx="10442672" cy="515334"/>
          </a:xfrm>
          <a:prstGeom prst="rect">
            <a:avLst/>
          </a:prstGeom>
          <a:noFill/>
        </p:spPr>
        <p:txBody>
          <a:bodyPr wrap="square" rtlCol="0">
            <a:spAutoFit/>
          </a:bodyPr>
          <a:lstStyle/>
          <a:p>
            <a:pPr algn="just">
              <a:lnSpc>
                <a:spcPts val="1600"/>
              </a:lnSpc>
            </a:pPr>
            <a:r>
              <a:rPr lang="es-MX" b="1" noProof="0" dirty="0"/>
              <a:t>Reflexionemos:</a:t>
            </a:r>
            <a:r>
              <a:rPr lang="es-MX" noProof="0" dirty="0"/>
              <a:t> </a:t>
            </a:r>
            <a:r>
              <a:rPr lang="es-MX" b="1" noProof="0" dirty="0">
                <a:solidFill>
                  <a:srgbClr val="C00000"/>
                </a:solidFill>
                <a:latin typeface="Aptos Display" panose="020B0004020202020204" pitchFamily="34" charset="0"/>
              </a:rPr>
              <a:t> </a:t>
            </a:r>
            <a:r>
              <a:rPr lang="es-MX" b="1" dirty="0">
                <a:solidFill>
                  <a:srgbClr val="C00000"/>
                </a:solidFill>
                <a:latin typeface="Aptos Display" panose="020B0004020202020204" pitchFamily="34" charset="0"/>
              </a:rPr>
              <a:t>Aunque el texto en cuestión no se refiere a la observancia del sábado semanal ordenada en el cuarto Mandamiento, ¿cómo podrías aplicar el consejo de Pablo de no juzgar a los demás?</a:t>
            </a:r>
            <a:endParaRPr lang="es-MX" sz="1700" b="1" noProof="0"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168724420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anim calcmode="lin" valueType="num">
                                      <p:cBhvr additive="base">
                                        <p:cTn id="19"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561AB1F5-B354-8C1B-B95F-2B1DF3FECEFE}"/>
              </a:ext>
            </a:extLst>
          </p:cNvPr>
          <p:cNvSpPr>
            <a:spLocks noGrp="1"/>
          </p:cNvSpPr>
          <p:nvPr>
            <p:ph type="body" idx="1"/>
          </p:nvPr>
        </p:nvSpPr>
        <p:spPr>
          <a:xfrm>
            <a:off x="139850" y="880632"/>
            <a:ext cx="10247731" cy="1364340"/>
          </a:xfrm>
        </p:spPr>
        <p:txBody>
          <a:bodyPr wrap="square" anchor="t">
            <a:noAutofit/>
          </a:bodyPr>
          <a:lstStyle/>
          <a:p>
            <a:pPr>
              <a:lnSpc>
                <a:spcPts val="1400"/>
              </a:lnSpc>
              <a:spcAft>
                <a:spcPts val="300"/>
              </a:spcAft>
            </a:pPr>
            <a:r>
              <a:rPr lang="es-MX" noProof="0" dirty="0">
                <a:latin typeface="Aptos Display" panose="020B0004020202020204" pitchFamily="34" charset="0"/>
              </a:rPr>
              <a:t>«</a:t>
            </a:r>
            <a:r>
              <a:rPr lang="es-MX" dirty="0">
                <a:latin typeface="Aptos Display" panose="020B0004020202020204" pitchFamily="34" charset="0"/>
              </a:rPr>
              <a:t>Estos preceptos, basados en reglas y enseñanzas humanas, se refieren a cosas que van a desaparecer con el uso</a:t>
            </a:r>
            <a:r>
              <a:rPr lang="es-MX" noProof="0" dirty="0">
                <a:latin typeface="Aptos Display" panose="020B0004020202020204" pitchFamily="34" charset="0"/>
              </a:rPr>
              <a:t>» </a:t>
            </a:r>
            <a:r>
              <a:rPr lang="es-MX" dirty="0">
                <a:latin typeface="Aptos Display" panose="020B0004020202020204" pitchFamily="34" charset="0"/>
              </a:rPr>
              <a:t>(Colosenses 2:22 NVI)</a:t>
            </a:r>
            <a:endParaRPr lang="es-MX" noProof="0" dirty="0">
              <a:latin typeface="Aptos Display" panose="020B0004020202020204" pitchFamily="34" charset="0"/>
            </a:endParaRPr>
          </a:p>
          <a:p>
            <a:pPr>
              <a:lnSpc>
                <a:spcPts val="1400"/>
              </a:lnSpc>
              <a:spcAft>
                <a:spcPts val="300"/>
              </a:spcAft>
            </a:pPr>
            <a:r>
              <a:rPr lang="es-MX" dirty="0">
                <a:latin typeface="Aptos Display" panose="020B0004020202020204" pitchFamily="34" charset="0"/>
              </a:rPr>
              <a:t>Lee Colosenses 2:20-23. ¿Cómo entiendes las exhortaciones de Pablo a la luz de los demás elementos tratados en el mismo capítulo?</a:t>
            </a:r>
            <a:endParaRPr lang="es-MX" noProof="0" dirty="0">
              <a:latin typeface="Aptos Display" panose="020B0004020202020204" pitchFamily="34" charset="0"/>
            </a:endParaRPr>
          </a:p>
          <a:p>
            <a:pPr>
              <a:lnSpc>
                <a:spcPts val="1400"/>
              </a:lnSpc>
              <a:spcAft>
                <a:spcPts val="300"/>
              </a:spcAft>
            </a:pPr>
            <a:r>
              <a:rPr kumimoji="0" lang="es-MX" b="1" i="0" u="none" strike="noStrike" kern="1200" cap="none" spc="0" normalizeH="0" baseline="0" noProof="0" dirty="0">
                <a:ln>
                  <a:noFill/>
                </a:ln>
                <a:solidFill>
                  <a:prstClr val="black"/>
                </a:solidFill>
                <a:effectLst/>
                <a:uLnTx/>
                <a:uFillTx/>
                <a:latin typeface="Aptos Display" panose="020B0004020202020204" pitchFamily="34" charset="0"/>
              </a:rPr>
              <a:t>R. </a:t>
            </a:r>
            <a:r>
              <a:rPr lang="es-MX" dirty="0">
                <a:solidFill>
                  <a:srgbClr val="0970BC"/>
                </a:solidFill>
                <a:latin typeface="Aptos Display" panose="020B0004020202020204" pitchFamily="34" charset="0"/>
              </a:rPr>
              <a:t>No necesitamos cargar con la ley ceremonial pues simplemente prefiguraba la realidad que ahora disfrutamos por medio de Cristo. Es decir, aunque originalmente instituidas por Dios, estas ordenanzas, habiendo cumplido su función, ya no son necesarias.</a:t>
            </a:r>
            <a:endParaRPr lang="es-MX" noProof="0" dirty="0">
              <a:latin typeface="Aptos Display" panose="020B0004020202020204" pitchFamily="34" charset="0"/>
            </a:endParaRPr>
          </a:p>
        </p:txBody>
      </p:sp>
      <p:sp>
        <p:nvSpPr>
          <p:cNvPr id="8" name="Marcador de contenido 7">
            <a:extLst>
              <a:ext uri="{FF2B5EF4-FFF2-40B4-BE49-F238E27FC236}">
                <a16:creationId xmlns:a16="http://schemas.microsoft.com/office/drawing/2014/main" id="{E4DAE60B-E6BE-5D43-22D6-333BB2BAE90B}"/>
              </a:ext>
            </a:extLst>
          </p:cNvPr>
          <p:cNvSpPr>
            <a:spLocks noGrp="1"/>
          </p:cNvSpPr>
          <p:nvPr>
            <p:ph sz="half" idx="2"/>
          </p:nvPr>
        </p:nvSpPr>
        <p:spPr>
          <a:xfrm>
            <a:off x="2786478" y="2238324"/>
            <a:ext cx="7590593" cy="4309622"/>
          </a:xfrm>
        </p:spPr>
        <p:txBody>
          <a:bodyPr vert="horz" wrap="square" lIns="91440" tIns="45720" rIns="91440" bIns="45720" rtlCol="0">
            <a:normAutofit/>
          </a:bodyPr>
          <a:lstStyle/>
          <a:p>
            <a:pPr marL="0" indent="0" algn="just">
              <a:lnSpc>
                <a:spcPts val="1300"/>
              </a:lnSpc>
              <a:spcBef>
                <a:spcPts val="0"/>
              </a:spcBef>
              <a:spcAft>
                <a:spcPts val="600"/>
              </a:spcAft>
              <a:buNone/>
            </a:pPr>
            <a:r>
              <a:rPr lang="es-MX" sz="1900" dirty="0">
                <a:latin typeface="Aptos Display" panose="020B0004020202020204" pitchFamily="34" charset="0"/>
              </a:rPr>
              <a:t>Finalmente, en línea con la influencia judía que ya hemos observado, el resto de Colosenses 2 parece aludir al mismo tipo de regulaciones humanas relacionadas con la comida («No toques, no gustes, no manejes», versículo 21) a las que Jesús se opuso (Marcos 7:1-8; cf. Isaías 29:13; Ezequiel 33:31). Judíos escrupulosos (y algunos cristianos judíos), en un intento de evitar la contaminación y mantener un estado de pureza ritual, trataron de seguir estas estipulaciones farisaicas, pero eran meramente «mandamientos y doctrinas de hombres» y una «religión autoimpuesta» (Colosenses 2:22, 23) sin una base genuina en la Escritura. Necesitamos reconocer las tradiciones religiosas por lo que realmente son —tradiciones— y ser conscientes de si mejoran u obstaculizan nuestras vidas espirituales y las de las personas en nuestro círculo de influencia.</a:t>
            </a:r>
          </a:p>
          <a:p>
            <a:pPr marL="0" indent="0" algn="just">
              <a:lnSpc>
                <a:spcPts val="1300"/>
              </a:lnSpc>
              <a:spcBef>
                <a:spcPts val="0"/>
              </a:spcBef>
              <a:spcAft>
                <a:spcPts val="600"/>
              </a:spcAft>
              <a:buNone/>
            </a:pPr>
            <a:r>
              <a:rPr lang="es-MX" dirty="0">
                <a:latin typeface="Aptos Display" panose="020B0004020202020204" pitchFamily="34" charset="0"/>
              </a:rPr>
              <a:t>«</a:t>
            </a:r>
            <a:r>
              <a:rPr lang="es-MX" b="1" dirty="0">
                <a:latin typeface="Aptos Display" panose="020B0004020202020204" pitchFamily="34" charset="0"/>
              </a:rPr>
              <a:t>No está lejos el tiempo en que cada alma será probada. Se procurará imponernos la observancia del falso día de reposo. La contienda será entre los mandamientos de Dios, y los de los hombres. Los que hayan cedido paso a paso a las exigencias mundanales y se hayan conformado a las costumbres del mundo cederán a las autoridades, antes que someterse al ridículo, los insultos, las amenazas de encarcelamiento y la muerte. En aquel tiempo el oro quedará separado de la escoria. La verdadera piedad se distinguirá claramente de las apariencias de ella y su oropel. Más de una estrella que hemos admirado por su brillo se apagará entonces en las tinieblas. Los que hayan asumido los atavíos del Santuario, pero no estén revestidos de la justicia de Cristo, se verán en la vergüenza de su propia desnudez.</a:t>
            </a:r>
            <a:r>
              <a:rPr lang="es-MX" b="1" noProof="0" dirty="0">
                <a:latin typeface="Aptos Display" panose="020B0004020202020204" pitchFamily="34" charset="0"/>
              </a:rPr>
              <a:t>»</a:t>
            </a:r>
            <a:r>
              <a:rPr lang="es-MX" i="1" noProof="0" dirty="0">
                <a:latin typeface="Aptos Display" panose="020B0004020202020204" pitchFamily="34" charset="0"/>
              </a:rPr>
              <a:t> </a:t>
            </a:r>
            <a:r>
              <a:rPr lang="es-MX" i="1" dirty="0">
                <a:latin typeface="Aptos Display" panose="020B0004020202020204" pitchFamily="34" charset="0"/>
              </a:rPr>
              <a:t>(Exaltad a Jesús, 30 de mayo, p. 158)</a:t>
            </a:r>
            <a:endParaRPr lang="es-MX" i="1" noProof="0" dirty="0">
              <a:latin typeface="Aptos Display" panose="020B0004020202020204" pitchFamily="34" charset="0"/>
            </a:endParaRPr>
          </a:p>
          <a:p>
            <a:pPr marL="0" indent="0" algn="just">
              <a:lnSpc>
                <a:spcPts val="1400"/>
              </a:lnSpc>
              <a:spcBef>
                <a:spcPts val="0"/>
              </a:spcBef>
              <a:spcAft>
                <a:spcPts val="600"/>
              </a:spcAft>
              <a:buNone/>
            </a:pPr>
            <a:endParaRPr lang="es-MX" sz="1900" i="1" noProof="0" dirty="0">
              <a:latin typeface="Aptos Display" panose="020B0004020202020204" pitchFamily="34" charset="0"/>
            </a:endParaRPr>
          </a:p>
        </p:txBody>
      </p:sp>
      <p:sp>
        <p:nvSpPr>
          <p:cNvPr id="2" name="CuadroTexto 1">
            <a:extLst>
              <a:ext uri="{FF2B5EF4-FFF2-40B4-BE49-F238E27FC236}">
                <a16:creationId xmlns:a16="http://schemas.microsoft.com/office/drawing/2014/main" id="{ED5AB885-7FC0-5E71-F3CE-EEAFDF120305}"/>
              </a:ext>
            </a:extLst>
          </p:cNvPr>
          <p:cNvSpPr txBox="1"/>
          <p:nvPr/>
        </p:nvSpPr>
        <p:spPr>
          <a:xfrm>
            <a:off x="3278601" y="187113"/>
            <a:ext cx="6624000" cy="658800"/>
          </a:xfrm>
          <a:prstGeom prst="rect">
            <a:avLst/>
          </a:prstGeom>
          <a:solidFill>
            <a:srgbClr val="FF232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noProof="0" dirty="0">
                <a:ln>
                  <a:solidFill>
                    <a:schemeClr val="bg1"/>
                  </a:solidFill>
                </a:ln>
                <a:effectLst>
                  <a:outerShdw blurRad="50800" dist="50800" dir="5400000" algn="ctr" rotWithShape="0">
                    <a:schemeClr val="bg1"/>
                  </a:outerShdw>
                </a:effectLst>
                <a:latin typeface="Amasis MT Pro Black" panose="02040A04050005020304" pitchFamily="18" charset="0"/>
              </a:rPr>
              <a:t>MANDAMIENTOS DE HOMBRES</a:t>
            </a:r>
          </a:p>
        </p:txBody>
      </p:sp>
      <p:sp>
        <p:nvSpPr>
          <p:cNvPr id="22" name="Título 5">
            <a:extLst>
              <a:ext uri="{FF2B5EF4-FFF2-40B4-BE49-F238E27FC236}">
                <a16:creationId xmlns:a16="http://schemas.microsoft.com/office/drawing/2014/main" id="{F998FE6C-165A-A6CF-2E59-80423ED8B31B}"/>
              </a:ext>
            </a:extLst>
          </p:cNvPr>
          <p:cNvSpPr>
            <a:spLocks noGrp="1"/>
          </p:cNvSpPr>
          <p:nvPr>
            <p:ph type="title"/>
          </p:nvPr>
        </p:nvSpPr>
        <p:spPr>
          <a:xfrm>
            <a:off x="467360" y="201068"/>
            <a:ext cx="2658325" cy="659218"/>
          </a:xfrm>
          <a:solidFill>
            <a:srgbClr val="FF0000"/>
          </a:solidFill>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noProof="0" dirty="0">
                <a:ln>
                  <a:solidFill>
                    <a:schemeClr val="bg1"/>
                  </a:solidFill>
                </a:ln>
                <a:solidFill>
                  <a:schemeClr val="tx1"/>
                </a:solidFill>
                <a:effectLst>
                  <a:outerShdw blurRad="50800" dist="50800" dir="5400000" algn="ctr" rotWithShape="0">
                    <a:schemeClr val="bg1"/>
                  </a:outerShdw>
                </a:effectLst>
                <a:latin typeface="+mn-lt"/>
                <a:ea typeface="+mn-ea"/>
                <a:cs typeface="+mn-cs"/>
              </a:rPr>
              <a:t>Jueves</a:t>
            </a:r>
          </a:p>
        </p:txBody>
      </p:sp>
      <p:sp>
        <p:nvSpPr>
          <p:cNvPr id="3" name="Diagrama de flujo: proceso alternativo 2">
            <a:extLst>
              <a:ext uri="{FF2B5EF4-FFF2-40B4-BE49-F238E27FC236}">
                <a16:creationId xmlns:a16="http://schemas.microsoft.com/office/drawing/2014/main" id="{E2AA187E-BBC3-A519-4C2B-F00A96DA9A45}"/>
              </a:ext>
            </a:extLst>
          </p:cNvPr>
          <p:cNvSpPr/>
          <p:nvPr/>
        </p:nvSpPr>
        <p:spPr>
          <a:xfrm>
            <a:off x="139850" y="2445954"/>
            <a:ext cx="2657138" cy="3387295"/>
          </a:xfrm>
          <a:prstGeom prst="flowChartAlternateProcess">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5" name="CuadroTexto 4">
            <a:extLst>
              <a:ext uri="{FF2B5EF4-FFF2-40B4-BE49-F238E27FC236}">
                <a16:creationId xmlns:a16="http://schemas.microsoft.com/office/drawing/2014/main" id="{140FBE8E-B777-9D82-DBE5-8E8DA3575749}"/>
              </a:ext>
            </a:extLst>
          </p:cNvPr>
          <p:cNvSpPr txBox="1"/>
          <p:nvPr/>
        </p:nvSpPr>
        <p:spPr>
          <a:xfrm>
            <a:off x="139850" y="6306705"/>
            <a:ext cx="10312275" cy="649986"/>
          </a:xfrm>
          <a:prstGeom prst="rect">
            <a:avLst/>
          </a:prstGeom>
          <a:noFill/>
        </p:spPr>
        <p:txBody>
          <a:bodyPr wrap="square" rtlCol="0">
            <a:spAutoFit/>
          </a:bodyPr>
          <a:lstStyle/>
          <a:p>
            <a:pPr algn="just">
              <a:lnSpc>
                <a:spcPts val="1400"/>
              </a:lnSpc>
            </a:pPr>
            <a:r>
              <a:rPr lang="es-MX" b="1" noProof="0" dirty="0"/>
              <a:t>Reflexionemos:</a:t>
            </a:r>
            <a:r>
              <a:rPr lang="es-MX" noProof="0" dirty="0"/>
              <a:t> </a:t>
            </a:r>
            <a:r>
              <a:rPr lang="es-MX" b="1" dirty="0">
                <a:solidFill>
                  <a:srgbClr val="C00000"/>
                </a:solidFill>
                <a:latin typeface="Aptos Display" panose="020B0004020202020204" pitchFamily="34" charset="0"/>
              </a:rPr>
              <a:t>¿Tenemos claro que nuestro único fundamento para la salvación es lo que Jesús ha hecho por nosotros, fuera de nosotros, en lugar de nosotros, e independientemente de lo que él hace en nosotros?</a:t>
            </a:r>
            <a:endParaRPr lang="es-MX" b="1" noProof="0"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3014199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uiExpand="1" build="p"/>
      <p:bldP spid="5"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ciones" id="{33A9EC13-759B-4F92-AB56-6B8B56B226EE}" vid="{05531679-3202-4267-98F4-8A937D0844D2}"/>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36952</TotalTime>
  <Words>3583</Words>
  <Application>Microsoft Office PowerPoint</Application>
  <PresentationFormat>Panorámica</PresentationFormat>
  <Paragraphs>69</Paragraphs>
  <Slides>10</Slides>
  <Notes>6</Notes>
  <HiddenSlides>0</HiddenSlides>
  <MMClips>0</MMClips>
  <ScaleCrop>false</ScaleCrop>
  <HeadingPairs>
    <vt:vector size="6" baseType="variant">
      <vt:variant>
        <vt:lpstr>Fuentes usadas</vt:lpstr>
      </vt:variant>
      <vt:variant>
        <vt:i4>19</vt:i4>
      </vt:variant>
      <vt:variant>
        <vt:lpstr>Tema</vt:lpstr>
      </vt:variant>
      <vt:variant>
        <vt:i4>1</vt:i4>
      </vt:variant>
      <vt:variant>
        <vt:lpstr>Títulos de diapositiva</vt:lpstr>
      </vt:variant>
      <vt:variant>
        <vt:i4>10</vt:i4>
      </vt:variant>
    </vt:vector>
  </HeadingPairs>
  <TitlesOfParts>
    <vt:vector size="30" baseType="lpstr">
      <vt:lpstr>Abadi</vt:lpstr>
      <vt:lpstr>ADLaM Display</vt:lpstr>
      <vt:lpstr>Amasis MT Pro Black</vt:lpstr>
      <vt:lpstr>Aptos</vt:lpstr>
      <vt:lpstr>Aptos Black</vt:lpstr>
      <vt:lpstr>Aptos Display</vt:lpstr>
      <vt:lpstr>Arial</vt:lpstr>
      <vt:lpstr>Arial Rounded MT Bold</vt:lpstr>
      <vt:lpstr>Avenir Next LT Pro</vt:lpstr>
      <vt:lpstr>Bahnschrift</vt:lpstr>
      <vt:lpstr>Bw Modelica</vt:lpstr>
      <vt:lpstr>Calibri</vt:lpstr>
      <vt:lpstr>Calibri Light</vt:lpstr>
      <vt:lpstr>Comic Sans MS</vt:lpstr>
      <vt:lpstr>Gill Sans Nova Cond</vt:lpstr>
      <vt:lpstr>Gisha</vt:lpstr>
      <vt:lpstr>Haettenschweiler</vt:lpstr>
      <vt:lpstr>Impact</vt:lpstr>
      <vt:lpstr>Lato</vt:lpstr>
      <vt:lpstr>Tema de Office</vt:lpstr>
      <vt:lpstr>Presentación de PowerPoint</vt:lpstr>
      <vt:lpstr>Para Memorizar</vt:lpstr>
      <vt:lpstr>Enfoque del Estudio</vt:lpstr>
      <vt:lpstr>Presentación de PowerPoint</vt:lpstr>
      <vt:lpstr>Domingo</vt:lpstr>
      <vt:lpstr>Lunes</vt:lpstr>
      <vt:lpstr>Martes</vt:lpstr>
      <vt:lpstr>Miércoles</vt:lpstr>
      <vt:lpstr>Jueves</vt:lpstr>
      <vt:lpstr>PARA ESTUDIAR Y MEDITAR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CRUZ</dc:creator>
  <cp:lastModifiedBy>JORGE CRUZ</cp:lastModifiedBy>
  <cp:revision>1738</cp:revision>
  <dcterms:created xsi:type="dcterms:W3CDTF">2023-06-19T00:44:38Z</dcterms:created>
  <dcterms:modified xsi:type="dcterms:W3CDTF">2026-03-04T04:38:33Z</dcterms:modified>
</cp:coreProperties>
</file>