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3" r:id="rId3"/>
    <p:sldId id="264" r:id="rId4"/>
    <p:sldId id="257" r:id="rId5"/>
    <p:sldId id="258" r:id="rId6"/>
    <p:sldId id="259" r:id="rId7"/>
    <p:sldId id="260" r:id="rId8"/>
    <p:sldId id="261" r:id="rId9"/>
    <p:sldId id="262" r:id="rId10"/>
    <p:sldId id="265"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283"/>
    <a:srgbClr val="A2C0DA"/>
    <a:srgbClr val="2C5686"/>
    <a:srgbClr val="A1BFD9"/>
    <a:srgbClr val="7C5E26"/>
    <a:srgbClr val="69343E"/>
    <a:srgbClr val="9B9A98"/>
    <a:srgbClr val="C00000"/>
    <a:srgbClr val="62554F"/>
    <a:srgbClr val="D08A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94" autoAdjust="0"/>
    <p:restoredTop sz="94920" autoAdjust="0"/>
  </p:normalViewPr>
  <p:slideViewPr>
    <p:cSldViewPr snapToGrid="0">
      <p:cViewPr>
        <p:scale>
          <a:sx n="70" d="100"/>
          <a:sy n="70" d="100"/>
        </p:scale>
        <p:origin x="288" y="34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85254-74DC-4BFD-8036-326AD9CD5383}" type="datetimeFigureOut">
              <a:rPr lang="es-MX" smtClean="0"/>
              <a:t>06/03/2025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6DF53-FE41-4145-8C09-04488577F769}" type="slidenum">
              <a:rPr lang="es-MX" smtClean="0"/>
              <a:t>‹Nº›</a:t>
            </a:fld>
            <a:endParaRPr lang="es-MX"/>
          </a:p>
        </p:txBody>
      </p:sp>
    </p:spTree>
    <p:extLst>
      <p:ext uri="{BB962C8B-B14F-4D97-AF65-F5344CB8AC3E}">
        <p14:creationId xmlns:p14="http://schemas.microsoft.com/office/powerpoint/2010/main" val="3272161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1</a:t>
            </a:fld>
            <a:endParaRPr lang="es-MX"/>
          </a:p>
        </p:txBody>
      </p:sp>
    </p:spTree>
    <p:extLst>
      <p:ext uri="{BB962C8B-B14F-4D97-AF65-F5344CB8AC3E}">
        <p14:creationId xmlns:p14="http://schemas.microsoft.com/office/powerpoint/2010/main" val="22892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3</a:t>
            </a:fld>
            <a:endParaRPr lang="es-MX"/>
          </a:p>
        </p:txBody>
      </p:sp>
    </p:spTree>
    <p:extLst>
      <p:ext uri="{BB962C8B-B14F-4D97-AF65-F5344CB8AC3E}">
        <p14:creationId xmlns:p14="http://schemas.microsoft.com/office/powerpoint/2010/main" val="428708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5</a:t>
            </a:fld>
            <a:endParaRPr lang="es-MX"/>
          </a:p>
        </p:txBody>
      </p:sp>
    </p:spTree>
    <p:extLst>
      <p:ext uri="{BB962C8B-B14F-4D97-AF65-F5344CB8AC3E}">
        <p14:creationId xmlns:p14="http://schemas.microsoft.com/office/powerpoint/2010/main" val="143285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7</a:t>
            </a:fld>
            <a:endParaRPr lang="es-MX"/>
          </a:p>
        </p:txBody>
      </p:sp>
    </p:spTree>
    <p:extLst>
      <p:ext uri="{BB962C8B-B14F-4D97-AF65-F5344CB8AC3E}">
        <p14:creationId xmlns:p14="http://schemas.microsoft.com/office/powerpoint/2010/main" val="2281881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8</a:t>
            </a:fld>
            <a:endParaRPr lang="es-MX"/>
          </a:p>
        </p:txBody>
      </p:sp>
    </p:spTree>
    <p:extLst>
      <p:ext uri="{BB962C8B-B14F-4D97-AF65-F5344CB8AC3E}">
        <p14:creationId xmlns:p14="http://schemas.microsoft.com/office/powerpoint/2010/main" val="1453979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DE6DF53-FE41-4145-8C09-04488577F769}" type="slidenum">
              <a:rPr lang="es-MX" smtClean="0"/>
              <a:t>9</a:t>
            </a:fld>
            <a:endParaRPr lang="es-MX"/>
          </a:p>
        </p:txBody>
      </p:sp>
    </p:spTree>
    <p:extLst>
      <p:ext uri="{BB962C8B-B14F-4D97-AF65-F5344CB8AC3E}">
        <p14:creationId xmlns:p14="http://schemas.microsoft.com/office/powerpoint/2010/main" val="30867984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alphaModFix amt="70000"/>
            <a:lum/>
          </a:blip>
          <a:srcRect/>
          <a:stretch>
            <a:fillRect t="-23000" b="-68000"/>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7136F143-38F5-6138-E2BA-81CD00471189}"/>
              </a:ext>
            </a:extLst>
          </p:cNvPr>
          <p:cNvSpPr/>
          <p:nvPr userDrawn="1"/>
        </p:nvSpPr>
        <p:spPr>
          <a:xfrm>
            <a:off x="-7080" y="-29261"/>
            <a:ext cx="2276694" cy="6900578"/>
          </a:xfrm>
          <a:prstGeom prst="rect">
            <a:avLst/>
          </a:prstGeom>
          <a:solidFill>
            <a:srgbClr val="26528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4" name="Rectángulo 3">
            <a:extLst>
              <a:ext uri="{FF2B5EF4-FFF2-40B4-BE49-F238E27FC236}">
                <a16:creationId xmlns:a16="http://schemas.microsoft.com/office/drawing/2014/main" id="{E5C93EEE-43D6-22CD-08BA-AB86D0C45D1D}"/>
              </a:ext>
            </a:extLst>
          </p:cNvPr>
          <p:cNvSpPr/>
          <p:nvPr userDrawn="1"/>
        </p:nvSpPr>
        <p:spPr>
          <a:xfrm>
            <a:off x="-26912" y="-74119"/>
            <a:ext cx="12218912" cy="1087872"/>
          </a:xfrm>
          <a:prstGeom prst="rect">
            <a:avLst/>
          </a:prstGeom>
          <a:solidFill>
            <a:srgbClr val="2C5686"/>
          </a:solidFill>
          <a:ln>
            <a:solidFill>
              <a:srgbClr val="2250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4000"/>
              </a:lnSpc>
            </a:pPr>
            <a:endParaRPr lang="es-MX" sz="3600">
              <a:latin typeface="Haettenschweiler" panose="020B0706040902060204" pitchFamily="34" charset="0"/>
            </a:endParaRPr>
          </a:p>
        </p:txBody>
      </p:sp>
      <p:sp>
        <p:nvSpPr>
          <p:cNvPr id="20" name="CuadroTexto 19">
            <a:extLst>
              <a:ext uri="{FF2B5EF4-FFF2-40B4-BE49-F238E27FC236}">
                <a16:creationId xmlns:a16="http://schemas.microsoft.com/office/drawing/2014/main" id="{054428B6-9E8E-1B76-884D-446C54D7F3B1}"/>
              </a:ext>
            </a:extLst>
          </p:cNvPr>
          <p:cNvSpPr txBox="1"/>
          <p:nvPr userDrawn="1"/>
        </p:nvSpPr>
        <p:spPr>
          <a:xfrm>
            <a:off x="19925" y="4659997"/>
            <a:ext cx="2184400" cy="723281"/>
          </a:xfrm>
          <a:prstGeom prst="rect">
            <a:avLst/>
          </a:prstGeom>
          <a:noFill/>
        </p:spPr>
        <p:txBody>
          <a:bodyPr wrap="square" rtlCol="0">
            <a:noAutofit/>
          </a:bodyPr>
          <a:lstStyle/>
          <a:p>
            <a:pPr algn="ctr">
              <a:lnSpc>
                <a:spcPts val="2200"/>
              </a:lnSpc>
            </a:pPr>
            <a:r>
              <a:rPr lang="es-MX" sz="2400" b="1" dirty="0">
                <a:ln>
                  <a:solidFill>
                    <a:srgbClr val="1A0606"/>
                  </a:solidFill>
                </a:ln>
                <a:solidFill>
                  <a:schemeClr val="bg1">
                    <a:lumMod val="95000"/>
                  </a:schemeClr>
                </a:solidFill>
                <a:effectLst>
                  <a:innerShdw blurRad="63500" dist="50800" dir="18900000">
                    <a:prstClr val="black">
                      <a:alpha val="50000"/>
                    </a:prstClr>
                  </a:innerShdw>
                </a:effectLst>
              </a:rPr>
              <a:t>Resumen en </a:t>
            </a:r>
          </a:p>
          <a:p>
            <a:pPr algn="ctr">
              <a:lnSpc>
                <a:spcPts val="2200"/>
              </a:lnSpc>
            </a:pPr>
            <a:r>
              <a:rPr lang="es-MX" sz="2400" b="1" dirty="0">
                <a:ln>
                  <a:solidFill>
                    <a:srgbClr val="1A0606"/>
                  </a:solidFill>
                </a:ln>
                <a:solidFill>
                  <a:schemeClr val="bg1">
                    <a:lumMod val="95000"/>
                  </a:schemeClr>
                </a:solidFill>
                <a:effectLst>
                  <a:innerShdw blurRad="63500" dist="50800" dir="18900000">
                    <a:prstClr val="black">
                      <a:alpha val="50000"/>
                    </a:prstClr>
                  </a:innerShdw>
                </a:effectLst>
              </a:rPr>
              <a:t>PowerPoint</a:t>
            </a:r>
          </a:p>
        </p:txBody>
      </p:sp>
      <p:sp>
        <p:nvSpPr>
          <p:cNvPr id="21" name="CuadroTexto 20">
            <a:extLst>
              <a:ext uri="{FF2B5EF4-FFF2-40B4-BE49-F238E27FC236}">
                <a16:creationId xmlns:a16="http://schemas.microsoft.com/office/drawing/2014/main" id="{438004BE-1FB9-496E-1A53-22E90E1B4D3D}"/>
              </a:ext>
            </a:extLst>
          </p:cNvPr>
          <p:cNvSpPr txBox="1"/>
          <p:nvPr userDrawn="1"/>
        </p:nvSpPr>
        <p:spPr>
          <a:xfrm>
            <a:off x="-96687" y="1709686"/>
            <a:ext cx="2494656" cy="694338"/>
          </a:xfrm>
          <a:prstGeom prst="rect">
            <a:avLst/>
          </a:prstGeom>
          <a:noFill/>
        </p:spPr>
        <p:txBody>
          <a:bodyPr wrap="square" rtlCol="0">
            <a:normAutofit fontScale="32500" lnSpcReduction="20000"/>
          </a:bodyPr>
          <a:lstStyle/>
          <a:p>
            <a:pPr algn="ctr"/>
            <a:r>
              <a:rPr lang="es-MX" sz="8600" b="1" kern="1200" dirty="0">
                <a:ln>
                  <a:solidFill>
                    <a:schemeClr val="tx1"/>
                  </a:solidFill>
                </a:ln>
                <a:solidFill>
                  <a:schemeClr val="bg1">
                    <a:lumMod val="95000"/>
                  </a:schemeClr>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1</a:t>
            </a:r>
            <a:r>
              <a:rPr lang="es-MX" sz="3200" b="1" kern="1200" dirty="0">
                <a:ln>
                  <a:solidFill>
                    <a:schemeClr val="tx1"/>
                  </a:solidFill>
                </a:ln>
                <a:solidFill>
                  <a:schemeClr val="tx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3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4500" b="1" kern="1200" dirty="0">
                <a:ln>
                  <a:solidFill>
                    <a:schemeClr val="tx1"/>
                  </a:solidFill>
                </a:ln>
                <a:solidFill>
                  <a:schemeClr val="bg1">
                    <a:lumMod val="95000"/>
                  </a:schemeClr>
                </a:solidFill>
                <a:effectLst/>
                <a:latin typeface="Impact" panose="020B0806030902050204" pitchFamily="34" charset="0"/>
                <a:ea typeface="+mn-ea"/>
                <a:cs typeface="Arial" panose="020B0604020202020204" pitchFamily="34" charset="0"/>
              </a:rPr>
              <a:t>TRIMESTRE</a:t>
            </a:r>
          </a:p>
          <a:p>
            <a:pPr algn="ctr"/>
            <a:endParaRPr lang="es-MX" sz="1400" b="1" dirty="0">
              <a:ln>
                <a:solidFill>
                  <a:schemeClr val="tx1"/>
                </a:solidFill>
              </a:ln>
              <a:solidFill>
                <a:schemeClr val="bg1">
                  <a:lumMod val="95000"/>
                </a:schemeClr>
              </a:solidFill>
              <a:effectLst/>
              <a:latin typeface="Gisha" panose="020B0604020202020204" pitchFamily="34" charset="-79"/>
              <a:cs typeface="Gisha" panose="020B0604020202020204" pitchFamily="34" charset="-79"/>
            </a:endParaRPr>
          </a:p>
          <a:p>
            <a:pPr algn="ctr"/>
            <a:r>
              <a:rPr lang="es-MX" sz="4500" b="1" kern="1200" dirty="0">
                <a:ln>
                  <a:solidFill>
                    <a:schemeClr val="tx1"/>
                  </a:solidFill>
                </a:ln>
                <a:solidFill>
                  <a:schemeClr val="bg1">
                    <a:lumMod val="95000"/>
                  </a:schemeClr>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Enero – Marzo 2025</a:t>
            </a:r>
          </a:p>
        </p:txBody>
      </p:sp>
      <p:sp>
        <p:nvSpPr>
          <p:cNvPr id="22" name="CuadroTexto 21">
            <a:extLst>
              <a:ext uri="{FF2B5EF4-FFF2-40B4-BE49-F238E27FC236}">
                <a16:creationId xmlns:a16="http://schemas.microsoft.com/office/drawing/2014/main" id="{4D4946DB-1295-E0A0-98C0-FD3E07F96757}"/>
              </a:ext>
            </a:extLst>
          </p:cNvPr>
          <p:cNvSpPr txBox="1">
            <a:spLocks/>
          </p:cNvSpPr>
          <p:nvPr userDrawn="1"/>
        </p:nvSpPr>
        <p:spPr>
          <a:xfrm>
            <a:off x="0" y="2428785"/>
            <a:ext cx="2229860" cy="1000216"/>
          </a:xfrm>
          <a:prstGeom prst="rect">
            <a:avLst/>
          </a:prstGeom>
          <a:noFill/>
        </p:spPr>
        <p:txBody>
          <a:bodyPr wrap="square" rtlCol="0">
            <a:normAutofit fontScale="92500"/>
          </a:bodyPr>
          <a:lstStyle/>
          <a:p>
            <a:pPr algn="ctr">
              <a:lnSpc>
                <a:spcPts val="2900"/>
              </a:lnSpc>
              <a:spcAft>
                <a:spcPts val="0"/>
              </a:spcAft>
            </a:pPr>
            <a:r>
              <a:rPr lang="es-MX" sz="2800" b="1" kern="1200" baseline="0" dirty="0">
                <a:ln>
                  <a:solidFill>
                    <a:schemeClr val="tx1"/>
                  </a:solidFill>
                </a:ln>
                <a:solidFill>
                  <a:schemeClr val="bg1">
                    <a:lumMod val="95000"/>
                  </a:schemeClr>
                </a:solidFill>
                <a:effectLst/>
                <a:latin typeface="Impact" panose="020B0806030902050204" pitchFamily="34" charset="0"/>
                <a:ea typeface="Gungsuh" panose="02030600000101010101" pitchFamily="18" charset="-127"/>
                <a:cs typeface="Angsana New" panose="020B0502040204020203" pitchFamily="18" charset="-34"/>
              </a:rPr>
              <a:t>LAS REGLAS DEL CONFLICTO</a:t>
            </a:r>
          </a:p>
        </p:txBody>
      </p:sp>
      <p:sp>
        <p:nvSpPr>
          <p:cNvPr id="23" name="CuadroTexto 22">
            <a:extLst>
              <a:ext uri="{FF2B5EF4-FFF2-40B4-BE49-F238E27FC236}">
                <a16:creationId xmlns:a16="http://schemas.microsoft.com/office/drawing/2014/main" id="{45EC3A53-86C5-901F-73D4-AD344F35D6DA}"/>
              </a:ext>
            </a:extLst>
          </p:cNvPr>
          <p:cNvSpPr txBox="1"/>
          <p:nvPr userDrawn="1"/>
        </p:nvSpPr>
        <p:spPr>
          <a:xfrm>
            <a:off x="23168" y="3371133"/>
            <a:ext cx="2184400" cy="461665"/>
          </a:xfrm>
          <a:prstGeom prst="rect">
            <a:avLst/>
          </a:prstGeom>
          <a:noFill/>
        </p:spPr>
        <p:txBody>
          <a:bodyPr wrap="square" rtlCol="0">
            <a:spAutoFit/>
          </a:bodyPr>
          <a:lstStyle/>
          <a:p>
            <a:pPr algn="ctr"/>
            <a:r>
              <a:rPr lang="es-MX" sz="2400" b="1" dirty="0">
                <a:ln>
                  <a:solidFill>
                    <a:schemeClr val="tx1"/>
                  </a:solidFill>
                </a:ln>
                <a:solidFill>
                  <a:schemeClr val="bg1">
                    <a:lumMod val="95000"/>
                  </a:schemeClr>
                </a:solidFill>
                <a:effectLst>
                  <a:innerShdw blurRad="63500" dist="50800" dir="18900000">
                    <a:prstClr val="black">
                      <a:alpha val="50000"/>
                    </a:prstClr>
                  </a:innerShdw>
                </a:effectLst>
                <a:latin typeface="Lato" panose="020F0502020204030203" pitchFamily="34" charset="0"/>
                <a:ea typeface="Adobe Fan Heiti Std B" panose="020B0700000000000000" pitchFamily="34" charset="-128"/>
                <a:cs typeface="Adobe Arabic" panose="02040503050201020203" pitchFamily="18" charset="-78"/>
              </a:rPr>
              <a:t>LECCIÓN</a:t>
            </a:r>
          </a:p>
        </p:txBody>
      </p:sp>
      <p:sp>
        <p:nvSpPr>
          <p:cNvPr id="25" name="CuadroTexto 24">
            <a:extLst>
              <a:ext uri="{FF2B5EF4-FFF2-40B4-BE49-F238E27FC236}">
                <a16:creationId xmlns:a16="http://schemas.microsoft.com/office/drawing/2014/main" id="{6F8D5B16-C793-0AC3-F87C-33BEDB485A53}"/>
              </a:ext>
            </a:extLst>
          </p:cNvPr>
          <p:cNvSpPr txBox="1"/>
          <p:nvPr userDrawn="1"/>
        </p:nvSpPr>
        <p:spPr>
          <a:xfrm>
            <a:off x="-109360" y="4342587"/>
            <a:ext cx="2441498" cy="365125"/>
          </a:xfrm>
          <a:prstGeom prst="rect">
            <a:avLst/>
          </a:prstGeom>
          <a:noFill/>
        </p:spPr>
        <p:txBody>
          <a:bodyPr wrap="square" rtlCol="0">
            <a:normAutofit fontScale="92500"/>
          </a:bodyPr>
          <a:lstStyle/>
          <a:p>
            <a:pPr algn="ctr"/>
            <a:r>
              <a:rPr lang="es-MX" sz="1400" b="1" baseline="0" dirty="0">
                <a:ln>
                  <a:solidFill>
                    <a:schemeClr val="bg1">
                      <a:lumMod val="95000"/>
                      <a:alpha val="62000"/>
                    </a:schemeClr>
                  </a:solidFill>
                </a:ln>
                <a:solidFill>
                  <a:schemeClr val="bg1"/>
                </a:solidFill>
                <a:effectLst/>
                <a:latin typeface="Grandview" panose="020B0502040204020203" pitchFamily="34" charset="0"/>
              </a:rPr>
              <a:t>Para el 08 de Marzo de 2025</a:t>
            </a:r>
          </a:p>
        </p:txBody>
      </p:sp>
      <p:grpSp>
        <p:nvGrpSpPr>
          <p:cNvPr id="26" name="Grupo 25">
            <a:extLst>
              <a:ext uri="{FF2B5EF4-FFF2-40B4-BE49-F238E27FC236}">
                <a16:creationId xmlns:a16="http://schemas.microsoft.com/office/drawing/2014/main" id="{5C454177-BC84-892D-CEEB-8F21831409CE}"/>
              </a:ext>
            </a:extLst>
          </p:cNvPr>
          <p:cNvGrpSpPr/>
          <p:nvPr userDrawn="1"/>
        </p:nvGrpSpPr>
        <p:grpSpPr>
          <a:xfrm>
            <a:off x="-7080" y="5238894"/>
            <a:ext cx="2184400" cy="1552295"/>
            <a:chOff x="23168" y="5023571"/>
            <a:chExt cx="2184400" cy="1552295"/>
          </a:xfrm>
          <a:noFill/>
        </p:grpSpPr>
        <p:sp>
          <p:nvSpPr>
            <p:cNvPr id="27" name="CuadroTexto 26">
              <a:extLst>
                <a:ext uri="{FF2B5EF4-FFF2-40B4-BE49-F238E27FC236}">
                  <a16:creationId xmlns:a16="http://schemas.microsoft.com/office/drawing/2014/main" id="{60F25CE4-7C95-7636-1972-F427424C6F9B}"/>
                </a:ext>
              </a:extLst>
            </p:cNvPr>
            <p:cNvSpPr txBox="1"/>
            <p:nvPr userDrawn="1"/>
          </p:nvSpPr>
          <p:spPr>
            <a:xfrm>
              <a:off x="23168" y="6237312"/>
              <a:ext cx="2184400" cy="338554"/>
            </a:xfrm>
            <a:prstGeom prst="rect">
              <a:avLst/>
            </a:prstGeom>
            <a:grpFill/>
          </p:spPr>
          <p:txBody>
            <a:bodyPr wrap="square" rtlCol="0">
              <a:spAutoFit/>
            </a:bodyPr>
            <a:lstStyle/>
            <a:p>
              <a:pPr algn="ctr"/>
              <a:r>
                <a:rPr lang="es-MX" sz="1600">
                  <a:solidFill>
                    <a:schemeClr val="bg1"/>
                  </a:solidFill>
                  <a:latin typeface="Avenir Next LT Pro"/>
                </a:rPr>
                <a:t>“El Llano”</a:t>
              </a:r>
            </a:p>
          </p:txBody>
        </p:sp>
        <p:pic>
          <p:nvPicPr>
            <p:cNvPr id="28" name="Imagen 27" descr="Imagen que contiene dibujo, camiseta&#10;&#10;Descripción generada automáticamente">
              <a:extLst>
                <a:ext uri="{FF2B5EF4-FFF2-40B4-BE49-F238E27FC236}">
                  <a16:creationId xmlns:a16="http://schemas.microsoft.com/office/drawing/2014/main" id="{A4072C76-FB78-61FB-9AB6-10AB69BCC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56" y="5023571"/>
              <a:ext cx="2042379" cy="1316294"/>
            </a:xfrm>
            <a:prstGeom prst="rect">
              <a:avLst/>
            </a:prstGeom>
            <a:grpFill/>
          </p:spPr>
        </p:pic>
      </p:grpSp>
      <p:sp>
        <p:nvSpPr>
          <p:cNvPr id="29" name="CuadroTexto 28">
            <a:extLst>
              <a:ext uri="{FF2B5EF4-FFF2-40B4-BE49-F238E27FC236}">
                <a16:creationId xmlns:a16="http://schemas.microsoft.com/office/drawing/2014/main" id="{6157EA28-EA3B-BC3B-96F7-0742CE682FD5}"/>
              </a:ext>
            </a:extLst>
          </p:cNvPr>
          <p:cNvSpPr txBox="1"/>
          <p:nvPr userDrawn="1"/>
        </p:nvSpPr>
        <p:spPr>
          <a:xfrm>
            <a:off x="620037" y="1643083"/>
            <a:ext cx="504024" cy="395705"/>
          </a:xfrm>
          <a:prstGeom prst="rect">
            <a:avLst/>
          </a:prstGeom>
          <a:noFill/>
        </p:spPr>
        <p:txBody>
          <a:bodyPr wrap="square" rtlCol="0">
            <a:normAutofit/>
          </a:bodyPr>
          <a:lstStyle/>
          <a:p>
            <a:pPr algn="just"/>
            <a:r>
              <a:rPr lang="es-MX" sz="1600" b="1" kern="1200" dirty="0" err="1">
                <a:ln>
                  <a:solidFill>
                    <a:schemeClr val="tx1"/>
                  </a:solidFill>
                </a:ln>
                <a:solidFill>
                  <a:schemeClr val="bg1">
                    <a:lumMod val="95000"/>
                  </a:schemeClr>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er</a:t>
            </a:r>
            <a:endParaRPr lang="es-MX" sz="1600" b="1" kern="1200" dirty="0">
              <a:ln>
                <a:solidFill>
                  <a:schemeClr val="tx1"/>
                </a:solidFill>
              </a:ln>
              <a:solidFill>
                <a:schemeClr val="bg1">
                  <a:lumMod val="95000"/>
                </a:schemeClr>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endParaRPr>
          </a:p>
        </p:txBody>
      </p:sp>
      <p:grpSp>
        <p:nvGrpSpPr>
          <p:cNvPr id="38" name="Grupo 37">
            <a:extLst>
              <a:ext uri="{FF2B5EF4-FFF2-40B4-BE49-F238E27FC236}">
                <a16:creationId xmlns:a16="http://schemas.microsoft.com/office/drawing/2014/main" id="{B6FD5F4C-BE1E-50CE-D196-99FC3B2059A5}"/>
              </a:ext>
            </a:extLst>
          </p:cNvPr>
          <p:cNvGrpSpPr/>
          <p:nvPr userDrawn="1"/>
        </p:nvGrpSpPr>
        <p:grpSpPr>
          <a:xfrm>
            <a:off x="10332253" y="-70317"/>
            <a:ext cx="1968890" cy="6965813"/>
            <a:chOff x="10384170" y="0"/>
            <a:chExt cx="1816380" cy="6935045"/>
          </a:xfrm>
          <a:solidFill>
            <a:srgbClr val="9B9A98"/>
          </a:solidFill>
        </p:grpSpPr>
        <p:sp>
          <p:nvSpPr>
            <p:cNvPr id="30" name="Rectángulo 29">
              <a:extLst>
                <a:ext uri="{FF2B5EF4-FFF2-40B4-BE49-F238E27FC236}">
                  <a16:creationId xmlns:a16="http://schemas.microsoft.com/office/drawing/2014/main" id="{52F91F25-61AC-F9A7-14B0-73BFA02B80C6}"/>
                </a:ext>
              </a:extLst>
            </p:cNvPr>
            <p:cNvSpPr/>
            <p:nvPr userDrawn="1"/>
          </p:nvSpPr>
          <p:spPr>
            <a:xfrm>
              <a:off x="10384170" y="0"/>
              <a:ext cx="1816380" cy="6935045"/>
            </a:xfrm>
            <a:prstGeom prst="rect">
              <a:avLst/>
            </a:prstGeom>
            <a:solidFill>
              <a:srgbClr val="A1B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s-MX" sz="4000">
                <a:ln>
                  <a:solidFill>
                    <a:schemeClr val="bg1"/>
                  </a:solidFill>
                </a:ln>
                <a:solidFill>
                  <a:schemeClr val="bg1"/>
                </a:solidFill>
                <a:latin typeface="Haettenschweiler" panose="020B0706040902060204" pitchFamily="34" charset="0"/>
              </a:endParaRPr>
            </a:p>
          </p:txBody>
        </p:sp>
        <p:pic>
          <p:nvPicPr>
            <p:cNvPr id="31" name="Imagen 30">
              <a:extLst>
                <a:ext uri="{FF2B5EF4-FFF2-40B4-BE49-F238E27FC236}">
                  <a16:creationId xmlns:a16="http://schemas.microsoft.com/office/drawing/2014/main" id="{28B1C441-E37F-73DE-CA52-689F090AFC52}"/>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12644" y="5117450"/>
              <a:ext cx="1787906" cy="1586410"/>
            </a:xfrm>
            <a:prstGeom prst="rect">
              <a:avLst/>
            </a:prstGeom>
            <a:solidFill>
              <a:srgbClr val="A2C0DA"/>
            </a:solidFill>
            <a:ln>
              <a:noFill/>
            </a:ln>
          </p:spPr>
        </p:pic>
      </p:grpSp>
      <p:pic>
        <p:nvPicPr>
          <p:cNvPr id="32" name="Imagen 31">
            <a:extLst>
              <a:ext uri="{FF2B5EF4-FFF2-40B4-BE49-F238E27FC236}">
                <a16:creationId xmlns:a16="http://schemas.microsoft.com/office/drawing/2014/main" id="{67E2865D-1263-9050-8A61-788E30BA1A8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62675" y="6414864"/>
            <a:ext cx="365125" cy="365125"/>
          </a:xfrm>
          <a:prstGeom prst="rect">
            <a:avLst/>
          </a:prstGeom>
        </p:spPr>
      </p:pic>
      <p:sp>
        <p:nvSpPr>
          <p:cNvPr id="33" name="CuadroTexto 32">
            <a:extLst>
              <a:ext uri="{FF2B5EF4-FFF2-40B4-BE49-F238E27FC236}">
                <a16:creationId xmlns:a16="http://schemas.microsoft.com/office/drawing/2014/main" id="{BFA40AF4-3846-5CBC-9726-DD64BD7FF0FA}"/>
              </a:ext>
            </a:extLst>
          </p:cNvPr>
          <p:cNvSpPr txBox="1"/>
          <p:nvPr userDrawn="1"/>
        </p:nvSpPr>
        <p:spPr>
          <a:xfrm>
            <a:off x="2843894" y="6425757"/>
            <a:ext cx="2432937" cy="369332"/>
          </a:xfrm>
          <a:prstGeom prst="rect">
            <a:avLst/>
          </a:prstGeom>
          <a:solidFill>
            <a:srgbClr val="00B0F0"/>
          </a:solidFill>
        </p:spPr>
        <p:txBody>
          <a:bodyPr wrap="square" rtlCol="0">
            <a:spAutoFit/>
          </a:bodyPr>
          <a:lstStyle/>
          <a:p>
            <a:r>
              <a:rPr lang="es-MX" b="1">
                <a:solidFill>
                  <a:schemeClr val="tx1"/>
                </a:solidFill>
              </a:rPr>
              <a:t>@IglesiaElLlanoTulaHgo</a:t>
            </a:r>
          </a:p>
        </p:txBody>
      </p:sp>
      <p:sp>
        <p:nvSpPr>
          <p:cNvPr id="34" name="CuadroTexto 33">
            <a:extLst>
              <a:ext uri="{FF2B5EF4-FFF2-40B4-BE49-F238E27FC236}">
                <a16:creationId xmlns:a16="http://schemas.microsoft.com/office/drawing/2014/main" id="{B444AB40-2EA1-0181-24DE-17F7219D0002}"/>
              </a:ext>
            </a:extLst>
          </p:cNvPr>
          <p:cNvSpPr txBox="1"/>
          <p:nvPr userDrawn="1"/>
        </p:nvSpPr>
        <p:spPr>
          <a:xfrm>
            <a:off x="5664314" y="6439147"/>
            <a:ext cx="1856872" cy="369332"/>
          </a:xfrm>
          <a:prstGeom prst="rect">
            <a:avLst/>
          </a:prstGeom>
          <a:solidFill>
            <a:srgbClr val="00B0F0"/>
          </a:solidFill>
        </p:spPr>
        <p:txBody>
          <a:bodyPr wrap="square" rtlCol="0">
            <a:spAutoFit/>
          </a:bodyPr>
          <a:lstStyle/>
          <a:p>
            <a:r>
              <a:rPr lang="es-MX" b="1">
                <a:solidFill>
                  <a:schemeClr val="tx1"/>
                </a:solidFill>
              </a:rPr>
              <a:t>@</a:t>
            </a:r>
            <a:r>
              <a:rPr lang="es-MX" b="1" err="1">
                <a:solidFill>
                  <a:schemeClr val="tx1"/>
                </a:solidFill>
              </a:rPr>
              <a:t>IASD_EL_Llano</a:t>
            </a:r>
            <a:endParaRPr lang="es-MX" b="1">
              <a:solidFill>
                <a:schemeClr val="tx1"/>
              </a:solidFill>
            </a:endParaRPr>
          </a:p>
        </p:txBody>
      </p:sp>
      <p:pic>
        <p:nvPicPr>
          <p:cNvPr id="35" name="Imagen 34" descr="Icono&#10;&#10;Descripción generada automáticamente">
            <a:extLst>
              <a:ext uri="{FF2B5EF4-FFF2-40B4-BE49-F238E27FC236}">
                <a16:creationId xmlns:a16="http://schemas.microsoft.com/office/drawing/2014/main" id="{22136A54-EE3D-4A95-7FEA-E1CA273888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55342" y="6414864"/>
            <a:ext cx="400103" cy="400103"/>
          </a:xfrm>
          <a:prstGeom prst="rect">
            <a:avLst/>
          </a:prstGeom>
        </p:spPr>
      </p:pic>
      <p:sp>
        <p:nvSpPr>
          <p:cNvPr id="36" name="CuadroTexto 35">
            <a:extLst>
              <a:ext uri="{FF2B5EF4-FFF2-40B4-BE49-F238E27FC236}">
                <a16:creationId xmlns:a16="http://schemas.microsoft.com/office/drawing/2014/main" id="{EA59B72E-368B-0459-A2F1-A42F80F9FAD4}"/>
              </a:ext>
            </a:extLst>
          </p:cNvPr>
          <p:cNvSpPr txBox="1"/>
          <p:nvPr userDrawn="1"/>
        </p:nvSpPr>
        <p:spPr>
          <a:xfrm>
            <a:off x="7919586" y="6420898"/>
            <a:ext cx="1856872" cy="369332"/>
          </a:xfrm>
          <a:prstGeom prst="rect">
            <a:avLst/>
          </a:prstGeom>
          <a:solidFill>
            <a:srgbClr val="00B0F0"/>
          </a:solidFill>
        </p:spPr>
        <p:txBody>
          <a:bodyPr wrap="square" rtlCol="0">
            <a:spAutoFit/>
          </a:bodyPr>
          <a:lstStyle/>
          <a:p>
            <a:r>
              <a:rPr lang="es-MX" b="1">
                <a:solidFill>
                  <a:schemeClr val="tx1"/>
                </a:solidFill>
              </a:rPr>
              <a:t>@iasddistritotula</a:t>
            </a:r>
          </a:p>
        </p:txBody>
      </p:sp>
      <p:pic>
        <p:nvPicPr>
          <p:cNvPr id="37" name="Imagen 36">
            <a:extLst>
              <a:ext uri="{FF2B5EF4-FFF2-40B4-BE49-F238E27FC236}">
                <a16:creationId xmlns:a16="http://schemas.microsoft.com/office/drawing/2014/main" id="{EA3D70A9-BCD2-5CB2-57BF-72C5701A5D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86770" y="6413554"/>
            <a:ext cx="420518" cy="420518"/>
          </a:xfrm>
          <a:prstGeom prst="rect">
            <a:avLst/>
          </a:prstGeom>
        </p:spPr>
      </p:pic>
      <p:sp>
        <p:nvSpPr>
          <p:cNvPr id="9" name="CuadroTexto 8">
            <a:extLst>
              <a:ext uri="{FF2B5EF4-FFF2-40B4-BE49-F238E27FC236}">
                <a16:creationId xmlns:a16="http://schemas.microsoft.com/office/drawing/2014/main" id="{B6B498AB-C0EC-B0BA-B2CD-527C584DCC1F}"/>
              </a:ext>
            </a:extLst>
          </p:cNvPr>
          <p:cNvSpPr txBox="1"/>
          <p:nvPr userDrawn="1"/>
        </p:nvSpPr>
        <p:spPr>
          <a:xfrm>
            <a:off x="-46835" y="1013753"/>
            <a:ext cx="2326390" cy="692497"/>
          </a:xfrm>
          <a:prstGeom prst="rect">
            <a:avLst/>
          </a:prstGeom>
          <a:noFill/>
        </p:spPr>
        <p:txBody>
          <a:bodyPr wrap="square" rtlCol="0">
            <a:spAutoFit/>
          </a:bodyPr>
          <a:lstStyle/>
          <a:p>
            <a:r>
              <a:rPr lang="es-MX" sz="2400" dirty="0">
                <a:solidFill>
                  <a:schemeClr val="bg1"/>
                </a:solidFill>
                <a:latin typeface="Impact" panose="020B0806030902050204" pitchFamily="34" charset="0"/>
              </a:rPr>
              <a:t>Escuela Sabática</a:t>
            </a:r>
          </a:p>
          <a:p>
            <a:r>
              <a:rPr lang="es-MX" sz="1500" dirty="0">
                <a:solidFill>
                  <a:schemeClr val="bg1"/>
                </a:solidFill>
                <a:latin typeface="Impact" panose="020B0806030902050204" pitchFamily="34" charset="0"/>
              </a:rPr>
              <a:t>Guía de Estudio de la Biblia</a:t>
            </a:r>
          </a:p>
        </p:txBody>
      </p:sp>
      <p:sp>
        <p:nvSpPr>
          <p:cNvPr id="2" name="CuadroTexto 1">
            <a:extLst>
              <a:ext uri="{FF2B5EF4-FFF2-40B4-BE49-F238E27FC236}">
                <a16:creationId xmlns:a16="http://schemas.microsoft.com/office/drawing/2014/main" id="{A3E93D66-26CA-9690-6C5F-6C84B729B0D0}"/>
              </a:ext>
            </a:extLst>
          </p:cNvPr>
          <p:cNvSpPr txBox="1"/>
          <p:nvPr userDrawn="1"/>
        </p:nvSpPr>
        <p:spPr>
          <a:xfrm>
            <a:off x="-7082" y="3575902"/>
            <a:ext cx="2276695" cy="830997"/>
          </a:xfrm>
          <a:prstGeom prst="rect">
            <a:avLst/>
          </a:prstGeom>
          <a:noFill/>
        </p:spPr>
        <p:txBody>
          <a:bodyPr wrap="square" rtlCol="0">
            <a:spAutoFit/>
          </a:bodyPr>
          <a:lstStyle/>
          <a:p>
            <a:pPr algn="ctr"/>
            <a:r>
              <a:rPr lang="es-MX" sz="4800" b="1" dirty="0">
                <a:ln>
                  <a:solidFill>
                    <a:schemeClr val="tx1"/>
                  </a:solidFill>
                </a:ln>
                <a:solidFill>
                  <a:schemeClr val="bg1">
                    <a:lumMod val="95000"/>
                  </a:schemeClr>
                </a:solidFill>
                <a:effectLst>
                  <a:outerShdw blurRad="38100" dist="38100" dir="2700000" algn="tl">
                    <a:schemeClr val="bg1">
                      <a:alpha val="43000"/>
                    </a:schemeClr>
                  </a:outerShdw>
                </a:effectLst>
                <a:latin typeface="+mn-lt"/>
                <a:ea typeface="Adobe Fan Heiti Std B" panose="020B0700000000000000" pitchFamily="34" charset="-128"/>
                <a:cs typeface="Adobe Arabic" panose="02040503050201020203" pitchFamily="18" charset="-78"/>
              </a:rPr>
              <a:t>10</a:t>
            </a:r>
          </a:p>
        </p:txBody>
      </p:sp>
      <p:pic>
        <p:nvPicPr>
          <p:cNvPr id="8" name="Imagen 7">
            <a:extLst>
              <a:ext uri="{FF2B5EF4-FFF2-40B4-BE49-F238E27FC236}">
                <a16:creationId xmlns:a16="http://schemas.microsoft.com/office/drawing/2014/main" id="{6C3FC000-E3B6-B013-2912-548E4CE3FAB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938390">
            <a:off x="7899378" y="-7635"/>
            <a:ext cx="3785656" cy="2560657"/>
          </a:xfrm>
          <a:prstGeom prst="rect">
            <a:avLst/>
          </a:prstGeom>
        </p:spPr>
      </p:pic>
      <p:grpSp>
        <p:nvGrpSpPr>
          <p:cNvPr id="12" name="Grupo 11">
            <a:extLst>
              <a:ext uri="{FF2B5EF4-FFF2-40B4-BE49-F238E27FC236}">
                <a16:creationId xmlns:a16="http://schemas.microsoft.com/office/drawing/2014/main" id="{02492CFE-3211-C4D7-C795-7938842C330F}"/>
              </a:ext>
            </a:extLst>
          </p:cNvPr>
          <p:cNvGrpSpPr/>
          <p:nvPr userDrawn="1"/>
        </p:nvGrpSpPr>
        <p:grpSpPr>
          <a:xfrm>
            <a:off x="4500677" y="-112509"/>
            <a:ext cx="3454768" cy="1126262"/>
            <a:chOff x="4821131" y="-99712"/>
            <a:chExt cx="3454768" cy="1126262"/>
          </a:xfrm>
        </p:grpSpPr>
        <p:sp>
          <p:nvSpPr>
            <p:cNvPr id="7" name="CuadroTexto 6">
              <a:extLst>
                <a:ext uri="{FF2B5EF4-FFF2-40B4-BE49-F238E27FC236}">
                  <a16:creationId xmlns:a16="http://schemas.microsoft.com/office/drawing/2014/main" id="{5C250BAA-27C7-129F-12B6-4EFA46BD2A82}"/>
                </a:ext>
              </a:extLst>
            </p:cNvPr>
            <p:cNvSpPr txBox="1"/>
            <p:nvPr userDrawn="1"/>
          </p:nvSpPr>
          <p:spPr>
            <a:xfrm>
              <a:off x="4821131" y="-99712"/>
              <a:ext cx="3454768" cy="707886"/>
            </a:xfrm>
            <a:prstGeom prst="rect">
              <a:avLst/>
            </a:prstGeom>
            <a:noFill/>
          </p:spPr>
          <p:txBody>
            <a:bodyPr wrap="square" rtlCol="0">
              <a:spAutoFit/>
            </a:bodyPr>
            <a:lstStyle/>
            <a:p>
              <a:r>
                <a:rPr lang="es-MX" sz="2800" b="0" spc="-150" dirty="0">
                  <a:solidFill>
                    <a:schemeClr val="bg1"/>
                  </a:solidFill>
                  <a:latin typeface="Noto Serif" panose="02020600060500020200" pitchFamily="18" charset="0"/>
                  <a:ea typeface="Noto Serif" panose="02020600060500020200" pitchFamily="18" charset="0"/>
                  <a:cs typeface="Noto Serif" panose="02020600060500020200" pitchFamily="18" charset="0"/>
                </a:rPr>
                <a:t>El amor de</a:t>
              </a:r>
              <a:r>
                <a:rPr lang="es-MX" sz="4000" b="0" spc="-150" dirty="0">
                  <a:solidFill>
                    <a:schemeClr val="bg1"/>
                  </a:solidFill>
                  <a:latin typeface="Noto Serif" panose="02020600060500020200" pitchFamily="18" charset="0"/>
                  <a:ea typeface="Noto Serif" panose="02020600060500020200" pitchFamily="18" charset="0"/>
                  <a:cs typeface="Noto Serif" panose="02020600060500020200" pitchFamily="18" charset="0"/>
                </a:rPr>
                <a:t> </a:t>
              </a:r>
              <a:r>
                <a:rPr lang="es-MX" sz="4000" b="1" spc="-150" dirty="0">
                  <a:solidFill>
                    <a:schemeClr val="bg1"/>
                  </a:solidFill>
                  <a:latin typeface="Noto Serif" panose="02020600060500020200" pitchFamily="18" charset="0"/>
                  <a:ea typeface="Noto Serif" panose="02020600060500020200" pitchFamily="18" charset="0"/>
                  <a:cs typeface="Noto Serif" panose="02020600060500020200" pitchFamily="18" charset="0"/>
                </a:rPr>
                <a:t>Dios y</a:t>
              </a:r>
            </a:p>
          </p:txBody>
        </p:sp>
        <p:sp>
          <p:nvSpPr>
            <p:cNvPr id="11" name="CuadroTexto 10">
              <a:extLst>
                <a:ext uri="{FF2B5EF4-FFF2-40B4-BE49-F238E27FC236}">
                  <a16:creationId xmlns:a16="http://schemas.microsoft.com/office/drawing/2014/main" id="{F152A176-FCE4-57C9-A5C5-9A3749F1991D}"/>
                </a:ext>
              </a:extLst>
            </p:cNvPr>
            <p:cNvSpPr txBox="1"/>
            <p:nvPr userDrawn="1"/>
          </p:nvSpPr>
          <p:spPr>
            <a:xfrm>
              <a:off x="5397827" y="503330"/>
              <a:ext cx="2014216" cy="523220"/>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su </a:t>
              </a:r>
              <a:r>
                <a:rPr lang="es-MX" sz="2800" b="1" dirty="0">
                  <a:solidFill>
                    <a:schemeClr val="bg1"/>
                  </a:solidFill>
                  <a:latin typeface="Noto Serif" panose="02020600060500020200" pitchFamily="18" charset="0"/>
                  <a:ea typeface="Noto Serif" panose="02020600060500020200" pitchFamily="18" charset="0"/>
                  <a:cs typeface="Noto Serif" panose="02020600060500020200" pitchFamily="18" charset="0"/>
                </a:rPr>
                <a:t>Justicia</a:t>
              </a:r>
            </a:p>
          </p:txBody>
        </p:sp>
      </p:grpSp>
    </p:spTree>
    <p:extLst>
      <p:ext uri="{BB962C8B-B14F-4D97-AF65-F5344CB8AC3E}">
        <p14:creationId xmlns:p14="http://schemas.microsoft.com/office/powerpoint/2010/main" val="2625502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879EC7"/>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Viernes</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80712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69343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a:t>Para Estudiar y Meditar</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199" y="1414130"/>
            <a:ext cx="10515599" cy="5078745"/>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pic>
        <p:nvPicPr>
          <p:cNvPr id="6" name="Imagen 5">
            <a:extLst>
              <a:ext uri="{FF2B5EF4-FFF2-40B4-BE49-F238E27FC236}">
                <a16:creationId xmlns:a16="http://schemas.microsoft.com/office/drawing/2014/main" id="{F9288BD1-DBCF-8781-5786-D71C1B081F9D}"/>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4922058"/>
            <a:ext cx="1732152" cy="1570817"/>
          </a:xfrm>
          <a:prstGeom prst="rect">
            <a:avLst/>
          </a:prstGeom>
          <a:ln>
            <a:solidFill>
              <a:srgbClr val="3A241B"/>
            </a:solidFill>
          </a:ln>
        </p:spPr>
      </p:pic>
      <p:sp>
        <p:nvSpPr>
          <p:cNvPr id="7" name="Rectángulo 6">
            <a:extLst>
              <a:ext uri="{FF2B5EF4-FFF2-40B4-BE49-F238E27FC236}">
                <a16:creationId xmlns:a16="http://schemas.microsoft.com/office/drawing/2014/main" id="{C0C321DA-194A-2191-393B-B1FCD04688DA}"/>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2C93EF5D-790E-166E-63A2-DAE11B35B910}"/>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20000" y="5089027"/>
            <a:ext cx="1772000" cy="1586410"/>
          </a:xfrm>
          <a:prstGeom prst="rect">
            <a:avLst/>
          </a:prstGeom>
          <a:ln>
            <a:noFill/>
          </a:ln>
        </p:spPr>
      </p:pic>
    </p:spTree>
    <p:extLst>
      <p:ext uri="{BB962C8B-B14F-4D97-AF65-F5344CB8AC3E}">
        <p14:creationId xmlns:p14="http://schemas.microsoft.com/office/powerpoint/2010/main" val="16068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F384F-5FAA-793F-9ADF-9FE239747309}"/>
              </a:ext>
            </a:extLst>
          </p:cNvPr>
          <p:cNvSpPr>
            <a:spLocks noGrp="1"/>
          </p:cNvSpPr>
          <p:nvPr>
            <p:ph type="title" hasCustomPrompt="1"/>
          </p:nvPr>
        </p:nvSpPr>
        <p:spPr>
          <a:xfrm>
            <a:off x="838200" y="566530"/>
            <a:ext cx="5572539" cy="765313"/>
          </a:xfrm>
          <a:solidFill>
            <a:srgbClr val="4E4D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lvl1pPr algn="ctr">
              <a:defRPr sz="4000">
                <a:solidFill>
                  <a:schemeClr val="bg1"/>
                </a:solidFill>
                <a:latin typeface="Bahnschrift" panose="020B0502040204020203" pitchFamily="34" charset="0"/>
              </a:defRPr>
            </a:lvl1pPr>
          </a:lstStyle>
          <a:p>
            <a:r>
              <a:rPr lang="es-MX"/>
              <a:t>Para Memorizar</a:t>
            </a:r>
          </a:p>
        </p:txBody>
      </p:sp>
      <p:sp>
        <p:nvSpPr>
          <p:cNvPr id="3" name="Marcador de contenido 2">
            <a:extLst>
              <a:ext uri="{FF2B5EF4-FFF2-40B4-BE49-F238E27FC236}">
                <a16:creationId xmlns:a16="http://schemas.microsoft.com/office/drawing/2014/main" id="{AD6416DA-D468-1E38-B8F8-86B122923A03}"/>
              </a:ext>
            </a:extLst>
          </p:cNvPr>
          <p:cNvSpPr>
            <a:spLocks noGrp="1"/>
          </p:cNvSpPr>
          <p:nvPr>
            <p:ph idx="1"/>
          </p:nvPr>
        </p:nvSpPr>
        <p:spPr>
          <a:xfrm>
            <a:off x="838200" y="1825625"/>
            <a:ext cx="5572539" cy="4351338"/>
          </a:xfrm>
        </p:spPr>
        <p:txBody>
          <a:bodyPr/>
          <a:lstStyle>
            <a:lvl1pPr>
              <a:defRPr>
                <a:latin typeface="Bahnschrift" panose="020B0502040204020203" pitchFamily="34" charset="0"/>
              </a:defRPr>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grpSp>
        <p:nvGrpSpPr>
          <p:cNvPr id="9" name="Grupo 8">
            <a:extLst>
              <a:ext uri="{FF2B5EF4-FFF2-40B4-BE49-F238E27FC236}">
                <a16:creationId xmlns:a16="http://schemas.microsoft.com/office/drawing/2014/main" id="{D43830FA-C523-5FB8-0FBB-D670112D2D8E}"/>
              </a:ext>
            </a:extLst>
          </p:cNvPr>
          <p:cNvGrpSpPr/>
          <p:nvPr userDrawn="1"/>
        </p:nvGrpSpPr>
        <p:grpSpPr>
          <a:xfrm>
            <a:off x="10384170" y="-8877"/>
            <a:ext cx="1816380" cy="6866877"/>
            <a:chOff x="10384170" y="0"/>
            <a:chExt cx="1816380" cy="6935045"/>
          </a:xfrm>
          <a:solidFill>
            <a:srgbClr val="A2C0DA"/>
          </a:solidFill>
        </p:grpSpPr>
        <p:sp>
          <p:nvSpPr>
            <p:cNvPr id="10" name="Rectángulo 9">
              <a:extLst>
                <a:ext uri="{FF2B5EF4-FFF2-40B4-BE49-F238E27FC236}">
                  <a16:creationId xmlns:a16="http://schemas.microsoft.com/office/drawing/2014/main" id="{D36033FD-B565-98F8-BCEE-B26286452E36}"/>
                </a:ext>
              </a:extLst>
            </p:cNvPr>
            <p:cNvSpPr/>
            <p:nvPr userDrawn="1"/>
          </p:nvSpPr>
          <p:spPr>
            <a:xfrm>
              <a:off x="10384170" y="0"/>
              <a:ext cx="1816380" cy="69350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C2C0C666-FC4E-35A8-58B7-9A30BC7F44E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267740"/>
              <a:ext cx="1787906" cy="1586410"/>
            </a:xfrm>
            <a:prstGeom prst="rect">
              <a:avLst/>
            </a:prstGeom>
            <a:grpFill/>
            <a:ln>
              <a:noFill/>
            </a:ln>
          </p:spPr>
        </p:pic>
      </p:grpSp>
    </p:spTree>
    <p:extLst>
      <p:ext uri="{BB962C8B-B14F-4D97-AF65-F5344CB8AC3E}">
        <p14:creationId xmlns:p14="http://schemas.microsoft.com/office/powerpoint/2010/main" val="32504935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69343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a:t>Enfoque del Estudio</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200" y="1414130"/>
            <a:ext cx="9565894" cy="5078745"/>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FA1AA0D3-0C31-E39A-40B3-CD257BD0EEF0}"/>
              </a:ext>
            </a:extLst>
          </p:cNvPr>
          <p:cNvSpPr/>
          <p:nvPr userDrawn="1"/>
        </p:nvSpPr>
        <p:spPr>
          <a:xfrm>
            <a:off x="10384170" y="-8878"/>
            <a:ext cx="1816380" cy="6866879"/>
          </a:xfrm>
          <a:prstGeom prst="rect">
            <a:avLst/>
          </a:prstGeom>
          <a:solidFill>
            <a:srgbClr val="A2C0DA"/>
          </a:solidFill>
          <a:ln>
            <a:solidFill>
              <a:srgbClr val="829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FE981D50-2213-A4FE-11F7-6AC77B7C341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29438785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8" y="244549"/>
            <a:ext cx="2668956" cy="595422"/>
          </a:xfrm>
          <a:solidFill>
            <a:srgbClr val="FFFF0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Sábado</a:t>
            </a:r>
            <a:endParaRPr lang="es-MX"/>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8"/>
            <a:ext cx="1816380" cy="6866879"/>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364771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58325" cy="659218"/>
          </a:xfrm>
          <a:solidFill>
            <a:srgbClr val="0070C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Domingo</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8"/>
            <a:ext cx="1816380" cy="6866879"/>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77157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chemeClr val="accent2">
              <a:lumMod val="75000"/>
            </a:schemeClr>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Lunes</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09FD1E85-B9FB-9717-A420-2C2D1703BFD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327319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chemeClr val="accent6">
              <a:lumMod val="75000"/>
            </a:schemeClr>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Martes</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381232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7030A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Miércoles</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291180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3A241B"/>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a:ln/>
                <a:solidFill>
                  <a:schemeClr val="bg1"/>
                </a:solidFill>
                <a:effectLst/>
              </a:rPr>
              <a:t>Jueves</a:t>
            </a:r>
            <a:endParaRPr lang="es-MX"/>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A2C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102619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23000" b="-68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BC164EA-CD03-CDE3-4C70-D65E5324CA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8402620B-FC92-FE96-84D6-7AD454973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663A4EC4-8259-128D-5D4B-B1A5577ED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6F4E8-F38C-42C9-9C2C-1B30C3AC1985}" type="datetimeFigureOut">
              <a:rPr lang="es-MX" smtClean="0"/>
              <a:t>06/03/2025</a:t>
            </a:fld>
            <a:endParaRPr lang="es-MX"/>
          </a:p>
        </p:txBody>
      </p:sp>
      <p:sp>
        <p:nvSpPr>
          <p:cNvPr id="5" name="Marcador de pie de página 4">
            <a:extLst>
              <a:ext uri="{FF2B5EF4-FFF2-40B4-BE49-F238E27FC236}">
                <a16:creationId xmlns:a16="http://schemas.microsoft.com/office/drawing/2014/main" id="{5D21FC23-2A34-1A69-6A1A-801839853D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C286D127-1499-4104-59F8-508310161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36436-985C-49E4-94E8-B6E0A34F10FA}" type="slidenum">
              <a:rPr lang="es-MX" smtClean="0"/>
              <a:t>‹Nº›</a:t>
            </a:fld>
            <a:endParaRPr lang="es-MX"/>
          </a:p>
        </p:txBody>
      </p:sp>
    </p:spTree>
    <p:extLst>
      <p:ext uri="{BB962C8B-B14F-4D97-AF65-F5344CB8AC3E}">
        <p14:creationId xmlns:p14="http://schemas.microsoft.com/office/powerpoint/2010/main" val="3084498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1" r:id="rId5"/>
    <p:sldLayoutId id="2147483662" r:id="rId6"/>
    <p:sldLayoutId id="2147483663" r:id="rId7"/>
    <p:sldLayoutId id="2147483664" r:id="rId8"/>
    <p:sldLayoutId id="2147483665" r:id="rId9"/>
    <p:sldLayoutId id="2147483667"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t="-23000" b="-6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65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8A06159-10CE-6092-3C21-C54D76BF8895}"/>
              </a:ext>
            </a:extLst>
          </p:cNvPr>
          <p:cNvSpPr>
            <a:spLocks noGrp="1"/>
          </p:cNvSpPr>
          <p:nvPr>
            <p:ph type="title"/>
          </p:nvPr>
        </p:nvSpPr>
        <p:spPr/>
        <p:txBody>
          <a:bodyPr/>
          <a:lstStyle/>
          <a:p>
            <a:r>
              <a:rPr lang="es-MX"/>
              <a:t>PARA ESTUDIAR Y MEDITAR</a:t>
            </a:r>
          </a:p>
        </p:txBody>
      </p:sp>
      <p:sp>
        <p:nvSpPr>
          <p:cNvPr id="7" name="Marcador de contenido 6">
            <a:extLst>
              <a:ext uri="{FF2B5EF4-FFF2-40B4-BE49-F238E27FC236}">
                <a16:creationId xmlns:a16="http://schemas.microsoft.com/office/drawing/2014/main" id="{B5030CE1-1F6F-F1D9-6767-9BD33F1D3CBA}"/>
              </a:ext>
            </a:extLst>
          </p:cNvPr>
          <p:cNvSpPr>
            <a:spLocks noGrp="1"/>
          </p:cNvSpPr>
          <p:nvPr>
            <p:ph sz="half" idx="1"/>
          </p:nvPr>
        </p:nvSpPr>
        <p:spPr>
          <a:xfrm>
            <a:off x="761448" y="1678335"/>
            <a:ext cx="9642646" cy="4493865"/>
          </a:xfrm>
        </p:spPr>
        <p:txBody>
          <a:bodyPr wrap="square">
            <a:normAutofit fontScale="92500"/>
          </a:bodyPr>
          <a:lstStyle/>
          <a:p>
            <a:pPr marL="0" indent="0" algn="just">
              <a:lnSpc>
                <a:spcPts val="1600"/>
              </a:lnSpc>
              <a:buNone/>
            </a:pPr>
            <a:r>
              <a:rPr lang="es-MX" sz="2200" dirty="0">
                <a:latin typeface="Aptos Display" panose="020B0004020202020204" pitchFamily="34" charset="0"/>
              </a:rPr>
              <a:t>En lección de esta semana destaco tres importantes nociones: </a:t>
            </a:r>
            <a:r>
              <a:rPr lang="es-MX" sz="2200" b="1" dirty="0">
                <a:latin typeface="Aptos Display" panose="020B0004020202020204" pitchFamily="34" charset="0"/>
              </a:rPr>
              <a:t>1) Satanás es un gobernante ilegítimo y temporal; 2) Satanás calumnia y esclaviza bajo su dominio; 3) El dominio de Satanás tiene límites</a:t>
            </a:r>
          </a:p>
          <a:p>
            <a:pPr marL="0" indent="0" algn="just">
              <a:lnSpc>
                <a:spcPts val="1600"/>
              </a:lnSpc>
              <a:buNone/>
            </a:pPr>
            <a:r>
              <a:rPr lang="es-MX" sz="2200" dirty="0">
                <a:latin typeface="Aptos Display" panose="020B0004020202020204" pitchFamily="34" charset="0"/>
              </a:rPr>
              <a:t>Aunque quedan aún muchos interrogantes sin responder, las Escrituras enseñan sistemáticamente este principio crucial: Dios siempre hace lo mejor a la luz de todas las opciones disponibles (ver </a:t>
            </a:r>
            <a:r>
              <a:rPr lang="es-MX" sz="2200" dirty="0" err="1">
                <a:latin typeface="Aptos Display" panose="020B0004020202020204" pitchFamily="34" charset="0"/>
              </a:rPr>
              <a:t>Gén</a:t>
            </a:r>
            <a:r>
              <a:rPr lang="es-MX" sz="2200" dirty="0">
                <a:latin typeface="Aptos Display" panose="020B0004020202020204" pitchFamily="34" charset="0"/>
              </a:rPr>
              <a:t>. 18:25; </a:t>
            </a:r>
            <a:r>
              <a:rPr lang="es-MX" sz="2200" dirty="0" err="1">
                <a:latin typeface="Aptos Display" panose="020B0004020202020204" pitchFamily="34" charset="0"/>
              </a:rPr>
              <a:t>Deut</a:t>
            </a:r>
            <a:r>
              <a:rPr lang="es-MX" sz="2200" dirty="0">
                <a:latin typeface="Aptos Display" panose="020B0004020202020204" pitchFamily="34" charset="0"/>
              </a:rPr>
              <a:t>. 32:4; 1 Sam. 3:18; Sal. 145:17; Dan. 4:37; Hab. 1:13; Rom. 3:25, 26; </a:t>
            </a:r>
            <a:r>
              <a:rPr lang="es-MX" sz="2200" dirty="0" err="1">
                <a:latin typeface="Aptos Display" panose="020B0004020202020204" pitchFamily="34" charset="0"/>
              </a:rPr>
              <a:t>Apoc</a:t>
            </a:r>
            <a:r>
              <a:rPr lang="es-MX" sz="2200" dirty="0">
                <a:latin typeface="Aptos Display" panose="020B0004020202020204" pitchFamily="34" charset="0"/>
              </a:rPr>
              <a:t>. 15:3). De ello se desprende que cuando Dios no actúa como creemos que debería hacerlo es porque sabe que no existe una alternativa preferible para todos los implicados. A menudo no comprendemos los impedimentos a los que Dios debe enfrentarse en el Conflicto Cósmico. El «rompecabezas» tiene muchas piezas de las que no somos conscientes.</a:t>
            </a:r>
          </a:p>
          <a:p>
            <a:pPr marL="0" indent="0" algn="just">
              <a:lnSpc>
                <a:spcPts val="1600"/>
              </a:lnSpc>
              <a:buNone/>
            </a:pPr>
            <a:r>
              <a:rPr lang="es-MX" sz="2200" dirty="0">
                <a:latin typeface="Aptos Display" panose="020B0004020202020204" pitchFamily="34" charset="0"/>
              </a:rPr>
              <a:t>Sin embargo, todo se aclarará finalmente, y el carácter y la Ley de amor de Dios serán reivindicados más allá de toda sombra de duda. La Gran Controversia habrá terminado. He aquí cómo describe Elena G. de White ese día: El gran conflicto ha terminado. Ya no hay más pecado ni pecadores. Todo el universo está purificado. La misma pulsación de armonía y de gozo late en toda la creación. De Aquel que todo lo creó manan vida, luz y contentamiento por toda la extensión del espacio infinito. Desde el átomo más imperceptible hasta el mundo más vasto, todas las cosas animadas e inanimadas, declaran en su belleza sin mácula y en júbilo perfecto, que Dios es amor</a:t>
            </a:r>
          </a:p>
          <a:p>
            <a:pPr marL="0" indent="0" algn="just">
              <a:lnSpc>
                <a:spcPts val="1600"/>
              </a:lnSpc>
              <a:buNone/>
            </a:pPr>
            <a:endParaRPr lang="es-MX" sz="2200" dirty="0">
              <a:latin typeface="Aptos Display" panose="020B0004020202020204" pitchFamily="34" charset="0"/>
            </a:endParaRPr>
          </a:p>
        </p:txBody>
      </p:sp>
    </p:spTree>
    <p:extLst>
      <p:ext uri="{BB962C8B-B14F-4D97-AF65-F5344CB8AC3E}">
        <p14:creationId xmlns:p14="http://schemas.microsoft.com/office/powerpoint/2010/main" val="318850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0E561-E43A-8C44-DE02-CDA39EEF3812}"/>
              </a:ext>
            </a:extLst>
          </p:cNvPr>
          <p:cNvSpPr>
            <a:spLocks noGrp="1"/>
          </p:cNvSpPr>
          <p:nvPr>
            <p:ph type="title"/>
          </p:nvPr>
        </p:nvSpPr>
        <p:spPr>
          <a:solidFill>
            <a:srgbClr val="265283"/>
          </a:solidFill>
        </p:spPr>
        <p:txBody>
          <a:bodyPr vert="horz" lIns="91440" tIns="45720" rIns="91440" bIns="45720" rtlCol="0">
            <a:normAutofit/>
          </a:bodyPr>
          <a:lstStyle/>
          <a:p>
            <a:pPr>
              <a:spcBef>
                <a:spcPts val="1000"/>
              </a:spcBef>
              <a:buFont typeface="Arial" panose="020B0604020202020204" pitchFamily="34" charset="0"/>
            </a:pPr>
            <a:r>
              <a:rPr lang="es-MX" sz="4400" b="1" dirty="0">
                <a:ea typeface="+mn-ea"/>
                <a:cs typeface="+mn-cs"/>
              </a:rPr>
              <a:t>Para Memorizar</a:t>
            </a:r>
          </a:p>
        </p:txBody>
      </p:sp>
      <p:sp>
        <p:nvSpPr>
          <p:cNvPr id="5" name="Doble onda 4">
            <a:extLst>
              <a:ext uri="{FF2B5EF4-FFF2-40B4-BE49-F238E27FC236}">
                <a16:creationId xmlns:a16="http://schemas.microsoft.com/office/drawing/2014/main" id="{D584D07D-BA94-A8F7-9483-916BC34050AD}"/>
              </a:ext>
            </a:extLst>
          </p:cNvPr>
          <p:cNvSpPr/>
          <p:nvPr/>
        </p:nvSpPr>
        <p:spPr>
          <a:xfrm>
            <a:off x="606055" y="1531088"/>
            <a:ext cx="5804683" cy="4760381"/>
          </a:xfrm>
          <a:prstGeom prst="doubleWave">
            <a:avLst/>
          </a:prstGeom>
          <a:noFill/>
          <a:ln w="38100" cap="flat" cmpd="sng" algn="ctr">
            <a:noFill/>
            <a:prstDash val="solid"/>
            <a:round/>
            <a:headEnd type="none" w="med" len="med"/>
            <a:tailEnd type="none" w="med" len="med"/>
          </a:ln>
          <a:effectLst>
            <a:outerShdw blurRad="50800" dist="50800" algn="ctr" rotWithShape="0">
              <a:srgbClr val="000000">
                <a:alpha val="43137"/>
              </a:srgbClr>
            </a:outerShdw>
          </a:effectLst>
        </p:spPr>
        <p:style>
          <a:lnRef idx="0">
            <a:scrgbClr r="0" g="0" b="0"/>
          </a:lnRef>
          <a:fillRef idx="0">
            <a:scrgbClr r="0" g="0" b="0"/>
          </a:fillRef>
          <a:effectRef idx="0">
            <a:scrgbClr r="0" g="0" b="0"/>
          </a:effectRef>
          <a:fontRef idx="minor">
            <a:schemeClr val="accent2"/>
          </a:fontRef>
        </p:style>
        <p:txBody>
          <a:bodyPr wrap="square" rtlCol="0" anchor="ctr">
            <a:noAutofit/>
          </a:bodyPr>
          <a:lstStyle/>
          <a:p>
            <a:pPr algn="ctr">
              <a:lnSpc>
                <a:spcPts val="3480"/>
              </a:lnSpc>
            </a:pPr>
            <a:r>
              <a:rPr lang="es-MX" sz="3600" b="1" dirty="0">
                <a:solidFill>
                  <a:schemeClr val="tx1"/>
                </a:solidFill>
                <a:latin typeface="Aptos Display" panose="020B0004020202020204" pitchFamily="34" charset="0"/>
              </a:rPr>
              <a:t>«El que practica el pecado es del diablo, porque el diablo peca desde el principio. Para esto apareció el Hijo de Dios, para deshacer las obras del diablo»</a:t>
            </a:r>
          </a:p>
          <a:p>
            <a:pPr algn="ctr">
              <a:lnSpc>
                <a:spcPts val="3480"/>
              </a:lnSpc>
            </a:pPr>
            <a:r>
              <a:rPr lang="es-MX" sz="3600" b="1" dirty="0">
                <a:solidFill>
                  <a:schemeClr val="tx1"/>
                </a:solidFill>
                <a:latin typeface="Aptos Display" panose="020B0004020202020204" pitchFamily="34" charset="0"/>
              </a:rPr>
              <a:t>(1 Juan 3: 8).</a:t>
            </a:r>
          </a:p>
        </p:txBody>
      </p:sp>
      <p:sp>
        <p:nvSpPr>
          <p:cNvPr id="3" name="Rectángulo: esquinas redondeadas 2">
            <a:extLst>
              <a:ext uri="{FF2B5EF4-FFF2-40B4-BE49-F238E27FC236}">
                <a16:creationId xmlns:a16="http://schemas.microsoft.com/office/drawing/2014/main" id="{EF0BC2FB-53FE-CBAC-4370-418FA4B8FF43}"/>
              </a:ext>
            </a:extLst>
          </p:cNvPr>
          <p:cNvSpPr/>
          <p:nvPr/>
        </p:nvSpPr>
        <p:spPr>
          <a:xfrm>
            <a:off x="6549656" y="2488019"/>
            <a:ext cx="3894337" cy="2652097"/>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effectLst>
            <a:innerShdw blurRad="63500" dist="50800" dir="18900000">
              <a:prstClr val="black">
                <a:alpha val="50000"/>
              </a:prstClr>
            </a:innerShdw>
          </a:effectLst>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12536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5E0DBFC-8D99-0EC1-8869-D2AE3223C0AA}"/>
              </a:ext>
            </a:extLst>
          </p:cNvPr>
          <p:cNvSpPr>
            <a:spLocks noGrp="1"/>
          </p:cNvSpPr>
          <p:nvPr>
            <p:ph type="title"/>
          </p:nvPr>
        </p:nvSpPr>
        <p:spPr>
          <a:xfrm>
            <a:off x="811305" y="365125"/>
            <a:ext cx="9565894" cy="772559"/>
          </a:xfrm>
          <a:solidFill>
            <a:srgbClr val="265283"/>
          </a:solidFill>
        </p:spPr>
        <p:txBody>
          <a:bodyPr/>
          <a:lstStyle/>
          <a:p>
            <a:r>
              <a:rPr lang="es-MX"/>
              <a:t>Enfoque del Estudio</a:t>
            </a:r>
          </a:p>
        </p:txBody>
      </p:sp>
      <p:sp>
        <p:nvSpPr>
          <p:cNvPr id="6" name="Marcador de contenido 5">
            <a:extLst>
              <a:ext uri="{FF2B5EF4-FFF2-40B4-BE49-F238E27FC236}">
                <a16:creationId xmlns:a16="http://schemas.microsoft.com/office/drawing/2014/main" id="{3BF1AEB9-94DB-8515-B032-A5A29DBFA153}"/>
              </a:ext>
            </a:extLst>
          </p:cNvPr>
          <p:cNvSpPr>
            <a:spLocks noGrp="1"/>
          </p:cNvSpPr>
          <p:nvPr>
            <p:ph sz="half" idx="4294967295"/>
          </p:nvPr>
        </p:nvSpPr>
        <p:spPr>
          <a:xfrm>
            <a:off x="3371789" y="1402654"/>
            <a:ext cx="7059842" cy="5140326"/>
          </a:xfrm>
        </p:spPr>
        <p:txBody>
          <a:bodyPr vert="horz" wrap="square" lIns="91440" tIns="45720" rIns="91440" bIns="45720" rtlCol="0">
            <a:normAutofit lnSpcReduction="10000"/>
          </a:bodyPr>
          <a:lstStyle/>
          <a:p>
            <a:pPr marL="0" indent="0" algn="just">
              <a:buNone/>
              <a:tabLst>
                <a:tab pos="534988" algn="l"/>
              </a:tabLst>
            </a:pPr>
            <a:r>
              <a:rPr lang="es-MX" sz="1800" dirty="0">
                <a:latin typeface="Aptos Display" panose="020B0004020202020204" pitchFamily="34" charset="0"/>
              </a:rPr>
              <a:t>El gobierno de Satanás está limitado por Dios. El Príncipe de este mundo es un gobernante ilegítimo, especialmente desde el punto de vista de su carácter. </a:t>
            </a:r>
            <a:r>
              <a:rPr lang="es-MX" sz="1800" b="1" dirty="0">
                <a:latin typeface="Aptos Display" panose="020B0004020202020204" pitchFamily="34" charset="0"/>
              </a:rPr>
              <a:t>Texto clave 1 Juan 3:8; para el estudio de esta semana: Génesis  Job 1:1-12; 2:1-7; Daniel 10; Lucas 4:6; Juan 12:31..  </a:t>
            </a:r>
            <a:r>
              <a:rPr lang="es-MX" sz="1800" dirty="0">
                <a:latin typeface="Aptos Display" panose="020B0004020202020204" pitchFamily="34" charset="0"/>
              </a:rPr>
              <a:t>La lección de esta semana destaca tres importantes nociones:</a:t>
            </a:r>
            <a:r>
              <a:rPr lang="es-MX" sz="1800" b="1" dirty="0">
                <a:latin typeface="Aptos Display" panose="020B0004020202020204" pitchFamily="34" charset="0"/>
              </a:rPr>
              <a:t> 1) Satanás es un gobernante ilegítimo y temporal; 2) Satanás calumnia y esclaviza bajo su dominio; 3) El dominio de Satanás tiene límites.</a:t>
            </a:r>
          </a:p>
          <a:p>
            <a:pPr marL="0" indent="0" algn="just">
              <a:buNone/>
              <a:tabLst>
                <a:tab pos="534988" algn="l"/>
              </a:tabLst>
            </a:pPr>
            <a:r>
              <a:rPr lang="es-MX" sz="1800" dirty="0">
                <a:latin typeface="Aptos Display" panose="020B0004020202020204" pitchFamily="34" charset="0"/>
              </a:rPr>
              <a:t>Dios permitió que Satanás gobernara de manera limitada y temporal cuando el pecado entró en este mundo, pero la autoridad del Enemigo no es legítima. Aunque Dios ha limitado su propia actividad supresora del mal en este mundo, Jesús venció al Diablo. La victoria de Cristo sobre la tentación en el desierto y la derrota de Satanás en la Cruz indican que el gobierno del Diablo es ilegítimo y temporal.</a:t>
            </a:r>
          </a:p>
          <a:p>
            <a:pPr marL="0" indent="0" algn="just">
              <a:buNone/>
              <a:tabLst>
                <a:tab pos="534988" algn="l"/>
              </a:tabLst>
            </a:pPr>
            <a:r>
              <a:rPr lang="es-MX" sz="1800" dirty="0">
                <a:latin typeface="Aptos Display" panose="020B0004020202020204" pitchFamily="34" charset="0"/>
              </a:rPr>
              <a:t>A pesar de que Satanás es un gobernante ilegítimo y temporal, los seres humanos pueden convertirse en cautivos legítimos de su gobierno. La voluntad humana se inclina a seguir las sugerencias de Satanás a menos que Cristo habite en nosotros y oriente nuestros deseos y nuestra vida. Satanás cuenta con cierto espacio y tiempo para gobernar, pero su gobierno está limitado por Dios. En el desarrollo de la historia humana, el poder trascendente de la bondad se opone al mal, y las oraciones de los creyentes son un recurso eficaz contra él </a:t>
            </a:r>
          </a:p>
        </p:txBody>
      </p:sp>
      <p:sp>
        <p:nvSpPr>
          <p:cNvPr id="2" name="Diagrama de flujo: retraso 1">
            <a:extLst>
              <a:ext uri="{FF2B5EF4-FFF2-40B4-BE49-F238E27FC236}">
                <a16:creationId xmlns:a16="http://schemas.microsoft.com/office/drawing/2014/main" id="{B31CFBF4-8ED8-9551-57EF-E297B67EED06}"/>
              </a:ext>
            </a:extLst>
          </p:cNvPr>
          <p:cNvSpPr/>
          <p:nvPr/>
        </p:nvSpPr>
        <p:spPr>
          <a:xfrm>
            <a:off x="54431" y="1729105"/>
            <a:ext cx="3317358" cy="3705205"/>
          </a:xfrm>
          <a:prstGeom prst="flowChartDelay">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86483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8E7BAD8D-BC5A-CFA0-D665-5255A396E347}"/>
              </a:ext>
            </a:extLst>
          </p:cNvPr>
          <p:cNvSpPr>
            <a:spLocks noGrp="1"/>
          </p:cNvSpPr>
          <p:nvPr>
            <p:ph sz="half" idx="2"/>
          </p:nvPr>
        </p:nvSpPr>
        <p:spPr>
          <a:xfrm>
            <a:off x="3115489" y="1100047"/>
            <a:ext cx="7257022" cy="5551274"/>
          </a:xfrm>
        </p:spPr>
        <p:txBody>
          <a:bodyPr wrap="square">
            <a:normAutofit fontScale="92500" lnSpcReduction="20000"/>
          </a:bodyPr>
          <a:lstStyle/>
          <a:p>
            <a:pPr marL="0" indent="0" algn="just">
              <a:buNone/>
              <a:tabLst>
                <a:tab pos="450850" algn="l"/>
                <a:tab pos="714375" algn="l"/>
              </a:tabLst>
            </a:pPr>
            <a:r>
              <a:rPr lang="es-MX" dirty="0">
                <a:latin typeface="Aptos Display" panose="020B0004020202020204" pitchFamily="34" charset="0"/>
              </a:rPr>
              <a:t>	magina a un avaro extremadamente rico que se niega rotundamente a 	ayudar a los necesitados. Todo el mundo piensa que es egoísta; pero 	después de su muerte, su testamento revela que dejó todo su dinero a los 	pobres, que heredó su riqueza de su padre con la condición de no dar dinero 	a los pobres mientras viviera y de mantener esa cláusula en secreto. Descubrir todo esto revertiría totalmente nuestra comprensión de su carácter. 55 Del mismo modo, el hecho de entender el Conflicto Cósmico transforma nuestra comprensión de todo</a:t>
            </a:r>
          </a:p>
          <a:p>
            <a:pPr marL="0" indent="0" algn="just">
              <a:buNone/>
              <a:tabLst>
                <a:tab pos="714375" algn="l"/>
              </a:tabLst>
            </a:pPr>
            <a:r>
              <a:rPr lang="es-MX" dirty="0">
                <a:latin typeface="Aptos Display" panose="020B0004020202020204" pitchFamily="34" charset="0"/>
              </a:rPr>
              <a:t>Vimos en el capítulo anterior que el Conflicto Cósmico no se refiere al poder, pues ninguna criatura podría oponerse a Dios en esa esfera. Se trata, en cambio, de un conflicto acerca del carácter, causado por las calumnias o falsas acusaciones del Diablo contra Dios. Ese conflicto no puede ser resuelto por medio de la fuerza, sino solo mediante una demostración de que esas acusaciones son falsas. Un conflicto así entre Dios y sus criaturas solo es posible si Dios se compromete a obrar de acuerdo con limitaciones o parámetros que permitan la oposición a su gobierno. Este capítulo continúa nuestra exploración del Conflicto Cósmico de acuerdo con el testimonio de las Escrituras, pero esta vez consideraremos lo que ellas dicen acerca de las limitaciones o parámetros aceptados por Dios para dirimir el Conflicto Cósmico..</a:t>
            </a:r>
          </a:p>
          <a:p>
            <a:pPr marL="0" indent="0" algn="just">
              <a:buNone/>
              <a:tabLst>
                <a:tab pos="714375" algn="l"/>
              </a:tabLst>
            </a:pPr>
            <a:r>
              <a:rPr lang="es-MX" b="1" dirty="0">
                <a:latin typeface="Aptos Display" panose="020B0004020202020204" pitchFamily="34" charset="0"/>
              </a:rPr>
              <a:t>“Los principios que Satanás puso en práctica en el cielo son los mismos principios con los cuales actúa mediante agentes humanos en este mundo. Cada imperio terrenal y las iglesias se han corrompido progresivamente por medio de esos principios de corrupción. Satanás engaña y corrompe a todo el mundo desde el principio hasta el fin, poniendo en práctica esos principios. El continúa con su mismo plan de acción comenzado originalmente en el universo celestial, e infunde su energía en todo el mundo con su violencia, con la cual corrompió el mundo en los días de Noé </a:t>
            </a:r>
            <a:r>
              <a:rPr lang="es-MX" i="1" dirty="0">
                <a:latin typeface="Aptos Display" panose="020B0004020202020204" pitchFamily="34" charset="0"/>
              </a:rPr>
              <a:t>(Comentario bíblico adventista del séptimo día, t. 4, pp. 1184, 1185).</a:t>
            </a:r>
          </a:p>
        </p:txBody>
      </p:sp>
      <p:sp>
        <p:nvSpPr>
          <p:cNvPr id="2" name="Rectángulo 1">
            <a:extLst>
              <a:ext uri="{FF2B5EF4-FFF2-40B4-BE49-F238E27FC236}">
                <a16:creationId xmlns:a16="http://schemas.microsoft.com/office/drawing/2014/main" id="{D0A09385-F934-B49B-498E-D0BC730CE53F}"/>
              </a:ext>
            </a:extLst>
          </p:cNvPr>
          <p:cNvSpPr/>
          <p:nvPr/>
        </p:nvSpPr>
        <p:spPr>
          <a:xfrm>
            <a:off x="3111659" y="965924"/>
            <a:ext cx="703860" cy="1383002"/>
          </a:xfrm>
          <a:prstGeom prst="rect">
            <a:avLst/>
          </a:prstGeom>
          <a:noFill/>
        </p:spPr>
        <p:txBody>
          <a:bodyPr wrap="square" lIns="91440" tIns="45720" rIns="91440" bIns="45720">
            <a:normAutofit lnSpcReduction="10000"/>
            <a:scene3d>
              <a:camera prst="orthographicFront"/>
              <a:lightRig rig="soft" dir="t">
                <a:rot lat="0" lon="0" rev="15600000"/>
              </a:lightRig>
            </a:scene3d>
            <a:sp3d extrusionH="57150" prstMaterial="softEdge">
              <a:bevelT w="25400" h="38100"/>
            </a:sp3d>
          </a:bodyPr>
          <a:lstStyle/>
          <a:p>
            <a:pPr algn="just"/>
            <a:r>
              <a:rPr lang="es-MX" sz="8800" b="1" dirty="0">
                <a:ln/>
                <a:solidFill>
                  <a:srgbClr val="00526B"/>
                </a:solidFill>
                <a:latin typeface="Aptos Display" panose="020B0004020202020204" pitchFamily="34" charset="0"/>
              </a:rPr>
              <a:t>I</a:t>
            </a:r>
            <a:endParaRPr lang="es-MX" sz="8800" b="1" cap="none" spc="0" dirty="0">
              <a:ln/>
              <a:solidFill>
                <a:srgbClr val="00526B"/>
              </a:solidFill>
              <a:effectLst/>
              <a:latin typeface="Aptos Display" panose="020B0004020202020204" pitchFamily="34" charset="0"/>
            </a:endParaRPr>
          </a:p>
        </p:txBody>
      </p:sp>
      <p:sp>
        <p:nvSpPr>
          <p:cNvPr id="24" name="Rectángulo 23">
            <a:extLst>
              <a:ext uri="{FF2B5EF4-FFF2-40B4-BE49-F238E27FC236}">
                <a16:creationId xmlns:a16="http://schemas.microsoft.com/office/drawing/2014/main" id="{A240F20F-2FEA-AE43-A41C-434E351EB6C2}"/>
              </a:ext>
            </a:extLst>
          </p:cNvPr>
          <p:cNvSpPr/>
          <p:nvPr/>
        </p:nvSpPr>
        <p:spPr>
          <a:xfrm>
            <a:off x="550845" y="-11174"/>
            <a:ext cx="231024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5400" b="1" u="sng" cap="none" spc="0">
                <a:ln/>
                <a:solidFill>
                  <a:srgbClr val="4E4DA4"/>
                </a:solidFill>
                <a:effectLst>
                  <a:outerShdw blurRad="50800" dist="50800" dir="5400000" algn="ctr" rotWithShape="0">
                    <a:schemeClr val="bg1"/>
                  </a:outerShdw>
                </a:effectLst>
              </a:rPr>
              <a:t>Sábado</a:t>
            </a:r>
          </a:p>
        </p:txBody>
      </p:sp>
      <p:sp>
        <p:nvSpPr>
          <p:cNvPr id="25" name="Rectángulo 24">
            <a:extLst>
              <a:ext uri="{FF2B5EF4-FFF2-40B4-BE49-F238E27FC236}">
                <a16:creationId xmlns:a16="http://schemas.microsoft.com/office/drawing/2014/main" id="{8CE5F2C8-9123-7026-E3C0-C0B5A5A9D649}"/>
              </a:ext>
            </a:extLst>
          </p:cNvPr>
          <p:cNvSpPr/>
          <p:nvPr/>
        </p:nvSpPr>
        <p:spPr>
          <a:xfrm>
            <a:off x="3115488" y="25609"/>
            <a:ext cx="6490495"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4800" b="1" cap="none" spc="0" dirty="0">
                <a:ln/>
                <a:solidFill>
                  <a:srgbClr val="4E4DA4"/>
                </a:solidFill>
                <a:effectLst>
                  <a:outerShdw blurRad="50800" dist="50800" dir="5400000" algn="ctr" rotWithShape="0">
                    <a:schemeClr val="bg1"/>
                  </a:outerShdw>
                </a:effectLst>
              </a:rPr>
              <a:t>Introducción a la Lección</a:t>
            </a:r>
          </a:p>
        </p:txBody>
      </p:sp>
      <p:sp>
        <p:nvSpPr>
          <p:cNvPr id="3" name="Diagrama de flujo: retraso 2">
            <a:extLst>
              <a:ext uri="{FF2B5EF4-FFF2-40B4-BE49-F238E27FC236}">
                <a16:creationId xmlns:a16="http://schemas.microsoft.com/office/drawing/2014/main" id="{ECC72CFC-2E7B-2BE9-F5F5-04E2E1182785}"/>
              </a:ext>
            </a:extLst>
          </p:cNvPr>
          <p:cNvSpPr/>
          <p:nvPr/>
        </p:nvSpPr>
        <p:spPr>
          <a:xfrm>
            <a:off x="45832" y="1552352"/>
            <a:ext cx="3069656" cy="3753295"/>
          </a:xfrm>
          <a:prstGeom prst="flowChartDelay">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17976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A847B68-02D3-9617-6027-73DD024F831A}"/>
              </a:ext>
            </a:extLst>
          </p:cNvPr>
          <p:cNvSpPr>
            <a:spLocks noGrp="1"/>
          </p:cNvSpPr>
          <p:nvPr>
            <p:ph type="title"/>
          </p:nvPr>
        </p:nvSpPr>
        <p:spPr>
          <a:xfrm>
            <a:off x="467360" y="221388"/>
            <a:ext cx="2658325" cy="659218"/>
          </a:xfrm>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sz="4800" b="1" u="sng">
                <a:ln/>
                <a:effectLst/>
                <a:latin typeface="+mn-lt"/>
                <a:ea typeface="+mn-ea"/>
                <a:cs typeface="+mn-cs"/>
              </a:rPr>
              <a:t>Domingo</a:t>
            </a:r>
          </a:p>
        </p:txBody>
      </p:sp>
      <p:sp>
        <p:nvSpPr>
          <p:cNvPr id="8" name="Marcador de contenido 7">
            <a:extLst>
              <a:ext uri="{FF2B5EF4-FFF2-40B4-BE49-F238E27FC236}">
                <a16:creationId xmlns:a16="http://schemas.microsoft.com/office/drawing/2014/main" id="{A1B76ABE-4F5A-3818-9448-543E7AE0ED38}"/>
              </a:ext>
            </a:extLst>
          </p:cNvPr>
          <p:cNvSpPr>
            <a:spLocks noGrp="1"/>
          </p:cNvSpPr>
          <p:nvPr>
            <p:ph sz="half" idx="2"/>
          </p:nvPr>
        </p:nvSpPr>
        <p:spPr>
          <a:xfrm>
            <a:off x="3072520" y="2409825"/>
            <a:ext cx="7306461" cy="4388712"/>
          </a:xfrm>
        </p:spPr>
        <p:txBody>
          <a:bodyPr vert="horz" lIns="91440" tIns="45720" rIns="91440" bIns="45720" rtlCol="0">
            <a:normAutofit fontScale="92500"/>
          </a:bodyPr>
          <a:lstStyle/>
          <a:p>
            <a:pPr marL="0" indent="0" algn="just">
              <a:lnSpc>
                <a:spcPts val="1500"/>
              </a:lnSpc>
              <a:spcBef>
                <a:spcPts val="0"/>
              </a:spcBef>
              <a:spcAft>
                <a:spcPts val="600"/>
              </a:spcAft>
              <a:buNone/>
            </a:pPr>
            <a:r>
              <a:rPr lang="es-MX" dirty="0">
                <a:latin typeface="Aptos Display" panose="020B0004020202020204" pitchFamily="34" charset="0"/>
              </a:rPr>
              <a:t>Como hemos visto, los falsos «dioses» de las naciones eran en realidad demonios disfrazados. Además, las Escrituras revelan que los gobernantes celestiales demoníacos a veces están detrás de los gobernantes terrenales. Daniel 10 revela una escena particularmente sorprendente relacionada con un mensaje de un «conflicto grande» (Dan. 10:1) en relación con el cual Daniel oró fervientemente por entendimiento durante tres semanas. Dios escuchó la oración de Daniel, pero «el príncipe del reino de Persia» se opuso durante 21 días al ángel de Dios. En virtud de su omnipotencia, Dios podía sin duda responder inmediatamente a Daniel. Sin embargo, las Escrituras presentan aquí un auténtico conflicto entre las fuerzas de las tinieblas y las del bien.</a:t>
            </a:r>
          </a:p>
          <a:p>
            <a:pPr marL="0" indent="0" algn="just">
              <a:lnSpc>
                <a:spcPts val="1400"/>
              </a:lnSpc>
              <a:spcBef>
                <a:spcPts val="300"/>
              </a:spcBef>
              <a:spcAft>
                <a:spcPts val="600"/>
              </a:spcAft>
              <a:buNone/>
            </a:pPr>
            <a:r>
              <a:rPr lang="es-MX" b="1" dirty="0">
                <a:latin typeface="Aptos Display" panose="020B0004020202020204" pitchFamily="34" charset="0"/>
              </a:rPr>
              <a:t>«Seres celestiales están destinados para responder a las oraciones de los que están trabajando desinteresadamente para promover la causa de Dios. Los ángeles más excelsos de las cortes celestiales están designados para que tengan eficacia las oraciones que ascienden a Dios para el adelanto de la causa del Señor. Cada ángel tiene su puesto particular del deber, del cual no se le permite que se aleje para ir a otro lugar. Si se alejara, los poderes de las tinieblas obtendrían una ventaja».</a:t>
            </a:r>
            <a:r>
              <a:rPr lang="es-MX" i="1" dirty="0">
                <a:latin typeface="Aptos Display" panose="020B0004020202020204" pitchFamily="34" charset="0"/>
              </a:rPr>
              <a:t> (Exaltad a Jesús, p. 364).</a:t>
            </a:r>
          </a:p>
          <a:p>
            <a:pPr marL="0" indent="0" algn="just">
              <a:lnSpc>
                <a:spcPts val="1500"/>
              </a:lnSpc>
              <a:spcBef>
                <a:spcPts val="300"/>
              </a:spcBef>
              <a:spcAft>
                <a:spcPts val="600"/>
              </a:spcAft>
              <a:buNone/>
            </a:pPr>
            <a:r>
              <a:rPr lang="es-MX" b="1" dirty="0">
                <a:latin typeface="Aptos Display" panose="020B0004020202020204" pitchFamily="34" charset="0"/>
              </a:rPr>
              <a:t>Reflexionemos: </a:t>
            </a:r>
            <a:r>
              <a:rPr lang="es-MX" b="1" dirty="0">
                <a:solidFill>
                  <a:srgbClr val="C00000"/>
                </a:solidFill>
                <a:latin typeface="Aptos Display" panose="020B0004020202020204" pitchFamily="34" charset="0"/>
              </a:rPr>
              <a:t> ¿Cómo has experimentado los límites de obrar únicamente de acuerdo con los principios del amor y no de la coacción? ¿Qué lecciones has aprendido acerca de los límites del poder?</a:t>
            </a:r>
            <a:endParaRPr lang="es-MX" b="1" dirty="0">
              <a:solidFill>
                <a:srgbClr val="C00000"/>
              </a:solidFill>
            </a:endParaRPr>
          </a:p>
        </p:txBody>
      </p:sp>
      <p:sp>
        <p:nvSpPr>
          <p:cNvPr id="3" name="CuadroTexto 2">
            <a:extLst>
              <a:ext uri="{FF2B5EF4-FFF2-40B4-BE49-F238E27FC236}">
                <a16:creationId xmlns:a16="http://schemas.microsoft.com/office/drawing/2014/main" id="{9C843493-6D59-555A-AF77-0A60D65147F1}"/>
              </a:ext>
            </a:extLst>
          </p:cNvPr>
          <p:cNvSpPr txBox="1"/>
          <p:nvPr/>
        </p:nvSpPr>
        <p:spPr>
          <a:xfrm>
            <a:off x="3267244" y="218958"/>
            <a:ext cx="6624918" cy="658800"/>
          </a:xfrm>
          <a:prstGeom prst="rect">
            <a:avLst/>
          </a:prstGeom>
          <a:solidFill>
            <a:srgbClr val="036E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UN ÁNGEL DEMORADO</a:t>
            </a:r>
          </a:p>
        </p:txBody>
      </p:sp>
      <p:sp>
        <p:nvSpPr>
          <p:cNvPr id="2" name="Marcador de texto 14">
            <a:extLst>
              <a:ext uri="{FF2B5EF4-FFF2-40B4-BE49-F238E27FC236}">
                <a16:creationId xmlns:a16="http://schemas.microsoft.com/office/drawing/2014/main" id="{95E88C88-C4EA-0DC9-A72D-7FB73AB77910}"/>
              </a:ext>
            </a:extLst>
          </p:cNvPr>
          <p:cNvSpPr txBox="1">
            <a:spLocks/>
          </p:cNvSpPr>
          <p:nvPr/>
        </p:nvSpPr>
        <p:spPr>
          <a:xfrm>
            <a:off x="139849" y="900904"/>
            <a:ext cx="10238330" cy="1623221"/>
          </a:xfrm>
          <a:prstGeom prst="rect">
            <a:avLst/>
          </a:prstGeom>
          <a:noFill/>
        </p:spPr>
        <p:txBody>
          <a:bodyPr vert="horz" wrap="square" lIns="91440" tIns="45720" rIns="91440" bIns="45720" rtlCol="0" anchor="t">
            <a:normAutofit/>
          </a:bodyPr>
          <a:lstStyle>
            <a:lvl1pPr indent="0" algn="just">
              <a:lnSpc>
                <a:spcPts val="1600"/>
              </a:lnSpc>
              <a:spcBef>
                <a:spcPts val="0"/>
              </a:spcBef>
              <a:buFont typeface="Arial" panose="020B0604020202020204" pitchFamily="34" charset="0"/>
              <a:buNone/>
              <a:defRPr b="1">
                <a:latin typeface="Aptos Display" panose="020B0004020202020204" pitchFamily="34" charset="0"/>
              </a:defRPr>
            </a:lvl1pPr>
            <a:lvl2pPr indent="0">
              <a:lnSpc>
                <a:spcPct val="90000"/>
              </a:lnSpc>
              <a:spcBef>
                <a:spcPts val="500"/>
              </a:spcBef>
              <a:buFont typeface="Arial" panose="020B0604020202020204" pitchFamily="34" charset="0"/>
              <a:buNone/>
              <a:defRPr sz="2000" b="1">
                <a:latin typeface="Bahnschrift" panose="020B0502040204020203" pitchFamily="34" charset="0"/>
              </a:defRPr>
            </a:lvl2pPr>
            <a:lvl3pPr indent="0">
              <a:lnSpc>
                <a:spcPct val="90000"/>
              </a:lnSpc>
              <a:spcBef>
                <a:spcPts val="500"/>
              </a:spcBef>
              <a:buFont typeface="Arial" panose="020B0604020202020204" pitchFamily="34" charset="0"/>
              <a:buNone/>
              <a:defRPr b="1">
                <a:latin typeface="Bahnschrift" panose="020B0502040204020203" pitchFamily="34" charset="0"/>
              </a:defRPr>
            </a:lvl3pPr>
            <a:lvl4pPr indent="0">
              <a:lnSpc>
                <a:spcPct val="90000"/>
              </a:lnSpc>
              <a:spcBef>
                <a:spcPts val="500"/>
              </a:spcBef>
              <a:buFont typeface="Arial" panose="020B0604020202020204" pitchFamily="34" charset="0"/>
              <a:buNone/>
              <a:defRPr sz="1600" b="1">
                <a:latin typeface="Bahnschrift" panose="020B0502040204020203" pitchFamily="34" charset="0"/>
              </a:defRPr>
            </a:lvl4pPr>
            <a:lvl5pPr indent="0">
              <a:lnSpc>
                <a:spcPct val="90000"/>
              </a:lnSpc>
              <a:spcBef>
                <a:spcPts val="500"/>
              </a:spcBef>
              <a:buFont typeface="Arial" panose="020B0604020202020204" pitchFamily="34" charset="0"/>
              <a:buNone/>
              <a:defRPr sz="1600" b="1">
                <a:latin typeface="Bahnschrift" panose="020B0502040204020203" pitchFamily="34" charset="0"/>
              </a:defRPr>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s-MX" dirty="0"/>
              <a:t>Entonces me dijo: Daniel, no temas; porque desde el primer día que dispusiste tu corazón a entender y a humillarte en la presencia de tu Dios, fueron oídas tus palabras; y a causa de tus palabras yo he venido.” (Daniel 10: 12).</a:t>
            </a:r>
          </a:p>
          <a:p>
            <a:r>
              <a:rPr lang="es-MX" dirty="0"/>
              <a:t>Lee Daniel 10: 1 al 14, prestando especial atención a los versículos 12 y 13. ¿Qué enseñanza relevante contienen estos versículos acerca del Conflicto Cósmico?</a:t>
            </a:r>
          </a:p>
          <a:p>
            <a:r>
              <a:rPr lang="es-MX" dirty="0"/>
              <a:t>R</a:t>
            </a:r>
            <a:r>
              <a:rPr lang="es-MX" dirty="0">
                <a:solidFill>
                  <a:srgbClr val="0070C0"/>
                </a:solidFill>
              </a:rPr>
              <a:t>. Que en el conflicto intervienen los ángeles, para ayudar a los seres humanos. Esas fuerzas del Enemigo puede oponerse a los agentes angélicos que Dios envía.</a:t>
            </a:r>
          </a:p>
        </p:txBody>
      </p:sp>
      <p:sp>
        <p:nvSpPr>
          <p:cNvPr id="7" name="Rectángulo: esquinas redondeadas 6">
            <a:extLst>
              <a:ext uri="{FF2B5EF4-FFF2-40B4-BE49-F238E27FC236}">
                <a16:creationId xmlns:a16="http://schemas.microsoft.com/office/drawing/2014/main" id="{5EF9DE09-0BF3-A44A-DD62-CF541FF2C699}"/>
              </a:ext>
            </a:extLst>
          </p:cNvPr>
          <p:cNvSpPr/>
          <p:nvPr/>
        </p:nvSpPr>
        <p:spPr>
          <a:xfrm>
            <a:off x="86684" y="2384792"/>
            <a:ext cx="2985836" cy="3615070"/>
          </a:xfrm>
          <a:prstGeom prst="roundRect">
            <a:avLst>
              <a:gd name="adj" fmla="val 38512"/>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59452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444F1356-8449-E24A-109E-EBC13E04F5F3}"/>
              </a:ext>
            </a:extLst>
          </p:cNvPr>
          <p:cNvSpPr>
            <a:spLocks noGrp="1"/>
          </p:cNvSpPr>
          <p:nvPr>
            <p:ph type="title"/>
          </p:nvPr>
        </p:nvSpPr>
        <p:spPr>
          <a:xfrm>
            <a:off x="463867" y="180753"/>
            <a:ext cx="2653200" cy="659218"/>
          </a:xfrm>
          <a:effectLst>
            <a:outerShdw blurRad="44450" dist="27940" dir="5400000" algn="ctr">
              <a:schemeClr val="tx1">
                <a:lumMod val="50000"/>
                <a:lumOff val="50000"/>
                <a:alpha val="32000"/>
              </a:schemeClr>
            </a:outerShdw>
          </a:effectLst>
          <a:scene3d>
            <a:camera prst="perspectiveLeft"/>
            <a:lightRig rig="brightRoom" dir="t"/>
          </a:scene3d>
          <a:sp3d>
            <a:bevelT w="190500" h="38100"/>
          </a:sp3d>
        </p:spPr>
        <p:txBody>
          <a:bodyPr>
            <a:noAutofit/>
            <a:sp3d extrusionH="88900" prstMaterial="dkEdge">
              <a:bevelB w="38100" h="38100"/>
            </a:sp3d>
          </a:bodyPr>
          <a:lstStyle/>
          <a:p>
            <a:pPr algn="ctr"/>
            <a:r>
              <a:rPr lang="es-MX" sz="5400" b="1" u="sng">
                <a:ln/>
                <a:effectLst>
                  <a:outerShdw blurRad="50800" dist="38100" dir="1200000" algn="l" rotWithShape="0">
                    <a:schemeClr val="bg1">
                      <a:lumMod val="65000"/>
                      <a:alpha val="83000"/>
                    </a:schemeClr>
                  </a:outerShdw>
                </a:effectLst>
                <a:latin typeface="+mn-lt"/>
                <a:ea typeface="+mn-ea"/>
                <a:cs typeface="+mn-cs"/>
              </a:rPr>
              <a:t>Lunes</a:t>
            </a:r>
          </a:p>
        </p:txBody>
      </p:sp>
      <p:sp>
        <p:nvSpPr>
          <p:cNvPr id="15" name="Marcador de texto 14">
            <a:extLst>
              <a:ext uri="{FF2B5EF4-FFF2-40B4-BE49-F238E27FC236}">
                <a16:creationId xmlns:a16="http://schemas.microsoft.com/office/drawing/2014/main" id="{273AE9CE-BF4C-446E-C3D7-36DFCFE1EE19}"/>
              </a:ext>
            </a:extLst>
          </p:cNvPr>
          <p:cNvSpPr>
            <a:spLocks noGrp="1"/>
          </p:cNvSpPr>
          <p:nvPr>
            <p:ph type="body" idx="1"/>
          </p:nvPr>
        </p:nvSpPr>
        <p:spPr>
          <a:xfrm>
            <a:off x="204395" y="851916"/>
            <a:ext cx="10170784" cy="1348359"/>
          </a:xfrm>
          <a:noFill/>
        </p:spPr>
        <p:txBody>
          <a:bodyPr vert="horz" wrap="square" lIns="91440" tIns="45720" rIns="91440" bIns="45720" rtlCol="0" anchor="t">
            <a:normAutofit/>
          </a:bodyPr>
          <a:lstStyle/>
          <a:p>
            <a:pPr>
              <a:lnSpc>
                <a:spcPts val="1600"/>
              </a:lnSpc>
            </a:pPr>
            <a:r>
              <a:rPr lang="es-MX" dirty="0">
                <a:latin typeface="Aptos Display" panose="020B0004020202020204" pitchFamily="34" charset="0"/>
              </a:rPr>
              <a:t>“Y la bestia que vi era semejante a un leopardo, y sus pies como de oso, y su boca como boca de león. Y el dragón le dio su poder y su trono, y grande autoridad”. (Apocalipsis 13: 2).</a:t>
            </a:r>
          </a:p>
          <a:p>
            <a:pPr>
              <a:lnSpc>
                <a:spcPts val="1600"/>
              </a:lnSpc>
            </a:pPr>
            <a:r>
              <a:rPr lang="es-MX" dirty="0">
                <a:latin typeface="Aptos Display" panose="020B0004020202020204" pitchFamily="34" charset="0"/>
              </a:rPr>
              <a:t>Lee Apocalipsis 13: 1 al 8. ¿Qué revela esto acerca de los alcances de la jurisdicción del dragón?</a:t>
            </a:r>
          </a:p>
          <a:p>
            <a:pPr>
              <a:lnSpc>
                <a:spcPts val="1600"/>
              </a:lnSpc>
            </a:pPr>
            <a:r>
              <a:rPr kumimoji="0" lang="es-MX" b="1" i="0" u="none" strike="noStrike" kern="1200" cap="none" spc="0" normalizeH="0" baseline="0" noProof="0" dirty="0">
                <a:ln>
                  <a:noFill/>
                </a:ln>
                <a:solidFill>
                  <a:prstClr val="black"/>
                </a:solidFill>
                <a:effectLst/>
                <a:uLnTx/>
                <a:uFillTx/>
                <a:latin typeface="Aptos Display" panose="020B0004020202020204" pitchFamily="34" charset="0"/>
              </a:rPr>
              <a:t>R. </a:t>
            </a:r>
            <a:r>
              <a:rPr lang="es-MX" dirty="0">
                <a:solidFill>
                  <a:srgbClr val="0070C0"/>
                </a:solidFill>
                <a:latin typeface="Aptos Display" panose="020B0004020202020204" pitchFamily="34" charset="0"/>
              </a:rPr>
              <a:t>Que Satanás es el verdadero gobernante detrás de los reinos terrenales, se le dio poder (poder político religioso terrenal) para hacer grandes cosas, y gobernar. Y es ejercido este poder para usurpar el culto debido a Dios.</a:t>
            </a:r>
            <a:endParaRPr lang="es-MX" i="1" dirty="0">
              <a:solidFill>
                <a:srgbClr val="0070C0"/>
              </a:solidFill>
              <a:latin typeface="Aptos Display" panose="020B0004020202020204" pitchFamily="34" charset="0"/>
            </a:endParaRPr>
          </a:p>
          <a:p>
            <a:pPr>
              <a:lnSpc>
                <a:spcPts val="1600"/>
              </a:lnSpc>
            </a:pPr>
            <a:endParaRPr kumimoji="0" lang="es-MX" sz="2000" b="1" i="0" u="none" strike="noStrike" kern="1200" cap="none" spc="0" normalizeH="0" baseline="0" noProof="0" dirty="0">
              <a:ln>
                <a:noFill/>
              </a:ln>
              <a:solidFill>
                <a:srgbClr val="0070C0"/>
              </a:solidFill>
              <a:effectLst/>
              <a:uLnTx/>
              <a:uFillTx/>
              <a:latin typeface="Aptos Display" panose="020B0004020202020204" pitchFamily="34" charset="0"/>
            </a:endParaRPr>
          </a:p>
          <a:p>
            <a:pPr>
              <a:lnSpc>
                <a:spcPts val="1680"/>
              </a:lnSpc>
            </a:pPr>
            <a:endParaRPr lang="es-MX" sz="2000" dirty="0">
              <a:latin typeface="Aptos Display" panose="020B0004020202020204" pitchFamily="34" charset="0"/>
            </a:endParaRPr>
          </a:p>
        </p:txBody>
      </p:sp>
      <p:sp>
        <p:nvSpPr>
          <p:cNvPr id="16" name="Marcador de contenido 15">
            <a:extLst>
              <a:ext uri="{FF2B5EF4-FFF2-40B4-BE49-F238E27FC236}">
                <a16:creationId xmlns:a16="http://schemas.microsoft.com/office/drawing/2014/main" id="{45767219-B16D-A207-C6B6-4C961D37CDAA}"/>
              </a:ext>
            </a:extLst>
          </p:cNvPr>
          <p:cNvSpPr>
            <a:spLocks noGrp="1"/>
          </p:cNvSpPr>
          <p:nvPr>
            <p:ph sz="half" idx="2"/>
          </p:nvPr>
        </p:nvSpPr>
        <p:spPr>
          <a:xfrm>
            <a:off x="2837909" y="1933575"/>
            <a:ext cx="7537270" cy="5010149"/>
          </a:xfrm>
        </p:spPr>
        <p:txBody>
          <a:bodyPr vert="horz" lIns="91440" tIns="45720" rIns="91440" bIns="45720" rtlCol="0">
            <a:normAutofit/>
          </a:bodyPr>
          <a:lstStyle/>
          <a:p>
            <a:pPr marL="0" indent="0" algn="just">
              <a:lnSpc>
                <a:spcPts val="1600"/>
              </a:lnSpc>
              <a:spcBef>
                <a:spcPts val="0"/>
              </a:spcBef>
              <a:spcAft>
                <a:spcPts val="600"/>
              </a:spcAft>
              <a:buNone/>
            </a:pPr>
            <a:r>
              <a:rPr lang="es-MX" dirty="0">
                <a:latin typeface="Aptos Display" panose="020B0004020202020204" pitchFamily="34" charset="0"/>
              </a:rPr>
              <a:t>Jesús mismo llamó repetidamente a Satanás el «príncipe de este mundo» (Juan 12:31; 14:30; 16:11), y Juan escribió: «El mundo entero está bajo el poder del maligno» (1 Juan 5:19; cf. Luc. 4:6). Si es así, el Diablo recibió una considerable jurisdicción sobre la que gobierna en este mundo, aunque dentro de ciertos límites específicos o «reglas» que rigen en el conflicto entre Dios y él. De hecho, las Escrituras describen sistemáticamente una batalla cósmica entre el Reino de Dios y el de las tinieblas, «la potestad de Satanás» (</a:t>
            </a:r>
            <a:r>
              <a:rPr lang="es-MX" dirty="0" err="1">
                <a:latin typeface="Aptos Display" panose="020B0004020202020204" pitchFamily="34" charset="0"/>
              </a:rPr>
              <a:t>Hech</a:t>
            </a:r>
            <a:r>
              <a:rPr lang="es-MX" dirty="0">
                <a:latin typeface="Aptos Display" panose="020B0004020202020204" pitchFamily="34" charset="0"/>
              </a:rPr>
              <a:t>. 26:18; Efe. 2:2; Col. 1:13; 2 </a:t>
            </a:r>
            <a:r>
              <a:rPr lang="es-MX" dirty="0" err="1">
                <a:latin typeface="Aptos Display" panose="020B0004020202020204" pitchFamily="34" charset="0"/>
              </a:rPr>
              <a:t>Cor</a:t>
            </a:r>
            <a:r>
              <a:rPr lang="es-MX" dirty="0">
                <a:latin typeface="Aptos Display" panose="020B0004020202020204" pitchFamily="34" charset="0"/>
              </a:rPr>
              <a:t>. 4:4). Detrás de los falsos «dioses» de las naciones del Antiguo Testamento había demonios (ángeles caídos) que se hacían pasar por esas deidades (ver </a:t>
            </a:r>
            <a:r>
              <a:rPr lang="es-MX" dirty="0" err="1">
                <a:latin typeface="Aptos Display" panose="020B0004020202020204" pitchFamily="34" charset="0"/>
              </a:rPr>
              <a:t>Deut</a:t>
            </a:r>
            <a:r>
              <a:rPr lang="es-MX" dirty="0">
                <a:latin typeface="Aptos Display" panose="020B0004020202020204" pitchFamily="34" charset="0"/>
              </a:rPr>
              <a:t>. 32:16, 17; cf. 1 </a:t>
            </a:r>
            <a:r>
              <a:rPr lang="es-MX" dirty="0" err="1">
                <a:latin typeface="Aptos Display" panose="020B0004020202020204" pitchFamily="34" charset="0"/>
              </a:rPr>
              <a:t>Cor</a:t>
            </a:r>
            <a:r>
              <a:rPr lang="es-MX" dirty="0">
                <a:latin typeface="Aptos Display" panose="020B0004020202020204" pitchFamily="34" charset="0"/>
              </a:rPr>
              <a:t>. 10:19, 20). El Nuevo Testamento identifica a estas figuras como «principados» y «potestades» demoníacos, los «gobernadores de este mundo de tinieblas» (Efe. 6:12; cf. 3:10; Col. 2:15; Rom. 8:38; 1 </a:t>
            </a:r>
            <a:r>
              <a:rPr lang="es-MX" dirty="0" err="1">
                <a:latin typeface="Aptos Display" panose="020B0004020202020204" pitchFamily="34" charset="0"/>
              </a:rPr>
              <a:t>Cor</a:t>
            </a:r>
            <a:r>
              <a:rPr lang="es-MX" dirty="0">
                <a:latin typeface="Aptos Display" panose="020B0004020202020204" pitchFamily="34" charset="0"/>
              </a:rPr>
              <a:t>. 4:9; 1 </a:t>
            </a:r>
            <a:r>
              <a:rPr lang="es-MX" dirty="0" err="1">
                <a:latin typeface="Aptos Display" panose="020B0004020202020204" pitchFamily="34" charset="0"/>
              </a:rPr>
              <a:t>Ped</a:t>
            </a:r>
            <a:r>
              <a:rPr lang="es-MX" dirty="0">
                <a:latin typeface="Aptos Display" panose="020B0004020202020204" pitchFamily="34" charset="0"/>
              </a:rPr>
              <a:t>. 1:12).</a:t>
            </a:r>
          </a:p>
          <a:p>
            <a:pPr marL="0" indent="0" algn="just">
              <a:lnSpc>
                <a:spcPts val="1600"/>
              </a:lnSpc>
              <a:spcBef>
                <a:spcPts val="0"/>
              </a:spcBef>
              <a:spcAft>
                <a:spcPts val="600"/>
              </a:spcAft>
              <a:buNone/>
            </a:pPr>
            <a:r>
              <a:rPr lang="es-MX" b="1" dirty="0">
                <a:latin typeface="Aptos Display" panose="020B0004020202020204" pitchFamily="34" charset="0"/>
              </a:rPr>
              <a:t>«Satanás y la hueste de sus aliados han sido enemigos declarados de Dios en nuestro mundo, y han luchado continuamente contra la causa de la verdad y la justicia. Satanás ha seguido presentando a los hombres, como lo presentara a los ángeles, su falsa imagen de Cristo y de Dios, y ha conquistado al mundo para su lado. Aun las iglesias que pretenden ser cristianas se han puesto al lado del primer gran apóstata» </a:t>
            </a:r>
            <a:r>
              <a:rPr lang="es-MX" i="1" dirty="0">
                <a:latin typeface="Aptos Display" panose="020B0004020202020204" pitchFamily="34" charset="0"/>
              </a:rPr>
              <a:t>(Comentario bíblico adventista del séptimo día, t. 7, pp. 983, 984).</a:t>
            </a:r>
          </a:p>
          <a:p>
            <a:pPr marL="0" indent="0" algn="just">
              <a:lnSpc>
                <a:spcPts val="1600"/>
              </a:lnSpc>
              <a:spcBef>
                <a:spcPts val="0"/>
              </a:spcBef>
              <a:spcAft>
                <a:spcPts val="600"/>
              </a:spcAft>
              <a:buNone/>
            </a:pPr>
            <a:r>
              <a:rPr lang="es-MX" b="1" dirty="0">
                <a:latin typeface="Aptos Display" panose="020B0004020202020204" pitchFamily="34" charset="0"/>
              </a:rPr>
              <a:t>Reflexionemos: </a:t>
            </a:r>
            <a:r>
              <a:rPr lang="es-MX" b="1" dirty="0">
                <a:solidFill>
                  <a:srgbClr val="C00000"/>
                </a:solidFill>
                <a:latin typeface="Aptos Display" panose="020B0004020202020204" pitchFamily="34" charset="0"/>
              </a:rPr>
              <a:t>Aunque nos resulta difícil percibirlo ahora, finalmente el bien triunfará para siempre sobre el mal. ¿Por qué es tan importante que nunca olvidemos esta maravillosa promesa?</a:t>
            </a:r>
          </a:p>
        </p:txBody>
      </p:sp>
      <p:sp>
        <p:nvSpPr>
          <p:cNvPr id="3" name="CuadroTexto 2">
            <a:extLst>
              <a:ext uri="{FF2B5EF4-FFF2-40B4-BE49-F238E27FC236}">
                <a16:creationId xmlns:a16="http://schemas.microsoft.com/office/drawing/2014/main" id="{59155F0B-0975-150E-86E7-E6B9F5FBE7C0}"/>
              </a:ext>
            </a:extLst>
          </p:cNvPr>
          <p:cNvSpPr txBox="1"/>
          <p:nvPr/>
        </p:nvSpPr>
        <p:spPr>
          <a:xfrm>
            <a:off x="3287564" y="181171"/>
            <a:ext cx="6624000" cy="658800"/>
          </a:xfrm>
          <a:prstGeom prst="rect">
            <a:avLst/>
          </a:prstGeom>
          <a:solidFill>
            <a:srgbClr val="BB56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EL DRAGÓN DE APOCALIPSIS</a:t>
            </a:r>
          </a:p>
        </p:txBody>
      </p:sp>
      <p:sp>
        <p:nvSpPr>
          <p:cNvPr id="2" name="Doble onda 1">
            <a:extLst>
              <a:ext uri="{FF2B5EF4-FFF2-40B4-BE49-F238E27FC236}">
                <a16:creationId xmlns:a16="http://schemas.microsoft.com/office/drawing/2014/main" id="{74924193-BB4C-1260-67CD-FE9D1840DD54}"/>
              </a:ext>
            </a:extLst>
          </p:cNvPr>
          <p:cNvSpPr/>
          <p:nvPr/>
        </p:nvSpPr>
        <p:spPr>
          <a:xfrm>
            <a:off x="204395" y="2581388"/>
            <a:ext cx="2633514" cy="2899569"/>
          </a:xfrm>
          <a:custGeom>
            <a:avLst/>
            <a:gdLst>
              <a:gd name="connsiteX0" fmla="*/ 0 w 2576470"/>
              <a:gd name="connsiteY0" fmla="*/ 175880 h 2814084"/>
              <a:gd name="connsiteX1" fmla="*/ 1288235 w 2576470"/>
              <a:gd name="connsiteY1" fmla="*/ 175880 h 2814084"/>
              <a:gd name="connsiteX2" fmla="*/ 2576470 w 2576470"/>
              <a:gd name="connsiteY2" fmla="*/ 175880 h 2814084"/>
              <a:gd name="connsiteX3" fmla="*/ 2576470 w 2576470"/>
              <a:gd name="connsiteY3" fmla="*/ 2638204 h 2814084"/>
              <a:gd name="connsiteX4" fmla="*/ 1288235 w 2576470"/>
              <a:gd name="connsiteY4" fmla="*/ 2638204 h 2814084"/>
              <a:gd name="connsiteX5" fmla="*/ 0 w 2576470"/>
              <a:gd name="connsiteY5" fmla="*/ 2638204 h 2814084"/>
              <a:gd name="connsiteX6" fmla="*/ 0 w 2576470"/>
              <a:gd name="connsiteY6" fmla="*/ 175880 h 2814084"/>
              <a:gd name="connsiteX0" fmla="*/ 0 w 2576470"/>
              <a:gd name="connsiteY0" fmla="*/ 260563 h 2892127"/>
              <a:gd name="connsiteX1" fmla="*/ 1288235 w 2576470"/>
              <a:gd name="connsiteY1" fmla="*/ 260563 h 2892127"/>
              <a:gd name="connsiteX2" fmla="*/ 2178437 w 2576470"/>
              <a:gd name="connsiteY2" fmla="*/ 260563 h 2892127"/>
              <a:gd name="connsiteX3" fmla="*/ 2576470 w 2576470"/>
              <a:gd name="connsiteY3" fmla="*/ 2722887 h 2892127"/>
              <a:gd name="connsiteX4" fmla="*/ 1288235 w 2576470"/>
              <a:gd name="connsiteY4" fmla="*/ 2722887 h 2892127"/>
              <a:gd name="connsiteX5" fmla="*/ 0 w 2576470"/>
              <a:gd name="connsiteY5" fmla="*/ 2722887 h 2892127"/>
              <a:gd name="connsiteX6" fmla="*/ 0 w 2576470"/>
              <a:gd name="connsiteY6" fmla="*/ 260563 h 2892127"/>
              <a:gd name="connsiteX0" fmla="*/ 0 w 2210710"/>
              <a:gd name="connsiteY0" fmla="*/ 260563 h 2911203"/>
              <a:gd name="connsiteX1" fmla="*/ 1288235 w 2210710"/>
              <a:gd name="connsiteY1" fmla="*/ 260563 h 2911203"/>
              <a:gd name="connsiteX2" fmla="*/ 2178437 w 2210710"/>
              <a:gd name="connsiteY2" fmla="*/ 260563 h 2911203"/>
              <a:gd name="connsiteX3" fmla="*/ 2210710 w 2210710"/>
              <a:gd name="connsiteY3" fmla="*/ 2744402 h 2911203"/>
              <a:gd name="connsiteX4" fmla="*/ 1288235 w 2210710"/>
              <a:gd name="connsiteY4" fmla="*/ 2722887 h 2911203"/>
              <a:gd name="connsiteX5" fmla="*/ 0 w 2210710"/>
              <a:gd name="connsiteY5" fmla="*/ 2722887 h 2911203"/>
              <a:gd name="connsiteX6" fmla="*/ 0 w 2210710"/>
              <a:gd name="connsiteY6" fmla="*/ 260563 h 2911203"/>
              <a:gd name="connsiteX0" fmla="*/ 0 w 2210710"/>
              <a:gd name="connsiteY0" fmla="*/ 257015 h 2907655"/>
              <a:gd name="connsiteX1" fmla="*/ 1288235 w 2210710"/>
              <a:gd name="connsiteY1" fmla="*/ 257015 h 2907655"/>
              <a:gd name="connsiteX2" fmla="*/ 2206129 w 2210710"/>
              <a:gd name="connsiteY2" fmla="*/ 160197 h 2907655"/>
              <a:gd name="connsiteX3" fmla="*/ 2210710 w 2210710"/>
              <a:gd name="connsiteY3" fmla="*/ 2740854 h 2907655"/>
              <a:gd name="connsiteX4" fmla="*/ 1288235 w 2210710"/>
              <a:gd name="connsiteY4" fmla="*/ 2719339 h 2907655"/>
              <a:gd name="connsiteX5" fmla="*/ 0 w 2210710"/>
              <a:gd name="connsiteY5" fmla="*/ 2719339 h 2907655"/>
              <a:gd name="connsiteX6" fmla="*/ 0 w 2210710"/>
              <a:gd name="connsiteY6" fmla="*/ 257015 h 290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710" h="2907655">
                <a:moveTo>
                  <a:pt x="0" y="257015"/>
                </a:moveTo>
                <a:cubicBezTo>
                  <a:pt x="429412" y="-329252"/>
                  <a:pt x="920547" y="273151"/>
                  <a:pt x="1288235" y="257015"/>
                </a:cubicBezTo>
                <a:cubicBezTo>
                  <a:pt x="1655923" y="240879"/>
                  <a:pt x="1776717" y="746465"/>
                  <a:pt x="2206129" y="160197"/>
                </a:cubicBezTo>
                <a:cubicBezTo>
                  <a:pt x="2206129" y="980972"/>
                  <a:pt x="2210710" y="1920079"/>
                  <a:pt x="2210710" y="2740854"/>
                </a:cubicBezTo>
                <a:cubicBezTo>
                  <a:pt x="1781298" y="3327121"/>
                  <a:pt x="1717647" y="2133071"/>
                  <a:pt x="1288235" y="2719339"/>
                </a:cubicBezTo>
                <a:cubicBezTo>
                  <a:pt x="858823" y="3305606"/>
                  <a:pt x="429412" y="2133071"/>
                  <a:pt x="0" y="2719339"/>
                </a:cubicBezTo>
                <a:lnTo>
                  <a:pt x="0" y="257015"/>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8627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 calcmode="lin" valueType="num">
                                      <p:cBhvr additive="base">
                                        <p:cTn id="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 calcmode="lin" valueType="num">
                                      <p:cBhvr additive="base">
                                        <p:cTn id="19"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 calcmode="lin" valueType="num">
                                      <p:cBhvr additive="base">
                                        <p:cTn id="25"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9A8B48DA-4413-26BF-EC99-862B3BCCCCA7}"/>
              </a:ext>
            </a:extLst>
          </p:cNvPr>
          <p:cNvSpPr>
            <a:spLocks noGrp="1"/>
          </p:cNvSpPr>
          <p:nvPr>
            <p:ph type="body" idx="1"/>
          </p:nvPr>
        </p:nvSpPr>
        <p:spPr>
          <a:xfrm>
            <a:off x="86061" y="828502"/>
            <a:ext cx="10260898" cy="1272442"/>
          </a:xfrm>
          <a:noFill/>
        </p:spPr>
        <p:txBody>
          <a:bodyPr vert="horz" lIns="91440" tIns="45720" rIns="91440" bIns="45720" rtlCol="0" anchor="t">
            <a:normAutofit/>
          </a:bodyPr>
          <a:lstStyle/>
          <a:p>
            <a:pPr>
              <a:lnSpc>
                <a:spcPts val="1600"/>
              </a:lnSpc>
              <a:spcAft>
                <a:spcPts val="300"/>
              </a:spcAft>
            </a:pPr>
            <a:r>
              <a:rPr lang="es-MX" dirty="0">
                <a:latin typeface="Aptos Display" panose="020B0004020202020204" pitchFamily="34" charset="0"/>
              </a:rPr>
              <a:t>“Dijo Jehová a Satanás: He aquí, todo lo que tiene está en tu mano; solamente no pongas tu mano sobre él. Y salió Satanás de delante de Jehová.” Job 1: 12).</a:t>
            </a:r>
          </a:p>
          <a:p>
            <a:pPr>
              <a:lnSpc>
                <a:spcPts val="1600"/>
              </a:lnSpc>
              <a:spcAft>
                <a:spcPts val="300"/>
              </a:spcAft>
            </a:pPr>
            <a:r>
              <a:rPr lang="es-MX" dirty="0">
                <a:latin typeface="Aptos Display" panose="020B0004020202020204" pitchFamily="34" charset="0"/>
              </a:rPr>
              <a:t>Lee Job 1: 1 al 12 y Job 2: 1 al 7. ¿Qué principios del Gran Conflicto se revelan aquí?</a:t>
            </a:r>
          </a:p>
          <a:p>
            <a:pPr>
              <a:lnSpc>
                <a:spcPts val="1600"/>
              </a:lnSpc>
              <a:spcAft>
                <a:spcPts val="300"/>
              </a:spcAft>
            </a:pPr>
            <a:r>
              <a:rPr lang="es-MX" b="1" dirty="0">
                <a:latin typeface="Aptos Display" panose="020B0004020202020204" pitchFamily="34" charset="0"/>
              </a:rPr>
              <a:t>R.</a:t>
            </a:r>
            <a:r>
              <a:rPr lang="es-MX" dirty="0">
                <a:latin typeface="Aptos Display" panose="020B0004020202020204" pitchFamily="34" charset="0"/>
              </a:rPr>
              <a:t> </a:t>
            </a:r>
            <a:r>
              <a:rPr lang="es-MX" dirty="0">
                <a:solidFill>
                  <a:schemeClr val="accent1"/>
                </a:solidFill>
                <a:latin typeface="Aptos Display" panose="020B0004020202020204" pitchFamily="34" charset="0"/>
              </a:rPr>
              <a:t>Que hay un concilio celestial, segunda existe una disputa, hay una controversia sobre Job, también existen algunos límites sobre Satanás que vienen siendo las reglas del conflicto.</a:t>
            </a:r>
          </a:p>
          <a:p>
            <a:pPr>
              <a:lnSpc>
                <a:spcPct val="100000"/>
              </a:lnSpc>
            </a:pPr>
            <a:endParaRPr lang="es-MX" dirty="0">
              <a:latin typeface="Aptos Display" panose="020B0004020202020204" pitchFamily="34" charset="0"/>
            </a:endParaRPr>
          </a:p>
        </p:txBody>
      </p:sp>
      <p:sp>
        <p:nvSpPr>
          <p:cNvPr id="8" name="Marcador de contenido 7">
            <a:extLst>
              <a:ext uri="{FF2B5EF4-FFF2-40B4-BE49-F238E27FC236}">
                <a16:creationId xmlns:a16="http://schemas.microsoft.com/office/drawing/2014/main" id="{11F57159-DA92-C69A-F804-BE0279520E05}"/>
              </a:ext>
            </a:extLst>
          </p:cNvPr>
          <p:cNvSpPr>
            <a:spLocks noGrp="1"/>
          </p:cNvSpPr>
          <p:nvPr>
            <p:ph sz="half" idx="2"/>
          </p:nvPr>
        </p:nvSpPr>
        <p:spPr>
          <a:xfrm>
            <a:off x="2774097" y="1954060"/>
            <a:ext cx="7572862" cy="4903940"/>
          </a:xfrm>
        </p:spPr>
        <p:txBody>
          <a:bodyPr>
            <a:normAutofit/>
          </a:bodyPr>
          <a:lstStyle/>
          <a:p>
            <a:pPr marL="0" indent="0" algn="just">
              <a:lnSpc>
                <a:spcPts val="1400"/>
              </a:lnSpc>
              <a:spcBef>
                <a:spcPts val="0"/>
              </a:spcBef>
              <a:spcAft>
                <a:spcPts val="600"/>
              </a:spcAft>
              <a:buNone/>
            </a:pPr>
            <a:r>
              <a:rPr lang="es-MX" dirty="0">
                <a:latin typeface="Aptos Display" panose="020B0004020202020204" pitchFamily="34" charset="0"/>
              </a:rPr>
              <a:t>La historia de Job revela así un drama cósmico detrás del escenario de la historia de la Tierra. El libro identifica antes a Job como un hombre justo (Job 1:1), y detalla su prosperidad y su piedad. En el versículo 6, sin embargo, la escena pasa de la Tierra al Cielo. En el versículo 6, sin embargo, la escena pasa de la Tierra al Cielo. Como parte de los procedimientos de este tribunal celestial, Dios pregunta a Satanás: «¿De dónde vienes?», a lo que este responde: «De rodear la tierra y andar por ella» (Job 1:7). Este diálogo se repite en una segunda escena del concilio celestial (Job 2:2), lo que indica que se trata de un procedimiento del que Satanás participa aparentemente como gobernante de la Tierra. Dicho esto, la atención se centra rápidamente en una disputa en curso entre Dios y Satanás. Y aquí es donde entra en escena Job, ya que Dios les dice a Satanás que si no se a fijado en su siervo Job, que no hay otro como él en la tierra, perfecto y recto y temeroso de Dios y apartado del mal. La respuesta de Satanás indica además una disputa continua, más amplia, entre Dios y él.</a:t>
            </a:r>
            <a:endParaRPr lang="es-MX" b="1" dirty="0">
              <a:solidFill>
                <a:srgbClr val="C00000"/>
              </a:solidFill>
              <a:latin typeface="Aptos Display" panose="020B0004020202020204" pitchFamily="34" charset="0"/>
            </a:endParaRPr>
          </a:p>
          <a:p>
            <a:pPr marL="0" indent="0" algn="just">
              <a:lnSpc>
                <a:spcPts val="1400"/>
              </a:lnSpc>
              <a:spcBef>
                <a:spcPts val="0"/>
              </a:spcBef>
              <a:spcAft>
                <a:spcPts val="600"/>
              </a:spcAft>
              <a:buNone/>
            </a:pPr>
            <a:r>
              <a:rPr lang="es-MX" b="1" dirty="0">
                <a:latin typeface="Aptos Display" panose="020B0004020202020204" pitchFamily="34" charset="0"/>
              </a:rPr>
              <a:t>“Se le permitió a Satanás que tentara al confiado Pedro, tal como se le había permitido que tentara a Job; pero una vez terminada su obra, tuvo que retirarse. Si a Satanás se le hubiera permitido cumplir su propósito, no habría habido esperanza para Pedro. Su fe habría naufragado. Pero el enemigo no se atrevió a excederse de la jurisdicción que se le había asignado. No hay poder en todo el ejército satánico que pueda desarmar al alma que confía, con sencilla fe, en la sabiduría que desciende de Dios.” </a:t>
            </a:r>
            <a:r>
              <a:rPr lang="es-MX" i="1" dirty="0">
                <a:latin typeface="Aptos Display" panose="020B0004020202020204" pitchFamily="34" charset="0"/>
              </a:rPr>
              <a:t>(Dios nos cuida, p. 64).</a:t>
            </a:r>
          </a:p>
          <a:p>
            <a:pPr marL="0" indent="0" algn="just">
              <a:lnSpc>
                <a:spcPts val="1400"/>
              </a:lnSpc>
              <a:spcBef>
                <a:spcPts val="0"/>
              </a:spcBef>
              <a:spcAft>
                <a:spcPts val="600"/>
              </a:spcAft>
              <a:buNone/>
            </a:pPr>
            <a:r>
              <a:rPr lang="es-MX" b="1" dirty="0">
                <a:latin typeface="Aptos Display" panose="020B0004020202020204" pitchFamily="34" charset="0"/>
              </a:rPr>
              <a:t>Reflexionemos:</a:t>
            </a:r>
            <a:r>
              <a:rPr lang="es-MX" dirty="0">
                <a:latin typeface="Aptos Display" panose="020B0004020202020204" pitchFamily="34" charset="0"/>
              </a:rPr>
              <a:t> </a:t>
            </a:r>
            <a:r>
              <a:rPr lang="es-MX" b="1" dirty="0">
                <a:solidFill>
                  <a:srgbClr val="C00000"/>
                </a:solidFill>
                <a:latin typeface="Aptos Display" panose="020B0004020202020204" pitchFamily="34" charset="0"/>
              </a:rPr>
              <a:t>. Las limitaciones impuestas por Dios al gobierno de Satanás se hacen evidentes en la escena del concilio celestial registrada en el libro de Job. ¿Qué nos dicen esos límites acerca del poder y las acciones de Dios?</a:t>
            </a:r>
          </a:p>
        </p:txBody>
      </p:sp>
      <p:sp>
        <p:nvSpPr>
          <p:cNvPr id="2" name="CuadroTexto 1">
            <a:extLst>
              <a:ext uri="{FF2B5EF4-FFF2-40B4-BE49-F238E27FC236}">
                <a16:creationId xmlns:a16="http://schemas.microsoft.com/office/drawing/2014/main" id="{08C685AE-E21C-8DBF-EB5E-2BDEB9589609}"/>
              </a:ext>
            </a:extLst>
          </p:cNvPr>
          <p:cNvSpPr txBox="1"/>
          <p:nvPr/>
        </p:nvSpPr>
        <p:spPr>
          <a:xfrm>
            <a:off x="3278601" y="161993"/>
            <a:ext cx="6624000" cy="658800"/>
          </a:xfrm>
          <a:prstGeom prst="rect">
            <a:avLst/>
          </a:prstGeom>
          <a:solidFill>
            <a:srgbClr val="507C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defPPr>
              <a:defRPr lang="es-MX"/>
            </a:defPPr>
            <a:lvl1pPr>
              <a:defRPr sz="2800">
                <a:solidFill>
                  <a:schemeClr val="bg1">
                    <a:lumMod val="95000"/>
                  </a:schemeClr>
                </a:solidFill>
                <a:latin typeface="Amasis MT Pro Black" panose="02040A04050005020304" pitchFamily="18" charset="0"/>
              </a:defRPr>
            </a:lvl1pPr>
          </a:lstStyle>
          <a:p>
            <a:r>
              <a:rPr lang="es-MX" dirty="0"/>
              <a:t>EL CASO DE JOB</a:t>
            </a:r>
          </a:p>
        </p:txBody>
      </p:sp>
      <p:sp>
        <p:nvSpPr>
          <p:cNvPr id="12" name="Título 5">
            <a:extLst>
              <a:ext uri="{FF2B5EF4-FFF2-40B4-BE49-F238E27FC236}">
                <a16:creationId xmlns:a16="http://schemas.microsoft.com/office/drawing/2014/main" id="{9B2B152D-20AD-F590-1625-1546DA8426D8}"/>
              </a:ext>
            </a:extLst>
          </p:cNvPr>
          <p:cNvSpPr>
            <a:spLocks noGrp="1"/>
          </p:cNvSpPr>
          <p:nvPr>
            <p:ph type="title"/>
          </p:nvPr>
        </p:nvSpPr>
        <p:spPr>
          <a:xfrm>
            <a:off x="538480" y="161575"/>
            <a:ext cx="2658325" cy="659218"/>
          </a:xfrm>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sz="4800" b="1" u="sng">
                <a:ln/>
                <a:effectLst/>
                <a:latin typeface="+mn-lt"/>
                <a:ea typeface="+mn-ea"/>
                <a:cs typeface="+mn-cs"/>
              </a:rPr>
              <a:t>Martes</a:t>
            </a:r>
          </a:p>
        </p:txBody>
      </p:sp>
      <p:sp>
        <p:nvSpPr>
          <p:cNvPr id="3" name="Lágrima 2">
            <a:extLst>
              <a:ext uri="{FF2B5EF4-FFF2-40B4-BE49-F238E27FC236}">
                <a16:creationId xmlns:a16="http://schemas.microsoft.com/office/drawing/2014/main" id="{AE4EEBE8-A631-7019-3F15-CE49B6932798}"/>
              </a:ext>
            </a:extLst>
          </p:cNvPr>
          <p:cNvSpPr/>
          <p:nvPr/>
        </p:nvSpPr>
        <p:spPr>
          <a:xfrm>
            <a:off x="0" y="2520176"/>
            <a:ext cx="2774097" cy="2885201"/>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2964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03EC53B5-80BB-CA2F-28F5-414F3D5F8530}"/>
              </a:ext>
            </a:extLst>
          </p:cNvPr>
          <p:cNvSpPr>
            <a:spLocks noGrp="1"/>
          </p:cNvSpPr>
          <p:nvPr>
            <p:ph sz="half" idx="2"/>
          </p:nvPr>
        </p:nvSpPr>
        <p:spPr>
          <a:xfrm>
            <a:off x="2701466" y="2002969"/>
            <a:ext cx="7668914" cy="5072744"/>
          </a:xfrm>
        </p:spPr>
        <p:txBody>
          <a:bodyPr vert="horz" lIns="91440" tIns="45720" rIns="91440" bIns="45720" rtlCol="0">
            <a:normAutofit fontScale="92500"/>
          </a:bodyPr>
          <a:lstStyle/>
          <a:p>
            <a:pPr marL="0" indent="0" algn="just">
              <a:lnSpc>
                <a:spcPts val="1600"/>
              </a:lnSpc>
              <a:spcBef>
                <a:spcPts val="0"/>
              </a:spcBef>
              <a:spcAft>
                <a:spcPts val="600"/>
              </a:spcAft>
              <a:buNone/>
            </a:pPr>
            <a:r>
              <a:rPr lang="es-MX" dirty="0">
                <a:latin typeface="Aptos Display" panose="020B0004020202020204" pitchFamily="34" charset="0"/>
              </a:rPr>
              <a:t>Dios ha permitido que Satanás y sus secuaces dispongan temporariamente de cierta jurisdicción significativa sobre este mundo, pero limitada de acuerdo con ciertas «reglas» del Conflicto establecidas en los procedimientos de la corte celestial dentro de las cuales se pueden dirimir las calumniosas acusaciones del Diablo contra Dios sin que su amor se vea afectado. Estas reglas no son establecidas unilateralmente por Dios, sino que son el resultado de un proceso judicial que tiene en cuenta cómo las criaturas de la corte celestial y de fuera de ella ven las cuestiones en juego, lo que implica que esas reglas pueden estar lejos de ser ideales.</a:t>
            </a:r>
          </a:p>
          <a:p>
            <a:pPr marL="0" indent="0" algn="just">
              <a:lnSpc>
                <a:spcPts val="1600"/>
              </a:lnSpc>
              <a:spcBef>
                <a:spcPts val="0"/>
              </a:spcBef>
              <a:spcAft>
                <a:spcPts val="600"/>
              </a:spcAft>
              <a:buNone/>
            </a:pPr>
            <a:r>
              <a:rPr lang="es-MX" b="1" dirty="0">
                <a:latin typeface="Aptos Display" panose="020B0004020202020204" pitchFamily="34" charset="0"/>
              </a:rPr>
              <a:t>“Grandes eran para el mundo los resultados que estaban en juego en el conflicto entre el Príncipe de la Luz y el caudillo del reino de las tinieblas. Después de inducir al hombre a pecar, Satanás reclamó la tierra como suya, y se llamó príncipe de este mundo. Habiendo hecho conformar a su propia naturaleza al padre y a la madre de nuestra especie, pensó establecer aquí su imperio. Declaró que el hombre le había elegido como soberano suyo. Mediante su dominio de los hombres, dominaba el mundo. Cristo había venido para desmentir la pretensión de Satanás. Como Hijo del hombre, Cristo iba a permanecer leal a Dios. Así se demostraría que Satanás no había obtenido completo dominio de la especie humana, y que su pretensión al reino del mundo era falsa. Todos los que deseasen liberación de su poder, podrían ser librados. El dominio que Adán había perdido por causa del pecado, sería recuperado” </a:t>
            </a:r>
            <a:r>
              <a:rPr lang="es-MX" i="1" dirty="0">
                <a:latin typeface="Aptos Display" panose="020B0004020202020204" pitchFamily="34" charset="0"/>
              </a:rPr>
              <a:t>(El Deseado de todas las gentes, p. 89).</a:t>
            </a:r>
          </a:p>
          <a:p>
            <a:pPr marL="0" indent="0" algn="just">
              <a:lnSpc>
                <a:spcPts val="1600"/>
              </a:lnSpc>
              <a:spcBef>
                <a:spcPts val="0"/>
              </a:spcBef>
              <a:spcAft>
                <a:spcPts val="600"/>
              </a:spcAft>
              <a:buNone/>
            </a:pPr>
            <a:r>
              <a:rPr lang="es-MX" b="1" dirty="0">
                <a:latin typeface="Aptos Display" panose="020B0004020202020204" pitchFamily="34" charset="0"/>
              </a:rPr>
              <a:t>Reflexionemos:</a:t>
            </a:r>
            <a:r>
              <a:rPr lang="es-MX" b="1" dirty="0">
                <a:solidFill>
                  <a:srgbClr val="C00000"/>
                </a:solidFill>
                <a:latin typeface="Aptos Display" panose="020B0004020202020204" pitchFamily="34" charset="0"/>
              </a:rPr>
              <a:t> ¿De qué manera el hecho de que Jesús llame a Satanás el «príncipe» de este mundo nos ayuda a entender la presencia del mal en nuestro planeta?</a:t>
            </a:r>
          </a:p>
        </p:txBody>
      </p:sp>
      <p:sp>
        <p:nvSpPr>
          <p:cNvPr id="2" name="CuadroTexto 1">
            <a:extLst>
              <a:ext uri="{FF2B5EF4-FFF2-40B4-BE49-F238E27FC236}">
                <a16:creationId xmlns:a16="http://schemas.microsoft.com/office/drawing/2014/main" id="{93D4AD41-BBA2-6A4A-28FE-57EE21BC4ED8}"/>
              </a:ext>
            </a:extLst>
          </p:cNvPr>
          <p:cNvSpPr txBox="1"/>
          <p:nvPr/>
        </p:nvSpPr>
        <p:spPr>
          <a:xfrm>
            <a:off x="3278601" y="187113"/>
            <a:ext cx="6624000" cy="658800"/>
          </a:xfrm>
          <a:prstGeom prst="rect">
            <a:avLst/>
          </a:prstGeom>
          <a:solidFill>
            <a:srgbClr val="6E349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fontScale="77500" lnSpcReduction="20000"/>
          </a:bodyPr>
          <a:lstStyle/>
          <a:p>
            <a:r>
              <a:rPr lang="es-MX" sz="2800" dirty="0">
                <a:solidFill>
                  <a:schemeClr val="bg1">
                    <a:lumMod val="95000"/>
                  </a:schemeClr>
                </a:solidFill>
                <a:latin typeface="Amasis MT Pro Black" panose="02040A04050005020304" pitchFamily="18" charset="0"/>
              </a:rPr>
              <a:t>EL GOBERNANTE TEMPORAL DE ESTE MUNDO</a:t>
            </a:r>
          </a:p>
        </p:txBody>
      </p:sp>
      <p:sp>
        <p:nvSpPr>
          <p:cNvPr id="9" name="Título 5">
            <a:extLst>
              <a:ext uri="{FF2B5EF4-FFF2-40B4-BE49-F238E27FC236}">
                <a16:creationId xmlns:a16="http://schemas.microsoft.com/office/drawing/2014/main" id="{32D96FCC-8331-450B-1E15-4B5A7EC1FDEF}"/>
              </a:ext>
            </a:extLst>
          </p:cNvPr>
          <p:cNvSpPr>
            <a:spLocks noGrp="1"/>
          </p:cNvSpPr>
          <p:nvPr>
            <p:ph type="title"/>
          </p:nvPr>
        </p:nvSpPr>
        <p:spPr>
          <a:xfrm>
            <a:off x="467360" y="193956"/>
            <a:ext cx="2658325" cy="659218"/>
          </a:xfrm>
          <a:solidFill>
            <a:srgbClr val="6E349A"/>
          </a:solidFill>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b="1" u="sng">
                <a:ln/>
                <a:effectLst/>
                <a:latin typeface="+mn-lt"/>
                <a:ea typeface="+mn-ea"/>
                <a:cs typeface="+mn-cs"/>
              </a:rPr>
              <a:t>Miércoles</a:t>
            </a:r>
          </a:p>
        </p:txBody>
      </p:sp>
      <p:sp>
        <p:nvSpPr>
          <p:cNvPr id="4" name="Marcador de texto 3">
            <a:extLst>
              <a:ext uri="{FF2B5EF4-FFF2-40B4-BE49-F238E27FC236}">
                <a16:creationId xmlns:a16="http://schemas.microsoft.com/office/drawing/2014/main" id="{C454244B-81B2-9D1E-A4D6-0727FFF12747}"/>
              </a:ext>
            </a:extLst>
          </p:cNvPr>
          <p:cNvSpPr>
            <a:spLocks noGrp="1"/>
          </p:cNvSpPr>
          <p:nvPr>
            <p:ph type="body" idx="1"/>
          </p:nvPr>
        </p:nvSpPr>
        <p:spPr>
          <a:xfrm>
            <a:off x="137160" y="881407"/>
            <a:ext cx="10233220" cy="1263079"/>
          </a:xfrm>
          <a:noFill/>
        </p:spPr>
        <p:txBody>
          <a:bodyPr vert="horz" wrap="square" lIns="91440" tIns="45720" rIns="91440" bIns="45720" rtlCol="0" anchor="t">
            <a:normAutofit/>
          </a:bodyPr>
          <a:lstStyle/>
          <a:p>
            <a:pPr>
              <a:lnSpc>
                <a:spcPts val="1300"/>
              </a:lnSpc>
              <a:spcAft>
                <a:spcPts val="300"/>
              </a:spcAft>
            </a:pPr>
            <a:r>
              <a:rPr lang="es-MX" sz="1700" dirty="0">
                <a:latin typeface="Aptos Display" panose="020B0004020202020204" pitchFamily="34" charset="0"/>
              </a:rPr>
              <a:t>“No hablaré ya mucho con vosotros; porque viene el príncipe de este mundo, y él nada tiene en mí.” (Juan 14: 30)</a:t>
            </a:r>
          </a:p>
          <a:p>
            <a:pPr>
              <a:lnSpc>
                <a:spcPts val="1300"/>
              </a:lnSpc>
              <a:spcAft>
                <a:spcPts val="300"/>
              </a:spcAft>
            </a:pPr>
            <a:r>
              <a:rPr lang="es-MX" sz="1700" dirty="0">
                <a:latin typeface="Aptos Display" panose="020B0004020202020204" pitchFamily="34" charset="0"/>
              </a:rPr>
              <a:t>Lee Juan 12: 31; 14: 30; 16: 11; 2 Corintios 4: 4; y Lucas 4: 6. ¿Qué enseñan estos textos acerca del gobierno del diablo en el mundo?</a:t>
            </a:r>
          </a:p>
          <a:p>
            <a:pPr>
              <a:lnSpc>
                <a:spcPts val="1400"/>
              </a:lnSpc>
            </a:pPr>
            <a:r>
              <a:rPr lang="es-MX" sz="1700" dirty="0">
                <a:latin typeface="Aptos Display" panose="020B0004020202020204" pitchFamily="34" charset="0"/>
              </a:rPr>
              <a:t>R. </a:t>
            </a:r>
            <a:r>
              <a:rPr lang="es-MX" sz="1700" dirty="0">
                <a:solidFill>
                  <a:srgbClr val="0070C0"/>
                </a:solidFill>
                <a:latin typeface="Aptos Display" panose="020B0004020202020204" pitchFamily="34" charset="0"/>
              </a:rPr>
              <a:t>Que su gobierno tiene un final, y el mal será aniquilado junto con su creador, pero por el momento Dios respeta las reglas del gran conflicto, </a:t>
            </a:r>
            <a:r>
              <a:rPr lang="es-MX" sz="1700" dirty="0" err="1">
                <a:solidFill>
                  <a:srgbClr val="0070C0"/>
                </a:solidFill>
                <a:latin typeface="Aptos Display" panose="020B0004020202020204" pitchFamily="34" charset="0"/>
              </a:rPr>
              <a:t>com</a:t>
            </a:r>
            <a:r>
              <a:rPr lang="es-MX" sz="1700" dirty="0">
                <a:solidFill>
                  <a:srgbClr val="0070C0"/>
                </a:solidFill>
                <a:latin typeface="Aptos Display" panose="020B0004020202020204" pitchFamily="34" charset="0"/>
              </a:rPr>
              <a:t> el libre albedrio de sus </a:t>
            </a:r>
            <a:r>
              <a:rPr lang="es-MX" sz="1700" dirty="0" err="1">
                <a:solidFill>
                  <a:srgbClr val="0070C0"/>
                </a:solidFill>
                <a:latin typeface="Aptos Display" panose="020B0004020202020204" pitchFamily="34" charset="0"/>
              </a:rPr>
              <a:t>criatyras</a:t>
            </a:r>
            <a:r>
              <a:rPr lang="es-MX" sz="1700" dirty="0">
                <a:solidFill>
                  <a:srgbClr val="0070C0"/>
                </a:solidFill>
                <a:latin typeface="Aptos Display" panose="020B0004020202020204" pitchFamily="34" charset="0"/>
              </a:rPr>
              <a:t> y las reglas del Pacto del Conflicto.</a:t>
            </a:r>
            <a:endParaRPr lang="es-MX" sz="1700" dirty="0">
              <a:solidFill>
                <a:srgbClr val="00B0F0"/>
              </a:solidFill>
              <a:latin typeface="Aptos Display" panose="020B0004020202020204" pitchFamily="34" charset="0"/>
            </a:endParaRPr>
          </a:p>
        </p:txBody>
      </p:sp>
      <p:sp>
        <p:nvSpPr>
          <p:cNvPr id="3" name="Diagrama de flujo: pantalla 2">
            <a:extLst>
              <a:ext uri="{FF2B5EF4-FFF2-40B4-BE49-F238E27FC236}">
                <a16:creationId xmlns:a16="http://schemas.microsoft.com/office/drawing/2014/main" id="{6186A0B3-A4B7-36EB-C952-5BC87AAF9B83}"/>
              </a:ext>
            </a:extLst>
          </p:cNvPr>
          <p:cNvSpPr/>
          <p:nvPr/>
        </p:nvSpPr>
        <p:spPr>
          <a:xfrm>
            <a:off x="11242" y="2540642"/>
            <a:ext cx="2701466" cy="3376216"/>
          </a:xfrm>
          <a:prstGeom prst="flowChartDisplay">
            <a:avLst/>
          </a:prstGeom>
          <a:blipFill dpi="0" rotWithShape="1">
            <a:blip r:embed="rId4">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6872442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561AB1F5-B354-8C1B-B95F-2B1DF3FECEFE}"/>
              </a:ext>
            </a:extLst>
          </p:cNvPr>
          <p:cNvSpPr>
            <a:spLocks noGrp="1"/>
          </p:cNvSpPr>
          <p:nvPr>
            <p:ph type="body" idx="1"/>
          </p:nvPr>
        </p:nvSpPr>
        <p:spPr>
          <a:xfrm>
            <a:off x="139850" y="972508"/>
            <a:ext cx="10247731" cy="1331777"/>
          </a:xfrm>
        </p:spPr>
        <p:txBody>
          <a:bodyPr wrap="square" anchor="t">
            <a:noAutofit/>
          </a:bodyPr>
          <a:lstStyle/>
          <a:p>
            <a:pPr>
              <a:lnSpc>
                <a:spcPts val="1500"/>
              </a:lnSpc>
              <a:spcAft>
                <a:spcPts val="300"/>
              </a:spcAft>
            </a:pPr>
            <a:r>
              <a:rPr lang="es-MX" dirty="0">
                <a:latin typeface="Aptos Display" panose="020B0004020202020204" pitchFamily="34" charset="0"/>
              </a:rPr>
              <a:t>“Y les dijo: Este género con nada puede salir, sino con oración y ayuno.” (Marcos 9: 29).</a:t>
            </a:r>
          </a:p>
          <a:p>
            <a:pPr>
              <a:lnSpc>
                <a:spcPts val="1500"/>
              </a:lnSpc>
              <a:spcAft>
                <a:spcPts val="300"/>
              </a:spcAft>
            </a:pPr>
            <a:r>
              <a:rPr lang="es-MX" dirty="0">
                <a:latin typeface="Aptos Display" panose="020B0004020202020204" pitchFamily="34" charset="0"/>
              </a:rPr>
              <a:t>Lee Marcos 6: 5 y 9: 29. ¿Cómo muestran estos textos que la acción divina puede estar íntegramente relacionada con factores como la fe y la oración?</a:t>
            </a:r>
          </a:p>
          <a:p>
            <a:pPr>
              <a:lnSpc>
                <a:spcPts val="1500"/>
              </a:lnSpc>
              <a:spcAft>
                <a:spcPts val="300"/>
              </a:spcAft>
            </a:pPr>
            <a:r>
              <a:rPr kumimoji="0" lang="es-MX" b="1" i="0" u="none" strike="noStrike" kern="1200" cap="none" spc="0" normalizeH="0" baseline="0" noProof="0" dirty="0">
                <a:ln>
                  <a:noFill/>
                </a:ln>
                <a:solidFill>
                  <a:prstClr val="black"/>
                </a:solidFill>
                <a:effectLst/>
                <a:uLnTx/>
                <a:uFillTx/>
                <a:latin typeface="Aptos Display" panose="020B0004020202020204" pitchFamily="34" charset="0"/>
              </a:rPr>
              <a:t>R. </a:t>
            </a:r>
            <a:r>
              <a:rPr lang="es-MX" dirty="0">
                <a:solidFill>
                  <a:srgbClr val="0970BC"/>
                </a:solidFill>
                <a:latin typeface="Aptos Display" panose="020B0004020202020204" pitchFamily="34" charset="0"/>
              </a:rPr>
              <a:t>Ya que la oración marca la diferencia en este mundo al abrir vías para la acción divina que de otro modo no estarían moralmente disponibles. Sin embargo, no debemos cometer el error de pensar que la fe y la oración son los únicos factores. Es probable que haya muchos otros y no somos conscientes.</a:t>
            </a:r>
            <a:endParaRPr lang="es-MX" dirty="0">
              <a:latin typeface="Aptos Display" panose="020B0004020202020204" pitchFamily="34" charset="0"/>
            </a:endParaRPr>
          </a:p>
        </p:txBody>
      </p:sp>
      <p:sp>
        <p:nvSpPr>
          <p:cNvPr id="8" name="Marcador de contenido 7">
            <a:extLst>
              <a:ext uri="{FF2B5EF4-FFF2-40B4-BE49-F238E27FC236}">
                <a16:creationId xmlns:a16="http://schemas.microsoft.com/office/drawing/2014/main" id="{E4DAE60B-E6BE-5D43-22D6-333BB2BAE90B}"/>
              </a:ext>
            </a:extLst>
          </p:cNvPr>
          <p:cNvSpPr>
            <a:spLocks noGrp="1"/>
          </p:cNvSpPr>
          <p:nvPr>
            <p:ph sz="half" idx="2"/>
          </p:nvPr>
        </p:nvSpPr>
        <p:spPr>
          <a:xfrm>
            <a:off x="2796988" y="2318658"/>
            <a:ext cx="7590593" cy="4539342"/>
          </a:xfrm>
        </p:spPr>
        <p:txBody>
          <a:bodyPr vert="horz" wrap="square" lIns="91440" tIns="45720" rIns="91440" bIns="45720" rtlCol="0">
            <a:normAutofit/>
          </a:bodyPr>
          <a:lstStyle/>
          <a:p>
            <a:pPr marL="0" indent="0" algn="just">
              <a:lnSpc>
                <a:spcPts val="1500"/>
              </a:lnSpc>
              <a:spcBef>
                <a:spcPts val="0"/>
              </a:spcBef>
              <a:spcAft>
                <a:spcPts val="600"/>
              </a:spcAft>
              <a:buNone/>
            </a:pPr>
            <a:r>
              <a:rPr lang="es-MX" sz="1900" dirty="0">
                <a:latin typeface="Aptos Display" panose="020B0004020202020204" pitchFamily="34" charset="0"/>
              </a:rPr>
              <a:t>El Conflicto Cósmico es principalmente una disputa acerca del carácter de Dios, causada por las falsas acusaciones del Diablo contra la bondad, la justicia y el gobierno de Dios. Es una especie de pleito por el Pacto Cósmico. El problema en conflicto no es quién es más fuerte. El problema es quién tiene la razón. Y la cuestión es: ¿Dios es justo o injusto en su trato con sus criaturas? Una de las reglas que conocemos es que existe un poder que rompe límites: la oración (Mr. 9:29). De alguna forma, al orar “autorizamos” a Dios para que actúe de un modo que no lo haría si no se lo pidiésemos. No importa si entendemos o no cómo funciona esta arma. Lo importante es que funciona.</a:t>
            </a:r>
          </a:p>
          <a:p>
            <a:pPr marL="0" indent="0" algn="just">
              <a:lnSpc>
                <a:spcPts val="1500"/>
              </a:lnSpc>
              <a:spcBef>
                <a:spcPts val="0"/>
              </a:spcBef>
              <a:spcAft>
                <a:spcPts val="600"/>
              </a:spcAft>
              <a:buNone/>
            </a:pPr>
            <a:r>
              <a:rPr lang="es-MX" b="1" dirty="0">
                <a:latin typeface="Aptos Display" panose="020B0004020202020204" pitchFamily="34" charset="0"/>
              </a:rPr>
              <a:t>Para todos hay esfuerzos, conflictos y abnegación. Nadie escapará de ellos. Debemos recorrer la senda que Jesús recorrió; puede significar lágrimas, pruebas, privaciones, pesar por el pecado, o procurar el dominio de los deseos depravados, del carácter desequilibrado y del temperamento violento. Se requiere un esfuerzo decidido para presentarnos como sacrificio vivo, santo y agradable a Dios. Comprende a todo el ser. No hay lugar en la mente donde Satanás pueda dominar y realizar sus designios. El yo debe ser crucificado. Hay que realizar una consagración, una sumisión y un sacrificio tan intensos como si se quitara la sangre del corazón.</a:t>
            </a:r>
            <a:r>
              <a:rPr lang="es-MX" sz="1900" b="1" dirty="0">
                <a:latin typeface="Aptos Display" panose="020B0004020202020204" pitchFamily="34" charset="0"/>
              </a:rPr>
              <a:t>” </a:t>
            </a:r>
            <a:r>
              <a:rPr lang="es-MX" sz="1900" i="1" dirty="0">
                <a:latin typeface="Aptos Display" panose="020B0004020202020204" pitchFamily="34" charset="0"/>
              </a:rPr>
              <a:t>A fin de conocerle, p. 279).</a:t>
            </a:r>
          </a:p>
          <a:p>
            <a:pPr marL="0" indent="0" algn="just">
              <a:lnSpc>
                <a:spcPts val="1500"/>
              </a:lnSpc>
              <a:spcBef>
                <a:spcPts val="0"/>
              </a:spcBef>
              <a:spcAft>
                <a:spcPts val="600"/>
              </a:spcAft>
              <a:buNone/>
            </a:pPr>
            <a:r>
              <a:rPr lang="es-MX" b="1" dirty="0">
                <a:latin typeface="Aptos Display" panose="020B0004020202020204" pitchFamily="34" charset="0"/>
              </a:rPr>
              <a:t>Reflexionemos: </a:t>
            </a:r>
            <a:r>
              <a:rPr lang="es-MX" sz="1900" b="1" dirty="0">
                <a:solidFill>
                  <a:srgbClr val="C00000"/>
                </a:solidFill>
                <a:latin typeface="Aptos Display" panose="020B0004020202020204" pitchFamily="34" charset="0"/>
              </a:rPr>
              <a:t>¿Con que frecuencia utilizas el arma de la oración y que resultados has obtenido en tu luchas y batallas?</a:t>
            </a:r>
          </a:p>
        </p:txBody>
      </p:sp>
      <p:sp>
        <p:nvSpPr>
          <p:cNvPr id="2" name="CuadroTexto 1">
            <a:extLst>
              <a:ext uri="{FF2B5EF4-FFF2-40B4-BE49-F238E27FC236}">
                <a16:creationId xmlns:a16="http://schemas.microsoft.com/office/drawing/2014/main" id="{ED5AB885-7FC0-5E71-F3CE-EEAFDF120305}"/>
              </a:ext>
            </a:extLst>
          </p:cNvPr>
          <p:cNvSpPr txBox="1"/>
          <p:nvPr/>
        </p:nvSpPr>
        <p:spPr>
          <a:xfrm>
            <a:off x="3278601" y="187113"/>
            <a:ext cx="6624000" cy="658800"/>
          </a:xfrm>
          <a:prstGeom prst="rect">
            <a:avLst/>
          </a:prstGeom>
          <a:solidFill>
            <a:srgbClr val="36221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LÍMITES Y REGLAS</a:t>
            </a:r>
          </a:p>
        </p:txBody>
      </p:sp>
      <p:sp>
        <p:nvSpPr>
          <p:cNvPr id="22" name="Título 5">
            <a:extLst>
              <a:ext uri="{FF2B5EF4-FFF2-40B4-BE49-F238E27FC236}">
                <a16:creationId xmlns:a16="http://schemas.microsoft.com/office/drawing/2014/main" id="{F998FE6C-165A-A6CF-2E59-80423ED8B31B}"/>
              </a:ext>
            </a:extLst>
          </p:cNvPr>
          <p:cNvSpPr>
            <a:spLocks noGrp="1"/>
          </p:cNvSpPr>
          <p:nvPr>
            <p:ph type="title"/>
          </p:nvPr>
        </p:nvSpPr>
        <p:spPr>
          <a:xfrm>
            <a:off x="467360" y="201068"/>
            <a:ext cx="2658325" cy="659218"/>
          </a:xfrm>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sz="4800" b="1" u="sng">
                <a:ln/>
                <a:effectLst/>
                <a:latin typeface="+mn-lt"/>
                <a:ea typeface="+mn-ea"/>
                <a:cs typeface="+mn-cs"/>
              </a:rPr>
              <a:t>Jueves</a:t>
            </a:r>
          </a:p>
        </p:txBody>
      </p:sp>
      <p:sp>
        <p:nvSpPr>
          <p:cNvPr id="3" name="Diagrama de flujo: proceso alternativo 2">
            <a:extLst>
              <a:ext uri="{FF2B5EF4-FFF2-40B4-BE49-F238E27FC236}">
                <a16:creationId xmlns:a16="http://schemas.microsoft.com/office/drawing/2014/main" id="{E2AA187E-BBC3-A519-4C2B-F00A96DA9A45}"/>
              </a:ext>
            </a:extLst>
          </p:cNvPr>
          <p:cNvSpPr/>
          <p:nvPr/>
        </p:nvSpPr>
        <p:spPr>
          <a:xfrm>
            <a:off x="139849" y="2555173"/>
            <a:ext cx="2657139" cy="3442546"/>
          </a:xfrm>
          <a:prstGeom prst="flowChartAlternateProcess">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01419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ciones" id="{33A9EC13-759B-4F92-AB56-6B8B56B226EE}" vid="{05531679-3202-4267-98F4-8A937D0844D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15265</TotalTime>
  <Words>3218</Words>
  <Application>Microsoft Office PowerPoint</Application>
  <PresentationFormat>Panorámica</PresentationFormat>
  <Paragraphs>63</Paragraphs>
  <Slides>10</Slides>
  <Notes>6</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10</vt:i4>
      </vt:variant>
    </vt:vector>
  </HeadingPairs>
  <TitlesOfParts>
    <vt:vector size="25" baseType="lpstr">
      <vt:lpstr>Amasis MT Pro Black</vt:lpstr>
      <vt:lpstr>Aptos</vt:lpstr>
      <vt:lpstr>Aptos Display</vt:lpstr>
      <vt:lpstr>Arial</vt:lpstr>
      <vt:lpstr>Avenir Next LT Pro</vt:lpstr>
      <vt:lpstr>Bahnschrift</vt:lpstr>
      <vt:lpstr>Calibri</vt:lpstr>
      <vt:lpstr>Calibri Light</vt:lpstr>
      <vt:lpstr>Gisha</vt:lpstr>
      <vt:lpstr>Grandview</vt:lpstr>
      <vt:lpstr>Haettenschweiler</vt:lpstr>
      <vt:lpstr>Impact</vt:lpstr>
      <vt:lpstr>Lato</vt:lpstr>
      <vt:lpstr>Noto Serif</vt:lpstr>
      <vt:lpstr>Tema de Office</vt:lpstr>
      <vt:lpstr>Presentación de PowerPoint</vt:lpstr>
      <vt:lpstr>Para Memorizar</vt:lpstr>
      <vt:lpstr>Enfoque del Estudio</vt:lpstr>
      <vt:lpstr>Presentación de PowerPoint</vt:lpstr>
      <vt:lpstr>Domingo</vt:lpstr>
      <vt:lpstr>Lunes</vt:lpstr>
      <vt:lpstr>Martes</vt:lpstr>
      <vt:lpstr>Miércoles</vt:lpstr>
      <vt:lpstr>Jueves</vt:lpstr>
      <vt:lpstr>PARA ESTUDIAR Y MEDITAR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CRUZ</dc:creator>
  <cp:lastModifiedBy>JORGE CRUZ</cp:lastModifiedBy>
  <cp:revision>622</cp:revision>
  <dcterms:created xsi:type="dcterms:W3CDTF">2023-06-19T00:44:38Z</dcterms:created>
  <dcterms:modified xsi:type="dcterms:W3CDTF">2025-03-07T01:30:49Z</dcterms:modified>
</cp:coreProperties>
</file>