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3" r:id="rId3"/>
    <p:sldId id="264" r:id="rId4"/>
    <p:sldId id="257" r:id="rId5"/>
    <p:sldId id="258" r:id="rId6"/>
    <p:sldId id="259" r:id="rId7"/>
    <p:sldId id="260" r:id="rId8"/>
    <p:sldId id="261" r:id="rId9"/>
    <p:sldId id="262" r:id="rId10"/>
    <p:sldId id="265" r:id="rId1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5283"/>
    <a:srgbClr val="A2C0DA"/>
    <a:srgbClr val="2C5686"/>
    <a:srgbClr val="A1BFD9"/>
    <a:srgbClr val="7C5E26"/>
    <a:srgbClr val="69343E"/>
    <a:srgbClr val="9B9A98"/>
    <a:srgbClr val="C00000"/>
    <a:srgbClr val="62554F"/>
    <a:srgbClr val="D08A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920" autoAdjust="0"/>
  </p:normalViewPr>
  <p:slideViewPr>
    <p:cSldViewPr snapToGrid="0">
      <p:cViewPr varScale="1">
        <p:scale>
          <a:sx n="61" d="100"/>
          <a:sy n="61" d="100"/>
        </p:scale>
        <p:origin x="1402" y="36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85254-74DC-4BFD-8036-326AD9CD5383}" type="datetimeFigureOut">
              <a:rPr lang="es-MX" smtClean="0"/>
              <a:t>22/01/2025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6DF53-FE41-4145-8C09-04488577F769}" type="slidenum">
              <a:rPr lang="es-MX" smtClean="0"/>
              <a:t>‹Nº›</a:t>
            </a:fld>
            <a:endParaRPr lang="es-MX"/>
          </a:p>
        </p:txBody>
      </p:sp>
    </p:spTree>
    <p:extLst>
      <p:ext uri="{BB962C8B-B14F-4D97-AF65-F5344CB8AC3E}">
        <p14:creationId xmlns:p14="http://schemas.microsoft.com/office/powerpoint/2010/main" val="3272161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DE6DF53-FE41-4145-8C09-04488577F769}" type="slidenum">
              <a:rPr lang="es-MX" smtClean="0"/>
              <a:t>1</a:t>
            </a:fld>
            <a:endParaRPr lang="es-MX"/>
          </a:p>
        </p:txBody>
      </p:sp>
    </p:spTree>
    <p:extLst>
      <p:ext uri="{BB962C8B-B14F-4D97-AF65-F5344CB8AC3E}">
        <p14:creationId xmlns:p14="http://schemas.microsoft.com/office/powerpoint/2010/main" val="22892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DE6DF53-FE41-4145-8C09-04488577F769}" type="slidenum">
              <a:rPr lang="es-MX" smtClean="0"/>
              <a:t>3</a:t>
            </a:fld>
            <a:endParaRPr lang="es-MX"/>
          </a:p>
        </p:txBody>
      </p:sp>
    </p:spTree>
    <p:extLst>
      <p:ext uri="{BB962C8B-B14F-4D97-AF65-F5344CB8AC3E}">
        <p14:creationId xmlns:p14="http://schemas.microsoft.com/office/powerpoint/2010/main" val="4287082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DE6DF53-FE41-4145-8C09-04488577F769}" type="slidenum">
              <a:rPr lang="es-MX" smtClean="0"/>
              <a:t>5</a:t>
            </a:fld>
            <a:endParaRPr lang="es-MX"/>
          </a:p>
        </p:txBody>
      </p:sp>
    </p:spTree>
    <p:extLst>
      <p:ext uri="{BB962C8B-B14F-4D97-AF65-F5344CB8AC3E}">
        <p14:creationId xmlns:p14="http://schemas.microsoft.com/office/powerpoint/2010/main" val="143285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DE6DF53-FE41-4145-8C09-04488577F769}" type="slidenum">
              <a:rPr lang="es-MX" smtClean="0"/>
              <a:t>7</a:t>
            </a:fld>
            <a:endParaRPr lang="es-MX"/>
          </a:p>
        </p:txBody>
      </p:sp>
    </p:spTree>
    <p:extLst>
      <p:ext uri="{BB962C8B-B14F-4D97-AF65-F5344CB8AC3E}">
        <p14:creationId xmlns:p14="http://schemas.microsoft.com/office/powerpoint/2010/main" val="2281881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DE6DF53-FE41-4145-8C09-04488577F769}" type="slidenum">
              <a:rPr lang="es-MX" smtClean="0"/>
              <a:t>8</a:t>
            </a:fld>
            <a:endParaRPr lang="es-MX"/>
          </a:p>
        </p:txBody>
      </p:sp>
    </p:spTree>
    <p:extLst>
      <p:ext uri="{BB962C8B-B14F-4D97-AF65-F5344CB8AC3E}">
        <p14:creationId xmlns:p14="http://schemas.microsoft.com/office/powerpoint/2010/main" val="1453979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DE6DF53-FE41-4145-8C09-04488577F769}" type="slidenum">
              <a:rPr lang="es-MX" smtClean="0"/>
              <a:t>9</a:t>
            </a:fld>
            <a:endParaRPr lang="es-MX"/>
          </a:p>
        </p:txBody>
      </p:sp>
    </p:spTree>
    <p:extLst>
      <p:ext uri="{BB962C8B-B14F-4D97-AF65-F5344CB8AC3E}">
        <p14:creationId xmlns:p14="http://schemas.microsoft.com/office/powerpoint/2010/main" val="308679848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alphaModFix amt="70000"/>
            <a:lum/>
          </a:blip>
          <a:srcRect/>
          <a:stretch>
            <a:fillRect t="-23000" b="-68000"/>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7136F143-38F5-6138-E2BA-81CD00471189}"/>
              </a:ext>
            </a:extLst>
          </p:cNvPr>
          <p:cNvSpPr/>
          <p:nvPr userDrawn="1"/>
        </p:nvSpPr>
        <p:spPr>
          <a:xfrm>
            <a:off x="-7080" y="-29261"/>
            <a:ext cx="2276694" cy="6900578"/>
          </a:xfrm>
          <a:prstGeom prst="rect">
            <a:avLst/>
          </a:prstGeom>
          <a:solidFill>
            <a:srgbClr val="26528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4" name="Rectángulo 3">
            <a:extLst>
              <a:ext uri="{FF2B5EF4-FFF2-40B4-BE49-F238E27FC236}">
                <a16:creationId xmlns:a16="http://schemas.microsoft.com/office/drawing/2014/main" id="{E5C93EEE-43D6-22CD-08BA-AB86D0C45D1D}"/>
              </a:ext>
            </a:extLst>
          </p:cNvPr>
          <p:cNvSpPr/>
          <p:nvPr userDrawn="1"/>
        </p:nvSpPr>
        <p:spPr>
          <a:xfrm>
            <a:off x="-26912" y="-74119"/>
            <a:ext cx="12218912" cy="1087872"/>
          </a:xfrm>
          <a:prstGeom prst="rect">
            <a:avLst/>
          </a:prstGeom>
          <a:solidFill>
            <a:srgbClr val="2C5686"/>
          </a:solidFill>
          <a:ln>
            <a:solidFill>
              <a:srgbClr val="2250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4000"/>
              </a:lnSpc>
            </a:pPr>
            <a:endParaRPr lang="es-MX" sz="3600">
              <a:latin typeface="Haettenschweiler" panose="020B0706040902060204" pitchFamily="34" charset="0"/>
            </a:endParaRPr>
          </a:p>
        </p:txBody>
      </p:sp>
      <p:sp>
        <p:nvSpPr>
          <p:cNvPr id="20" name="CuadroTexto 19">
            <a:extLst>
              <a:ext uri="{FF2B5EF4-FFF2-40B4-BE49-F238E27FC236}">
                <a16:creationId xmlns:a16="http://schemas.microsoft.com/office/drawing/2014/main" id="{054428B6-9E8E-1B76-884D-446C54D7F3B1}"/>
              </a:ext>
            </a:extLst>
          </p:cNvPr>
          <p:cNvSpPr txBox="1"/>
          <p:nvPr userDrawn="1"/>
        </p:nvSpPr>
        <p:spPr>
          <a:xfrm>
            <a:off x="19925" y="4659997"/>
            <a:ext cx="2184400" cy="723281"/>
          </a:xfrm>
          <a:prstGeom prst="rect">
            <a:avLst/>
          </a:prstGeom>
          <a:noFill/>
        </p:spPr>
        <p:txBody>
          <a:bodyPr wrap="square" rtlCol="0">
            <a:noAutofit/>
          </a:bodyPr>
          <a:lstStyle/>
          <a:p>
            <a:pPr algn="ctr">
              <a:lnSpc>
                <a:spcPts val="2200"/>
              </a:lnSpc>
            </a:pPr>
            <a:r>
              <a:rPr lang="es-MX" sz="2400" b="1" dirty="0">
                <a:ln>
                  <a:solidFill>
                    <a:srgbClr val="1A0606"/>
                  </a:solidFill>
                </a:ln>
                <a:solidFill>
                  <a:schemeClr val="bg1">
                    <a:lumMod val="95000"/>
                  </a:schemeClr>
                </a:solidFill>
                <a:effectLst>
                  <a:innerShdw blurRad="63500" dist="50800" dir="18900000">
                    <a:prstClr val="black">
                      <a:alpha val="50000"/>
                    </a:prstClr>
                  </a:innerShdw>
                </a:effectLst>
              </a:rPr>
              <a:t>Resumen en </a:t>
            </a:r>
          </a:p>
          <a:p>
            <a:pPr algn="ctr">
              <a:lnSpc>
                <a:spcPts val="2200"/>
              </a:lnSpc>
            </a:pPr>
            <a:r>
              <a:rPr lang="es-MX" sz="2400" b="1" dirty="0">
                <a:ln>
                  <a:solidFill>
                    <a:srgbClr val="1A0606"/>
                  </a:solidFill>
                </a:ln>
                <a:solidFill>
                  <a:schemeClr val="bg1">
                    <a:lumMod val="95000"/>
                  </a:schemeClr>
                </a:solidFill>
                <a:effectLst>
                  <a:innerShdw blurRad="63500" dist="50800" dir="18900000">
                    <a:prstClr val="black">
                      <a:alpha val="50000"/>
                    </a:prstClr>
                  </a:innerShdw>
                </a:effectLst>
              </a:rPr>
              <a:t>PowerPoint</a:t>
            </a:r>
          </a:p>
        </p:txBody>
      </p:sp>
      <p:sp>
        <p:nvSpPr>
          <p:cNvPr id="21" name="CuadroTexto 20">
            <a:extLst>
              <a:ext uri="{FF2B5EF4-FFF2-40B4-BE49-F238E27FC236}">
                <a16:creationId xmlns:a16="http://schemas.microsoft.com/office/drawing/2014/main" id="{438004BE-1FB9-496E-1A53-22E90E1B4D3D}"/>
              </a:ext>
            </a:extLst>
          </p:cNvPr>
          <p:cNvSpPr txBox="1"/>
          <p:nvPr userDrawn="1"/>
        </p:nvSpPr>
        <p:spPr>
          <a:xfrm>
            <a:off x="-96687" y="1709686"/>
            <a:ext cx="2494656" cy="694338"/>
          </a:xfrm>
          <a:prstGeom prst="rect">
            <a:avLst/>
          </a:prstGeom>
          <a:noFill/>
        </p:spPr>
        <p:txBody>
          <a:bodyPr wrap="square" rtlCol="0">
            <a:normAutofit fontScale="32500" lnSpcReduction="20000"/>
          </a:bodyPr>
          <a:lstStyle/>
          <a:p>
            <a:pPr algn="ctr"/>
            <a:r>
              <a:rPr lang="es-MX" sz="8600" b="1" kern="1200" dirty="0">
                <a:ln>
                  <a:solidFill>
                    <a:schemeClr val="tx1"/>
                  </a:solidFill>
                </a:ln>
                <a:solidFill>
                  <a:schemeClr val="bg1">
                    <a:lumMod val="95000"/>
                  </a:schemeClr>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1</a:t>
            </a:r>
            <a:r>
              <a:rPr lang="es-MX" sz="3200" b="1" kern="1200" dirty="0">
                <a:ln>
                  <a:solidFill>
                    <a:schemeClr val="tx1"/>
                  </a:solidFill>
                </a:ln>
                <a:solidFill>
                  <a:schemeClr val="tx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3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4500" b="1" kern="1200" dirty="0">
                <a:ln>
                  <a:solidFill>
                    <a:schemeClr val="tx1"/>
                  </a:solidFill>
                </a:ln>
                <a:solidFill>
                  <a:schemeClr val="bg1">
                    <a:lumMod val="95000"/>
                  </a:schemeClr>
                </a:solidFill>
                <a:effectLst/>
                <a:latin typeface="Impact" panose="020B0806030902050204" pitchFamily="34" charset="0"/>
                <a:ea typeface="+mn-ea"/>
                <a:cs typeface="Arial" panose="020B0604020202020204" pitchFamily="34" charset="0"/>
              </a:rPr>
              <a:t>TRIMESTRE</a:t>
            </a:r>
          </a:p>
          <a:p>
            <a:pPr algn="ctr"/>
            <a:endParaRPr lang="es-MX" sz="1400" b="1" dirty="0">
              <a:ln>
                <a:solidFill>
                  <a:schemeClr val="tx1"/>
                </a:solidFill>
              </a:ln>
              <a:solidFill>
                <a:schemeClr val="bg1">
                  <a:lumMod val="95000"/>
                </a:schemeClr>
              </a:solidFill>
              <a:effectLst/>
              <a:latin typeface="Gisha" panose="020B0604020202020204" pitchFamily="34" charset="-79"/>
              <a:cs typeface="Gisha" panose="020B0604020202020204" pitchFamily="34" charset="-79"/>
            </a:endParaRPr>
          </a:p>
          <a:p>
            <a:pPr algn="ctr"/>
            <a:r>
              <a:rPr lang="es-MX" sz="4500" b="1" kern="1200" dirty="0">
                <a:ln>
                  <a:solidFill>
                    <a:schemeClr val="tx1"/>
                  </a:solidFill>
                </a:ln>
                <a:solidFill>
                  <a:schemeClr val="bg1">
                    <a:lumMod val="95000"/>
                  </a:schemeClr>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Enero – Marzo 2025</a:t>
            </a:r>
          </a:p>
        </p:txBody>
      </p:sp>
      <p:sp>
        <p:nvSpPr>
          <p:cNvPr id="22" name="CuadroTexto 21">
            <a:extLst>
              <a:ext uri="{FF2B5EF4-FFF2-40B4-BE49-F238E27FC236}">
                <a16:creationId xmlns:a16="http://schemas.microsoft.com/office/drawing/2014/main" id="{4D4946DB-1295-E0A0-98C0-FD3E07F96757}"/>
              </a:ext>
            </a:extLst>
          </p:cNvPr>
          <p:cNvSpPr txBox="1">
            <a:spLocks/>
          </p:cNvSpPr>
          <p:nvPr userDrawn="1"/>
        </p:nvSpPr>
        <p:spPr>
          <a:xfrm>
            <a:off x="0" y="2428785"/>
            <a:ext cx="2229860" cy="1000216"/>
          </a:xfrm>
          <a:prstGeom prst="rect">
            <a:avLst/>
          </a:prstGeom>
          <a:noFill/>
        </p:spPr>
        <p:txBody>
          <a:bodyPr wrap="square" rtlCol="0">
            <a:normAutofit fontScale="62500" lnSpcReduction="20000"/>
          </a:bodyPr>
          <a:lstStyle/>
          <a:p>
            <a:pPr algn="ctr">
              <a:lnSpc>
                <a:spcPts val="2900"/>
              </a:lnSpc>
              <a:spcAft>
                <a:spcPts val="0"/>
              </a:spcAft>
            </a:pPr>
            <a:r>
              <a:rPr lang="es-MX" sz="2800" b="1" kern="1200" baseline="0" dirty="0">
                <a:ln>
                  <a:solidFill>
                    <a:schemeClr val="tx1"/>
                  </a:solidFill>
                </a:ln>
                <a:solidFill>
                  <a:schemeClr val="bg1">
                    <a:lumMod val="95000"/>
                  </a:schemeClr>
                </a:solidFill>
                <a:effectLst/>
                <a:latin typeface="Impact" panose="020B0806030902050204" pitchFamily="34" charset="0"/>
                <a:ea typeface="Gungsuh" panose="02030600000101010101" pitchFamily="18" charset="-127"/>
                <a:cs typeface="Angsana New" panose="020B0502040204020203" pitchFamily="18" charset="-34"/>
              </a:rPr>
              <a:t>DIOS ES APASIONADO</a:t>
            </a:r>
          </a:p>
          <a:p>
            <a:pPr algn="ctr">
              <a:lnSpc>
                <a:spcPts val="2900"/>
              </a:lnSpc>
              <a:spcAft>
                <a:spcPts val="0"/>
              </a:spcAft>
            </a:pPr>
            <a:r>
              <a:rPr lang="es-MX" sz="2800" b="1" kern="1200" baseline="0" dirty="0">
                <a:ln>
                  <a:solidFill>
                    <a:schemeClr val="tx1"/>
                  </a:solidFill>
                </a:ln>
                <a:solidFill>
                  <a:schemeClr val="bg1">
                    <a:lumMod val="95000"/>
                  </a:schemeClr>
                </a:solidFill>
                <a:effectLst/>
                <a:latin typeface="Impact" panose="020B0806030902050204" pitchFamily="34" charset="0"/>
                <a:ea typeface="Gungsuh" panose="02030600000101010101" pitchFamily="18" charset="-127"/>
                <a:cs typeface="Angsana New" panose="020B0502040204020203" pitchFamily="18" charset="-34"/>
              </a:rPr>
              <a:t>Y COMPASIVO</a:t>
            </a:r>
          </a:p>
        </p:txBody>
      </p:sp>
      <p:sp>
        <p:nvSpPr>
          <p:cNvPr id="23" name="CuadroTexto 22">
            <a:extLst>
              <a:ext uri="{FF2B5EF4-FFF2-40B4-BE49-F238E27FC236}">
                <a16:creationId xmlns:a16="http://schemas.microsoft.com/office/drawing/2014/main" id="{45EC3A53-86C5-901F-73D4-AD344F35D6DA}"/>
              </a:ext>
            </a:extLst>
          </p:cNvPr>
          <p:cNvSpPr txBox="1"/>
          <p:nvPr userDrawn="1"/>
        </p:nvSpPr>
        <p:spPr>
          <a:xfrm>
            <a:off x="23168" y="3371133"/>
            <a:ext cx="2184400" cy="461665"/>
          </a:xfrm>
          <a:prstGeom prst="rect">
            <a:avLst/>
          </a:prstGeom>
          <a:noFill/>
        </p:spPr>
        <p:txBody>
          <a:bodyPr wrap="square" rtlCol="0">
            <a:spAutoFit/>
          </a:bodyPr>
          <a:lstStyle/>
          <a:p>
            <a:pPr algn="ctr"/>
            <a:r>
              <a:rPr lang="es-MX" sz="2400" b="1" dirty="0">
                <a:ln>
                  <a:solidFill>
                    <a:schemeClr val="tx1"/>
                  </a:solidFill>
                </a:ln>
                <a:solidFill>
                  <a:schemeClr val="bg1">
                    <a:lumMod val="95000"/>
                  </a:schemeClr>
                </a:solidFill>
                <a:effectLst>
                  <a:innerShdw blurRad="63500" dist="50800" dir="18900000">
                    <a:prstClr val="black">
                      <a:alpha val="50000"/>
                    </a:prstClr>
                  </a:innerShdw>
                </a:effectLst>
                <a:latin typeface="Lato" panose="020F0502020204030203" pitchFamily="34" charset="0"/>
                <a:ea typeface="Adobe Fan Heiti Std B" panose="020B0700000000000000" pitchFamily="34" charset="-128"/>
                <a:cs typeface="Adobe Arabic" panose="02040503050201020203" pitchFamily="18" charset="-78"/>
              </a:rPr>
              <a:t>LECCIÓN</a:t>
            </a:r>
          </a:p>
        </p:txBody>
      </p:sp>
      <p:sp>
        <p:nvSpPr>
          <p:cNvPr id="25" name="CuadroTexto 24">
            <a:extLst>
              <a:ext uri="{FF2B5EF4-FFF2-40B4-BE49-F238E27FC236}">
                <a16:creationId xmlns:a16="http://schemas.microsoft.com/office/drawing/2014/main" id="{6F8D5B16-C793-0AC3-F87C-33BEDB485A53}"/>
              </a:ext>
            </a:extLst>
          </p:cNvPr>
          <p:cNvSpPr txBox="1"/>
          <p:nvPr userDrawn="1"/>
        </p:nvSpPr>
        <p:spPr>
          <a:xfrm>
            <a:off x="-109360" y="4342587"/>
            <a:ext cx="2441498" cy="365125"/>
          </a:xfrm>
          <a:prstGeom prst="rect">
            <a:avLst/>
          </a:prstGeom>
          <a:noFill/>
        </p:spPr>
        <p:txBody>
          <a:bodyPr wrap="square" rtlCol="0">
            <a:normAutofit fontScale="92500"/>
          </a:bodyPr>
          <a:lstStyle/>
          <a:p>
            <a:pPr algn="ctr"/>
            <a:r>
              <a:rPr lang="es-MX" sz="1400" b="1" baseline="0" dirty="0">
                <a:ln>
                  <a:solidFill>
                    <a:schemeClr val="bg1">
                      <a:lumMod val="95000"/>
                      <a:alpha val="62000"/>
                    </a:schemeClr>
                  </a:solidFill>
                </a:ln>
                <a:solidFill>
                  <a:schemeClr val="bg1"/>
                </a:solidFill>
                <a:effectLst/>
                <a:latin typeface="Grandview" panose="020B0502040204020203" pitchFamily="34" charset="0"/>
              </a:rPr>
              <a:t>Para el 25 de Enero de 2025</a:t>
            </a:r>
          </a:p>
        </p:txBody>
      </p:sp>
      <p:grpSp>
        <p:nvGrpSpPr>
          <p:cNvPr id="26" name="Grupo 25">
            <a:extLst>
              <a:ext uri="{FF2B5EF4-FFF2-40B4-BE49-F238E27FC236}">
                <a16:creationId xmlns:a16="http://schemas.microsoft.com/office/drawing/2014/main" id="{5C454177-BC84-892D-CEEB-8F21831409CE}"/>
              </a:ext>
            </a:extLst>
          </p:cNvPr>
          <p:cNvGrpSpPr/>
          <p:nvPr userDrawn="1"/>
        </p:nvGrpSpPr>
        <p:grpSpPr>
          <a:xfrm>
            <a:off x="-7080" y="5238894"/>
            <a:ext cx="2184400" cy="1552295"/>
            <a:chOff x="23168" y="5023571"/>
            <a:chExt cx="2184400" cy="1552295"/>
          </a:xfrm>
          <a:noFill/>
        </p:grpSpPr>
        <p:sp>
          <p:nvSpPr>
            <p:cNvPr id="27" name="CuadroTexto 26">
              <a:extLst>
                <a:ext uri="{FF2B5EF4-FFF2-40B4-BE49-F238E27FC236}">
                  <a16:creationId xmlns:a16="http://schemas.microsoft.com/office/drawing/2014/main" id="{60F25CE4-7C95-7636-1972-F427424C6F9B}"/>
                </a:ext>
              </a:extLst>
            </p:cNvPr>
            <p:cNvSpPr txBox="1"/>
            <p:nvPr userDrawn="1"/>
          </p:nvSpPr>
          <p:spPr>
            <a:xfrm>
              <a:off x="23168" y="6237312"/>
              <a:ext cx="2184400" cy="338554"/>
            </a:xfrm>
            <a:prstGeom prst="rect">
              <a:avLst/>
            </a:prstGeom>
            <a:grpFill/>
          </p:spPr>
          <p:txBody>
            <a:bodyPr wrap="square" rtlCol="0">
              <a:spAutoFit/>
            </a:bodyPr>
            <a:lstStyle/>
            <a:p>
              <a:pPr algn="ctr"/>
              <a:r>
                <a:rPr lang="es-MX" sz="1600">
                  <a:solidFill>
                    <a:schemeClr val="bg1"/>
                  </a:solidFill>
                  <a:latin typeface="Avenir Next LT Pro"/>
                </a:rPr>
                <a:t>“El Llano”</a:t>
              </a:r>
            </a:p>
          </p:txBody>
        </p:sp>
        <p:pic>
          <p:nvPicPr>
            <p:cNvPr id="28" name="Imagen 27" descr="Imagen que contiene dibujo, camiseta&#10;&#10;Descripción generada automáticamente">
              <a:extLst>
                <a:ext uri="{FF2B5EF4-FFF2-40B4-BE49-F238E27FC236}">
                  <a16:creationId xmlns:a16="http://schemas.microsoft.com/office/drawing/2014/main" id="{A4072C76-FB78-61FB-9AB6-10AB69BCCB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556" y="5023571"/>
              <a:ext cx="2042379" cy="1316294"/>
            </a:xfrm>
            <a:prstGeom prst="rect">
              <a:avLst/>
            </a:prstGeom>
            <a:grpFill/>
          </p:spPr>
        </p:pic>
      </p:grpSp>
      <p:sp>
        <p:nvSpPr>
          <p:cNvPr id="29" name="CuadroTexto 28">
            <a:extLst>
              <a:ext uri="{FF2B5EF4-FFF2-40B4-BE49-F238E27FC236}">
                <a16:creationId xmlns:a16="http://schemas.microsoft.com/office/drawing/2014/main" id="{6157EA28-EA3B-BC3B-96F7-0742CE682FD5}"/>
              </a:ext>
            </a:extLst>
          </p:cNvPr>
          <p:cNvSpPr txBox="1"/>
          <p:nvPr userDrawn="1"/>
        </p:nvSpPr>
        <p:spPr>
          <a:xfrm>
            <a:off x="620037" y="1643083"/>
            <a:ext cx="504024" cy="395705"/>
          </a:xfrm>
          <a:prstGeom prst="rect">
            <a:avLst/>
          </a:prstGeom>
          <a:noFill/>
        </p:spPr>
        <p:txBody>
          <a:bodyPr wrap="square" rtlCol="0">
            <a:normAutofit/>
          </a:bodyPr>
          <a:lstStyle/>
          <a:p>
            <a:pPr algn="just"/>
            <a:r>
              <a:rPr lang="es-MX" sz="1600" b="1" kern="1200" dirty="0" err="1">
                <a:ln>
                  <a:solidFill>
                    <a:schemeClr val="tx1"/>
                  </a:solidFill>
                </a:ln>
                <a:solidFill>
                  <a:schemeClr val="bg1">
                    <a:lumMod val="95000"/>
                  </a:schemeClr>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er</a:t>
            </a:r>
            <a:endParaRPr lang="es-MX" sz="1600" b="1" kern="1200" dirty="0">
              <a:ln>
                <a:solidFill>
                  <a:schemeClr val="tx1"/>
                </a:solidFill>
              </a:ln>
              <a:solidFill>
                <a:schemeClr val="bg1">
                  <a:lumMod val="95000"/>
                </a:schemeClr>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endParaRPr>
          </a:p>
        </p:txBody>
      </p:sp>
      <p:grpSp>
        <p:nvGrpSpPr>
          <p:cNvPr id="38" name="Grupo 37">
            <a:extLst>
              <a:ext uri="{FF2B5EF4-FFF2-40B4-BE49-F238E27FC236}">
                <a16:creationId xmlns:a16="http://schemas.microsoft.com/office/drawing/2014/main" id="{B6FD5F4C-BE1E-50CE-D196-99FC3B2059A5}"/>
              </a:ext>
            </a:extLst>
          </p:cNvPr>
          <p:cNvGrpSpPr/>
          <p:nvPr userDrawn="1"/>
        </p:nvGrpSpPr>
        <p:grpSpPr>
          <a:xfrm>
            <a:off x="10332253" y="-70317"/>
            <a:ext cx="1968890" cy="6965813"/>
            <a:chOff x="10384170" y="0"/>
            <a:chExt cx="1816380" cy="6935045"/>
          </a:xfrm>
          <a:solidFill>
            <a:srgbClr val="9B9A98"/>
          </a:solidFill>
        </p:grpSpPr>
        <p:sp>
          <p:nvSpPr>
            <p:cNvPr id="30" name="Rectángulo 29">
              <a:extLst>
                <a:ext uri="{FF2B5EF4-FFF2-40B4-BE49-F238E27FC236}">
                  <a16:creationId xmlns:a16="http://schemas.microsoft.com/office/drawing/2014/main" id="{52F91F25-61AC-F9A7-14B0-73BFA02B80C6}"/>
                </a:ext>
              </a:extLst>
            </p:cNvPr>
            <p:cNvSpPr/>
            <p:nvPr userDrawn="1"/>
          </p:nvSpPr>
          <p:spPr>
            <a:xfrm>
              <a:off x="10384170" y="0"/>
              <a:ext cx="1816380" cy="6935045"/>
            </a:xfrm>
            <a:prstGeom prst="rect">
              <a:avLst/>
            </a:prstGeom>
            <a:solidFill>
              <a:srgbClr val="A1B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s-MX" sz="4000">
                <a:ln>
                  <a:solidFill>
                    <a:schemeClr val="bg1"/>
                  </a:solidFill>
                </a:ln>
                <a:solidFill>
                  <a:schemeClr val="bg1"/>
                </a:solidFill>
                <a:latin typeface="Haettenschweiler" panose="020B0706040902060204" pitchFamily="34" charset="0"/>
              </a:endParaRPr>
            </a:p>
          </p:txBody>
        </p:sp>
        <p:pic>
          <p:nvPicPr>
            <p:cNvPr id="31" name="Imagen 30">
              <a:extLst>
                <a:ext uri="{FF2B5EF4-FFF2-40B4-BE49-F238E27FC236}">
                  <a16:creationId xmlns:a16="http://schemas.microsoft.com/office/drawing/2014/main" id="{28B1C441-E37F-73DE-CA52-689F090AFC52}"/>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12644" y="5117450"/>
              <a:ext cx="1787906" cy="1586410"/>
            </a:xfrm>
            <a:prstGeom prst="rect">
              <a:avLst/>
            </a:prstGeom>
            <a:solidFill>
              <a:srgbClr val="A2C0DA"/>
            </a:solidFill>
            <a:ln>
              <a:noFill/>
            </a:ln>
          </p:spPr>
        </p:pic>
      </p:grpSp>
      <p:pic>
        <p:nvPicPr>
          <p:cNvPr id="32" name="Imagen 31">
            <a:extLst>
              <a:ext uri="{FF2B5EF4-FFF2-40B4-BE49-F238E27FC236}">
                <a16:creationId xmlns:a16="http://schemas.microsoft.com/office/drawing/2014/main" id="{67E2865D-1263-9050-8A61-788E30BA1A8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62675" y="6414864"/>
            <a:ext cx="365125" cy="365125"/>
          </a:xfrm>
          <a:prstGeom prst="rect">
            <a:avLst/>
          </a:prstGeom>
        </p:spPr>
      </p:pic>
      <p:sp>
        <p:nvSpPr>
          <p:cNvPr id="33" name="CuadroTexto 32">
            <a:extLst>
              <a:ext uri="{FF2B5EF4-FFF2-40B4-BE49-F238E27FC236}">
                <a16:creationId xmlns:a16="http://schemas.microsoft.com/office/drawing/2014/main" id="{BFA40AF4-3846-5CBC-9726-DD64BD7FF0FA}"/>
              </a:ext>
            </a:extLst>
          </p:cNvPr>
          <p:cNvSpPr txBox="1"/>
          <p:nvPr userDrawn="1"/>
        </p:nvSpPr>
        <p:spPr>
          <a:xfrm>
            <a:off x="2843894" y="6425757"/>
            <a:ext cx="2432937" cy="369332"/>
          </a:xfrm>
          <a:prstGeom prst="rect">
            <a:avLst/>
          </a:prstGeom>
          <a:solidFill>
            <a:srgbClr val="00B0F0"/>
          </a:solidFill>
        </p:spPr>
        <p:txBody>
          <a:bodyPr wrap="square" rtlCol="0">
            <a:spAutoFit/>
          </a:bodyPr>
          <a:lstStyle/>
          <a:p>
            <a:r>
              <a:rPr lang="es-MX" b="1">
                <a:solidFill>
                  <a:schemeClr val="tx1"/>
                </a:solidFill>
              </a:rPr>
              <a:t>@IglesiaElLlanoTulaHgo</a:t>
            </a:r>
          </a:p>
        </p:txBody>
      </p:sp>
      <p:sp>
        <p:nvSpPr>
          <p:cNvPr id="34" name="CuadroTexto 33">
            <a:extLst>
              <a:ext uri="{FF2B5EF4-FFF2-40B4-BE49-F238E27FC236}">
                <a16:creationId xmlns:a16="http://schemas.microsoft.com/office/drawing/2014/main" id="{B444AB40-2EA1-0181-24DE-17F7219D0002}"/>
              </a:ext>
            </a:extLst>
          </p:cNvPr>
          <p:cNvSpPr txBox="1"/>
          <p:nvPr userDrawn="1"/>
        </p:nvSpPr>
        <p:spPr>
          <a:xfrm>
            <a:off x="5664314" y="6439147"/>
            <a:ext cx="1856872" cy="369332"/>
          </a:xfrm>
          <a:prstGeom prst="rect">
            <a:avLst/>
          </a:prstGeom>
          <a:solidFill>
            <a:srgbClr val="00B0F0"/>
          </a:solidFill>
        </p:spPr>
        <p:txBody>
          <a:bodyPr wrap="square" rtlCol="0">
            <a:spAutoFit/>
          </a:bodyPr>
          <a:lstStyle/>
          <a:p>
            <a:r>
              <a:rPr lang="es-MX" b="1">
                <a:solidFill>
                  <a:schemeClr val="tx1"/>
                </a:solidFill>
              </a:rPr>
              <a:t>@</a:t>
            </a:r>
            <a:r>
              <a:rPr lang="es-MX" b="1" err="1">
                <a:solidFill>
                  <a:schemeClr val="tx1"/>
                </a:solidFill>
              </a:rPr>
              <a:t>IASD_EL_Llano</a:t>
            </a:r>
            <a:endParaRPr lang="es-MX" b="1">
              <a:solidFill>
                <a:schemeClr val="tx1"/>
              </a:solidFill>
            </a:endParaRPr>
          </a:p>
        </p:txBody>
      </p:sp>
      <p:pic>
        <p:nvPicPr>
          <p:cNvPr id="35" name="Imagen 34" descr="Icono&#10;&#10;Descripción generada automáticamente">
            <a:extLst>
              <a:ext uri="{FF2B5EF4-FFF2-40B4-BE49-F238E27FC236}">
                <a16:creationId xmlns:a16="http://schemas.microsoft.com/office/drawing/2014/main" id="{22136A54-EE3D-4A95-7FEA-E1CA2738885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555342" y="6414864"/>
            <a:ext cx="400103" cy="400103"/>
          </a:xfrm>
          <a:prstGeom prst="rect">
            <a:avLst/>
          </a:prstGeom>
        </p:spPr>
      </p:pic>
      <p:sp>
        <p:nvSpPr>
          <p:cNvPr id="36" name="CuadroTexto 35">
            <a:extLst>
              <a:ext uri="{FF2B5EF4-FFF2-40B4-BE49-F238E27FC236}">
                <a16:creationId xmlns:a16="http://schemas.microsoft.com/office/drawing/2014/main" id="{EA59B72E-368B-0459-A2F1-A42F80F9FAD4}"/>
              </a:ext>
            </a:extLst>
          </p:cNvPr>
          <p:cNvSpPr txBox="1"/>
          <p:nvPr userDrawn="1"/>
        </p:nvSpPr>
        <p:spPr>
          <a:xfrm>
            <a:off x="7919586" y="6420898"/>
            <a:ext cx="1856872" cy="369332"/>
          </a:xfrm>
          <a:prstGeom prst="rect">
            <a:avLst/>
          </a:prstGeom>
          <a:solidFill>
            <a:srgbClr val="00B0F0"/>
          </a:solidFill>
        </p:spPr>
        <p:txBody>
          <a:bodyPr wrap="square" rtlCol="0">
            <a:spAutoFit/>
          </a:bodyPr>
          <a:lstStyle/>
          <a:p>
            <a:r>
              <a:rPr lang="es-MX" b="1">
                <a:solidFill>
                  <a:schemeClr val="tx1"/>
                </a:solidFill>
              </a:rPr>
              <a:t>@iasddistritotula</a:t>
            </a:r>
          </a:p>
        </p:txBody>
      </p:sp>
      <p:pic>
        <p:nvPicPr>
          <p:cNvPr id="37" name="Imagen 36">
            <a:extLst>
              <a:ext uri="{FF2B5EF4-FFF2-40B4-BE49-F238E27FC236}">
                <a16:creationId xmlns:a16="http://schemas.microsoft.com/office/drawing/2014/main" id="{EA3D70A9-BCD2-5CB2-57BF-72C5701A5D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86770" y="6413554"/>
            <a:ext cx="420518" cy="420518"/>
          </a:xfrm>
          <a:prstGeom prst="rect">
            <a:avLst/>
          </a:prstGeom>
        </p:spPr>
      </p:pic>
      <p:sp>
        <p:nvSpPr>
          <p:cNvPr id="9" name="CuadroTexto 8">
            <a:extLst>
              <a:ext uri="{FF2B5EF4-FFF2-40B4-BE49-F238E27FC236}">
                <a16:creationId xmlns:a16="http://schemas.microsoft.com/office/drawing/2014/main" id="{B6B498AB-C0EC-B0BA-B2CD-527C584DCC1F}"/>
              </a:ext>
            </a:extLst>
          </p:cNvPr>
          <p:cNvSpPr txBox="1"/>
          <p:nvPr userDrawn="1"/>
        </p:nvSpPr>
        <p:spPr>
          <a:xfrm>
            <a:off x="-46835" y="1013753"/>
            <a:ext cx="2326390" cy="692497"/>
          </a:xfrm>
          <a:prstGeom prst="rect">
            <a:avLst/>
          </a:prstGeom>
          <a:noFill/>
        </p:spPr>
        <p:txBody>
          <a:bodyPr wrap="square" rtlCol="0">
            <a:spAutoFit/>
          </a:bodyPr>
          <a:lstStyle/>
          <a:p>
            <a:r>
              <a:rPr lang="es-MX" sz="2400" dirty="0">
                <a:solidFill>
                  <a:schemeClr val="bg1"/>
                </a:solidFill>
                <a:latin typeface="Impact" panose="020B0806030902050204" pitchFamily="34" charset="0"/>
              </a:rPr>
              <a:t>Escuela Sabática</a:t>
            </a:r>
          </a:p>
          <a:p>
            <a:r>
              <a:rPr lang="es-MX" sz="1500" dirty="0">
                <a:solidFill>
                  <a:schemeClr val="bg1"/>
                </a:solidFill>
                <a:latin typeface="Impact" panose="020B0806030902050204" pitchFamily="34" charset="0"/>
              </a:rPr>
              <a:t>Guía de Estudio de la Biblia</a:t>
            </a:r>
          </a:p>
        </p:txBody>
      </p:sp>
      <p:sp>
        <p:nvSpPr>
          <p:cNvPr id="2" name="CuadroTexto 1">
            <a:extLst>
              <a:ext uri="{FF2B5EF4-FFF2-40B4-BE49-F238E27FC236}">
                <a16:creationId xmlns:a16="http://schemas.microsoft.com/office/drawing/2014/main" id="{A3E93D66-26CA-9690-6C5F-6C84B729B0D0}"/>
              </a:ext>
            </a:extLst>
          </p:cNvPr>
          <p:cNvSpPr txBox="1"/>
          <p:nvPr userDrawn="1"/>
        </p:nvSpPr>
        <p:spPr>
          <a:xfrm>
            <a:off x="-7082" y="3575902"/>
            <a:ext cx="2276695" cy="830997"/>
          </a:xfrm>
          <a:prstGeom prst="rect">
            <a:avLst/>
          </a:prstGeom>
          <a:noFill/>
        </p:spPr>
        <p:txBody>
          <a:bodyPr wrap="square" rtlCol="0">
            <a:spAutoFit/>
          </a:bodyPr>
          <a:lstStyle/>
          <a:p>
            <a:pPr algn="ctr"/>
            <a:r>
              <a:rPr lang="es-MX" sz="4800" b="1" dirty="0">
                <a:ln>
                  <a:solidFill>
                    <a:schemeClr val="tx1"/>
                  </a:solidFill>
                </a:ln>
                <a:solidFill>
                  <a:schemeClr val="bg1">
                    <a:lumMod val="95000"/>
                  </a:schemeClr>
                </a:solidFill>
                <a:effectLst>
                  <a:outerShdw blurRad="38100" dist="38100" dir="2700000" algn="tl">
                    <a:schemeClr val="bg1">
                      <a:alpha val="43000"/>
                    </a:schemeClr>
                  </a:outerShdw>
                </a:effectLst>
                <a:latin typeface="+mn-lt"/>
                <a:ea typeface="Adobe Fan Heiti Std B" panose="020B0700000000000000" pitchFamily="34" charset="-128"/>
                <a:cs typeface="Adobe Arabic" panose="02040503050201020203" pitchFamily="18" charset="-78"/>
              </a:rPr>
              <a:t>03</a:t>
            </a:r>
          </a:p>
        </p:txBody>
      </p:sp>
      <p:pic>
        <p:nvPicPr>
          <p:cNvPr id="8" name="Imagen 7">
            <a:extLst>
              <a:ext uri="{FF2B5EF4-FFF2-40B4-BE49-F238E27FC236}">
                <a16:creationId xmlns:a16="http://schemas.microsoft.com/office/drawing/2014/main" id="{6C3FC000-E3B6-B013-2912-548E4CE3FAB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938390">
            <a:off x="7899378" y="-7635"/>
            <a:ext cx="3785656" cy="2560657"/>
          </a:xfrm>
          <a:prstGeom prst="rect">
            <a:avLst/>
          </a:prstGeom>
        </p:spPr>
      </p:pic>
      <p:grpSp>
        <p:nvGrpSpPr>
          <p:cNvPr id="12" name="Grupo 11">
            <a:extLst>
              <a:ext uri="{FF2B5EF4-FFF2-40B4-BE49-F238E27FC236}">
                <a16:creationId xmlns:a16="http://schemas.microsoft.com/office/drawing/2014/main" id="{02492CFE-3211-C4D7-C795-7938842C330F}"/>
              </a:ext>
            </a:extLst>
          </p:cNvPr>
          <p:cNvGrpSpPr/>
          <p:nvPr userDrawn="1"/>
        </p:nvGrpSpPr>
        <p:grpSpPr>
          <a:xfrm>
            <a:off x="4500677" y="-112509"/>
            <a:ext cx="3454768" cy="1126262"/>
            <a:chOff x="4821131" y="-99712"/>
            <a:chExt cx="3454768" cy="1126262"/>
          </a:xfrm>
        </p:grpSpPr>
        <p:sp>
          <p:nvSpPr>
            <p:cNvPr id="7" name="CuadroTexto 6">
              <a:extLst>
                <a:ext uri="{FF2B5EF4-FFF2-40B4-BE49-F238E27FC236}">
                  <a16:creationId xmlns:a16="http://schemas.microsoft.com/office/drawing/2014/main" id="{5C250BAA-27C7-129F-12B6-4EFA46BD2A82}"/>
                </a:ext>
              </a:extLst>
            </p:cNvPr>
            <p:cNvSpPr txBox="1"/>
            <p:nvPr userDrawn="1"/>
          </p:nvSpPr>
          <p:spPr>
            <a:xfrm>
              <a:off x="4821131" y="-99712"/>
              <a:ext cx="3454768" cy="707886"/>
            </a:xfrm>
            <a:prstGeom prst="rect">
              <a:avLst/>
            </a:prstGeom>
            <a:noFill/>
          </p:spPr>
          <p:txBody>
            <a:bodyPr wrap="square" rtlCol="0">
              <a:spAutoFit/>
            </a:bodyPr>
            <a:lstStyle/>
            <a:p>
              <a:r>
                <a:rPr lang="es-MX" sz="2800" b="0" spc="-150" dirty="0">
                  <a:solidFill>
                    <a:schemeClr val="bg1"/>
                  </a:solidFill>
                  <a:latin typeface="Noto Serif" panose="02020600060500020200" pitchFamily="18" charset="0"/>
                  <a:ea typeface="Noto Serif" panose="02020600060500020200" pitchFamily="18" charset="0"/>
                  <a:cs typeface="Noto Serif" panose="02020600060500020200" pitchFamily="18" charset="0"/>
                </a:rPr>
                <a:t>El amor de</a:t>
              </a:r>
              <a:r>
                <a:rPr lang="es-MX" sz="4000" b="0" spc="-150" dirty="0">
                  <a:solidFill>
                    <a:schemeClr val="bg1"/>
                  </a:solidFill>
                  <a:latin typeface="Noto Serif" panose="02020600060500020200" pitchFamily="18" charset="0"/>
                  <a:ea typeface="Noto Serif" panose="02020600060500020200" pitchFamily="18" charset="0"/>
                  <a:cs typeface="Noto Serif" panose="02020600060500020200" pitchFamily="18" charset="0"/>
                </a:rPr>
                <a:t> </a:t>
              </a:r>
              <a:r>
                <a:rPr lang="es-MX" sz="4000" b="1" spc="-150" dirty="0">
                  <a:solidFill>
                    <a:schemeClr val="bg1"/>
                  </a:solidFill>
                  <a:latin typeface="Noto Serif" panose="02020600060500020200" pitchFamily="18" charset="0"/>
                  <a:ea typeface="Noto Serif" panose="02020600060500020200" pitchFamily="18" charset="0"/>
                  <a:cs typeface="Noto Serif" panose="02020600060500020200" pitchFamily="18" charset="0"/>
                </a:rPr>
                <a:t>Dios y</a:t>
              </a:r>
            </a:p>
          </p:txBody>
        </p:sp>
        <p:sp>
          <p:nvSpPr>
            <p:cNvPr id="11" name="CuadroTexto 10">
              <a:extLst>
                <a:ext uri="{FF2B5EF4-FFF2-40B4-BE49-F238E27FC236}">
                  <a16:creationId xmlns:a16="http://schemas.microsoft.com/office/drawing/2014/main" id="{F152A176-FCE4-57C9-A5C5-9A3749F1991D}"/>
                </a:ext>
              </a:extLst>
            </p:cNvPr>
            <p:cNvSpPr txBox="1"/>
            <p:nvPr userDrawn="1"/>
          </p:nvSpPr>
          <p:spPr>
            <a:xfrm>
              <a:off x="5397827" y="503330"/>
              <a:ext cx="2014216" cy="523220"/>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su </a:t>
              </a:r>
              <a:r>
                <a:rPr lang="es-MX" sz="2800" b="1" dirty="0">
                  <a:solidFill>
                    <a:schemeClr val="bg1"/>
                  </a:solidFill>
                  <a:latin typeface="Noto Serif" panose="02020600060500020200" pitchFamily="18" charset="0"/>
                  <a:ea typeface="Noto Serif" panose="02020600060500020200" pitchFamily="18" charset="0"/>
                  <a:cs typeface="Noto Serif" panose="02020600060500020200" pitchFamily="18" charset="0"/>
                </a:rPr>
                <a:t>Justicia</a:t>
              </a:r>
            </a:p>
          </p:txBody>
        </p:sp>
      </p:grpSp>
    </p:spTree>
    <p:extLst>
      <p:ext uri="{BB962C8B-B14F-4D97-AF65-F5344CB8AC3E}">
        <p14:creationId xmlns:p14="http://schemas.microsoft.com/office/powerpoint/2010/main" val="2625502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rgbClr val="879EC7"/>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a:ln/>
                <a:solidFill>
                  <a:schemeClr val="bg1"/>
                </a:solidFill>
                <a:effectLst/>
              </a:rPr>
              <a:t>Viernes</a:t>
            </a:r>
            <a:endParaRPr lang="es-MX"/>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A2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180712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379E34-0212-3FEC-6B75-0357DA6B652A}"/>
              </a:ext>
            </a:extLst>
          </p:cNvPr>
          <p:cNvSpPr>
            <a:spLocks noGrp="1"/>
          </p:cNvSpPr>
          <p:nvPr>
            <p:ph type="title" hasCustomPrompt="1"/>
          </p:nvPr>
        </p:nvSpPr>
        <p:spPr>
          <a:xfrm>
            <a:off x="838200" y="365125"/>
            <a:ext cx="9565894" cy="772559"/>
          </a:xfrm>
          <a:solidFill>
            <a:srgbClr val="69343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defRPr>
                <a:solidFill>
                  <a:schemeClr val="bg1"/>
                </a:solidFill>
                <a:latin typeface="Bahnschrift" panose="020B0502040204020203" pitchFamily="34" charset="0"/>
              </a:defRPr>
            </a:lvl1pPr>
          </a:lstStyle>
          <a:p>
            <a:r>
              <a:rPr lang="es-MX"/>
              <a:t>Para Estudiar y Meditar</a:t>
            </a:r>
          </a:p>
        </p:txBody>
      </p:sp>
      <p:sp>
        <p:nvSpPr>
          <p:cNvPr id="3" name="Marcador de contenido 2">
            <a:extLst>
              <a:ext uri="{FF2B5EF4-FFF2-40B4-BE49-F238E27FC236}">
                <a16:creationId xmlns:a16="http://schemas.microsoft.com/office/drawing/2014/main" id="{4D61D150-340D-959A-651D-A720EE27CBB9}"/>
              </a:ext>
            </a:extLst>
          </p:cNvPr>
          <p:cNvSpPr>
            <a:spLocks noGrp="1"/>
          </p:cNvSpPr>
          <p:nvPr>
            <p:ph sz="half" idx="1"/>
          </p:nvPr>
        </p:nvSpPr>
        <p:spPr>
          <a:xfrm>
            <a:off x="838199" y="1414130"/>
            <a:ext cx="10515599" cy="5078745"/>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pic>
        <p:nvPicPr>
          <p:cNvPr id="6" name="Imagen 5">
            <a:extLst>
              <a:ext uri="{FF2B5EF4-FFF2-40B4-BE49-F238E27FC236}">
                <a16:creationId xmlns:a16="http://schemas.microsoft.com/office/drawing/2014/main" id="{F9288BD1-DBCF-8781-5786-D71C1B081F9D}"/>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4922058"/>
            <a:ext cx="1732152" cy="1570817"/>
          </a:xfrm>
          <a:prstGeom prst="rect">
            <a:avLst/>
          </a:prstGeom>
          <a:ln>
            <a:solidFill>
              <a:srgbClr val="3A241B"/>
            </a:solidFill>
          </a:ln>
        </p:spPr>
      </p:pic>
      <p:sp>
        <p:nvSpPr>
          <p:cNvPr id="7" name="Rectángulo 6">
            <a:extLst>
              <a:ext uri="{FF2B5EF4-FFF2-40B4-BE49-F238E27FC236}">
                <a16:creationId xmlns:a16="http://schemas.microsoft.com/office/drawing/2014/main" id="{C0C321DA-194A-2191-393B-B1FCD04688DA}"/>
              </a:ext>
            </a:extLst>
          </p:cNvPr>
          <p:cNvSpPr/>
          <p:nvPr userDrawn="1"/>
        </p:nvSpPr>
        <p:spPr>
          <a:xfrm>
            <a:off x="10384170" y="-8877"/>
            <a:ext cx="1816380" cy="6866878"/>
          </a:xfrm>
          <a:prstGeom prst="rect">
            <a:avLst/>
          </a:prstGeom>
          <a:solidFill>
            <a:srgbClr val="A2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a16="http://schemas.microsoft.com/office/drawing/2014/main" id="{2C93EF5D-790E-166E-63A2-DAE11B35B910}"/>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20000" y="5089027"/>
            <a:ext cx="1772000" cy="1586410"/>
          </a:xfrm>
          <a:prstGeom prst="rect">
            <a:avLst/>
          </a:prstGeom>
          <a:ln>
            <a:noFill/>
          </a:ln>
        </p:spPr>
      </p:pic>
    </p:spTree>
    <p:extLst>
      <p:ext uri="{BB962C8B-B14F-4D97-AF65-F5344CB8AC3E}">
        <p14:creationId xmlns:p14="http://schemas.microsoft.com/office/powerpoint/2010/main" val="160680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0F384F-5FAA-793F-9ADF-9FE239747309}"/>
              </a:ext>
            </a:extLst>
          </p:cNvPr>
          <p:cNvSpPr>
            <a:spLocks noGrp="1"/>
          </p:cNvSpPr>
          <p:nvPr>
            <p:ph type="title" hasCustomPrompt="1"/>
          </p:nvPr>
        </p:nvSpPr>
        <p:spPr>
          <a:xfrm>
            <a:off x="838200" y="566530"/>
            <a:ext cx="5572539" cy="765313"/>
          </a:xfrm>
          <a:solidFill>
            <a:srgbClr val="4E4D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lvl1pPr algn="ctr">
              <a:defRPr sz="4000">
                <a:solidFill>
                  <a:schemeClr val="bg1"/>
                </a:solidFill>
                <a:latin typeface="Bahnschrift" panose="020B0502040204020203" pitchFamily="34" charset="0"/>
              </a:defRPr>
            </a:lvl1pPr>
          </a:lstStyle>
          <a:p>
            <a:r>
              <a:rPr lang="es-MX"/>
              <a:t>Para Memorizar</a:t>
            </a:r>
          </a:p>
        </p:txBody>
      </p:sp>
      <p:sp>
        <p:nvSpPr>
          <p:cNvPr id="3" name="Marcador de contenido 2">
            <a:extLst>
              <a:ext uri="{FF2B5EF4-FFF2-40B4-BE49-F238E27FC236}">
                <a16:creationId xmlns:a16="http://schemas.microsoft.com/office/drawing/2014/main" id="{AD6416DA-D468-1E38-B8F8-86B122923A03}"/>
              </a:ext>
            </a:extLst>
          </p:cNvPr>
          <p:cNvSpPr>
            <a:spLocks noGrp="1"/>
          </p:cNvSpPr>
          <p:nvPr>
            <p:ph idx="1"/>
          </p:nvPr>
        </p:nvSpPr>
        <p:spPr>
          <a:xfrm>
            <a:off x="838200" y="1825625"/>
            <a:ext cx="5572539" cy="4351338"/>
          </a:xfrm>
        </p:spPr>
        <p:txBody>
          <a:bodyPr/>
          <a:lstStyle>
            <a:lvl1pPr>
              <a:defRPr>
                <a:latin typeface="Bahnschrift" panose="020B0502040204020203" pitchFamily="34" charset="0"/>
              </a:defRPr>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grpSp>
        <p:nvGrpSpPr>
          <p:cNvPr id="9" name="Grupo 8">
            <a:extLst>
              <a:ext uri="{FF2B5EF4-FFF2-40B4-BE49-F238E27FC236}">
                <a16:creationId xmlns:a16="http://schemas.microsoft.com/office/drawing/2014/main" id="{D43830FA-C523-5FB8-0FBB-D670112D2D8E}"/>
              </a:ext>
            </a:extLst>
          </p:cNvPr>
          <p:cNvGrpSpPr/>
          <p:nvPr userDrawn="1"/>
        </p:nvGrpSpPr>
        <p:grpSpPr>
          <a:xfrm>
            <a:off x="10384170" y="-8877"/>
            <a:ext cx="1816380" cy="6866877"/>
            <a:chOff x="10384170" y="0"/>
            <a:chExt cx="1816380" cy="6935045"/>
          </a:xfrm>
          <a:solidFill>
            <a:srgbClr val="A2C0DA"/>
          </a:solidFill>
        </p:grpSpPr>
        <p:sp>
          <p:nvSpPr>
            <p:cNvPr id="10" name="Rectángulo 9">
              <a:extLst>
                <a:ext uri="{FF2B5EF4-FFF2-40B4-BE49-F238E27FC236}">
                  <a16:creationId xmlns:a16="http://schemas.microsoft.com/office/drawing/2014/main" id="{D36033FD-B565-98F8-BCEE-B26286452E36}"/>
                </a:ext>
              </a:extLst>
            </p:cNvPr>
            <p:cNvSpPr/>
            <p:nvPr userDrawn="1"/>
          </p:nvSpPr>
          <p:spPr>
            <a:xfrm>
              <a:off x="10384170" y="0"/>
              <a:ext cx="1816380" cy="69350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C2C0C666-FC4E-35A8-58B7-9A30BC7F44E7}"/>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267740"/>
              <a:ext cx="1787906" cy="1586410"/>
            </a:xfrm>
            <a:prstGeom prst="rect">
              <a:avLst/>
            </a:prstGeom>
            <a:grpFill/>
            <a:ln>
              <a:noFill/>
            </a:ln>
          </p:spPr>
        </p:pic>
      </p:grpSp>
    </p:spTree>
    <p:extLst>
      <p:ext uri="{BB962C8B-B14F-4D97-AF65-F5344CB8AC3E}">
        <p14:creationId xmlns:p14="http://schemas.microsoft.com/office/powerpoint/2010/main" val="32504935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379E34-0212-3FEC-6B75-0357DA6B652A}"/>
              </a:ext>
            </a:extLst>
          </p:cNvPr>
          <p:cNvSpPr>
            <a:spLocks noGrp="1"/>
          </p:cNvSpPr>
          <p:nvPr>
            <p:ph type="title" hasCustomPrompt="1"/>
          </p:nvPr>
        </p:nvSpPr>
        <p:spPr>
          <a:xfrm>
            <a:off x="838200" y="365125"/>
            <a:ext cx="9565894" cy="772559"/>
          </a:xfrm>
          <a:solidFill>
            <a:srgbClr val="69343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defRPr>
                <a:solidFill>
                  <a:schemeClr val="bg1"/>
                </a:solidFill>
                <a:latin typeface="Bahnschrift" panose="020B0502040204020203" pitchFamily="34" charset="0"/>
              </a:defRPr>
            </a:lvl1pPr>
          </a:lstStyle>
          <a:p>
            <a:r>
              <a:rPr lang="es-MX"/>
              <a:t>Enfoque del Estudio</a:t>
            </a:r>
          </a:p>
        </p:txBody>
      </p:sp>
      <p:sp>
        <p:nvSpPr>
          <p:cNvPr id="3" name="Marcador de contenido 2">
            <a:extLst>
              <a:ext uri="{FF2B5EF4-FFF2-40B4-BE49-F238E27FC236}">
                <a16:creationId xmlns:a16="http://schemas.microsoft.com/office/drawing/2014/main" id="{4D61D150-340D-959A-651D-A720EE27CBB9}"/>
              </a:ext>
            </a:extLst>
          </p:cNvPr>
          <p:cNvSpPr>
            <a:spLocks noGrp="1"/>
          </p:cNvSpPr>
          <p:nvPr>
            <p:ph sz="half" idx="1"/>
          </p:nvPr>
        </p:nvSpPr>
        <p:spPr>
          <a:xfrm>
            <a:off x="838200" y="1414130"/>
            <a:ext cx="9565894" cy="5078745"/>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0" name="Rectángulo 9">
            <a:extLst>
              <a:ext uri="{FF2B5EF4-FFF2-40B4-BE49-F238E27FC236}">
                <a16:creationId xmlns:a16="http://schemas.microsoft.com/office/drawing/2014/main" id="{FA1AA0D3-0C31-E39A-40B3-CD257BD0EEF0}"/>
              </a:ext>
            </a:extLst>
          </p:cNvPr>
          <p:cNvSpPr/>
          <p:nvPr userDrawn="1"/>
        </p:nvSpPr>
        <p:spPr>
          <a:xfrm>
            <a:off x="10384170" y="-8878"/>
            <a:ext cx="1816380" cy="6866879"/>
          </a:xfrm>
          <a:prstGeom prst="rect">
            <a:avLst/>
          </a:prstGeom>
          <a:solidFill>
            <a:srgbClr val="A2C0DA"/>
          </a:solidFill>
          <a:ln>
            <a:solidFill>
              <a:srgbClr val="829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FE981D50-2213-A4FE-11F7-6AC77B7C3416}"/>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29438785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8" y="244549"/>
            <a:ext cx="2668956" cy="595422"/>
          </a:xfrm>
          <a:solidFill>
            <a:srgbClr val="FFFF00"/>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a:ln/>
                <a:solidFill>
                  <a:schemeClr val="bg1"/>
                </a:solidFill>
                <a:effectLst/>
              </a:rPr>
              <a:t>Sábado</a:t>
            </a:r>
            <a:endParaRPr lang="es-MX"/>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8"/>
            <a:ext cx="1816380" cy="6866879"/>
          </a:xfrm>
          <a:prstGeom prst="rect">
            <a:avLst/>
          </a:prstGeom>
          <a:solidFill>
            <a:srgbClr val="A2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3647717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58325" cy="659218"/>
          </a:xfrm>
          <a:solidFill>
            <a:srgbClr val="0070C0"/>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a:ln/>
                <a:solidFill>
                  <a:schemeClr val="bg1"/>
                </a:solidFill>
                <a:effectLst/>
              </a:rPr>
              <a:t>Domingo</a:t>
            </a:r>
            <a:endParaRPr lang="es-MX"/>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8"/>
            <a:ext cx="1816380" cy="6866879"/>
          </a:xfrm>
          <a:prstGeom prst="rect">
            <a:avLst/>
          </a:prstGeom>
          <a:solidFill>
            <a:srgbClr val="A2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1771575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chemeClr val="accent2">
              <a:lumMod val="75000"/>
            </a:schemeClr>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a:ln/>
                <a:solidFill>
                  <a:schemeClr val="bg1"/>
                </a:solidFill>
                <a:effectLst/>
              </a:rPr>
              <a:t>Lunes</a:t>
            </a:r>
            <a:endParaRPr lang="es-MX"/>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A2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09FD1E85-B9FB-9717-A420-2C2D1703BFD1}"/>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3273193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chemeClr val="accent6">
              <a:lumMod val="75000"/>
            </a:schemeClr>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a:ln/>
                <a:solidFill>
                  <a:schemeClr val="bg1"/>
                </a:solidFill>
                <a:effectLst/>
              </a:rPr>
              <a:t>Martes</a:t>
            </a:r>
            <a:endParaRPr lang="es-MX"/>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A2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3812325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rgbClr val="7030A0"/>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a:ln/>
                <a:solidFill>
                  <a:schemeClr val="bg1"/>
                </a:solidFill>
                <a:effectLst/>
              </a:rPr>
              <a:t>Miércoles</a:t>
            </a:r>
            <a:endParaRPr lang="es-MX"/>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A2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2911809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rgbClr val="3A241B"/>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a:ln/>
                <a:solidFill>
                  <a:schemeClr val="bg1"/>
                </a:solidFill>
                <a:effectLst/>
              </a:rPr>
              <a:t>Jueves</a:t>
            </a:r>
            <a:endParaRPr lang="es-MX"/>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A2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1102619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23000" b="-68000"/>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BC164EA-CD03-CDE3-4C70-D65E5324CA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8402620B-FC92-FE96-84D6-7AD454973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663A4EC4-8259-128D-5D4B-B1A5577ED1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6F4E8-F38C-42C9-9C2C-1B30C3AC1985}" type="datetimeFigureOut">
              <a:rPr lang="es-MX" smtClean="0"/>
              <a:t>22/01/2025</a:t>
            </a:fld>
            <a:endParaRPr lang="es-MX"/>
          </a:p>
        </p:txBody>
      </p:sp>
      <p:sp>
        <p:nvSpPr>
          <p:cNvPr id="5" name="Marcador de pie de página 4">
            <a:extLst>
              <a:ext uri="{FF2B5EF4-FFF2-40B4-BE49-F238E27FC236}">
                <a16:creationId xmlns:a16="http://schemas.microsoft.com/office/drawing/2014/main" id="{5D21FC23-2A34-1A69-6A1A-801839853D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C286D127-1499-4104-59F8-5083101614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36436-985C-49E4-94E8-B6E0A34F10FA}" type="slidenum">
              <a:rPr lang="es-MX" smtClean="0"/>
              <a:t>‹Nº›</a:t>
            </a:fld>
            <a:endParaRPr lang="es-MX"/>
          </a:p>
        </p:txBody>
      </p:sp>
    </p:spTree>
    <p:extLst>
      <p:ext uri="{BB962C8B-B14F-4D97-AF65-F5344CB8AC3E}">
        <p14:creationId xmlns:p14="http://schemas.microsoft.com/office/powerpoint/2010/main" val="3084498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1" r:id="rId5"/>
    <p:sldLayoutId id="2147483662" r:id="rId6"/>
    <p:sldLayoutId id="2147483663" r:id="rId7"/>
    <p:sldLayoutId id="2147483664" r:id="rId8"/>
    <p:sldLayoutId id="2147483665" r:id="rId9"/>
    <p:sldLayoutId id="2147483667"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hemeOverride" Target="../theme/themeOverride1.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t="-23000" b="-6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656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18A06159-10CE-6092-3C21-C54D76BF8895}"/>
              </a:ext>
            </a:extLst>
          </p:cNvPr>
          <p:cNvSpPr>
            <a:spLocks noGrp="1"/>
          </p:cNvSpPr>
          <p:nvPr>
            <p:ph type="title"/>
          </p:nvPr>
        </p:nvSpPr>
        <p:spPr/>
        <p:txBody>
          <a:bodyPr/>
          <a:lstStyle/>
          <a:p>
            <a:r>
              <a:rPr lang="es-MX"/>
              <a:t>PARA ESTUDIAR Y MEDITAR</a:t>
            </a:r>
          </a:p>
        </p:txBody>
      </p:sp>
      <p:sp>
        <p:nvSpPr>
          <p:cNvPr id="7" name="Marcador de contenido 6">
            <a:extLst>
              <a:ext uri="{FF2B5EF4-FFF2-40B4-BE49-F238E27FC236}">
                <a16:creationId xmlns:a16="http://schemas.microsoft.com/office/drawing/2014/main" id="{B5030CE1-1F6F-F1D9-6767-9BD33F1D3CBA}"/>
              </a:ext>
            </a:extLst>
          </p:cNvPr>
          <p:cNvSpPr>
            <a:spLocks noGrp="1"/>
          </p:cNvSpPr>
          <p:nvPr>
            <p:ph sz="half" idx="1"/>
          </p:nvPr>
        </p:nvSpPr>
        <p:spPr>
          <a:xfrm>
            <a:off x="761448" y="1678335"/>
            <a:ext cx="9642646" cy="4493865"/>
          </a:xfrm>
        </p:spPr>
        <p:txBody>
          <a:bodyPr wrap="square">
            <a:normAutofit/>
          </a:bodyPr>
          <a:lstStyle/>
          <a:p>
            <a:pPr marL="0" indent="0" algn="just">
              <a:lnSpc>
                <a:spcPts val="1600"/>
              </a:lnSpc>
              <a:buNone/>
            </a:pPr>
            <a:r>
              <a:rPr lang="es-MX" sz="2200" dirty="0">
                <a:latin typeface="Aptos Display" panose="020B0004020202020204" pitchFamily="34" charset="0"/>
              </a:rPr>
              <a:t>Esta semana destacamos tres puntos básicos: </a:t>
            </a:r>
            <a:r>
              <a:rPr lang="es-MX" sz="2200" b="1" dirty="0">
                <a:latin typeface="Aptos Display" panose="020B0004020202020204" pitchFamily="34" charset="0"/>
              </a:rPr>
              <a:t>1) Las imágenes paternales y maternales de Dios; 2) El lenguaje literal de Dios en las Escrituras y 3) Los celos bondadosos de Dios.</a:t>
            </a:r>
          </a:p>
          <a:p>
            <a:pPr marL="0" indent="0" algn="just">
              <a:lnSpc>
                <a:spcPts val="1600"/>
              </a:lnSpc>
              <a:buNone/>
            </a:pPr>
            <a:r>
              <a:rPr lang="es-MX" sz="2200" dirty="0">
                <a:latin typeface="Aptos Display" panose="020B0004020202020204" pitchFamily="34" charset="0"/>
              </a:rPr>
              <a:t>Piensa en algo o alguien que ha sido o es objeto de tu mayor amor. Dios te ama exponencialmente más profunda, compasiva y apasionadamente que eso. Algunos piensan erróneamente que Dios es como sus padres. Desgraciadamente, ¡algunos niños tienen padres terriblemente abusivos y malvados! Dios no es como ellos. Dios es mucho mejor que el mejor padre o la mejor madre. El amor de Dios por ti es más profundo, amplio y grande de lo que puedas imaginar.</a:t>
            </a:r>
          </a:p>
          <a:p>
            <a:pPr marL="0" indent="0" algn="just">
              <a:lnSpc>
                <a:spcPts val="1600"/>
              </a:lnSpc>
              <a:buNone/>
            </a:pPr>
            <a:r>
              <a:rPr lang="es-MX" sz="2200" dirty="0">
                <a:latin typeface="Aptos Display" panose="020B0004020202020204" pitchFamily="34" charset="0"/>
              </a:rPr>
              <a:t>El amor de Dios está indisolublemente ligado a su justicia. No pueden existir uno sin el otro. Sin embargo, Dios es paciente o «lento para la ira». Dios es lento para la ira y abunda en misericordia </a:t>
            </a:r>
            <a:r>
              <a:rPr lang="es-MX" sz="2200" i="1" dirty="0">
                <a:latin typeface="Aptos Display" panose="020B0004020202020204" pitchFamily="34" charset="0"/>
              </a:rPr>
              <a:t>(</a:t>
            </a:r>
            <a:r>
              <a:rPr lang="es-MX" sz="2200" i="1" dirty="0" err="1">
                <a:latin typeface="Aptos Display" panose="020B0004020202020204" pitchFamily="34" charset="0"/>
              </a:rPr>
              <a:t>hesed</a:t>
            </a:r>
            <a:r>
              <a:rPr lang="es-MX" sz="2200" i="1" dirty="0">
                <a:latin typeface="Aptos Display" panose="020B0004020202020204" pitchFamily="34" charset="0"/>
              </a:rPr>
              <a:t>) </a:t>
            </a:r>
            <a:r>
              <a:rPr lang="es-MX" sz="2200" dirty="0">
                <a:latin typeface="Aptos Display" panose="020B0004020202020204" pitchFamily="34" charset="0"/>
              </a:rPr>
              <a:t>y verdad </a:t>
            </a:r>
            <a:r>
              <a:rPr lang="es-MX" sz="2200" i="1" dirty="0">
                <a:latin typeface="Aptos Display" panose="020B0004020202020204" pitchFamily="34" charset="0"/>
              </a:rPr>
              <a:t>(</a:t>
            </a:r>
            <a:r>
              <a:rPr lang="es-MX" sz="2200" i="1" dirty="0" err="1">
                <a:latin typeface="Aptos Display" panose="020B0004020202020204" pitchFamily="34" charset="0"/>
              </a:rPr>
              <a:t>emeth</a:t>
            </a:r>
            <a:r>
              <a:rPr lang="es-MX" sz="2200" i="1" dirty="0">
                <a:latin typeface="Aptos Display" panose="020B0004020202020204" pitchFamily="34" charset="0"/>
              </a:rPr>
              <a:t>)</a:t>
            </a:r>
            <a:r>
              <a:rPr lang="es-MX" sz="2200" dirty="0">
                <a:latin typeface="Aptos Display" panose="020B0004020202020204" pitchFamily="34" charset="0"/>
              </a:rPr>
              <a:t>. Ya hemos visto la riqueza del término </a:t>
            </a:r>
            <a:r>
              <a:rPr lang="es-MX" sz="2200" i="1" dirty="0" err="1">
                <a:latin typeface="Aptos Display" panose="020B0004020202020204" pitchFamily="34" charset="0"/>
              </a:rPr>
              <a:t>hesed</a:t>
            </a:r>
            <a:r>
              <a:rPr lang="es-MX" sz="2200" dirty="0">
                <a:latin typeface="Aptos Display" panose="020B0004020202020204" pitchFamily="34" charset="0"/>
              </a:rPr>
              <a:t>, la firme bondad </a:t>
            </a:r>
            <a:r>
              <a:rPr lang="es-MX" sz="2200" dirty="0" err="1">
                <a:latin typeface="Aptos Display" panose="020B0004020202020204" pitchFamily="34" charset="0"/>
              </a:rPr>
              <a:t>pactual</a:t>
            </a:r>
            <a:r>
              <a:rPr lang="es-MX" sz="2200" dirty="0">
                <a:latin typeface="Aptos Display" panose="020B0004020202020204" pitchFamily="34" charset="0"/>
              </a:rPr>
              <a:t> de Dios. El término traducido como «fidelidad» designa no solo lo verdadero, sino también incluye las ideas de lealtad y justicia. Todo esto aparece luego de la declaración de Dios acerca de su compasión y su bondad. La riqueza del concepto de la compasión de Dios es afín a la idea de su bondad </a:t>
            </a:r>
            <a:r>
              <a:rPr lang="es-MX" sz="2200" i="1" dirty="0">
                <a:latin typeface="Aptos Display" panose="020B0004020202020204" pitchFamily="34" charset="0"/>
              </a:rPr>
              <a:t>(</a:t>
            </a:r>
            <a:r>
              <a:rPr lang="es-MX" sz="2200" i="1" dirty="0" err="1">
                <a:latin typeface="Aptos Display" panose="020B0004020202020204" pitchFamily="34" charset="0"/>
              </a:rPr>
              <a:t>hesed</a:t>
            </a:r>
            <a:r>
              <a:rPr lang="es-MX" sz="2200" i="1" dirty="0">
                <a:latin typeface="Aptos Display" panose="020B0004020202020204" pitchFamily="34" charset="0"/>
              </a:rPr>
              <a:t>)</a:t>
            </a:r>
            <a:r>
              <a:rPr lang="es-MX" sz="2200" dirty="0">
                <a:latin typeface="Aptos Display" panose="020B0004020202020204" pitchFamily="34" charset="0"/>
              </a:rPr>
              <a:t>. La palabra traducida como «compasión» </a:t>
            </a:r>
            <a:r>
              <a:rPr lang="es-MX" sz="2200" i="1" dirty="0">
                <a:latin typeface="Aptos Display" panose="020B0004020202020204" pitchFamily="34" charset="0"/>
              </a:rPr>
              <a:t>(</a:t>
            </a:r>
            <a:r>
              <a:rPr lang="es-MX" sz="2200" i="1" dirty="0" err="1">
                <a:latin typeface="Aptos Display" panose="020B0004020202020204" pitchFamily="34" charset="0"/>
              </a:rPr>
              <a:t>rájam</a:t>
            </a:r>
            <a:r>
              <a:rPr lang="es-MX" sz="2200" i="1" dirty="0">
                <a:latin typeface="Aptos Display" panose="020B0004020202020204" pitchFamily="34" charset="0"/>
              </a:rPr>
              <a:t>)</a:t>
            </a:r>
            <a:r>
              <a:rPr lang="es-MX" sz="2200" dirty="0">
                <a:latin typeface="Aptos Display" panose="020B0004020202020204" pitchFamily="34" charset="0"/>
              </a:rPr>
              <a:t> deriva de la palabra hebrea que designa el «vientre» </a:t>
            </a:r>
            <a:r>
              <a:rPr lang="es-MX" sz="2200" i="1" dirty="0">
                <a:latin typeface="Aptos Display" panose="020B0004020202020204" pitchFamily="34" charset="0"/>
              </a:rPr>
              <a:t>(</a:t>
            </a:r>
            <a:r>
              <a:rPr lang="es-MX" sz="2200" i="1" dirty="0" err="1">
                <a:latin typeface="Aptos Display" panose="020B0004020202020204" pitchFamily="34" charset="0"/>
              </a:rPr>
              <a:t>réjem</a:t>
            </a:r>
            <a:r>
              <a:rPr lang="es-MX" sz="2200" i="1" dirty="0">
                <a:latin typeface="Aptos Display" panose="020B0004020202020204" pitchFamily="34" charset="0"/>
              </a:rPr>
              <a:t>)</a:t>
            </a:r>
            <a:r>
              <a:rPr lang="es-MX" sz="2200" dirty="0">
                <a:latin typeface="Aptos Display" panose="020B0004020202020204" pitchFamily="34" charset="0"/>
              </a:rPr>
              <a:t> materno. La compasión de Dios es, entonces, un amor semejante al maternal, aunque infinitamente superior al de una madre amorosa hacia su hijo.</a:t>
            </a:r>
          </a:p>
        </p:txBody>
      </p:sp>
    </p:spTree>
    <p:extLst>
      <p:ext uri="{BB962C8B-B14F-4D97-AF65-F5344CB8AC3E}">
        <p14:creationId xmlns:p14="http://schemas.microsoft.com/office/powerpoint/2010/main" val="318850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0E561-E43A-8C44-DE02-CDA39EEF3812}"/>
              </a:ext>
            </a:extLst>
          </p:cNvPr>
          <p:cNvSpPr>
            <a:spLocks noGrp="1"/>
          </p:cNvSpPr>
          <p:nvPr>
            <p:ph type="title"/>
          </p:nvPr>
        </p:nvSpPr>
        <p:spPr>
          <a:solidFill>
            <a:srgbClr val="265283"/>
          </a:solidFill>
        </p:spPr>
        <p:txBody>
          <a:bodyPr vert="horz" lIns="91440" tIns="45720" rIns="91440" bIns="45720" rtlCol="0">
            <a:normAutofit/>
          </a:bodyPr>
          <a:lstStyle/>
          <a:p>
            <a:pPr>
              <a:spcBef>
                <a:spcPts val="1000"/>
              </a:spcBef>
              <a:buFont typeface="Arial" panose="020B0604020202020204" pitchFamily="34" charset="0"/>
            </a:pPr>
            <a:r>
              <a:rPr lang="es-MX" sz="4400" b="1" dirty="0">
                <a:ea typeface="+mn-ea"/>
                <a:cs typeface="+mn-cs"/>
              </a:rPr>
              <a:t>Para Memorizar</a:t>
            </a:r>
          </a:p>
        </p:txBody>
      </p:sp>
      <p:sp>
        <p:nvSpPr>
          <p:cNvPr id="5" name="Doble onda 4">
            <a:extLst>
              <a:ext uri="{FF2B5EF4-FFF2-40B4-BE49-F238E27FC236}">
                <a16:creationId xmlns:a16="http://schemas.microsoft.com/office/drawing/2014/main" id="{D584D07D-BA94-A8F7-9483-916BC34050AD}"/>
              </a:ext>
            </a:extLst>
          </p:cNvPr>
          <p:cNvSpPr/>
          <p:nvPr/>
        </p:nvSpPr>
        <p:spPr>
          <a:xfrm>
            <a:off x="606055" y="1531088"/>
            <a:ext cx="5804683" cy="4760381"/>
          </a:xfrm>
          <a:prstGeom prst="doubleWave">
            <a:avLst/>
          </a:prstGeom>
          <a:noFill/>
          <a:ln w="38100" cap="flat" cmpd="sng" algn="ctr">
            <a:noFill/>
            <a:prstDash val="solid"/>
            <a:round/>
            <a:headEnd type="none" w="med" len="med"/>
            <a:tailEnd type="none" w="med" len="med"/>
          </a:ln>
          <a:effectLst>
            <a:outerShdw blurRad="50800" dist="50800" algn="ctr" rotWithShape="0">
              <a:srgbClr val="000000">
                <a:alpha val="43137"/>
              </a:srgbClr>
            </a:outerShdw>
          </a:effectLst>
        </p:spPr>
        <p:style>
          <a:lnRef idx="0">
            <a:scrgbClr r="0" g="0" b="0"/>
          </a:lnRef>
          <a:fillRef idx="0">
            <a:scrgbClr r="0" g="0" b="0"/>
          </a:fillRef>
          <a:effectRef idx="0">
            <a:scrgbClr r="0" g="0" b="0"/>
          </a:effectRef>
          <a:fontRef idx="minor">
            <a:schemeClr val="accent2"/>
          </a:fontRef>
        </p:style>
        <p:txBody>
          <a:bodyPr wrap="square" rtlCol="0" anchor="ctr">
            <a:noAutofit/>
          </a:bodyPr>
          <a:lstStyle/>
          <a:p>
            <a:pPr algn="ctr">
              <a:lnSpc>
                <a:spcPts val="3480"/>
              </a:lnSpc>
            </a:pPr>
            <a:r>
              <a:rPr lang="es-MX" sz="3600" b="1" dirty="0">
                <a:solidFill>
                  <a:schemeClr val="tx1"/>
                </a:solidFill>
                <a:latin typeface="Aptos Display" panose="020B0004020202020204" pitchFamily="34" charset="0"/>
              </a:rPr>
              <a:t>«¿Se olvidará la mujer de lo que dio a luz, para dejar de compadecerse del hijo de su vientre? ¡Aunque ella lo olvide, yo nunca me olvidaré de ti!»</a:t>
            </a:r>
          </a:p>
          <a:p>
            <a:pPr algn="ctr">
              <a:lnSpc>
                <a:spcPts val="3480"/>
              </a:lnSpc>
            </a:pPr>
            <a:r>
              <a:rPr lang="es-MX" sz="3600" b="1" dirty="0">
                <a:solidFill>
                  <a:schemeClr val="tx1"/>
                </a:solidFill>
                <a:latin typeface="Aptos Display" panose="020B0004020202020204" pitchFamily="34" charset="0"/>
              </a:rPr>
              <a:t>(Isa. 49: 15).</a:t>
            </a:r>
            <a:endParaRPr lang="es-MX" sz="3600" b="1" dirty="0">
              <a:solidFill>
                <a:schemeClr val="tx1"/>
              </a:solidFill>
              <a:latin typeface="Aptos Display" panose="020B0004020202020204" pitchFamily="34" charset="0"/>
              <a:cs typeface="Aldhabi" panose="020F0502020204030204" pitchFamily="2" charset="-78"/>
            </a:endParaRPr>
          </a:p>
        </p:txBody>
      </p:sp>
      <p:sp>
        <p:nvSpPr>
          <p:cNvPr id="3" name="Rectángulo: esquinas redondeadas 2">
            <a:extLst>
              <a:ext uri="{FF2B5EF4-FFF2-40B4-BE49-F238E27FC236}">
                <a16:creationId xmlns:a16="http://schemas.microsoft.com/office/drawing/2014/main" id="{EF0BC2FB-53FE-CBAC-4370-418FA4B8FF43}"/>
              </a:ext>
            </a:extLst>
          </p:cNvPr>
          <p:cNvSpPr/>
          <p:nvPr/>
        </p:nvSpPr>
        <p:spPr>
          <a:xfrm>
            <a:off x="6549656" y="2488019"/>
            <a:ext cx="3894337" cy="2652097"/>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effectLst>
            <a:innerShdw blurRad="63500" dist="50800" dir="18900000">
              <a:prstClr val="black">
                <a:alpha val="50000"/>
              </a:prstClr>
            </a:innerShdw>
          </a:effectLst>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125363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5E0DBFC-8D99-0EC1-8869-D2AE3223C0AA}"/>
              </a:ext>
            </a:extLst>
          </p:cNvPr>
          <p:cNvSpPr>
            <a:spLocks noGrp="1"/>
          </p:cNvSpPr>
          <p:nvPr>
            <p:ph type="title"/>
          </p:nvPr>
        </p:nvSpPr>
        <p:spPr>
          <a:xfrm>
            <a:off x="811305" y="365125"/>
            <a:ext cx="9565894" cy="772559"/>
          </a:xfrm>
          <a:solidFill>
            <a:srgbClr val="265283"/>
          </a:solidFill>
        </p:spPr>
        <p:txBody>
          <a:bodyPr/>
          <a:lstStyle/>
          <a:p>
            <a:r>
              <a:rPr lang="es-MX"/>
              <a:t>Enfoque del Estudio</a:t>
            </a:r>
          </a:p>
        </p:txBody>
      </p:sp>
      <p:sp>
        <p:nvSpPr>
          <p:cNvPr id="6" name="Marcador de contenido 5">
            <a:extLst>
              <a:ext uri="{FF2B5EF4-FFF2-40B4-BE49-F238E27FC236}">
                <a16:creationId xmlns:a16="http://schemas.microsoft.com/office/drawing/2014/main" id="{3BF1AEB9-94DB-8515-B032-A5A29DBFA153}"/>
              </a:ext>
            </a:extLst>
          </p:cNvPr>
          <p:cNvSpPr>
            <a:spLocks noGrp="1"/>
          </p:cNvSpPr>
          <p:nvPr>
            <p:ph sz="half" idx="4294967295"/>
          </p:nvPr>
        </p:nvSpPr>
        <p:spPr>
          <a:xfrm>
            <a:off x="3371789" y="1423690"/>
            <a:ext cx="7059842" cy="5289630"/>
          </a:xfrm>
        </p:spPr>
        <p:txBody>
          <a:bodyPr vert="horz" wrap="square" lIns="91440" tIns="45720" rIns="91440" bIns="45720" rtlCol="0">
            <a:normAutofit lnSpcReduction="10000"/>
          </a:bodyPr>
          <a:lstStyle/>
          <a:p>
            <a:pPr marL="0" indent="0" algn="just">
              <a:buNone/>
              <a:tabLst>
                <a:tab pos="534988" algn="l"/>
              </a:tabLst>
            </a:pPr>
            <a:r>
              <a:rPr lang="es-MX" sz="1800" dirty="0">
                <a:latin typeface="Aptos Display" panose="020B0004020202020204" pitchFamily="34" charset="0"/>
              </a:rPr>
              <a:t>Nuestro amoroso Dios se regocija en tener una relación de amor con sus criaturas. </a:t>
            </a:r>
            <a:r>
              <a:rPr lang="es-MX" sz="1800" b="1" dirty="0">
                <a:latin typeface="Aptos Display" panose="020B0004020202020204" pitchFamily="34" charset="0"/>
              </a:rPr>
              <a:t>Texto clave: : Isaías 49:15; para el estudio de esta semana</a:t>
            </a:r>
            <a:r>
              <a:rPr lang="fi-FI" sz="1800" b="1" dirty="0">
                <a:latin typeface="Aptos Display" panose="020B0004020202020204" pitchFamily="34" charset="0"/>
              </a:rPr>
              <a:t>:</a:t>
            </a:r>
            <a:r>
              <a:rPr lang="pt-BR" sz="1800" b="1" dirty="0">
                <a:latin typeface="Aptos Display" panose="020B0004020202020204" pitchFamily="34" charset="0"/>
              </a:rPr>
              <a:t>  Salmo 103:13; Isaías 49:15; Oseas 11:1-4, 8, 9; Mateo 9:36; 1 </a:t>
            </a:r>
            <a:r>
              <a:rPr lang="pt-BR" sz="1800" b="1" dirty="0" err="1">
                <a:latin typeface="Aptos Display" panose="020B0004020202020204" pitchFamily="34" charset="0"/>
              </a:rPr>
              <a:t>Corintios</a:t>
            </a:r>
            <a:r>
              <a:rPr lang="pt-BR" sz="1800" b="1" dirty="0">
                <a:latin typeface="Aptos Display" panose="020B0004020202020204" pitchFamily="34" charset="0"/>
              </a:rPr>
              <a:t> 13:4. .</a:t>
            </a:r>
            <a:r>
              <a:rPr lang="es-MX" sz="1800" b="1" dirty="0">
                <a:latin typeface="Aptos Display" panose="020B0004020202020204" pitchFamily="34" charset="0"/>
              </a:rPr>
              <a:t> </a:t>
            </a:r>
            <a:r>
              <a:rPr lang="es-MX" sz="1800" dirty="0">
                <a:latin typeface="Aptos Display" panose="020B0004020202020204" pitchFamily="34" charset="0"/>
              </a:rPr>
              <a:t>La lección de esta semana destaca tres puntos </a:t>
            </a:r>
            <a:r>
              <a:rPr lang="es-MX" sz="1800" dirty="0" err="1">
                <a:latin typeface="Aptos Display" panose="020B0004020202020204" pitchFamily="34" charset="0"/>
              </a:rPr>
              <a:t>basicos</a:t>
            </a:r>
            <a:r>
              <a:rPr lang="es-MX" sz="1800" dirty="0">
                <a:latin typeface="Aptos Display" panose="020B0004020202020204" pitchFamily="34" charset="0"/>
              </a:rPr>
              <a:t>::</a:t>
            </a:r>
            <a:r>
              <a:rPr lang="es-MX" sz="1800" b="1" dirty="0">
                <a:latin typeface="Aptos Display" panose="020B0004020202020204" pitchFamily="34" charset="0"/>
              </a:rPr>
              <a:t> 1) Las imágenes paternales y maternales de Dios; 2) El lenguaje literal de Dios en las Escrituras y 3) Los celos bondadosos de Dios.</a:t>
            </a:r>
            <a:endParaRPr lang="es-MX" sz="1800" dirty="0">
              <a:latin typeface="Aptos Display" panose="020B0004020202020204" pitchFamily="34" charset="0"/>
            </a:endParaRPr>
          </a:p>
          <a:p>
            <a:pPr marL="0" indent="0" algn="just">
              <a:buNone/>
              <a:tabLst>
                <a:tab pos="534988" algn="l"/>
              </a:tabLst>
            </a:pPr>
            <a:r>
              <a:rPr lang="es-MX" sz="1800" dirty="0">
                <a:latin typeface="Aptos Display" panose="020B0004020202020204" pitchFamily="34" charset="0"/>
              </a:rPr>
              <a:t>Dios siente una profunda compasión por su pueblo. El amor de Dios, como el de nuestros progenitores, tiene fuertes aspectos emocionales y afectivos. La metáfora del amor divino como amor maternal transmite la noción de que Dios recuerda a su pueblo y tiene compasión de él . La Escritura también ilustra la compasión de Dios utilizando la imagen de un padre amoroso y compasivo. La palabra hebrea utilizada para referirse a esa compasión representa un amor como el que una madre siente por su hijo desde que este está en su vientre. Del mismo modo, Dios muestra un tierno afecto y compasión por su pueblo.</a:t>
            </a:r>
          </a:p>
          <a:p>
            <a:pPr marL="0" indent="0" algn="just">
              <a:buNone/>
              <a:tabLst>
                <a:tab pos="534988" algn="l"/>
              </a:tabLst>
            </a:pPr>
            <a:r>
              <a:rPr lang="es-MX" sz="1800" dirty="0">
                <a:latin typeface="Aptos Display" panose="020B0004020202020204" pitchFamily="34" charset="0"/>
              </a:rPr>
              <a:t>:Él desea entablar una relación de pacto o alianza íntima y exclusiva con nosotros y exige fidelidad de su pueblo. En este sentido, Dios es descrito en las Escrituras como celoso. En lugar de la connotación negativa que esa palabra suele tener en nuestro idioma, el contexto en que es usada en las Escrituras transmite la idea de que Dios siempre actúa movido por su interés en nuestro bien supremo para resguardarnos del daño autoinfligido y del incumplimiento de las promesas hechas. </a:t>
            </a:r>
          </a:p>
        </p:txBody>
      </p:sp>
      <p:sp>
        <p:nvSpPr>
          <p:cNvPr id="2" name="Diagrama de flujo: retraso 1">
            <a:extLst>
              <a:ext uri="{FF2B5EF4-FFF2-40B4-BE49-F238E27FC236}">
                <a16:creationId xmlns:a16="http://schemas.microsoft.com/office/drawing/2014/main" id="{B31CFBF4-8ED8-9551-57EF-E297B67EED06}"/>
              </a:ext>
            </a:extLst>
          </p:cNvPr>
          <p:cNvSpPr/>
          <p:nvPr/>
        </p:nvSpPr>
        <p:spPr>
          <a:xfrm>
            <a:off x="54431" y="1729105"/>
            <a:ext cx="3317358" cy="3399789"/>
          </a:xfrm>
          <a:prstGeom prst="flowChartDelay">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86483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a:extLst>
              <a:ext uri="{FF2B5EF4-FFF2-40B4-BE49-F238E27FC236}">
                <a16:creationId xmlns:a16="http://schemas.microsoft.com/office/drawing/2014/main" id="{8E7BAD8D-BC5A-CFA0-D665-5255A396E347}"/>
              </a:ext>
            </a:extLst>
          </p:cNvPr>
          <p:cNvSpPr>
            <a:spLocks noGrp="1"/>
          </p:cNvSpPr>
          <p:nvPr>
            <p:ph sz="half" idx="2"/>
          </p:nvPr>
        </p:nvSpPr>
        <p:spPr>
          <a:xfrm>
            <a:off x="3115489" y="1072445"/>
            <a:ext cx="7257022" cy="5341055"/>
          </a:xfrm>
        </p:spPr>
        <p:txBody>
          <a:bodyPr wrap="square">
            <a:normAutofit fontScale="92500" lnSpcReduction="20000"/>
          </a:bodyPr>
          <a:lstStyle/>
          <a:p>
            <a:pPr marL="0" indent="0" algn="just">
              <a:buNone/>
              <a:tabLst>
                <a:tab pos="631825" algn="l"/>
              </a:tabLst>
            </a:pPr>
            <a:r>
              <a:rPr lang="es-MX" dirty="0">
                <a:latin typeface="Aptos Display" panose="020B0004020202020204" pitchFamily="34" charset="0"/>
              </a:rPr>
              <a:t>	menudo se considera que las emociones son indeseables y deben 	evitarse. Para algunos, son intrínsecamente irracionales y, por lo tanto, 	las personas de bien no deberían ser “emotivas”. Las emociones 	desenfrenadas pueden ser problemáticas. Sin embargo, Dios nos creó con 	la capacidad de experimentar emociones. Sin embargo muchos teólogos dicen que Dios no puede verse afectado por nada externo a él, sino que disfruta de una dicha perfecta totalmente independiente de lo que ocurra en la Creación. Esto se relaciona estrechamente con la concepción popular del </a:t>
            </a:r>
            <a:r>
              <a:rPr lang="es-MX" dirty="0" err="1">
                <a:latin typeface="Aptos Display" panose="020B0004020202020204" pitchFamily="34" charset="0"/>
              </a:rPr>
              <a:t>agapē</a:t>
            </a:r>
            <a:r>
              <a:rPr lang="es-MX" dirty="0">
                <a:latin typeface="Aptos Display" panose="020B0004020202020204" pitchFamily="34" charset="0"/>
              </a:rPr>
              <a:t> abordada anteriormente, en la que el amor se reduce a una bendición unilateral independiente de su objeto. «El amor de Dios», escribió León Morris, «no es una emoción condicionada por la clase de personas que somos». Así, la «pasión» no constituye el «amor cristiano».</a:t>
            </a:r>
          </a:p>
          <a:p>
            <a:pPr marL="0" indent="0" algn="just">
              <a:buNone/>
              <a:tabLst>
                <a:tab pos="714375" algn="l"/>
              </a:tabLst>
            </a:pPr>
            <a:r>
              <a:rPr lang="es-MX" dirty="0">
                <a:latin typeface="Aptos Display" panose="020B0004020202020204" pitchFamily="34" charset="0"/>
              </a:rPr>
              <a:t>El amor de Dios ¿incluye reacciones emocionales? ¿Pueden los seres humanos afectar a Dios? Hemos visto antes algunas descripciones sorprendentes del aspecto emocional del amor de Dios. Este capítulo profundiza en las descripciones que hacen las Escrituras del amor divino como profundamente emocional, aunque sin ninguno de los defectos comunes a las emociones humanas (como la irracionalidad).</a:t>
            </a:r>
          </a:p>
          <a:p>
            <a:pPr marL="0" indent="0" algn="just">
              <a:buNone/>
              <a:tabLst>
                <a:tab pos="623888" algn="l"/>
              </a:tabLst>
            </a:pPr>
            <a:r>
              <a:rPr lang="es-MX" b="1" dirty="0">
                <a:latin typeface="Aptos Display" panose="020B0004020202020204" pitchFamily="34" charset="0"/>
              </a:rPr>
              <a:t>“El amor de Cristo es profundo y sincero, fluye como una corriente incontenible hacia todos los que lo aceptan. No hay egoísmo en Su amor. Si este amor nacido del cielo es un principio permanente en el corazón, se dará a conocer, no sólo a aquellos que más apreciamos en una relación sagrada, sino a todos aquellos con quienes entramos en contacto. Nos llevará a conceder pequeñas atenciones, a hacer concesiones, a realizar actos de bondad, a pronunciar palabras tiernas, verdaderas y alentadoras. Nos llevará a simpatizar con aquellos cuyos corazones están hambrientos de simpatía” </a:t>
            </a:r>
            <a:r>
              <a:rPr lang="es-MX" i="1" dirty="0">
                <a:latin typeface="Aptos Display" panose="020B0004020202020204" pitchFamily="34" charset="0"/>
              </a:rPr>
              <a:t>(Hijos e Hijas de Dios, p. 101).</a:t>
            </a:r>
            <a:r>
              <a:rPr lang="es-MX" b="1" dirty="0">
                <a:latin typeface="Aptos Display" panose="020B0004020202020204" pitchFamily="34" charset="0"/>
              </a:rPr>
              <a:t> </a:t>
            </a:r>
            <a:r>
              <a:rPr lang="es-MX" i="1" dirty="0">
                <a:latin typeface="Aptos Display" panose="020B0004020202020204" pitchFamily="34" charset="0"/>
              </a:rPr>
              <a:t>(Palabras de vida del gran Maestro, pp. 141,142).</a:t>
            </a:r>
          </a:p>
        </p:txBody>
      </p:sp>
      <p:sp>
        <p:nvSpPr>
          <p:cNvPr id="2" name="Rectángulo 1">
            <a:extLst>
              <a:ext uri="{FF2B5EF4-FFF2-40B4-BE49-F238E27FC236}">
                <a16:creationId xmlns:a16="http://schemas.microsoft.com/office/drawing/2014/main" id="{D0A09385-F934-B49B-498E-D0BC730CE53F}"/>
              </a:ext>
            </a:extLst>
          </p:cNvPr>
          <p:cNvSpPr/>
          <p:nvPr/>
        </p:nvSpPr>
        <p:spPr>
          <a:xfrm>
            <a:off x="3079002" y="1047045"/>
            <a:ext cx="844816" cy="1290299"/>
          </a:xfrm>
          <a:prstGeom prst="rect">
            <a:avLst/>
          </a:prstGeom>
          <a:noFill/>
        </p:spPr>
        <p:txBody>
          <a:bodyPr wrap="square" lIns="91440" tIns="45720" rIns="91440" bIns="45720">
            <a:normAutofit fontScale="92500" lnSpcReduction="10000"/>
            <a:scene3d>
              <a:camera prst="orthographicFront"/>
              <a:lightRig rig="soft" dir="t">
                <a:rot lat="0" lon="0" rev="15600000"/>
              </a:lightRig>
            </a:scene3d>
            <a:sp3d extrusionH="57150" prstMaterial="softEdge">
              <a:bevelT w="25400" h="38100"/>
            </a:sp3d>
          </a:bodyPr>
          <a:lstStyle/>
          <a:p>
            <a:pPr algn="just"/>
            <a:r>
              <a:rPr lang="es-MX" sz="8800" b="1" dirty="0">
                <a:ln/>
                <a:solidFill>
                  <a:srgbClr val="00526B"/>
                </a:solidFill>
                <a:latin typeface="Aptos Display" panose="020B0004020202020204" pitchFamily="34" charset="0"/>
              </a:rPr>
              <a:t>A</a:t>
            </a:r>
            <a:endParaRPr lang="es-MX" sz="8800" b="1" cap="none" spc="0" dirty="0">
              <a:ln/>
              <a:solidFill>
                <a:srgbClr val="00526B"/>
              </a:solidFill>
              <a:effectLst/>
              <a:latin typeface="Aptos Display" panose="020B0004020202020204" pitchFamily="34" charset="0"/>
            </a:endParaRPr>
          </a:p>
        </p:txBody>
      </p:sp>
      <p:sp>
        <p:nvSpPr>
          <p:cNvPr id="24" name="Rectángulo 23">
            <a:extLst>
              <a:ext uri="{FF2B5EF4-FFF2-40B4-BE49-F238E27FC236}">
                <a16:creationId xmlns:a16="http://schemas.microsoft.com/office/drawing/2014/main" id="{A240F20F-2FEA-AE43-A41C-434E351EB6C2}"/>
              </a:ext>
            </a:extLst>
          </p:cNvPr>
          <p:cNvSpPr/>
          <p:nvPr/>
        </p:nvSpPr>
        <p:spPr>
          <a:xfrm>
            <a:off x="550845" y="-11174"/>
            <a:ext cx="231024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MX" sz="5400" b="1" u="sng" cap="none" spc="0">
                <a:ln/>
                <a:solidFill>
                  <a:srgbClr val="4E4DA4"/>
                </a:solidFill>
                <a:effectLst>
                  <a:outerShdw blurRad="50800" dist="50800" dir="5400000" algn="ctr" rotWithShape="0">
                    <a:schemeClr val="bg1"/>
                  </a:outerShdw>
                </a:effectLst>
              </a:rPr>
              <a:t>Sábado</a:t>
            </a:r>
          </a:p>
        </p:txBody>
      </p:sp>
      <p:sp>
        <p:nvSpPr>
          <p:cNvPr id="25" name="Rectángulo 24">
            <a:extLst>
              <a:ext uri="{FF2B5EF4-FFF2-40B4-BE49-F238E27FC236}">
                <a16:creationId xmlns:a16="http://schemas.microsoft.com/office/drawing/2014/main" id="{8CE5F2C8-9123-7026-E3C0-C0B5A5A9D649}"/>
              </a:ext>
            </a:extLst>
          </p:cNvPr>
          <p:cNvSpPr/>
          <p:nvPr/>
        </p:nvSpPr>
        <p:spPr>
          <a:xfrm>
            <a:off x="3115488" y="25609"/>
            <a:ext cx="6490495"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MX" sz="4800" b="1" cap="none" spc="0">
                <a:ln/>
                <a:solidFill>
                  <a:srgbClr val="4E4DA4"/>
                </a:solidFill>
                <a:effectLst>
                  <a:outerShdw blurRad="50800" dist="50800" dir="5400000" algn="ctr" rotWithShape="0">
                    <a:schemeClr val="bg1"/>
                  </a:outerShdw>
                </a:effectLst>
              </a:rPr>
              <a:t>Introducción a la Lección</a:t>
            </a:r>
          </a:p>
        </p:txBody>
      </p:sp>
      <p:sp>
        <p:nvSpPr>
          <p:cNvPr id="3" name="Diagrama de flujo: retraso 2">
            <a:extLst>
              <a:ext uri="{FF2B5EF4-FFF2-40B4-BE49-F238E27FC236}">
                <a16:creationId xmlns:a16="http://schemas.microsoft.com/office/drawing/2014/main" id="{ECC72CFC-2E7B-2BE9-F5F5-04E2E1182785}"/>
              </a:ext>
            </a:extLst>
          </p:cNvPr>
          <p:cNvSpPr/>
          <p:nvPr/>
        </p:nvSpPr>
        <p:spPr>
          <a:xfrm>
            <a:off x="45832" y="1552352"/>
            <a:ext cx="3069656" cy="3753295"/>
          </a:xfrm>
          <a:prstGeom prst="flowChartDelay">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17976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BA847B68-02D3-9617-6027-73DD024F831A}"/>
              </a:ext>
            </a:extLst>
          </p:cNvPr>
          <p:cNvSpPr>
            <a:spLocks noGrp="1"/>
          </p:cNvSpPr>
          <p:nvPr>
            <p:ph type="title"/>
          </p:nvPr>
        </p:nvSpPr>
        <p:spPr>
          <a:xfrm>
            <a:off x="467360" y="221388"/>
            <a:ext cx="2658325" cy="659218"/>
          </a:xfrm>
          <a:ln w="22225" cap="rnd">
            <a:noFill/>
          </a:ln>
          <a:scene3d>
            <a:camera prst="obliqueTopRight"/>
            <a:lightRig rig="balanced" dir="t"/>
          </a:scene3d>
          <a:sp3d>
            <a:bevelT w="190500" h="38100"/>
          </a:sp3d>
        </p:spPr>
        <p:txBody>
          <a:bodyPr>
            <a:noAutofit/>
            <a:sp3d extrusionH="88900" prstMaterial="powder">
              <a:bevelT h="127000"/>
              <a:bevelB w="38100" h="38100" prst="slope"/>
            </a:sp3d>
          </a:bodyPr>
          <a:lstStyle/>
          <a:p>
            <a:pPr algn="ctr"/>
            <a:r>
              <a:rPr lang="es-MX" sz="4800" b="1" u="sng">
                <a:ln/>
                <a:effectLst/>
                <a:latin typeface="+mn-lt"/>
                <a:ea typeface="+mn-ea"/>
                <a:cs typeface="+mn-cs"/>
              </a:rPr>
              <a:t>Domingo</a:t>
            </a:r>
          </a:p>
        </p:txBody>
      </p:sp>
      <p:sp>
        <p:nvSpPr>
          <p:cNvPr id="8" name="Marcador de contenido 7">
            <a:extLst>
              <a:ext uri="{FF2B5EF4-FFF2-40B4-BE49-F238E27FC236}">
                <a16:creationId xmlns:a16="http://schemas.microsoft.com/office/drawing/2014/main" id="{A1B76ABE-4F5A-3818-9448-543E7AE0ED38}"/>
              </a:ext>
            </a:extLst>
          </p:cNvPr>
          <p:cNvSpPr>
            <a:spLocks noGrp="1"/>
          </p:cNvSpPr>
          <p:nvPr>
            <p:ph sz="half" idx="2"/>
          </p:nvPr>
        </p:nvSpPr>
        <p:spPr>
          <a:xfrm>
            <a:off x="3072520" y="2222337"/>
            <a:ext cx="7306461" cy="4676171"/>
          </a:xfrm>
        </p:spPr>
        <p:txBody>
          <a:bodyPr vert="horz" lIns="91440" tIns="45720" rIns="91440" bIns="45720" rtlCol="0">
            <a:normAutofit/>
          </a:bodyPr>
          <a:lstStyle/>
          <a:p>
            <a:pPr marL="0" indent="0" algn="just">
              <a:lnSpc>
                <a:spcPts val="1500"/>
              </a:lnSpc>
              <a:spcBef>
                <a:spcPts val="0"/>
              </a:spcBef>
              <a:spcAft>
                <a:spcPts val="600"/>
              </a:spcAft>
              <a:buNone/>
            </a:pPr>
            <a:r>
              <a:rPr lang="es-MX" dirty="0">
                <a:latin typeface="Aptos Display" panose="020B0004020202020204" pitchFamily="34" charset="0"/>
              </a:rPr>
              <a:t>Como seres humanos en nuestra experiencia humana el amor común que conocemos es el de una madre o un padre por un hijo. La Palabra de Dios la Biblia utiliza a menudo las imágenes de relación padre-hijo para describir la asombrosa compasión de Dios por los seres humanos, pero la compasión de Dios es exponencialmente mayor que a cualquier expresión humana. En el diálogo entre Dios y Sion en Isaías 49:14 al 23, Sion se queja inicialmente: “El Señor me dejó, el Señor se olvidó de mí” (Isa. 49:14). En respuesta Dios enfatiza que siempre se acuerda de su pueblo, una afirmación que se plasma poéticamente mediante una imagen maternal (ver Isa. 49:15). Esto debiera dejarnos en claro que Dios nunca se olvidara de nosotros.</a:t>
            </a:r>
          </a:p>
          <a:p>
            <a:pPr marL="0" indent="0" algn="just">
              <a:lnSpc>
                <a:spcPts val="1400"/>
              </a:lnSpc>
              <a:spcBef>
                <a:spcPts val="300"/>
              </a:spcBef>
              <a:spcAft>
                <a:spcPts val="600"/>
              </a:spcAft>
              <a:buNone/>
            </a:pPr>
            <a:r>
              <a:rPr lang="es-MX" b="1" dirty="0">
                <a:latin typeface="Aptos Display" panose="020B0004020202020204" pitchFamily="34" charset="0"/>
              </a:rPr>
              <a:t>“En las bondadosas bendiciones que nuestro Padre celestial nos ha concedido, podemos discernir innumerables evidencias de un amor que es infinito, y una tierna piedad que sobrepasa la anhelante simpatía de una madre por su hijo descarriado. Cuando estudiamos el carácter divino a la luz de la cruz, vemos misericordia, ternura y perdón mezclados con equidad y justicia. En el lenguaje de Juan exclamamos: «Mirad qué amor nos ha dado el Padre, para que seamos llamados hijos de Dios».”</a:t>
            </a:r>
            <a:r>
              <a:rPr lang="es-MX" i="1" dirty="0">
                <a:latin typeface="Aptos Display" panose="020B0004020202020204" pitchFamily="34" charset="0"/>
              </a:rPr>
              <a:t> (Reflejemos a Jesús, p. 276).</a:t>
            </a:r>
          </a:p>
          <a:p>
            <a:pPr marL="0" indent="0" algn="just">
              <a:lnSpc>
                <a:spcPts val="1500"/>
              </a:lnSpc>
              <a:spcBef>
                <a:spcPts val="300"/>
              </a:spcBef>
              <a:spcAft>
                <a:spcPts val="600"/>
              </a:spcAft>
              <a:buNone/>
            </a:pPr>
            <a:r>
              <a:rPr lang="es-MX" b="1" dirty="0">
                <a:latin typeface="Aptos Display" panose="020B0004020202020204" pitchFamily="34" charset="0"/>
              </a:rPr>
              <a:t>Reflexionemos: </a:t>
            </a:r>
            <a:r>
              <a:rPr lang="es-MX" b="1" dirty="0">
                <a:solidFill>
                  <a:srgbClr val="C00000"/>
                </a:solidFill>
                <a:latin typeface="Aptos Display" panose="020B0004020202020204" pitchFamily="34" charset="0"/>
              </a:rPr>
              <a:t> Para algunos, el hecho de que la compasión de Dios sea semejante a la de un padre o una madre cariñosos es profundamente reconfortante. Sin embargo, algunas personas pueden tener dificultades en ese sentido, pues sus progenitores no fueron cariñosos. ¿De qué otras maneras podría ser ilustrada la compasión de Dios por esas personas?</a:t>
            </a:r>
            <a:endParaRPr lang="es-MX" b="1" dirty="0">
              <a:solidFill>
                <a:srgbClr val="C00000"/>
              </a:solidFill>
            </a:endParaRPr>
          </a:p>
        </p:txBody>
      </p:sp>
      <p:sp>
        <p:nvSpPr>
          <p:cNvPr id="3" name="CuadroTexto 2">
            <a:extLst>
              <a:ext uri="{FF2B5EF4-FFF2-40B4-BE49-F238E27FC236}">
                <a16:creationId xmlns:a16="http://schemas.microsoft.com/office/drawing/2014/main" id="{9C843493-6D59-555A-AF77-0A60D65147F1}"/>
              </a:ext>
            </a:extLst>
          </p:cNvPr>
          <p:cNvSpPr txBox="1"/>
          <p:nvPr/>
        </p:nvSpPr>
        <p:spPr>
          <a:xfrm>
            <a:off x="3267244" y="218958"/>
            <a:ext cx="6624918" cy="658800"/>
          </a:xfrm>
          <a:prstGeom prst="rect">
            <a:avLst/>
          </a:prstGeom>
          <a:solidFill>
            <a:srgbClr val="036EB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fontScale="92500"/>
          </a:bodyPr>
          <a:lstStyle/>
          <a:p>
            <a:r>
              <a:rPr lang="es-MX" sz="2800" dirty="0">
                <a:solidFill>
                  <a:schemeClr val="bg1">
                    <a:lumMod val="95000"/>
                  </a:schemeClr>
                </a:solidFill>
                <a:latin typeface="Amasis MT Pro Black" panose="02040A04050005020304" pitchFamily="18" charset="0"/>
              </a:rPr>
              <a:t>MÁS QUE EL AMOR DE UNA MADRE</a:t>
            </a:r>
          </a:p>
        </p:txBody>
      </p:sp>
      <p:sp>
        <p:nvSpPr>
          <p:cNvPr id="2" name="Marcador de texto 14">
            <a:extLst>
              <a:ext uri="{FF2B5EF4-FFF2-40B4-BE49-F238E27FC236}">
                <a16:creationId xmlns:a16="http://schemas.microsoft.com/office/drawing/2014/main" id="{95E88C88-C4EA-0DC9-A72D-7FB73AB77910}"/>
              </a:ext>
            </a:extLst>
          </p:cNvPr>
          <p:cNvSpPr txBox="1">
            <a:spLocks/>
          </p:cNvSpPr>
          <p:nvPr/>
        </p:nvSpPr>
        <p:spPr>
          <a:xfrm>
            <a:off x="139849" y="900905"/>
            <a:ext cx="10238330" cy="1344583"/>
          </a:xfrm>
          <a:prstGeom prst="rect">
            <a:avLst/>
          </a:prstGeom>
          <a:noFill/>
        </p:spPr>
        <p:txBody>
          <a:bodyPr vert="horz" wrap="square" lIns="91440" tIns="45720" rIns="91440" bIns="45720" rtlCol="0" anchor="t">
            <a:normAutofit/>
          </a:bodyPr>
          <a:lstStyle>
            <a:lvl1pPr indent="0" algn="just">
              <a:lnSpc>
                <a:spcPts val="1600"/>
              </a:lnSpc>
              <a:spcBef>
                <a:spcPts val="0"/>
              </a:spcBef>
              <a:buFont typeface="Arial" panose="020B0604020202020204" pitchFamily="34" charset="0"/>
              <a:buNone/>
              <a:defRPr b="1">
                <a:latin typeface="Aptos Display" panose="020B0004020202020204" pitchFamily="34" charset="0"/>
              </a:defRPr>
            </a:lvl1pPr>
            <a:lvl2pPr indent="0">
              <a:lnSpc>
                <a:spcPct val="90000"/>
              </a:lnSpc>
              <a:spcBef>
                <a:spcPts val="500"/>
              </a:spcBef>
              <a:buFont typeface="Arial" panose="020B0604020202020204" pitchFamily="34" charset="0"/>
              <a:buNone/>
              <a:defRPr sz="2000" b="1">
                <a:latin typeface="Bahnschrift" panose="020B0502040204020203" pitchFamily="34" charset="0"/>
              </a:defRPr>
            </a:lvl2pPr>
            <a:lvl3pPr indent="0">
              <a:lnSpc>
                <a:spcPct val="90000"/>
              </a:lnSpc>
              <a:spcBef>
                <a:spcPts val="500"/>
              </a:spcBef>
              <a:buFont typeface="Arial" panose="020B0604020202020204" pitchFamily="34" charset="0"/>
              <a:buNone/>
              <a:defRPr b="1">
                <a:latin typeface="Bahnschrift" panose="020B0502040204020203" pitchFamily="34" charset="0"/>
              </a:defRPr>
            </a:lvl3pPr>
            <a:lvl4pPr indent="0">
              <a:lnSpc>
                <a:spcPct val="90000"/>
              </a:lnSpc>
              <a:spcBef>
                <a:spcPts val="500"/>
              </a:spcBef>
              <a:buFont typeface="Arial" panose="020B0604020202020204" pitchFamily="34" charset="0"/>
              <a:buNone/>
              <a:defRPr sz="1600" b="1">
                <a:latin typeface="Bahnschrift" panose="020B0502040204020203" pitchFamily="34" charset="0"/>
              </a:defRPr>
            </a:lvl4pPr>
            <a:lvl5pPr indent="0">
              <a:lnSpc>
                <a:spcPct val="90000"/>
              </a:lnSpc>
              <a:spcBef>
                <a:spcPts val="500"/>
              </a:spcBef>
              <a:buFont typeface="Arial" panose="020B0604020202020204" pitchFamily="34" charset="0"/>
              <a:buNone/>
              <a:defRPr sz="1600" b="1">
                <a:latin typeface="Bahnschrift" panose="020B0502040204020203" pitchFamily="34" charset="0"/>
              </a:defRPr>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r>
              <a:rPr lang="es-MX" dirty="0"/>
              <a:t>“¿Se olvidará la mujer de lo que dio a luz, para dejar de compadecerse del hijo de su vientre? Aunque olvide ella, yo nunca me olvidaré de ti..” (Jeremías 31: 20).</a:t>
            </a:r>
          </a:p>
          <a:p>
            <a:r>
              <a:rPr lang="es-MX" dirty="0"/>
              <a:t>Lee Salmo 103: 13; Isaías 49: 15; y Jeremías 31: 20. ¿Qué transmiten estas representaciones sobre la naturaleza y la profundidad de la compasión de Dios?</a:t>
            </a:r>
          </a:p>
          <a:p>
            <a:r>
              <a:rPr lang="es-MX" dirty="0"/>
              <a:t>R</a:t>
            </a:r>
            <a:r>
              <a:rPr lang="es-MX" dirty="0">
                <a:solidFill>
                  <a:srgbClr val="0070C0"/>
                </a:solidFill>
              </a:rPr>
              <a:t>. Que Dios se relaciona como un Padre y una buena madre que ama a sus hijos. Pero es un amor exponencialmente mayor que cualquier compasión humana.</a:t>
            </a:r>
          </a:p>
        </p:txBody>
      </p:sp>
      <p:sp>
        <p:nvSpPr>
          <p:cNvPr id="7" name="Rectángulo: esquinas redondeadas 6">
            <a:extLst>
              <a:ext uri="{FF2B5EF4-FFF2-40B4-BE49-F238E27FC236}">
                <a16:creationId xmlns:a16="http://schemas.microsoft.com/office/drawing/2014/main" id="{5EF9DE09-0BF3-A44A-DD62-CF541FF2C699}"/>
              </a:ext>
            </a:extLst>
          </p:cNvPr>
          <p:cNvSpPr/>
          <p:nvPr/>
        </p:nvSpPr>
        <p:spPr>
          <a:xfrm>
            <a:off x="86684" y="2384792"/>
            <a:ext cx="2985836" cy="3615070"/>
          </a:xfrm>
          <a:prstGeom prst="roundRect">
            <a:avLst>
              <a:gd name="adj" fmla="val 38512"/>
            </a:avLst>
          </a:prstGeom>
          <a:blipFill dpi="0" rotWithShape="1">
            <a:blip r:embed="rId3">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59452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444F1356-8449-E24A-109E-EBC13E04F5F3}"/>
              </a:ext>
            </a:extLst>
          </p:cNvPr>
          <p:cNvSpPr>
            <a:spLocks noGrp="1"/>
          </p:cNvSpPr>
          <p:nvPr>
            <p:ph type="title"/>
          </p:nvPr>
        </p:nvSpPr>
        <p:spPr>
          <a:xfrm>
            <a:off x="463867" y="180753"/>
            <a:ext cx="2653200" cy="659218"/>
          </a:xfrm>
          <a:effectLst>
            <a:outerShdw blurRad="44450" dist="27940" dir="5400000" algn="ctr">
              <a:schemeClr val="tx1">
                <a:lumMod val="50000"/>
                <a:lumOff val="50000"/>
                <a:alpha val="32000"/>
              </a:schemeClr>
            </a:outerShdw>
          </a:effectLst>
          <a:scene3d>
            <a:camera prst="perspectiveLeft"/>
            <a:lightRig rig="brightRoom" dir="t"/>
          </a:scene3d>
          <a:sp3d>
            <a:bevelT w="190500" h="38100"/>
          </a:sp3d>
        </p:spPr>
        <p:txBody>
          <a:bodyPr>
            <a:noAutofit/>
            <a:sp3d extrusionH="88900" prstMaterial="dkEdge">
              <a:bevelB w="38100" h="38100"/>
            </a:sp3d>
          </a:bodyPr>
          <a:lstStyle/>
          <a:p>
            <a:pPr algn="ctr"/>
            <a:r>
              <a:rPr lang="es-MX" sz="5400" b="1" u="sng">
                <a:ln/>
                <a:effectLst>
                  <a:outerShdw blurRad="50800" dist="38100" dir="1200000" algn="l" rotWithShape="0">
                    <a:schemeClr val="bg1">
                      <a:lumMod val="65000"/>
                      <a:alpha val="83000"/>
                    </a:schemeClr>
                  </a:outerShdw>
                </a:effectLst>
                <a:latin typeface="+mn-lt"/>
                <a:ea typeface="+mn-ea"/>
                <a:cs typeface="+mn-cs"/>
              </a:rPr>
              <a:t>Lunes</a:t>
            </a:r>
          </a:p>
        </p:txBody>
      </p:sp>
      <p:sp>
        <p:nvSpPr>
          <p:cNvPr id="15" name="Marcador de texto 14">
            <a:extLst>
              <a:ext uri="{FF2B5EF4-FFF2-40B4-BE49-F238E27FC236}">
                <a16:creationId xmlns:a16="http://schemas.microsoft.com/office/drawing/2014/main" id="{273AE9CE-BF4C-446E-C3D7-36DFCFE1EE19}"/>
              </a:ext>
            </a:extLst>
          </p:cNvPr>
          <p:cNvSpPr>
            <a:spLocks noGrp="1"/>
          </p:cNvSpPr>
          <p:nvPr>
            <p:ph type="body" idx="1"/>
          </p:nvPr>
        </p:nvSpPr>
        <p:spPr>
          <a:xfrm>
            <a:off x="204395" y="851917"/>
            <a:ext cx="10170784" cy="1434084"/>
          </a:xfrm>
          <a:noFill/>
        </p:spPr>
        <p:txBody>
          <a:bodyPr vert="horz" wrap="square" lIns="91440" tIns="45720" rIns="91440" bIns="45720" rtlCol="0" anchor="t">
            <a:normAutofit/>
          </a:bodyPr>
          <a:lstStyle/>
          <a:p>
            <a:pPr>
              <a:lnSpc>
                <a:spcPts val="1600"/>
              </a:lnSpc>
            </a:pPr>
            <a:r>
              <a:rPr lang="es-MX" dirty="0">
                <a:latin typeface="Aptos Display" panose="020B0004020202020204" pitchFamily="34" charset="0"/>
              </a:rPr>
              <a:t>“Jehová está en medio de ti, poderoso, él salvará; se gozará sobre ti con alegría, callará de amor, se regocijará sobre ti con cánticos”. (Sofonías 3: 17).</a:t>
            </a:r>
          </a:p>
          <a:p>
            <a:pPr>
              <a:lnSpc>
                <a:spcPts val="1600"/>
              </a:lnSpc>
            </a:pPr>
            <a:r>
              <a:rPr lang="es-MX" dirty="0">
                <a:latin typeface="Aptos Display" panose="020B0004020202020204" pitchFamily="34" charset="0"/>
              </a:rPr>
              <a:t>Lee Oseas 11: 1 al 9. ¿De qué manera ilustran las imágenes de estos versículos la forma en que Dios ama y cuida a su pueblo?</a:t>
            </a:r>
          </a:p>
          <a:p>
            <a:pPr>
              <a:lnSpc>
                <a:spcPts val="1600"/>
              </a:lnSpc>
            </a:pPr>
            <a:r>
              <a:rPr kumimoji="0" lang="es-MX" b="1" i="0" u="none" strike="noStrike" kern="1200" cap="none" spc="0" normalizeH="0" baseline="0" noProof="0" dirty="0">
                <a:ln>
                  <a:noFill/>
                </a:ln>
                <a:solidFill>
                  <a:prstClr val="black"/>
                </a:solidFill>
                <a:effectLst/>
                <a:uLnTx/>
                <a:uFillTx/>
                <a:latin typeface="Aptos Display" panose="020B0004020202020204" pitchFamily="34" charset="0"/>
              </a:rPr>
              <a:t>R. </a:t>
            </a:r>
            <a:r>
              <a:rPr lang="es-MX" dirty="0">
                <a:solidFill>
                  <a:srgbClr val="0070C0"/>
                </a:solidFill>
                <a:latin typeface="Aptos Display" panose="020B0004020202020204" pitchFamily="34" charset="0"/>
              </a:rPr>
              <a:t>Se semeja al amor que un padre siente por su hijo. Utilizando imágenes como enseñar a su hijo a caminar,  tomarlo en sus brazos, curar y proporcionar sustento y cuidarlo tiernamente.</a:t>
            </a:r>
            <a:endParaRPr kumimoji="0" lang="es-MX" sz="2000" b="1" i="0" u="none" strike="noStrike" kern="1200" cap="none" spc="0" normalizeH="0" baseline="0" noProof="0" dirty="0">
              <a:ln>
                <a:noFill/>
              </a:ln>
              <a:solidFill>
                <a:srgbClr val="0070C0"/>
              </a:solidFill>
              <a:effectLst/>
              <a:uLnTx/>
              <a:uFillTx/>
              <a:latin typeface="Aptos Display" panose="020B0004020202020204" pitchFamily="34" charset="0"/>
            </a:endParaRPr>
          </a:p>
          <a:p>
            <a:pPr>
              <a:lnSpc>
                <a:spcPts val="1680"/>
              </a:lnSpc>
            </a:pPr>
            <a:endParaRPr lang="es-MX" sz="2000" dirty="0">
              <a:latin typeface="Aptos Display" panose="020B0004020202020204" pitchFamily="34" charset="0"/>
            </a:endParaRPr>
          </a:p>
        </p:txBody>
      </p:sp>
      <p:sp>
        <p:nvSpPr>
          <p:cNvPr id="16" name="Marcador de contenido 15">
            <a:extLst>
              <a:ext uri="{FF2B5EF4-FFF2-40B4-BE49-F238E27FC236}">
                <a16:creationId xmlns:a16="http://schemas.microsoft.com/office/drawing/2014/main" id="{45767219-B16D-A207-C6B6-4C961D37CDAA}"/>
              </a:ext>
            </a:extLst>
          </p:cNvPr>
          <p:cNvSpPr>
            <a:spLocks noGrp="1"/>
          </p:cNvSpPr>
          <p:nvPr>
            <p:ph sz="half" idx="2"/>
          </p:nvPr>
        </p:nvSpPr>
        <p:spPr>
          <a:xfrm>
            <a:off x="2837909" y="2188029"/>
            <a:ext cx="7537270" cy="4684749"/>
          </a:xfrm>
        </p:spPr>
        <p:txBody>
          <a:bodyPr vert="horz" lIns="91440" tIns="45720" rIns="91440" bIns="45720" rtlCol="0">
            <a:normAutofit fontScale="92500"/>
          </a:bodyPr>
          <a:lstStyle/>
          <a:p>
            <a:pPr marL="0" indent="0" algn="just">
              <a:lnSpc>
                <a:spcPts val="1600"/>
              </a:lnSpc>
              <a:spcBef>
                <a:spcPts val="0"/>
              </a:spcBef>
              <a:spcAft>
                <a:spcPts val="600"/>
              </a:spcAft>
              <a:buNone/>
            </a:pPr>
            <a:r>
              <a:rPr lang="es-MX" dirty="0">
                <a:latin typeface="Aptos Display" panose="020B0004020202020204" pitchFamily="34" charset="0"/>
              </a:rPr>
              <a:t>Oseas 11 emplea imágenes de la más profunda compasión para describir la insondable preocupación de Dios por sus hijos. Aunque lo traicionaron y abandonaron repetidamente, Dios siguió otorgándoles pacientemente su compasión y una misericordia sobreabundante que excedía toda expectativa razonable. Jesús mostró el mismo amor. profundamente emocional y compasivo. Por ejemplo, «Jesús vio una gran multitud. Sintió compasión de ellos, y sanó a los que estaban enfermos» (Mat. 14:14; 15:32; Mar. 8:2). El lamento de Cristo por Jerusalén se hace eco del lamento de Dios en Oseas 11: «¡Jerusalén, Jerusalén!, que matas a los profetas y apedreas a los que son enviados a ti. En vista de la compasión de Dios por nosotros, ¿cuánto más compasivos deberíamos ser con los demás?</a:t>
            </a:r>
          </a:p>
          <a:p>
            <a:pPr marL="0" indent="0" algn="just">
              <a:lnSpc>
                <a:spcPts val="1600"/>
              </a:lnSpc>
              <a:spcBef>
                <a:spcPts val="0"/>
              </a:spcBef>
              <a:spcAft>
                <a:spcPts val="600"/>
              </a:spcAft>
              <a:buNone/>
            </a:pPr>
            <a:r>
              <a:rPr lang="es-MX" b="1" dirty="0">
                <a:latin typeface="Aptos Display" panose="020B0004020202020204" pitchFamily="34" charset="0"/>
              </a:rPr>
              <a:t>“Es obra de Satanás llenar de dudas los corazones de los hombres. Los induce a considerar a Dios como un juez severo. Los tienta a pecar, y luego a considerarse demasiado viles para acercarse a su Padre celestial o para despertar su compasión. El Señor comprende todo esto. Jesús asegura a sus discípulos que Dios se compadece de ellos en sus necesidades y debilidades. Ni un suspiro se exhala, ni un dolor se siente, ni una pena traspasa el alma, sino que el latido vibra hasta el corazón del Padre…” </a:t>
            </a:r>
            <a:r>
              <a:rPr lang="es-MX" i="1" dirty="0">
                <a:latin typeface="Aptos Display" panose="020B0004020202020204" pitchFamily="34" charset="0"/>
              </a:rPr>
              <a:t>(El Deseado de todas las gentes, p. 356)..</a:t>
            </a:r>
          </a:p>
          <a:p>
            <a:pPr marL="0" indent="0" algn="just">
              <a:lnSpc>
                <a:spcPts val="1600"/>
              </a:lnSpc>
              <a:spcBef>
                <a:spcPts val="0"/>
              </a:spcBef>
              <a:spcAft>
                <a:spcPts val="600"/>
              </a:spcAft>
              <a:buNone/>
            </a:pPr>
            <a:r>
              <a:rPr lang="es-MX" b="1" dirty="0">
                <a:latin typeface="Aptos Display" panose="020B0004020202020204" pitchFamily="34" charset="0"/>
              </a:rPr>
              <a:t>Reflexionemos: </a:t>
            </a:r>
            <a:r>
              <a:rPr lang="es-MX" b="1" dirty="0">
                <a:solidFill>
                  <a:srgbClr val="C00000"/>
                </a:solidFill>
                <a:latin typeface="Aptos Display" panose="020B0004020202020204" pitchFamily="34" charset="0"/>
              </a:rPr>
              <a:t>Todo progenitor sabe a qué se refiere esta lección. Ningún otro amor terrenal es comparable. ¿Cómo nos ayuda esto a comprender la realidad del amor de Dios por nosotros? ¿Qué consuelo podemos y debemos extraer de esta comprensión?</a:t>
            </a:r>
          </a:p>
        </p:txBody>
      </p:sp>
      <p:sp>
        <p:nvSpPr>
          <p:cNvPr id="3" name="CuadroTexto 2">
            <a:extLst>
              <a:ext uri="{FF2B5EF4-FFF2-40B4-BE49-F238E27FC236}">
                <a16:creationId xmlns:a16="http://schemas.microsoft.com/office/drawing/2014/main" id="{59155F0B-0975-150E-86E7-E6B9F5FBE7C0}"/>
              </a:ext>
            </a:extLst>
          </p:cNvPr>
          <p:cNvSpPr txBox="1"/>
          <p:nvPr/>
        </p:nvSpPr>
        <p:spPr>
          <a:xfrm>
            <a:off x="3287564" y="181171"/>
            <a:ext cx="6624000" cy="658800"/>
          </a:xfrm>
          <a:prstGeom prst="rect">
            <a:avLst/>
          </a:prstGeom>
          <a:solidFill>
            <a:srgbClr val="BB561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p>
            <a:r>
              <a:rPr lang="es-MX" sz="2800" dirty="0">
                <a:solidFill>
                  <a:schemeClr val="bg1">
                    <a:lumMod val="95000"/>
                  </a:schemeClr>
                </a:solidFill>
                <a:latin typeface="Amasis MT Pro Black" panose="02040A04050005020304" pitchFamily="18" charset="0"/>
              </a:rPr>
              <a:t>AMOR CONMOVEDOR</a:t>
            </a:r>
          </a:p>
        </p:txBody>
      </p:sp>
      <p:sp>
        <p:nvSpPr>
          <p:cNvPr id="2" name="Doble onda 1">
            <a:extLst>
              <a:ext uri="{FF2B5EF4-FFF2-40B4-BE49-F238E27FC236}">
                <a16:creationId xmlns:a16="http://schemas.microsoft.com/office/drawing/2014/main" id="{74924193-BB4C-1260-67CD-FE9D1840DD54}"/>
              </a:ext>
            </a:extLst>
          </p:cNvPr>
          <p:cNvSpPr/>
          <p:nvPr/>
        </p:nvSpPr>
        <p:spPr>
          <a:xfrm>
            <a:off x="204396" y="2624931"/>
            <a:ext cx="2633514" cy="3381154"/>
          </a:xfrm>
          <a:custGeom>
            <a:avLst/>
            <a:gdLst>
              <a:gd name="connsiteX0" fmla="*/ 0 w 2576470"/>
              <a:gd name="connsiteY0" fmla="*/ 175880 h 2814084"/>
              <a:gd name="connsiteX1" fmla="*/ 1288235 w 2576470"/>
              <a:gd name="connsiteY1" fmla="*/ 175880 h 2814084"/>
              <a:gd name="connsiteX2" fmla="*/ 2576470 w 2576470"/>
              <a:gd name="connsiteY2" fmla="*/ 175880 h 2814084"/>
              <a:gd name="connsiteX3" fmla="*/ 2576470 w 2576470"/>
              <a:gd name="connsiteY3" fmla="*/ 2638204 h 2814084"/>
              <a:gd name="connsiteX4" fmla="*/ 1288235 w 2576470"/>
              <a:gd name="connsiteY4" fmla="*/ 2638204 h 2814084"/>
              <a:gd name="connsiteX5" fmla="*/ 0 w 2576470"/>
              <a:gd name="connsiteY5" fmla="*/ 2638204 h 2814084"/>
              <a:gd name="connsiteX6" fmla="*/ 0 w 2576470"/>
              <a:gd name="connsiteY6" fmla="*/ 175880 h 2814084"/>
              <a:gd name="connsiteX0" fmla="*/ 0 w 2576470"/>
              <a:gd name="connsiteY0" fmla="*/ 260563 h 2892127"/>
              <a:gd name="connsiteX1" fmla="*/ 1288235 w 2576470"/>
              <a:gd name="connsiteY1" fmla="*/ 260563 h 2892127"/>
              <a:gd name="connsiteX2" fmla="*/ 2178437 w 2576470"/>
              <a:gd name="connsiteY2" fmla="*/ 260563 h 2892127"/>
              <a:gd name="connsiteX3" fmla="*/ 2576470 w 2576470"/>
              <a:gd name="connsiteY3" fmla="*/ 2722887 h 2892127"/>
              <a:gd name="connsiteX4" fmla="*/ 1288235 w 2576470"/>
              <a:gd name="connsiteY4" fmla="*/ 2722887 h 2892127"/>
              <a:gd name="connsiteX5" fmla="*/ 0 w 2576470"/>
              <a:gd name="connsiteY5" fmla="*/ 2722887 h 2892127"/>
              <a:gd name="connsiteX6" fmla="*/ 0 w 2576470"/>
              <a:gd name="connsiteY6" fmla="*/ 260563 h 2892127"/>
              <a:gd name="connsiteX0" fmla="*/ 0 w 2210710"/>
              <a:gd name="connsiteY0" fmla="*/ 260563 h 2911203"/>
              <a:gd name="connsiteX1" fmla="*/ 1288235 w 2210710"/>
              <a:gd name="connsiteY1" fmla="*/ 260563 h 2911203"/>
              <a:gd name="connsiteX2" fmla="*/ 2178437 w 2210710"/>
              <a:gd name="connsiteY2" fmla="*/ 260563 h 2911203"/>
              <a:gd name="connsiteX3" fmla="*/ 2210710 w 2210710"/>
              <a:gd name="connsiteY3" fmla="*/ 2744402 h 2911203"/>
              <a:gd name="connsiteX4" fmla="*/ 1288235 w 2210710"/>
              <a:gd name="connsiteY4" fmla="*/ 2722887 h 2911203"/>
              <a:gd name="connsiteX5" fmla="*/ 0 w 2210710"/>
              <a:gd name="connsiteY5" fmla="*/ 2722887 h 2911203"/>
              <a:gd name="connsiteX6" fmla="*/ 0 w 2210710"/>
              <a:gd name="connsiteY6" fmla="*/ 260563 h 2911203"/>
              <a:gd name="connsiteX0" fmla="*/ 0 w 2210710"/>
              <a:gd name="connsiteY0" fmla="*/ 257015 h 2907655"/>
              <a:gd name="connsiteX1" fmla="*/ 1288235 w 2210710"/>
              <a:gd name="connsiteY1" fmla="*/ 257015 h 2907655"/>
              <a:gd name="connsiteX2" fmla="*/ 2206129 w 2210710"/>
              <a:gd name="connsiteY2" fmla="*/ 160197 h 2907655"/>
              <a:gd name="connsiteX3" fmla="*/ 2210710 w 2210710"/>
              <a:gd name="connsiteY3" fmla="*/ 2740854 h 2907655"/>
              <a:gd name="connsiteX4" fmla="*/ 1288235 w 2210710"/>
              <a:gd name="connsiteY4" fmla="*/ 2719339 h 2907655"/>
              <a:gd name="connsiteX5" fmla="*/ 0 w 2210710"/>
              <a:gd name="connsiteY5" fmla="*/ 2719339 h 2907655"/>
              <a:gd name="connsiteX6" fmla="*/ 0 w 2210710"/>
              <a:gd name="connsiteY6" fmla="*/ 257015 h 290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710" h="2907655">
                <a:moveTo>
                  <a:pt x="0" y="257015"/>
                </a:moveTo>
                <a:cubicBezTo>
                  <a:pt x="429412" y="-329252"/>
                  <a:pt x="920547" y="273151"/>
                  <a:pt x="1288235" y="257015"/>
                </a:cubicBezTo>
                <a:cubicBezTo>
                  <a:pt x="1655923" y="240879"/>
                  <a:pt x="1776717" y="746465"/>
                  <a:pt x="2206129" y="160197"/>
                </a:cubicBezTo>
                <a:cubicBezTo>
                  <a:pt x="2206129" y="980972"/>
                  <a:pt x="2210710" y="1920079"/>
                  <a:pt x="2210710" y="2740854"/>
                </a:cubicBezTo>
                <a:cubicBezTo>
                  <a:pt x="1781298" y="3327121"/>
                  <a:pt x="1717647" y="2133071"/>
                  <a:pt x="1288235" y="2719339"/>
                </a:cubicBezTo>
                <a:cubicBezTo>
                  <a:pt x="858823" y="3305606"/>
                  <a:pt x="429412" y="2133071"/>
                  <a:pt x="0" y="2719339"/>
                </a:cubicBezTo>
                <a:lnTo>
                  <a:pt x="0" y="257015"/>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8627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 calcmode="lin" valueType="num">
                                      <p:cBhvr additive="base">
                                        <p:cTn id="7"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additive="base">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 calcmode="lin" valueType="num">
                                      <p:cBhvr additive="base">
                                        <p:cTn id="19"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 calcmode="lin" valueType="num">
                                      <p:cBhvr additive="base">
                                        <p:cTn id="25"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9A8B48DA-4413-26BF-EC99-862B3BCCCCA7}"/>
              </a:ext>
            </a:extLst>
          </p:cNvPr>
          <p:cNvSpPr>
            <a:spLocks noGrp="1"/>
          </p:cNvSpPr>
          <p:nvPr>
            <p:ph type="body" idx="1"/>
          </p:nvPr>
        </p:nvSpPr>
        <p:spPr>
          <a:xfrm>
            <a:off x="86061" y="828501"/>
            <a:ext cx="10260898" cy="1552031"/>
          </a:xfrm>
          <a:noFill/>
        </p:spPr>
        <p:txBody>
          <a:bodyPr vert="horz" lIns="91440" tIns="45720" rIns="91440" bIns="45720" rtlCol="0" anchor="t">
            <a:normAutofit/>
          </a:bodyPr>
          <a:lstStyle/>
          <a:p>
            <a:pPr>
              <a:lnSpc>
                <a:spcPts val="1600"/>
              </a:lnSpc>
              <a:spcAft>
                <a:spcPts val="300"/>
              </a:spcAft>
            </a:pPr>
            <a:r>
              <a:rPr lang="es-MX" dirty="0">
                <a:latin typeface="Aptos Display" panose="020B0004020202020204" pitchFamily="34" charset="0"/>
              </a:rPr>
              <a:t>“Y al ver las multitudes, tuvo compasión de ellas; porque estaban desamparadas y dispersas como ovejas que no tienen pastor.” (Mateo 9: 36).</a:t>
            </a:r>
          </a:p>
          <a:p>
            <a:pPr>
              <a:lnSpc>
                <a:spcPts val="1600"/>
              </a:lnSpc>
              <a:spcAft>
                <a:spcPts val="300"/>
              </a:spcAft>
            </a:pPr>
            <a:r>
              <a:rPr lang="es-MX" dirty="0">
                <a:latin typeface="Aptos Display" panose="020B0004020202020204" pitchFamily="34" charset="0"/>
              </a:rPr>
              <a:t>Lee Mateo 9: 36; 14: 14; 23: 37; Marcos 1: 41; 6: 34; y Lucas 7: 13. ¿Cómo ilustran estos versículos la manera en que Cristo se conmovía ante la difícil situación de las personas?</a:t>
            </a:r>
          </a:p>
          <a:p>
            <a:pPr>
              <a:lnSpc>
                <a:spcPts val="1600"/>
              </a:lnSpc>
              <a:spcAft>
                <a:spcPts val="300"/>
              </a:spcAft>
            </a:pPr>
            <a:r>
              <a:rPr lang="es-MX" b="1" dirty="0">
                <a:latin typeface="Aptos Display" panose="020B0004020202020204" pitchFamily="34" charset="0"/>
              </a:rPr>
              <a:t>R.</a:t>
            </a:r>
            <a:r>
              <a:rPr lang="es-MX" dirty="0">
                <a:latin typeface="Aptos Display" panose="020B0004020202020204" pitchFamily="34" charset="0"/>
              </a:rPr>
              <a:t> </a:t>
            </a:r>
            <a:r>
              <a:rPr lang="es-MX" dirty="0">
                <a:solidFill>
                  <a:schemeClr val="accent1"/>
                </a:solidFill>
                <a:latin typeface="Aptos Display" panose="020B0004020202020204" pitchFamily="34" charset="0"/>
              </a:rPr>
              <a:t>Al sentir compasión por las personas, también se ocupó de sus necesidades, sanándolas, las protege bajo sus alas, les enseña grandes cosas y enjuga sus lágrimas.</a:t>
            </a:r>
          </a:p>
          <a:p>
            <a:pPr>
              <a:lnSpc>
                <a:spcPct val="100000"/>
              </a:lnSpc>
            </a:pPr>
            <a:endParaRPr lang="es-MX" dirty="0">
              <a:latin typeface="Aptos Display" panose="020B0004020202020204" pitchFamily="34" charset="0"/>
            </a:endParaRPr>
          </a:p>
        </p:txBody>
      </p:sp>
      <p:sp>
        <p:nvSpPr>
          <p:cNvPr id="8" name="Marcador de contenido 7">
            <a:extLst>
              <a:ext uri="{FF2B5EF4-FFF2-40B4-BE49-F238E27FC236}">
                <a16:creationId xmlns:a16="http://schemas.microsoft.com/office/drawing/2014/main" id="{11F57159-DA92-C69A-F804-BE0279520E05}"/>
              </a:ext>
            </a:extLst>
          </p:cNvPr>
          <p:cNvSpPr>
            <a:spLocks noGrp="1"/>
          </p:cNvSpPr>
          <p:nvPr>
            <p:ph sz="half" idx="2"/>
          </p:nvPr>
        </p:nvSpPr>
        <p:spPr>
          <a:xfrm>
            <a:off x="2774097" y="2380532"/>
            <a:ext cx="7572862" cy="4477468"/>
          </a:xfrm>
        </p:spPr>
        <p:txBody>
          <a:bodyPr>
            <a:normAutofit/>
          </a:bodyPr>
          <a:lstStyle/>
          <a:p>
            <a:pPr marL="0" indent="0" algn="just">
              <a:lnSpc>
                <a:spcPts val="1400"/>
              </a:lnSpc>
              <a:spcBef>
                <a:spcPts val="0"/>
              </a:spcBef>
              <a:spcAft>
                <a:spcPts val="600"/>
              </a:spcAft>
              <a:buNone/>
            </a:pPr>
            <a:r>
              <a:rPr lang="es-MX" dirty="0">
                <a:latin typeface="Aptos Display" panose="020B0004020202020204" pitchFamily="34" charset="0"/>
              </a:rPr>
              <a:t>El verbo hebreo </a:t>
            </a:r>
            <a:r>
              <a:rPr lang="es-MX" b="1" i="1" dirty="0" err="1">
                <a:latin typeface="Aptos Display" panose="020B0004020202020204" pitchFamily="34" charset="0"/>
              </a:rPr>
              <a:t>hafak</a:t>
            </a:r>
            <a:r>
              <a:rPr lang="es-MX" dirty="0">
                <a:latin typeface="Aptos Display" panose="020B0004020202020204" pitchFamily="34" charset="0"/>
              </a:rPr>
              <a:t> también es usado en Lamentaciones para describir la angustia humana. El lenguaje visceral, referido a un corazón humano en Lamentaciones y al corazón divino en Oseas, describe de manera intensamente emocional el amor y la compasión de Dios por su pueblo. Del mismo modo, el verbo griego </a:t>
            </a:r>
            <a:r>
              <a:rPr lang="es-MX" b="1" i="1" dirty="0" err="1">
                <a:latin typeface="Aptos Display" panose="020B0004020202020204" pitchFamily="34" charset="0"/>
              </a:rPr>
              <a:t>splanjnizomai</a:t>
            </a:r>
            <a:r>
              <a:rPr lang="es-MX" dirty="0">
                <a:latin typeface="Aptos Display" panose="020B0004020202020204" pitchFamily="34" charset="0"/>
              </a:rPr>
              <a:t> se utiliza en el Nuevo Testamento, sobre todo en los evangelios sinópticos, para describir la compasión de Jesús por la gente. Cabe destacar que el sustantivo emparentado </a:t>
            </a:r>
            <a:r>
              <a:rPr lang="es-MX" b="1" i="1" dirty="0" err="1">
                <a:latin typeface="Aptos Display" panose="020B0004020202020204" pitchFamily="34" charset="0"/>
              </a:rPr>
              <a:t>splanjnon</a:t>
            </a:r>
            <a:r>
              <a:rPr lang="es-MX" dirty="0">
                <a:latin typeface="Aptos Display" panose="020B0004020202020204" pitchFamily="34" charset="0"/>
              </a:rPr>
              <a:t>, que transmite la idea de afecto o compasión en muchos pasajes del Nuevo Testamento. , se refiere literalmente a “las partes internas de un cuerpo”, especialmente a “las vísceras, o entrañas”. Por lo tanto, el Nuevo Testamento describe la compasión de Jesús empleando el lenguaje visceral de las partes internas del cuerpo que se conmueven en respuesta a ciertas emociones.</a:t>
            </a:r>
            <a:endParaRPr lang="es-MX" b="1" dirty="0">
              <a:solidFill>
                <a:srgbClr val="C00000"/>
              </a:solidFill>
              <a:latin typeface="Aptos Display" panose="020B0004020202020204" pitchFamily="34" charset="0"/>
            </a:endParaRPr>
          </a:p>
          <a:p>
            <a:pPr marL="0" indent="0" algn="just">
              <a:lnSpc>
                <a:spcPts val="1400"/>
              </a:lnSpc>
              <a:spcBef>
                <a:spcPts val="0"/>
              </a:spcBef>
              <a:spcAft>
                <a:spcPts val="600"/>
              </a:spcAft>
              <a:buNone/>
            </a:pPr>
            <a:r>
              <a:rPr lang="es-MX" b="1" dirty="0">
                <a:latin typeface="Aptos Display" panose="020B0004020202020204" pitchFamily="34" charset="0"/>
              </a:rPr>
              <a:t>“Las circunstancias pueden separar a los amigos; las aguas agitadas del ancho mar pueden rodar entre nosotros y ellos. Pero ninguna circunstancia, ninguna distancia, puede separarnos del Salvador. Dondequiera que estemos, Él está a nuestra diestra para sostenernos, mantenernos, apoyarnos y animarnos. Mayor que el amor de una madre por su hijo es el amor de Cristo por sus redimidos. Es nuestro privilegio descansar en Su amor, decir: «Confiaré en Él, porque Él dio Su vida por mí»” </a:t>
            </a:r>
            <a:r>
              <a:rPr lang="en-US" i="1" dirty="0">
                <a:latin typeface="Aptos Display" panose="020B0004020202020204" pitchFamily="34" charset="0"/>
              </a:rPr>
              <a:t>(Ministry of Healing, p. 72).</a:t>
            </a:r>
            <a:endParaRPr lang="es-MX" i="1" dirty="0">
              <a:latin typeface="Aptos Display" panose="020B0004020202020204" pitchFamily="34" charset="0"/>
            </a:endParaRPr>
          </a:p>
          <a:p>
            <a:pPr marL="0" indent="0" algn="just">
              <a:lnSpc>
                <a:spcPts val="1400"/>
              </a:lnSpc>
              <a:spcBef>
                <a:spcPts val="0"/>
              </a:spcBef>
              <a:spcAft>
                <a:spcPts val="600"/>
              </a:spcAft>
              <a:buNone/>
            </a:pPr>
            <a:r>
              <a:rPr lang="es-MX" b="1" dirty="0">
                <a:latin typeface="Aptos Display" panose="020B0004020202020204" pitchFamily="34" charset="0"/>
              </a:rPr>
              <a:t>Reflexionemos:</a:t>
            </a:r>
            <a:r>
              <a:rPr lang="es-MX" dirty="0">
                <a:latin typeface="Aptos Display" panose="020B0004020202020204" pitchFamily="34" charset="0"/>
              </a:rPr>
              <a:t> </a:t>
            </a:r>
            <a:r>
              <a:rPr lang="es-MX" b="1" dirty="0">
                <a:solidFill>
                  <a:srgbClr val="C00000"/>
                </a:solidFill>
                <a:latin typeface="Aptos Display" panose="020B0004020202020204" pitchFamily="34" charset="0"/>
              </a:rPr>
              <a:t>Cristo no es solo la imagen perfecta de Dios. También es el modelo perfecto de la humanidad. ¿Cómo podemos dar forma a nuestra existencia de acuerdo con el modelo de la vida de Cristo?</a:t>
            </a:r>
          </a:p>
        </p:txBody>
      </p:sp>
      <p:sp>
        <p:nvSpPr>
          <p:cNvPr id="2" name="CuadroTexto 1">
            <a:extLst>
              <a:ext uri="{FF2B5EF4-FFF2-40B4-BE49-F238E27FC236}">
                <a16:creationId xmlns:a16="http://schemas.microsoft.com/office/drawing/2014/main" id="{08C685AE-E21C-8DBF-EB5E-2BDEB9589609}"/>
              </a:ext>
            </a:extLst>
          </p:cNvPr>
          <p:cNvSpPr txBox="1"/>
          <p:nvPr/>
        </p:nvSpPr>
        <p:spPr>
          <a:xfrm>
            <a:off x="3278601" y="161993"/>
            <a:ext cx="6624000" cy="658800"/>
          </a:xfrm>
          <a:prstGeom prst="rect">
            <a:avLst/>
          </a:prstGeom>
          <a:solidFill>
            <a:srgbClr val="507C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defPPr>
              <a:defRPr lang="es-MX"/>
            </a:defPPr>
            <a:lvl1pPr>
              <a:defRPr sz="2800">
                <a:solidFill>
                  <a:schemeClr val="bg1">
                    <a:lumMod val="95000"/>
                  </a:schemeClr>
                </a:solidFill>
                <a:latin typeface="Amasis MT Pro Black" panose="02040A04050005020304" pitchFamily="18" charset="0"/>
              </a:defRPr>
            </a:lvl1pPr>
          </a:lstStyle>
          <a:p>
            <a:r>
              <a:rPr lang="es-MX" dirty="0"/>
              <a:t>LA COMPASIÓN DE JESÚS</a:t>
            </a:r>
          </a:p>
        </p:txBody>
      </p:sp>
      <p:sp>
        <p:nvSpPr>
          <p:cNvPr id="12" name="Título 5">
            <a:extLst>
              <a:ext uri="{FF2B5EF4-FFF2-40B4-BE49-F238E27FC236}">
                <a16:creationId xmlns:a16="http://schemas.microsoft.com/office/drawing/2014/main" id="{9B2B152D-20AD-F590-1625-1546DA8426D8}"/>
              </a:ext>
            </a:extLst>
          </p:cNvPr>
          <p:cNvSpPr>
            <a:spLocks noGrp="1"/>
          </p:cNvSpPr>
          <p:nvPr>
            <p:ph type="title"/>
          </p:nvPr>
        </p:nvSpPr>
        <p:spPr>
          <a:xfrm>
            <a:off x="538480" y="161575"/>
            <a:ext cx="2658325" cy="659218"/>
          </a:xfrm>
          <a:ln w="22225" cap="rnd">
            <a:noFill/>
          </a:ln>
          <a:scene3d>
            <a:camera prst="obliqueTopRight"/>
            <a:lightRig rig="balanced" dir="t"/>
          </a:scene3d>
          <a:sp3d>
            <a:bevelT w="190500" h="38100"/>
          </a:sp3d>
        </p:spPr>
        <p:txBody>
          <a:bodyPr>
            <a:noAutofit/>
            <a:sp3d extrusionH="88900" prstMaterial="powder">
              <a:bevelT h="127000"/>
              <a:bevelB w="38100" h="38100" prst="slope"/>
            </a:sp3d>
          </a:bodyPr>
          <a:lstStyle/>
          <a:p>
            <a:pPr algn="ctr"/>
            <a:r>
              <a:rPr lang="es-MX" sz="4800" b="1" u="sng">
                <a:ln/>
                <a:effectLst/>
                <a:latin typeface="+mn-lt"/>
                <a:ea typeface="+mn-ea"/>
                <a:cs typeface="+mn-cs"/>
              </a:rPr>
              <a:t>Martes</a:t>
            </a:r>
          </a:p>
        </p:txBody>
      </p:sp>
      <p:sp>
        <p:nvSpPr>
          <p:cNvPr id="3" name="Lágrima 2">
            <a:extLst>
              <a:ext uri="{FF2B5EF4-FFF2-40B4-BE49-F238E27FC236}">
                <a16:creationId xmlns:a16="http://schemas.microsoft.com/office/drawing/2014/main" id="{AE4EEBE8-A631-7019-3F15-CE49B6932798}"/>
              </a:ext>
            </a:extLst>
          </p:cNvPr>
          <p:cNvSpPr/>
          <p:nvPr/>
        </p:nvSpPr>
        <p:spPr>
          <a:xfrm>
            <a:off x="0" y="2520176"/>
            <a:ext cx="2774097" cy="2885201"/>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29640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id="{03EC53B5-80BB-CA2F-28F5-414F3D5F8530}"/>
              </a:ext>
            </a:extLst>
          </p:cNvPr>
          <p:cNvSpPr>
            <a:spLocks noGrp="1"/>
          </p:cNvSpPr>
          <p:nvPr>
            <p:ph sz="half" idx="2"/>
          </p:nvPr>
        </p:nvSpPr>
        <p:spPr>
          <a:xfrm>
            <a:off x="2701466" y="2291480"/>
            <a:ext cx="7668914" cy="4284684"/>
          </a:xfrm>
        </p:spPr>
        <p:txBody>
          <a:bodyPr vert="horz" lIns="91440" tIns="45720" rIns="91440" bIns="45720" rtlCol="0">
            <a:normAutofit/>
          </a:bodyPr>
          <a:lstStyle/>
          <a:p>
            <a:pPr marL="0" indent="0" algn="just">
              <a:lnSpc>
                <a:spcPts val="1600"/>
              </a:lnSpc>
              <a:spcBef>
                <a:spcPts val="0"/>
              </a:spcBef>
              <a:spcAft>
                <a:spcPts val="600"/>
              </a:spcAft>
              <a:buNone/>
            </a:pPr>
            <a:r>
              <a:rPr lang="es-MX" dirty="0">
                <a:latin typeface="Aptos Display" panose="020B0004020202020204" pitchFamily="34" charset="0"/>
              </a:rPr>
              <a:t>Como parte de la imagen que el Antiguo Testamento presenta de nuestro Dios apasionado y compasivo, se describe al Señor como celoso. . Esta descripción aparece en el segundo Mandamiento, que se basa en el primero (“No tendrás otros dioses fuera de mí”, </a:t>
            </a:r>
            <a:r>
              <a:rPr lang="es-MX" dirty="0" err="1">
                <a:latin typeface="Aptos Display" panose="020B0004020202020204" pitchFamily="34" charset="0"/>
              </a:rPr>
              <a:t>Éxo</a:t>
            </a:r>
            <a:r>
              <a:rPr lang="es-MX" dirty="0">
                <a:latin typeface="Aptos Display" panose="020B0004020202020204" pitchFamily="34" charset="0"/>
              </a:rPr>
              <a:t>. 20:3) y prohíbe hacer cualquier “imagen” (</a:t>
            </a:r>
            <a:r>
              <a:rPr lang="es-MX" dirty="0" err="1">
                <a:latin typeface="Aptos Display" panose="020B0004020202020204" pitchFamily="34" charset="0"/>
              </a:rPr>
              <a:t>Éxo</a:t>
            </a:r>
            <a:r>
              <a:rPr lang="es-MX" dirty="0">
                <a:latin typeface="Aptos Display" panose="020B0004020202020204" pitchFamily="34" charset="0"/>
              </a:rPr>
              <a:t>. 20:4). El mandamiento añade: “No te inclinarás a ellas, ni las honrarás. Porque el Señor tu Dios soy yo, fuerte, celoso” (</a:t>
            </a:r>
            <a:r>
              <a:rPr lang="es-MX" dirty="0" err="1">
                <a:latin typeface="Aptos Display" panose="020B0004020202020204" pitchFamily="34" charset="0"/>
              </a:rPr>
              <a:t>Éxo</a:t>
            </a:r>
            <a:r>
              <a:rPr lang="es-MX" dirty="0">
                <a:latin typeface="Aptos Display" panose="020B0004020202020204" pitchFamily="34" charset="0"/>
              </a:rPr>
              <a:t>. 20:5). Como en una relación matrimonial, Dios exige a su pueblo exclusividad y fidelidad. En vista del pacto existente entre Dios y su pueblo, cuando este quebranta su Mandamiento fabricando ídolos, adorándolos y sirviéndolos, provoca los celos, o ira de Dios, según el lenguaje bíblico. Como Dios santo y celoso de la relación con su pueblo.</a:t>
            </a:r>
          </a:p>
          <a:p>
            <a:pPr marL="0" indent="0" algn="just">
              <a:lnSpc>
                <a:spcPts val="1600"/>
              </a:lnSpc>
              <a:spcBef>
                <a:spcPts val="0"/>
              </a:spcBef>
              <a:spcAft>
                <a:spcPts val="600"/>
              </a:spcAft>
              <a:buNone/>
            </a:pPr>
            <a:r>
              <a:rPr lang="es-MX" b="1" dirty="0">
                <a:latin typeface="Aptos Display" panose="020B0004020202020204" pitchFamily="34" charset="0"/>
              </a:rPr>
              <a:t>“Muy pocos se dan cuenta de la pecaminosidad del pecado; se halagan pensando que Dios es demasiado bueno para castigar al ofensor. Pero los casos de Miriam, Aarón, David y muchos otros demuestran que no es seguro pecar contra Dios de hecho, de palabra o incluso de pensamiento. Dios es un ser de amor y compasión infinitos, pero también se declara a sí mismo como un «fuego consumidor, un Dios celoso»” </a:t>
            </a:r>
            <a:r>
              <a:rPr lang="es-MX" i="1" dirty="0">
                <a:latin typeface="Aptos Display" panose="020B0004020202020204" pitchFamily="34" charset="0"/>
              </a:rPr>
              <a:t>(Comentarios de Elena G. de White, en </a:t>
            </a:r>
            <a:r>
              <a:rPr lang="es-MX" i="1" dirty="0" err="1">
                <a:latin typeface="Aptos Display" panose="020B0004020202020204" pitchFamily="34" charset="0"/>
              </a:rPr>
              <a:t>Seventh-day</a:t>
            </a:r>
            <a:r>
              <a:rPr lang="es-MX" i="1" dirty="0">
                <a:latin typeface="Aptos Display" panose="020B0004020202020204" pitchFamily="34" charset="0"/>
              </a:rPr>
              <a:t> </a:t>
            </a:r>
            <a:r>
              <a:rPr lang="es-MX" i="1" dirty="0" err="1">
                <a:latin typeface="Aptos Display" panose="020B0004020202020204" pitchFamily="34" charset="0"/>
              </a:rPr>
              <a:t>Adventist</a:t>
            </a:r>
            <a:r>
              <a:rPr lang="es-MX" i="1" dirty="0">
                <a:latin typeface="Aptos Display" panose="020B0004020202020204" pitchFamily="34" charset="0"/>
              </a:rPr>
              <a:t> </a:t>
            </a:r>
            <a:r>
              <a:rPr lang="es-MX" i="1" dirty="0" err="1">
                <a:latin typeface="Aptos Display" panose="020B0004020202020204" pitchFamily="34" charset="0"/>
              </a:rPr>
              <a:t>Bible</a:t>
            </a:r>
            <a:r>
              <a:rPr lang="es-MX" i="1" dirty="0">
                <a:latin typeface="Aptos Display" panose="020B0004020202020204" pitchFamily="34" charset="0"/>
              </a:rPr>
              <a:t> </a:t>
            </a:r>
            <a:r>
              <a:rPr lang="es-MX" i="1" dirty="0" err="1">
                <a:latin typeface="Aptos Display" panose="020B0004020202020204" pitchFamily="34" charset="0"/>
              </a:rPr>
              <a:t>Commentary</a:t>
            </a:r>
            <a:r>
              <a:rPr lang="es-MX" i="1" dirty="0">
                <a:latin typeface="Aptos Display" panose="020B0004020202020204" pitchFamily="34" charset="0"/>
              </a:rPr>
              <a:t>, vol. 3, p. 1166).</a:t>
            </a:r>
          </a:p>
          <a:p>
            <a:pPr marL="0" indent="0" algn="just">
              <a:lnSpc>
                <a:spcPts val="1600"/>
              </a:lnSpc>
              <a:spcBef>
                <a:spcPts val="0"/>
              </a:spcBef>
              <a:spcAft>
                <a:spcPts val="600"/>
              </a:spcAft>
              <a:buNone/>
            </a:pPr>
            <a:r>
              <a:rPr lang="es-MX" b="1" dirty="0">
                <a:latin typeface="Aptos Display" panose="020B0004020202020204" pitchFamily="34" charset="0"/>
              </a:rPr>
              <a:t>Reflexionemos:</a:t>
            </a:r>
            <a:r>
              <a:rPr lang="es-MX" b="1" dirty="0">
                <a:solidFill>
                  <a:srgbClr val="C00000"/>
                </a:solidFill>
                <a:latin typeface="Aptos Display" panose="020B0004020202020204" pitchFamily="34" charset="0"/>
              </a:rPr>
              <a:t> ¿Cómo podemos aprender a reflejar el mismo tipo de “celos” positivos hacia los demás que Dios muestra hacia nosotros?</a:t>
            </a:r>
          </a:p>
        </p:txBody>
      </p:sp>
      <p:sp>
        <p:nvSpPr>
          <p:cNvPr id="2" name="CuadroTexto 1">
            <a:extLst>
              <a:ext uri="{FF2B5EF4-FFF2-40B4-BE49-F238E27FC236}">
                <a16:creationId xmlns:a16="http://schemas.microsoft.com/office/drawing/2014/main" id="{93D4AD41-BBA2-6A4A-28FE-57EE21BC4ED8}"/>
              </a:ext>
            </a:extLst>
          </p:cNvPr>
          <p:cNvSpPr txBox="1"/>
          <p:nvPr/>
        </p:nvSpPr>
        <p:spPr>
          <a:xfrm>
            <a:off x="3278601" y="187113"/>
            <a:ext cx="6624000" cy="658800"/>
          </a:xfrm>
          <a:prstGeom prst="rect">
            <a:avLst/>
          </a:prstGeom>
          <a:solidFill>
            <a:srgbClr val="6E349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p>
            <a:r>
              <a:rPr lang="es-MX" sz="2800" dirty="0">
                <a:solidFill>
                  <a:schemeClr val="bg1">
                    <a:lumMod val="95000"/>
                  </a:schemeClr>
                </a:solidFill>
                <a:latin typeface="Amasis MT Pro Black" panose="02040A04050005020304" pitchFamily="18" charset="0"/>
              </a:rPr>
              <a:t>¿UN DIOS CELOSO?</a:t>
            </a:r>
          </a:p>
        </p:txBody>
      </p:sp>
      <p:sp>
        <p:nvSpPr>
          <p:cNvPr id="9" name="Título 5">
            <a:extLst>
              <a:ext uri="{FF2B5EF4-FFF2-40B4-BE49-F238E27FC236}">
                <a16:creationId xmlns:a16="http://schemas.microsoft.com/office/drawing/2014/main" id="{32D96FCC-8331-450B-1E15-4B5A7EC1FDEF}"/>
              </a:ext>
            </a:extLst>
          </p:cNvPr>
          <p:cNvSpPr>
            <a:spLocks noGrp="1"/>
          </p:cNvSpPr>
          <p:nvPr>
            <p:ph type="title"/>
          </p:nvPr>
        </p:nvSpPr>
        <p:spPr>
          <a:xfrm>
            <a:off x="467360" y="193956"/>
            <a:ext cx="2658325" cy="659218"/>
          </a:xfrm>
          <a:solidFill>
            <a:srgbClr val="6E349A"/>
          </a:solidFill>
          <a:ln w="22225" cap="rnd">
            <a:noFill/>
          </a:ln>
          <a:scene3d>
            <a:camera prst="obliqueTopRight"/>
            <a:lightRig rig="balanced" dir="t"/>
          </a:scene3d>
          <a:sp3d>
            <a:bevelT w="190500" h="38100"/>
          </a:sp3d>
        </p:spPr>
        <p:txBody>
          <a:bodyPr>
            <a:noAutofit/>
            <a:sp3d extrusionH="88900" prstMaterial="powder">
              <a:bevelT h="127000"/>
              <a:bevelB w="38100" h="38100" prst="slope"/>
            </a:sp3d>
          </a:bodyPr>
          <a:lstStyle/>
          <a:p>
            <a:pPr algn="ctr"/>
            <a:r>
              <a:rPr lang="es-MX" b="1" u="sng">
                <a:ln/>
                <a:effectLst/>
                <a:latin typeface="+mn-lt"/>
                <a:ea typeface="+mn-ea"/>
                <a:cs typeface="+mn-cs"/>
              </a:rPr>
              <a:t>Miércoles</a:t>
            </a:r>
          </a:p>
        </p:txBody>
      </p:sp>
      <p:sp>
        <p:nvSpPr>
          <p:cNvPr id="4" name="Marcador de texto 3">
            <a:extLst>
              <a:ext uri="{FF2B5EF4-FFF2-40B4-BE49-F238E27FC236}">
                <a16:creationId xmlns:a16="http://schemas.microsoft.com/office/drawing/2014/main" id="{C454244B-81B2-9D1E-A4D6-0727FFF12747}"/>
              </a:ext>
            </a:extLst>
          </p:cNvPr>
          <p:cNvSpPr>
            <a:spLocks noGrp="1"/>
          </p:cNvSpPr>
          <p:nvPr>
            <p:ph type="body" idx="1"/>
          </p:nvPr>
        </p:nvSpPr>
        <p:spPr>
          <a:xfrm>
            <a:off x="137160" y="843306"/>
            <a:ext cx="10233220" cy="1448481"/>
          </a:xfrm>
          <a:noFill/>
        </p:spPr>
        <p:txBody>
          <a:bodyPr vert="horz" wrap="square" lIns="91440" tIns="45720" rIns="91440" bIns="45720" rtlCol="0" anchor="t">
            <a:noAutofit/>
          </a:bodyPr>
          <a:lstStyle/>
          <a:p>
            <a:pPr>
              <a:lnSpc>
                <a:spcPts val="1600"/>
              </a:lnSpc>
              <a:spcAft>
                <a:spcPts val="300"/>
              </a:spcAft>
            </a:pPr>
            <a:r>
              <a:rPr lang="es-MX" dirty="0">
                <a:latin typeface="Aptos Display" panose="020B0004020202020204" pitchFamily="34" charset="0"/>
              </a:rPr>
              <a:t>“Le enojaron con sus lugares altos, Y le provocaron a celo con sus imágenes de talla.”. Salmos 78: 58)</a:t>
            </a:r>
          </a:p>
          <a:p>
            <a:pPr>
              <a:lnSpc>
                <a:spcPts val="1600"/>
              </a:lnSpc>
              <a:spcAft>
                <a:spcPts val="300"/>
              </a:spcAft>
            </a:pPr>
            <a:r>
              <a:rPr lang="es-MX" dirty="0">
                <a:latin typeface="Aptos Display" panose="020B0004020202020204" pitchFamily="34" charset="0"/>
              </a:rPr>
              <a:t>Lee Romanos 5: 8; y 8: 1. ¿Qué enseñan estos textos acerca de nuestra posición ante Dios?</a:t>
            </a:r>
          </a:p>
          <a:p>
            <a:pPr>
              <a:lnSpc>
                <a:spcPts val="1600"/>
              </a:lnSpc>
            </a:pPr>
            <a:r>
              <a:rPr lang="es-MX" dirty="0">
                <a:latin typeface="Aptos Display" panose="020B0004020202020204" pitchFamily="34" charset="0"/>
              </a:rPr>
              <a:t>R. </a:t>
            </a:r>
            <a:r>
              <a:rPr lang="es-MX" dirty="0">
                <a:solidFill>
                  <a:srgbClr val="0070C0"/>
                </a:solidFill>
                <a:latin typeface="Aptos Display" panose="020B0004020202020204" pitchFamily="34" charset="0"/>
              </a:rPr>
              <a:t>El celo de Dios no es como los celos que le damos los seres humanos le damos en la connotación negativa. En la Biblia se refiere a la sana expectativa de un marido amoroso por disfrutar de una relación exclusiva con su esposa. Los celos de Dios se los puede definir más adecuadamente como el amor apasionado que Dios siente por su pueblo.</a:t>
            </a:r>
            <a:endParaRPr lang="es-MX" dirty="0">
              <a:solidFill>
                <a:srgbClr val="00B0F0"/>
              </a:solidFill>
              <a:latin typeface="Aptos Display" panose="020B0004020202020204" pitchFamily="34" charset="0"/>
            </a:endParaRPr>
          </a:p>
        </p:txBody>
      </p:sp>
      <p:sp>
        <p:nvSpPr>
          <p:cNvPr id="3" name="Diagrama de flujo: pantalla 2">
            <a:extLst>
              <a:ext uri="{FF2B5EF4-FFF2-40B4-BE49-F238E27FC236}">
                <a16:creationId xmlns:a16="http://schemas.microsoft.com/office/drawing/2014/main" id="{6186A0B3-A4B7-36EB-C952-5BC87AAF9B83}"/>
              </a:ext>
            </a:extLst>
          </p:cNvPr>
          <p:cNvSpPr/>
          <p:nvPr/>
        </p:nvSpPr>
        <p:spPr>
          <a:xfrm>
            <a:off x="11242" y="2407292"/>
            <a:ext cx="2701466" cy="3376216"/>
          </a:xfrm>
          <a:prstGeom prst="flowChartDisplay">
            <a:avLst/>
          </a:prstGeom>
          <a:blipFill dpi="0" rotWithShape="1">
            <a:blip r:embed="rId4">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6872442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561AB1F5-B354-8C1B-B95F-2B1DF3FECEFE}"/>
              </a:ext>
            </a:extLst>
          </p:cNvPr>
          <p:cNvSpPr>
            <a:spLocks noGrp="1"/>
          </p:cNvSpPr>
          <p:nvPr>
            <p:ph type="body" idx="1"/>
          </p:nvPr>
        </p:nvSpPr>
        <p:spPr>
          <a:xfrm>
            <a:off x="139849" y="917431"/>
            <a:ext cx="10247731" cy="1237534"/>
          </a:xfrm>
        </p:spPr>
        <p:txBody>
          <a:bodyPr wrap="square" anchor="t">
            <a:noAutofit/>
          </a:bodyPr>
          <a:lstStyle/>
          <a:p>
            <a:pPr>
              <a:lnSpc>
                <a:spcPts val="1500"/>
              </a:lnSpc>
              <a:spcAft>
                <a:spcPts val="300"/>
              </a:spcAft>
            </a:pPr>
            <a:r>
              <a:rPr lang="es-MX" dirty="0">
                <a:latin typeface="Aptos Display" panose="020B0004020202020204" pitchFamily="34" charset="0"/>
              </a:rPr>
              <a:t>“Porque no tenemos un sumo sacerdote que no pueda compadecerse de nuestras debilidades, sino uno que fue tentado en todo según nuestra semejanza, pero sin pecado.” (Hebreos 4: 15).</a:t>
            </a:r>
          </a:p>
          <a:p>
            <a:pPr>
              <a:lnSpc>
                <a:spcPts val="1500"/>
              </a:lnSpc>
              <a:spcAft>
                <a:spcPts val="300"/>
              </a:spcAft>
            </a:pPr>
            <a:r>
              <a:rPr lang="es-MX" dirty="0">
                <a:latin typeface="Aptos Display" panose="020B0004020202020204" pitchFamily="34" charset="0"/>
              </a:rPr>
              <a:t>Lee 1 Corintios 13: 4 al 8. ¿De qué manera nos llama este pasaje a reflejar el amor compasivo y asombroso de Dios en nuestras relaciones con los demás?</a:t>
            </a:r>
          </a:p>
          <a:p>
            <a:pPr>
              <a:lnSpc>
                <a:spcPts val="1500"/>
              </a:lnSpc>
              <a:spcAft>
                <a:spcPts val="300"/>
              </a:spcAft>
            </a:pPr>
            <a:r>
              <a:rPr kumimoji="0" lang="es-MX" b="1" i="0" u="none" strike="noStrike" kern="1200" cap="none" spc="0" normalizeH="0" baseline="0" noProof="0" dirty="0">
                <a:ln>
                  <a:noFill/>
                </a:ln>
                <a:solidFill>
                  <a:prstClr val="black"/>
                </a:solidFill>
                <a:effectLst/>
                <a:uLnTx/>
                <a:uFillTx/>
                <a:latin typeface="Aptos Display" panose="020B0004020202020204" pitchFamily="34" charset="0"/>
              </a:rPr>
              <a:t>R. </a:t>
            </a:r>
            <a:r>
              <a:rPr lang="es-MX" dirty="0">
                <a:solidFill>
                  <a:srgbClr val="0970BC"/>
                </a:solidFill>
                <a:latin typeface="Aptos Display" panose="020B0004020202020204" pitchFamily="34" charset="0"/>
              </a:rPr>
              <a:t>Jesús le responde que “si puedes creer” su hijo sería sanado. Sin fe es imposible agradar a Dios (</a:t>
            </a:r>
            <a:r>
              <a:rPr lang="es-MX" dirty="0" err="1">
                <a:solidFill>
                  <a:srgbClr val="0970BC"/>
                </a:solidFill>
                <a:latin typeface="Aptos Display" panose="020B0004020202020204" pitchFamily="34" charset="0"/>
              </a:rPr>
              <a:t>Heb</a:t>
            </a:r>
            <a:r>
              <a:rPr lang="es-MX" dirty="0">
                <a:solidFill>
                  <a:srgbClr val="0970BC"/>
                </a:solidFill>
                <a:latin typeface="Aptos Display" panose="020B0004020202020204" pitchFamily="34" charset="0"/>
              </a:rPr>
              <a:t>. 11: 6). Sin embargo, Jesús acepta aun la fe más pequeña.</a:t>
            </a:r>
            <a:endParaRPr lang="es-MX" dirty="0">
              <a:latin typeface="Aptos Display" panose="020B0004020202020204" pitchFamily="34" charset="0"/>
            </a:endParaRPr>
          </a:p>
        </p:txBody>
      </p:sp>
      <p:sp>
        <p:nvSpPr>
          <p:cNvPr id="8" name="Marcador de contenido 7">
            <a:extLst>
              <a:ext uri="{FF2B5EF4-FFF2-40B4-BE49-F238E27FC236}">
                <a16:creationId xmlns:a16="http://schemas.microsoft.com/office/drawing/2014/main" id="{E4DAE60B-E6BE-5D43-22D6-333BB2BAE90B}"/>
              </a:ext>
            </a:extLst>
          </p:cNvPr>
          <p:cNvSpPr>
            <a:spLocks noGrp="1"/>
          </p:cNvSpPr>
          <p:nvPr>
            <p:ph sz="half" idx="2"/>
          </p:nvPr>
        </p:nvSpPr>
        <p:spPr>
          <a:xfrm>
            <a:off x="2796988" y="2201990"/>
            <a:ext cx="7590593" cy="4656010"/>
          </a:xfrm>
        </p:spPr>
        <p:txBody>
          <a:bodyPr vert="horz" wrap="square" lIns="91440" tIns="45720" rIns="91440" bIns="45720" rtlCol="0">
            <a:normAutofit/>
          </a:bodyPr>
          <a:lstStyle/>
          <a:p>
            <a:pPr marL="0" indent="0" algn="just">
              <a:lnSpc>
                <a:spcPts val="1500"/>
              </a:lnSpc>
              <a:spcBef>
                <a:spcPts val="0"/>
              </a:spcBef>
              <a:spcAft>
                <a:spcPts val="600"/>
              </a:spcAft>
              <a:buNone/>
            </a:pPr>
            <a:r>
              <a:rPr lang="es-MX" sz="1900" dirty="0">
                <a:latin typeface="Aptos Display" panose="020B0004020202020204" pitchFamily="34" charset="0"/>
              </a:rPr>
              <a:t>El Dios de la Biblia es compasivo y apasionado, y estas emociones divinas se ponen de manifiesto de manera suprema en Jesucristo. La pasión de Dios nunca es una emoción mezquina o inapropiada, como se ve a menudo en las relaciones humanas, sino un aspecto totalmente apropiado y virtuoso de su amor, sin ninguno de los defectos característicos de los celos humanos. Dios es apropiadamente apasionado por su nombre y su pueblo. Dios es compasivo (ver Isa. 63:9; </a:t>
            </a:r>
            <a:r>
              <a:rPr lang="es-MX" sz="1900" dirty="0" err="1">
                <a:latin typeface="Aptos Display" panose="020B0004020202020204" pitchFamily="34" charset="0"/>
              </a:rPr>
              <a:t>Heb</a:t>
            </a:r>
            <a:r>
              <a:rPr lang="es-MX" sz="1900" dirty="0">
                <a:latin typeface="Aptos Display" panose="020B0004020202020204" pitchFamily="34" charset="0"/>
              </a:rPr>
              <a:t>. 4:15), profundamente afectado por las penas de su pueblo (</a:t>
            </a:r>
            <a:r>
              <a:rPr lang="es-MX" sz="1900" dirty="0" err="1">
                <a:latin typeface="Aptos Display" panose="020B0004020202020204" pitchFamily="34" charset="0"/>
              </a:rPr>
              <a:t>Juec</a:t>
            </a:r>
            <a:r>
              <a:rPr lang="es-MX" sz="1900" dirty="0">
                <a:latin typeface="Aptos Display" panose="020B0004020202020204" pitchFamily="34" charset="0"/>
              </a:rPr>
              <a:t>. 10:16; Luc. 19:41), dispuesto a escuchar, responder y consolar (Isa. 49:10, 15; Mat. 9:36; 14:14). Es un Dios de «tierna misericordia» (Luc. 1:78), «rico en misericordia» y «gran amor» (Efe. 2:4).</a:t>
            </a:r>
          </a:p>
          <a:p>
            <a:pPr marL="0" indent="0" algn="just">
              <a:lnSpc>
                <a:spcPts val="1500"/>
              </a:lnSpc>
              <a:spcBef>
                <a:spcPts val="0"/>
              </a:spcBef>
              <a:spcAft>
                <a:spcPts val="600"/>
              </a:spcAft>
              <a:buNone/>
            </a:pPr>
            <a:r>
              <a:rPr lang="es-MX" sz="1900" dirty="0">
                <a:latin typeface="Aptos Display" panose="020B0004020202020204" pitchFamily="34" charset="0"/>
              </a:rPr>
              <a:t> </a:t>
            </a:r>
            <a:r>
              <a:rPr lang="es-MX" b="1" dirty="0">
                <a:latin typeface="Aptos Display" panose="020B0004020202020204" pitchFamily="34" charset="0"/>
              </a:rPr>
              <a:t>“</a:t>
            </a:r>
            <a:r>
              <a:rPr lang="es-MX" sz="1900" b="1" dirty="0">
                <a:latin typeface="Aptos Display" panose="020B0004020202020204" pitchFamily="34" charset="0"/>
              </a:rPr>
              <a:t>Habla del amor de Cristo, habla de su bondad. Cumple con todos los deberes que te presenten. Lleva la carga de las almas en tu corazón, y por todos los medios a tu alcance procura salvar a los perdidos. A medida que recibas el Espíritu de Cristo -el Espíritu de amor desinteresado y de trabajo por los demás- crecerás y darás fruto. Las gracias del Espíritu madurarán en tu carácter. Tu fe aumentará, tus convicciones se profundizarán, tu amor se perfeccionará. Cada vez reflejarás más la semejanza de Cristo en todo lo que es puro, noble y hermoso...” </a:t>
            </a:r>
            <a:r>
              <a:rPr lang="es-MX" sz="1900" i="1" dirty="0">
                <a:latin typeface="Aptos Display" panose="020B0004020202020204" pitchFamily="34" charset="0"/>
              </a:rPr>
              <a:t>(Palabras de vida del gran Maestro, p. 47).</a:t>
            </a:r>
          </a:p>
          <a:p>
            <a:pPr marL="0" indent="0" algn="just">
              <a:lnSpc>
                <a:spcPts val="1500"/>
              </a:lnSpc>
              <a:spcBef>
                <a:spcPts val="0"/>
              </a:spcBef>
              <a:spcAft>
                <a:spcPts val="600"/>
              </a:spcAft>
              <a:buNone/>
            </a:pPr>
            <a:r>
              <a:rPr lang="es-MX" b="1" dirty="0">
                <a:latin typeface="Aptos Display" panose="020B0004020202020204" pitchFamily="34" charset="0"/>
              </a:rPr>
              <a:t>Reflexionemos: </a:t>
            </a:r>
            <a:r>
              <a:rPr lang="es-MX" sz="1900" b="1" dirty="0">
                <a:solidFill>
                  <a:srgbClr val="C00000"/>
                </a:solidFill>
                <a:latin typeface="Aptos Display" panose="020B0004020202020204" pitchFamily="34" charset="0"/>
              </a:rPr>
              <a:t>¿Por qué la muerte al yo, al egoísmo y a la corrupción de nuestros corazones naturales es la única manera de revelar esta clase de amor? ¿Qué decisiones podemos tomar a fin de morir a nosotros mismos?</a:t>
            </a:r>
          </a:p>
        </p:txBody>
      </p:sp>
      <p:sp>
        <p:nvSpPr>
          <p:cNvPr id="2" name="CuadroTexto 1">
            <a:extLst>
              <a:ext uri="{FF2B5EF4-FFF2-40B4-BE49-F238E27FC236}">
                <a16:creationId xmlns:a16="http://schemas.microsoft.com/office/drawing/2014/main" id="{ED5AB885-7FC0-5E71-F3CE-EEAFDF120305}"/>
              </a:ext>
            </a:extLst>
          </p:cNvPr>
          <p:cNvSpPr txBox="1"/>
          <p:nvPr/>
        </p:nvSpPr>
        <p:spPr>
          <a:xfrm>
            <a:off x="3278601" y="187113"/>
            <a:ext cx="6624000" cy="658800"/>
          </a:xfrm>
          <a:prstGeom prst="rect">
            <a:avLst/>
          </a:prstGeom>
          <a:solidFill>
            <a:srgbClr val="36221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p>
            <a:r>
              <a:rPr lang="es-MX" sz="2800" dirty="0">
                <a:solidFill>
                  <a:schemeClr val="bg1">
                    <a:lumMod val="95000"/>
                  </a:schemeClr>
                </a:solidFill>
                <a:latin typeface="Amasis MT Pro Black" panose="02040A04050005020304" pitchFamily="18" charset="0"/>
              </a:rPr>
              <a:t>COMPASIVO Y APASIONADO</a:t>
            </a:r>
          </a:p>
        </p:txBody>
      </p:sp>
      <p:sp>
        <p:nvSpPr>
          <p:cNvPr id="22" name="Título 5">
            <a:extLst>
              <a:ext uri="{FF2B5EF4-FFF2-40B4-BE49-F238E27FC236}">
                <a16:creationId xmlns:a16="http://schemas.microsoft.com/office/drawing/2014/main" id="{F998FE6C-165A-A6CF-2E59-80423ED8B31B}"/>
              </a:ext>
            </a:extLst>
          </p:cNvPr>
          <p:cNvSpPr>
            <a:spLocks noGrp="1"/>
          </p:cNvSpPr>
          <p:nvPr>
            <p:ph type="title"/>
          </p:nvPr>
        </p:nvSpPr>
        <p:spPr>
          <a:xfrm>
            <a:off x="467360" y="201068"/>
            <a:ext cx="2658325" cy="659218"/>
          </a:xfrm>
          <a:ln w="22225" cap="rnd">
            <a:noFill/>
          </a:ln>
          <a:scene3d>
            <a:camera prst="obliqueTopRight"/>
            <a:lightRig rig="balanced" dir="t"/>
          </a:scene3d>
          <a:sp3d>
            <a:bevelT w="190500" h="38100"/>
          </a:sp3d>
        </p:spPr>
        <p:txBody>
          <a:bodyPr>
            <a:noAutofit/>
            <a:sp3d extrusionH="88900" prstMaterial="powder">
              <a:bevelT h="127000"/>
              <a:bevelB w="38100" h="38100" prst="slope"/>
            </a:sp3d>
          </a:bodyPr>
          <a:lstStyle/>
          <a:p>
            <a:pPr algn="ctr"/>
            <a:r>
              <a:rPr lang="es-MX" sz="4800" b="1" u="sng">
                <a:ln/>
                <a:effectLst/>
                <a:latin typeface="+mn-lt"/>
                <a:ea typeface="+mn-ea"/>
                <a:cs typeface="+mn-cs"/>
              </a:rPr>
              <a:t>Jueves</a:t>
            </a:r>
          </a:p>
        </p:txBody>
      </p:sp>
      <p:sp>
        <p:nvSpPr>
          <p:cNvPr id="3" name="Diagrama de flujo: proceso alternativo 2">
            <a:extLst>
              <a:ext uri="{FF2B5EF4-FFF2-40B4-BE49-F238E27FC236}">
                <a16:creationId xmlns:a16="http://schemas.microsoft.com/office/drawing/2014/main" id="{E2AA187E-BBC3-A519-4C2B-F00A96DA9A45}"/>
              </a:ext>
            </a:extLst>
          </p:cNvPr>
          <p:cNvSpPr/>
          <p:nvPr/>
        </p:nvSpPr>
        <p:spPr>
          <a:xfrm>
            <a:off x="139849" y="2555173"/>
            <a:ext cx="2657139" cy="3442546"/>
          </a:xfrm>
          <a:prstGeom prst="flowChartAlternateProcess">
            <a:avLst/>
          </a:prstGeom>
          <a:blipFill dpi="0" rotWithShape="1">
            <a:blip r:embed="rId3">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01419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ciones" id="{33A9EC13-759B-4F92-AB56-6B8B56B226EE}" vid="{05531679-3202-4267-98F4-8A937D0844D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11966</TotalTime>
  <Words>3105</Words>
  <Application>Microsoft Office PowerPoint</Application>
  <PresentationFormat>Panorámica</PresentationFormat>
  <Paragraphs>63</Paragraphs>
  <Slides>10</Slides>
  <Notes>6</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10</vt:i4>
      </vt:variant>
    </vt:vector>
  </HeadingPairs>
  <TitlesOfParts>
    <vt:vector size="25" baseType="lpstr">
      <vt:lpstr>Amasis MT Pro Black</vt:lpstr>
      <vt:lpstr>Aptos</vt:lpstr>
      <vt:lpstr>Aptos Display</vt:lpstr>
      <vt:lpstr>Arial</vt:lpstr>
      <vt:lpstr>Avenir Next LT Pro</vt:lpstr>
      <vt:lpstr>Bahnschrift</vt:lpstr>
      <vt:lpstr>Calibri</vt:lpstr>
      <vt:lpstr>Calibri Light</vt:lpstr>
      <vt:lpstr>Gisha</vt:lpstr>
      <vt:lpstr>Grandview</vt:lpstr>
      <vt:lpstr>Haettenschweiler</vt:lpstr>
      <vt:lpstr>Impact</vt:lpstr>
      <vt:lpstr>Lato</vt:lpstr>
      <vt:lpstr>Noto Serif</vt:lpstr>
      <vt:lpstr>Tema de Office</vt:lpstr>
      <vt:lpstr>Presentación de PowerPoint</vt:lpstr>
      <vt:lpstr>Para Memorizar</vt:lpstr>
      <vt:lpstr>Enfoque del Estudio</vt:lpstr>
      <vt:lpstr>Presentación de PowerPoint</vt:lpstr>
      <vt:lpstr>Domingo</vt:lpstr>
      <vt:lpstr>Lunes</vt:lpstr>
      <vt:lpstr>Martes</vt:lpstr>
      <vt:lpstr>Miércoles</vt:lpstr>
      <vt:lpstr>Jueves</vt:lpstr>
      <vt:lpstr>PARA ESTUDIAR Y MEDITAR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CRUZ</dc:creator>
  <cp:lastModifiedBy>JORGE CRUZ</cp:lastModifiedBy>
  <cp:revision>506</cp:revision>
  <dcterms:created xsi:type="dcterms:W3CDTF">2023-06-19T00:44:38Z</dcterms:created>
  <dcterms:modified xsi:type="dcterms:W3CDTF">2025-01-22T19:16:59Z</dcterms:modified>
</cp:coreProperties>
</file>