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8298AD"/>
    <a:srgbClr val="395570"/>
    <a:srgbClr val="32617D"/>
    <a:srgbClr val="39271D"/>
    <a:srgbClr val="6B554B"/>
    <a:srgbClr val="3A271D"/>
    <a:srgbClr val="3B271D"/>
    <a:srgbClr val="3A261C"/>
    <a:srgbClr val="38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0566" autoAdjust="0"/>
  </p:normalViewPr>
  <p:slideViewPr>
    <p:cSldViewPr snapToGrid="0">
      <p:cViewPr varScale="1">
        <p:scale>
          <a:sx n="79" d="100"/>
          <a:sy n="79" d="100"/>
        </p:scale>
        <p:origin x="96" y="22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spc="300">
                <a:latin typeface="Haettenschweiler" panose="020B070604090206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SALMOS</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39557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Enero-Abril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ENSÉÑANOS A ORAR</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Para el 13 de enero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8298AD"/>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5029041" y="-31092"/>
            <a:ext cx="2133918" cy="523220"/>
          </a:xfrm>
          <a:prstGeom prst="rect">
            <a:avLst/>
          </a:prstGeom>
          <a:noFill/>
        </p:spPr>
        <p:txBody>
          <a:bodyPr wrap="none" rtlCol="0">
            <a:spAutoFit/>
          </a:bodyPr>
          <a:lstStyle/>
          <a:p>
            <a:pPr algn="l"/>
            <a:r>
              <a:rPr lang="es-MX" sz="2800" b="1" spc="300" dirty="0">
                <a:solidFill>
                  <a:schemeClr val="tx1">
                    <a:lumMod val="95000"/>
                    <a:lumOff val="5000"/>
                  </a:schemeClr>
                </a:solidFill>
                <a:latin typeface="Barlow Condensed" panose="00000506000000000000" pitchFamily="2" charset="0"/>
              </a:rPr>
              <a:t>EL LIBRO DE</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rot="20159165">
            <a:off x="8468481" y="182421"/>
            <a:ext cx="3084862" cy="2109815"/>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09/01/2024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SALMOS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320032"/>
          </a:xfrm>
        </p:spPr>
        <p:txBody>
          <a:bodyPr wrap="square">
            <a:normAutofit fontScale="92500"/>
          </a:bodyPr>
          <a:lstStyle/>
          <a:p>
            <a:pPr marL="0" indent="0" algn="just">
              <a:buNone/>
            </a:pPr>
            <a:r>
              <a:rPr lang="es-MX" sz="2200" dirty="0"/>
              <a:t>El Salmo 1 comienza con una descripción del justo y lo exalta como alguien que medita continuamente en él. Torá (Salmo 1:2), refiriéndose a la totalidad de la instrucción de Dios a través de Su Palabra. Si bien nuestras ideas de "meditación" a menudo están influenciadas por las prácticas del Lejano Oriente de egocentrismo o vaciamiento de sí mismo, el verbo hebreo </a:t>
            </a:r>
            <a:r>
              <a:rPr lang="es-MX" sz="2200" dirty="0" err="1"/>
              <a:t>Hagah</a:t>
            </a:r>
            <a:r>
              <a:rPr lang="es-MX" sz="2200" dirty="0"/>
              <a:t>, que significa "meditar, gemir, hablar", en contraste, se refiere a "una continua y suave 'pronunciación' de la Palabra de Dios"—una recitación tranquila pero audible de las Escrituras.</a:t>
            </a:r>
          </a:p>
          <a:p>
            <a:pPr marL="0" indent="0" algn="just">
              <a:buNone/>
            </a:pPr>
            <a:r>
              <a:rPr lang="es-MX" sz="2200" dirty="0"/>
              <a:t>Sí, "la oración es la apertura del corazón a Dios como a un amigo". y nuestras oraciones no necesitan usar un lenguaje prescrito o ceremonial para llegar a la sala del trono del Todopoderoso. Recitar las Escrituras en oración se apropia y aplica sus mensajes inspirados a nuestras situaciones actuales y reclama las promesas divinas incrustadas en sus páginas sagradas.</a:t>
            </a:r>
          </a:p>
          <a:p>
            <a:pPr marL="0" indent="0" algn="just">
              <a:buNone/>
            </a:pPr>
            <a:r>
              <a:rPr lang="es-MX" sz="2200" dirty="0"/>
              <a:t>En el estudio de esta semana estudiamos cuatro Salmos que nos invitan a orar en distintas situaciones de nuestra vida: </a:t>
            </a:r>
            <a:r>
              <a:rPr lang="es-MX" sz="2200" b="1" dirty="0"/>
              <a:t>1) Orar en tiempos difíciles (Salmo 44:2); 2) Orar en momentos de desesperación (Salmo 22); 3) Orar entre la duda y la esperanza (Salmo 13); y 4) Orar pidiendo restauración (Salmo 60).</a:t>
            </a:r>
          </a:p>
          <a:p>
            <a:pPr marL="0" indent="0" algn="just">
              <a:buNone/>
            </a:pPr>
            <a:endParaRPr lang="es-MX" sz="2200" b="1" dirty="0"/>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92500" lnSpcReduction="20000"/>
          </a:bodyPr>
          <a:lstStyle/>
          <a:p>
            <a:pPr marL="0" indent="0" algn="ctr">
              <a:buNone/>
            </a:pPr>
            <a:r>
              <a:rPr lang="es-MX" sz="4400" b="1" dirty="0"/>
              <a:t>“Un día estaba Jesús orando en un lugar y, cuando terminó, uno de sus discípulos le dijo: Señor, enséñanos a orar, como Juan enseñó a sus discípulos’ ”</a:t>
            </a:r>
          </a:p>
          <a:p>
            <a:pPr marL="0" indent="0" algn="ctr">
              <a:buNone/>
            </a:pPr>
            <a:r>
              <a:rPr lang="es-MX" sz="4400" b="1" dirty="0"/>
              <a:t>(Luc. 11:1).</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1676400"/>
            <a:ext cx="3703320" cy="4351338"/>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38201" y="1708727"/>
            <a:ext cx="6822439" cy="5070764"/>
          </a:xfrm>
        </p:spPr>
        <p:txBody>
          <a:bodyPr>
            <a:normAutofit fontScale="62500" lnSpcReduction="20000"/>
          </a:bodyPr>
          <a:lstStyle/>
          <a:p>
            <a:pPr marL="0" indent="0" algn="just">
              <a:buNone/>
            </a:pPr>
            <a:r>
              <a:rPr lang="es-MX" dirty="0"/>
              <a:t>Para el estudio de esta semana leamos los siguientes textos nos darán el enfoque del estudio: </a:t>
            </a:r>
            <a:r>
              <a:rPr lang="pt-BR" b="1" i="1" dirty="0"/>
              <a:t>Salmo 105:5; </a:t>
            </a:r>
            <a:r>
              <a:rPr lang="pt-BR" b="1" i="1" dirty="0" err="1"/>
              <a:t>Colosenses</a:t>
            </a:r>
            <a:r>
              <a:rPr lang="pt-BR" b="1" i="1" dirty="0"/>
              <a:t> 3:16; Santiago 5:13; Salmos 44; 22; 13; 60:1-5.</a:t>
            </a:r>
          </a:p>
          <a:p>
            <a:pPr marL="0" indent="0" algn="just">
              <a:buNone/>
            </a:pPr>
            <a:r>
              <a:rPr lang="es-MX" dirty="0"/>
              <a:t>El libro de los Salmos es un instructivo para enseñarnos a orar. La creencia de que únicamente la oración espontanea es real (no la oración de memoria) parece prevalecer entre algunos cristianos. Los discípulos de Jesús se sintieron inmensamente recompensados cuando le pidieron que les enseñara a orar. Los salmos además de ser un instructivo también es un devocionario, aparte de enseñarnos como oraba el pueblo de Dios en la antigüedad, sino también hoy nos enseña como podemos orar.</a:t>
            </a:r>
          </a:p>
          <a:p>
            <a:pPr marL="0" indent="0" algn="just">
              <a:buNone/>
            </a:pPr>
            <a:r>
              <a:rPr lang="es-MX" dirty="0"/>
              <a:t>Sin duda alguna los Salmos, es un aprendizaje para nosotros hoy en día. Desde la antigüedad, los Salmos ha dado forma a las oraciones del pueblo de Dios, incluyendo las de Jesús. Está semana estudiaremos el papel que despeñaron los Salmos para ayudar al pueblo de Dios a transitar su vida de peregrinaje y a crecer en su relación con Dios.</a:t>
            </a:r>
          </a:p>
          <a:p>
            <a:pPr marL="0" indent="0" algn="just">
              <a:buNone/>
            </a:pPr>
            <a:r>
              <a:rPr lang="es-MX" dirty="0"/>
              <a:t>En esta semana estudiaremos cuatro Salmos que nos invitan a orar en distintas situaciones de nuestra vida: </a:t>
            </a:r>
            <a:r>
              <a:rPr lang="es-MX" b="1" dirty="0"/>
              <a:t>1) Orar en tiempos difíciles (Salmo 44:2); 2) Orar en momentos de desesperación (Salmo 22); 3) Orar entre la duda y la esperanza (Salmo 13); y 4) Orar pidiendo restauración (Salmo 60).</a:t>
            </a:r>
          </a:p>
        </p:txBody>
      </p:sp>
      <p:sp>
        <p:nvSpPr>
          <p:cNvPr id="4" name="CuadroTexto 3">
            <a:extLst>
              <a:ext uri="{FF2B5EF4-FFF2-40B4-BE49-F238E27FC236}">
                <a16:creationId xmlns:a16="http://schemas.microsoft.com/office/drawing/2014/main" id="{6BEC7FF2-9EF0-0F8A-4772-0E420D312DEE}"/>
              </a:ext>
            </a:extLst>
          </p:cNvPr>
          <p:cNvSpPr txBox="1">
            <a:spLocks/>
          </p:cNvSpPr>
          <p:nvPr/>
        </p:nvSpPr>
        <p:spPr>
          <a:xfrm rot="21323776">
            <a:off x="7471084" y="2715214"/>
            <a:ext cx="2894321" cy="2887954"/>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64409"/>
            <a:ext cx="7030719" cy="5633554"/>
          </a:xfrm>
        </p:spPr>
        <p:txBody>
          <a:bodyPr wrap="square">
            <a:normAutofit lnSpcReduction="10000"/>
          </a:bodyPr>
          <a:lstStyle/>
          <a:p>
            <a:pPr marL="0" indent="0" algn="just">
              <a:buNone/>
              <a:tabLst>
                <a:tab pos="627063" algn="l"/>
              </a:tabLst>
            </a:pPr>
            <a:r>
              <a:rPr lang="es-MX" dirty="0"/>
              <a:t>	parte del Padre Nuestro (Mateo 6:9-13), el Salmo 23 es una 	de las oraciones más recitadas en la historia del 	cristianismo. Ha influido en las liturgias de las iglesias y ha sido rezado por soldados en trincheras oscuras y recordado de recuerdos que se desvanecen en las últimas horas de una larga vida. El Salmo 23, conocido como el salmo del Pastor, está lleno </a:t>
            </a:r>
            <a:r>
              <a:rPr lang="es-MX" dirty="0" err="1"/>
              <a:t>deimágenes</a:t>
            </a:r>
            <a:r>
              <a:rPr lang="es-MX" dirty="0"/>
              <a:t> antiguas que aún pueden ser relevantes en la vida moderna.</a:t>
            </a:r>
          </a:p>
          <a:p>
            <a:pPr marL="0" indent="0" algn="just">
              <a:buNone/>
              <a:tabLst>
                <a:tab pos="627063" algn="l"/>
              </a:tabLst>
            </a:pPr>
            <a:r>
              <a:rPr lang="es-MX" dirty="0"/>
              <a:t>Sí, "la oración es la apertura del corazón a Dios como a un amigo". y nuestras oraciones no necesitan usar un lenguaje prescrito o ceremonial para llegar a la sala del trono del Todopoderoso. Recitar las Escrituras en oración se apropia y aplica sus mensajes inspirados a nuestras situaciones actuales y reclama las promesas divinas incrustadas en sus páginas sagradas.</a:t>
            </a:r>
          </a:p>
          <a:p>
            <a:pPr marL="0" indent="0" algn="just">
              <a:buNone/>
              <a:tabLst>
                <a:tab pos="1168400" algn="l"/>
              </a:tabLst>
            </a:pPr>
            <a:r>
              <a:rPr lang="es-MX" b="1" dirty="0"/>
              <a:t>“Los que son cristianos de veras buscarán hacer el bien a los demás y al mismo tiempo pondrán de tal manera en orden su conversación y comportamiento que mantendrán una serena y bendecida actitud de paz mental. La Palabra de Dios requiere que seamos como nuestro Salvador, que reflejemos su imagen, imitemos su ejemplo, y vivamos su vida. El egoísmo y la mundanalidad no son frutos del árbol cristiano. Ningún hombre puede vivir para sí y a la vez disfrutar de la aprobación de Dios” </a:t>
            </a:r>
            <a:r>
              <a:rPr lang="es-MX" i="1" dirty="0"/>
              <a:t>(Testimonios para la iglesia, t. 5, p. 106). </a:t>
            </a:r>
          </a:p>
        </p:txBody>
      </p:sp>
      <p:sp>
        <p:nvSpPr>
          <p:cNvPr id="2" name="Rectángulo 1">
            <a:extLst>
              <a:ext uri="{FF2B5EF4-FFF2-40B4-BE49-F238E27FC236}">
                <a16:creationId xmlns:a16="http://schemas.microsoft.com/office/drawing/2014/main" id="{D0A09385-F934-B49B-498E-D0BC730CE53F}"/>
              </a:ext>
            </a:extLst>
          </p:cNvPr>
          <p:cNvSpPr/>
          <p:nvPr/>
        </p:nvSpPr>
        <p:spPr>
          <a:xfrm>
            <a:off x="596565" y="942330"/>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A</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56"/>
            <a:ext cx="9424801" cy="1034171"/>
          </a:xfrm>
          <a:noFill/>
        </p:spPr>
        <p:txBody>
          <a:bodyPr vert="horz" lIns="91440" tIns="45720" rIns="91440" bIns="45720" rtlCol="0" anchor="t">
            <a:normAutofit/>
          </a:bodyPr>
          <a:lstStyle/>
          <a:p>
            <a:pPr>
              <a:lnSpc>
                <a:spcPts val="1680"/>
              </a:lnSpc>
            </a:pPr>
            <a:r>
              <a:rPr lang="es-MX" sz="1700" dirty="0"/>
              <a:t>“Acordaos de las maravillas que él ha hecho, De sus prodigios y de los juicios de su boca,” (Salmo 105: 5)</a:t>
            </a:r>
          </a:p>
          <a:p>
            <a:pPr>
              <a:lnSpc>
                <a:spcPts val="1680"/>
              </a:lnSpc>
            </a:pPr>
            <a:r>
              <a:rPr lang="es-MX" sz="1700" dirty="0"/>
              <a:t>Lee Salmo 105:5, Colosenses 3:16 y Santiago 5:13. ¿Cuál es el lugar de los salmos en la experiencia de adoración del creyente?</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791855"/>
            <a:ext cx="7274560" cy="5135418"/>
          </a:xfrm>
        </p:spPr>
        <p:txBody>
          <a:bodyPr vert="horz" lIns="91440" tIns="45720" rIns="91440" bIns="45720" rtlCol="0">
            <a:normAutofit fontScale="85000" lnSpcReduction="10000"/>
          </a:bodyPr>
          <a:lstStyle/>
          <a:p>
            <a:pPr marL="0" indent="0" algn="just">
              <a:spcBef>
                <a:spcPts val="300"/>
              </a:spcBef>
              <a:buNone/>
            </a:pPr>
            <a:r>
              <a:rPr lang="es-MX" b="1" dirty="0"/>
              <a:t>R. </a:t>
            </a:r>
            <a:r>
              <a:rPr lang="es-MX" b="1" dirty="0">
                <a:solidFill>
                  <a:srgbClr val="0070C0"/>
                </a:solidFill>
              </a:rPr>
              <a:t>Los Salmos reflejan en muchos casos la situación o la experiencia de los cristianos actualmente. Es por eso que cuando leemos los salmos nos invitan a reflexionar y meditar en su contenido.</a:t>
            </a:r>
          </a:p>
          <a:p>
            <a:pPr marL="0" indent="0" algn="just">
              <a:spcBef>
                <a:spcPts val="300"/>
              </a:spcBef>
              <a:buNone/>
            </a:pPr>
            <a:r>
              <a:rPr lang="es-MX" dirty="0"/>
              <a:t>Cuanto tiempo dedicas a la oración, alguna vez has horado más de 30 minutos. En el </a:t>
            </a:r>
            <a:r>
              <a:rPr lang="es-MX" dirty="0" err="1"/>
              <a:t>enfrentamisnto</a:t>
            </a:r>
            <a:r>
              <a:rPr lang="es-MX" dirty="0"/>
              <a:t> de nuestras dificultades y </a:t>
            </a:r>
            <a:r>
              <a:rPr lang="es-MX" dirty="0" err="1"/>
              <a:t>visicitudes</a:t>
            </a:r>
            <a:r>
              <a:rPr lang="es-MX" dirty="0"/>
              <a:t> de nuestra vida, necesitamos </a:t>
            </a:r>
            <a:r>
              <a:rPr lang="es-MX" dirty="0" err="1"/>
              <a:t>aumentra</a:t>
            </a:r>
            <a:r>
              <a:rPr lang="es-MX" dirty="0"/>
              <a:t> nuestra forma de orar y nuestro tiempo de oración. Podemos orar en todo tiempo y en todo lugar, podemos orar con los </a:t>
            </a:r>
            <a:r>
              <a:rPr lang="es-MX" dirty="0" err="1"/>
              <a:t>jos</a:t>
            </a:r>
            <a:r>
              <a:rPr lang="es-MX" dirty="0"/>
              <a:t> cerrados, con los ojos abiertos, ver Mat. 14:19. Hay oraciones de rodillas, de pie, postrados, caminando, haciendo tus labores diarias, lo importante es incluir la experiencia de los Salmos en la oración, como lo cita el Salmo 92:1. Sigue estos pasos para incluir los salmos en tu oración: 1) Leer los salmos en oración: 2) Deje que fluya prestando atención a lo que dice; 3) Aplique los salmos en su vida interiorizarlos; y 4) Aplique su el salmo a su experiencia que esta viviendo.</a:t>
            </a:r>
          </a:p>
          <a:p>
            <a:pPr marL="0" indent="0" algn="just">
              <a:spcBef>
                <a:spcPts val="300"/>
              </a:spcBef>
              <a:buNone/>
            </a:pPr>
            <a:r>
              <a:rPr lang="es-MX" b="1" dirty="0"/>
              <a:t>“Desde el tiempo en que los padres de Jesús le encontraron en el templo, su conducta fue un misterio para ellos. No quería entrar en controversia; y, sin embargo, su ejemplo era una lección constante. Parecía puesto aparte. Hallaba sus horas de felicidad cuando estaba a solas con la naturaleza y con Dios. Siempre que podía, se apartaba del escenario de su trabajo, para ir a los campos a meditar en los verdes valles, para estar en comunión con Dios en la ladera de la montaña, o entre los árboles del bosque. La madrugada le encontraba con frecuencia en algún lugar aislado, meditando, escudriñando las Escrituras, u orando. De estas horas de quietud, volvía a Su casa para reanudar sus deberes y para dar un ejemplo de trabajo paciente </a:t>
            </a:r>
            <a:r>
              <a:rPr lang="es-MX" i="1" dirty="0"/>
              <a:t>(El Deseado de todas las gentes, p. 69).</a:t>
            </a:r>
          </a:p>
          <a:p>
            <a:pPr marL="0" indent="0" algn="just">
              <a:spcBef>
                <a:spcPts val="300"/>
              </a:spcBef>
              <a:buNone/>
            </a:pPr>
            <a:r>
              <a:rPr lang="es-MX" b="1" dirty="0"/>
              <a:t>Reflexionemos: </a:t>
            </a:r>
            <a:r>
              <a:rPr lang="es-MX" b="1" dirty="0">
                <a:solidFill>
                  <a:srgbClr val="C00000"/>
                </a:solidFill>
              </a:rPr>
              <a:t>¿Qué significa “La palabra de Cristo habite en abundancia en ustedes” (Col. 3:16)? ¿Por qué la lectura de la Biblia es el primer paso para esa experiencia, y el más crucial?</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20000"/>
          </a:bodyPr>
          <a:lstStyle/>
          <a:p>
            <a:r>
              <a:rPr lang="es-MX" sz="2400" dirty="0">
                <a:solidFill>
                  <a:schemeClr val="bg1">
                    <a:lumMod val="95000"/>
                  </a:schemeClr>
                </a:solidFill>
                <a:latin typeface="Amasis MT Pro Black" panose="02040A04050005020304" pitchFamily="18" charset="0"/>
              </a:rPr>
              <a:t>FOMENTAR EL USO DE LOS SALMOS EN LA ORACIÓN</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1"/>
            <a:ext cx="9447697" cy="971076"/>
          </a:xfrm>
          <a:noFill/>
        </p:spPr>
        <p:txBody>
          <a:bodyPr vert="horz" lIns="91440" tIns="45720" rIns="91440" bIns="45720" rtlCol="0" anchor="t">
            <a:normAutofit/>
          </a:bodyPr>
          <a:lstStyle/>
          <a:p>
            <a:pPr>
              <a:lnSpc>
                <a:spcPts val="1680"/>
              </a:lnSpc>
            </a:pPr>
            <a:r>
              <a:rPr lang="es-MX" sz="1700" dirty="0"/>
              <a:t>“En Dios nos gloriaremos todo el tiempo, Y para siempre alabaremos tu nombre. </a:t>
            </a:r>
            <a:r>
              <a:rPr lang="es-MX" sz="1700" dirty="0" err="1"/>
              <a:t>Selah</a:t>
            </a:r>
            <a:r>
              <a:rPr lang="es-MX" sz="1700" dirty="0"/>
              <a:t> Pero nos has desechado, y nos has hecho avergonzar; Y no sales con nuestros ejércitos. Nos hiciste retroceder delante del enemigo, Y nos saquean para sí los que nos aborrecen.” (Salmo 44: 8-10)</a:t>
            </a:r>
          </a:p>
          <a:p>
            <a:pPr>
              <a:lnSpc>
                <a:spcPts val="1680"/>
              </a:lnSpc>
            </a:pPr>
            <a:r>
              <a:rPr lang="es-MX" sz="1700" dirty="0"/>
              <a:t>Lee Salmo 44. ¿Qué nos dice y por qué es relevante para los creyentes de todas las épocas?</a:t>
            </a:r>
          </a:p>
          <a:p>
            <a:pPr>
              <a:lnSpc>
                <a:spcPts val="1680"/>
              </a:lnSpc>
            </a:pPr>
            <a:endParaRPr lang="es-MX" sz="17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717965"/>
            <a:ext cx="7574725" cy="5140036"/>
          </a:xfrm>
        </p:spPr>
        <p:txBody>
          <a:bodyPr vert="horz" lIns="91440" tIns="45720" rIns="91440" bIns="45720" rtlCol="0">
            <a:normAutofit fontScale="92500" lnSpcReduction="10000"/>
          </a:bodyPr>
          <a:lstStyle/>
          <a:p>
            <a:pPr marL="0" indent="0" algn="just">
              <a:spcBef>
                <a:spcPts val="300"/>
              </a:spcBef>
              <a:buNone/>
            </a:pPr>
            <a:r>
              <a:rPr lang="es-MX" b="1" dirty="0"/>
              <a:t>R. </a:t>
            </a:r>
            <a:r>
              <a:rPr lang="es-MX" b="1" dirty="0">
                <a:solidFill>
                  <a:srgbClr val="0070C0"/>
                </a:solidFill>
              </a:rPr>
              <a:t>Nos dice como Dios </a:t>
            </a:r>
            <a:r>
              <a:rPr lang="es-MX" b="1" dirty="0" err="1">
                <a:solidFill>
                  <a:srgbClr val="0070C0"/>
                </a:solidFill>
              </a:rPr>
              <a:t>actuo</a:t>
            </a:r>
            <a:r>
              <a:rPr lang="es-MX" b="1" dirty="0">
                <a:solidFill>
                  <a:srgbClr val="0070C0"/>
                </a:solidFill>
              </a:rPr>
              <a:t> en el pasado con nuestros padres y todo lo que hizo con ellos. También nos indica las pruebas que pasa su pueblo y que la pelea la hace Dios no </a:t>
            </a:r>
            <a:r>
              <a:rPr lang="es-MX" b="1" dirty="0" err="1">
                <a:solidFill>
                  <a:srgbClr val="0070C0"/>
                </a:solidFill>
              </a:rPr>
              <a:t>sosotros</a:t>
            </a:r>
            <a:r>
              <a:rPr lang="es-MX" b="1" dirty="0">
                <a:solidFill>
                  <a:srgbClr val="0070C0"/>
                </a:solidFill>
              </a:rPr>
              <a:t> con nuestras propias fuerzas. Hoy en día debemos recordar lo que dios ha hecho en el pasado y que el peleara la batalla en nuestras tribulaciones.</a:t>
            </a:r>
          </a:p>
          <a:p>
            <a:pPr marL="0" indent="0" algn="just">
              <a:spcBef>
                <a:spcPts val="300"/>
              </a:spcBef>
              <a:buNone/>
            </a:pPr>
            <a:r>
              <a:rPr lang="es-MX" dirty="0"/>
              <a:t>Todos hemos pasado pruebas difíciles, y pensamos que Dios nos ha abandonado. Es ahí donde debemos orar con lo que sentimos, Los Salmos son para adorar, la gracia, la misericordia, el amor, la eternidad de Dios. Debemos Expresar nuestros sentimientos y emociones, no sienta temor dígale a Dios los que siente. Jesús mismo lo hizo cuando expreso “porque me has desamparado”. Al expresar los sentimientos es liberador es sacarnos del dolor. Debemos tener confianza y respeto, en los salmos las quejas y sufrimiento nunca terminaban así, siempre había esperanza, (vers. 26)</a:t>
            </a:r>
            <a:endParaRPr lang="es-MX" b="1" dirty="0"/>
          </a:p>
          <a:p>
            <a:pPr marL="0" indent="0" algn="just">
              <a:spcBef>
                <a:spcPts val="300"/>
              </a:spcBef>
              <a:buNone/>
            </a:pPr>
            <a:r>
              <a:rPr lang="es-MX" b="1" dirty="0"/>
              <a:t>“Tremendas pruebas aguardan al pueblo de Dios. El espíritu de la guerra está conmoviendo a las naciones de un cabo al otro del mundo. Pero el pueblo de Dios permanecerá incólume en medio del tiempo de angustia que está por venir, un tiempo de angustia sin parangón en el mundo. Satanás y sus ángeles no pueden destruirlo, porque está protegido por ángeles de poder superior” </a:t>
            </a:r>
            <a:r>
              <a:rPr lang="es-MX" i="1" dirty="0"/>
              <a:t>(Mensajes selectos, t. 2, p. 63).</a:t>
            </a:r>
          </a:p>
          <a:p>
            <a:pPr marL="0" indent="0" algn="just">
              <a:spcBef>
                <a:spcPts val="300"/>
              </a:spcBef>
              <a:buNone/>
            </a:pPr>
            <a:r>
              <a:rPr lang="es-MX" b="1" dirty="0"/>
              <a:t>Reflexionemos: </a:t>
            </a:r>
            <a:r>
              <a:rPr lang="es-MX" b="1" dirty="0">
                <a:solidFill>
                  <a:srgbClr val="C00000"/>
                </a:solidFill>
              </a:rPr>
              <a:t>Recordar tiempos pasados en los que la presencia de Dios se sentía muy real ¿cómo puede ayudarte a afrontar los momentos en los que los problemas te hacen pensar que Dios está lejos?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CONFIANZA EN TIEMPOS DIFÍCILES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607056"/>
            <a:ext cx="2395714" cy="2933046"/>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24662"/>
            <a:ext cx="9457275" cy="1172814"/>
          </a:xfrm>
          <a:noFill/>
        </p:spPr>
        <p:txBody>
          <a:bodyPr vert="horz" lIns="91440" tIns="45720" rIns="91440" bIns="45720" rtlCol="0" anchor="t">
            <a:normAutofit lnSpcReduction="10000"/>
          </a:bodyPr>
          <a:lstStyle/>
          <a:p>
            <a:pPr>
              <a:lnSpc>
                <a:spcPct val="100000"/>
              </a:lnSpc>
            </a:pPr>
            <a:r>
              <a:rPr lang="es-MX" dirty="0"/>
              <a:t>“Todos los que me ven me escarnecen; Estiran la boca, menean la cabeza, diciendo: Se encomendó a Jehová; líbrele él; Sálvele, puesto que en él se complacía.” (Salmo 22: 7-8)</a:t>
            </a:r>
          </a:p>
          <a:p>
            <a:pPr>
              <a:lnSpc>
                <a:spcPct val="100000"/>
              </a:lnSpc>
            </a:pPr>
            <a:r>
              <a:rPr lang="es-MX" dirty="0"/>
              <a:t>Lee Salmo 22. ¿Qué podemos aprender de este salmo con respecto a la confianza en Dios en medio de un gran sufrimiento?</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983721"/>
            <a:ext cx="7414216" cy="4737119"/>
          </a:xfrm>
        </p:spPr>
        <p:txBody>
          <a:bodyPr>
            <a:normAutofit fontScale="92500" lnSpcReduction="20000"/>
          </a:bodyPr>
          <a:lstStyle/>
          <a:p>
            <a:pPr marL="0" indent="0" algn="just">
              <a:spcBef>
                <a:spcPts val="0"/>
              </a:spcBef>
              <a:spcAft>
                <a:spcPts val="600"/>
              </a:spcAft>
              <a:buNone/>
            </a:pPr>
            <a:r>
              <a:rPr lang="es-MX" b="1" dirty="0"/>
              <a:t>R.</a:t>
            </a:r>
            <a:r>
              <a:rPr lang="es-MX" dirty="0"/>
              <a:t> </a:t>
            </a:r>
            <a:r>
              <a:rPr lang="es-MX" b="1" dirty="0">
                <a:solidFill>
                  <a:srgbClr val="0970BC"/>
                </a:solidFill>
              </a:rPr>
              <a:t>Aunque tengamos pruebas y tribulación y nos sintamos solos, debemos expresar nuestra fe en Dios, tal como lo hizo el Salmista, debemos alabar a Dios sin importar lo que pase. Y esperar la restauración en nuestra vida.</a:t>
            </a:r>
          </a:p>
          <a:p>
            <a:pPr marL="0" indent="0" algn="just">
              <a:spcBef>
                <a:spcPts val="0"/>
              </a:spcBef>
              <a:spcAft>
                <a:spcPts val="600"/>
              </a:spcAft>
              <a:buNone/>
            </a:pPr>
            <a:r>
              <a:rPr lang="es-MX" dirty="0"/>
              <a:t>Cuando Jesús se expresó en el versículo 1, no es que haya dudado de Dios, sino que estaba expresando como se sentía en ese momento de tribulación. Así nosotros no debemos dudar de Dios por difícil que sea la prueba. Hay un Dios, aunque yo no lo veo, pero está cercano de nosotros, no lo sentimos y se lo podemos decir, pero debemos creer que él está ahí, para encomendarle nuestra vida tal y como lo hizo </a:t>
            </a:r>
            <a:r>
              <a:rPr lang="es-MX" dirty="0" err="1"/>
              <a:t>Jesú</a:t>
            </a:r>
            <a:r>
              <a:rPr lang="es-MX" dirty="0"/>
              <a:t>. Debemos mantener la fe (ver. 11), Y por último debemos ver más allá, proyectar nuestra mente así la salida que Dios nos dará, cuando salgamos de la tribulación debemos testificar el nombre de Jehová (vers. 22 y 23).</a:t>
            </a:r>
          </a:p>
          <a:p>
            <a:pPr marL="0" indent="0" algn="just">
              <a:spcBef>
                <a:spcPts val="0"/>
              </a:spcBef>
              <a:spcAft>
                <a:spcPts val="600"/>
              </a:spcAft>
              <a:buNone/>
            </a:pPr>
            <a:r>
              <a:rPr lang="es-MX" b="1" dirty="0"/>
              <a:t>Se me reveló que el poder de Satanás se ejerce especialmente sobre los hijos de Dios. Muchos me fueron presentados en condición de duda y desesperación. Las enfermedades del cuerpo afectan la mente. Un enemigo astuto y poderoso acompaña nuestros pasos, y dedica su fuerza y habilidad a tratar de apartarnos del camino recto. Y demasiado a menudo sucede que los hijos de Dios no están en guardia y por lo tanto ignoran sus designios. Satanás obra por los medios que mejor le permiten ocultarse, y a menudo alcanza su objeto” </a:t>
            </a:r>
            <a:r>
              <a:rPr lang="es-MX" i="1" dirty="0"/>
              <a:t>(Testimonios para la iglesia, t. 1, p. 274).</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¿Cómo podemos aprender a ver más allá de nuestras pruebas inmediatas y, así, confiar en la bondad de Dios, sea cual fuere la situación que enfrentemos ahora?</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UN SALMO DE DESESPERACIÓN</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828801"/>
            <a:ext cx="7542213" cy="5001768"/>
          </a:xfrm>
        </p:spPr>
        <p:txBody>
          <a:bodyPr wrap="square">
            <a:normAutofit lnSpcReduction="10000"/>
          </a:bodyPr>
          <a:lstStyle/>
          <a:p>
            <a:pPr marL="0" indent="0" algn="just">
              <a:spcBef>
                <a:spcPts val="600"/>
              </a:spcBef>
              <a:buNone/>
            </a:pPr>
            <a:r>
              <a:rPr lang="es-MX" b="1" dirty="0"/>
              <a:t>R.</a:t>
            </a:r>
            <a:r>
              <a:rPr lang="es-MX" dirty="0"/>
              <a:t> </a:t>
            </a:r>
            <a:r>
              <a:rPr lang="es-MX" b="1" dirty="0">
                <a:solidFill>
                  <a:srgbClr val="0970BC"/>
                </a:solidFill>
              </a:rPr>
              <a:t>Desesperación y Esperanza. El cambio lo produce en la decisión de elegir deliberadamente confiar en Dios, dando paso a la Salvación de Dios. Siempre buscando el Espíritu Santo para que nos capacite, y transforme nuestro carácter. Dejando que la Palabra de Dios nos moldee.</a:t>
            </a:r>
          </a:p>
          <a:p>
            <a:pPr marL="0" indent="0" algn="just">
              <a:spcBef>
                <a:spcPts val="600"/>
              </a:spcBef>
              <a:buNone/>
              <a:defRPr/>
            </a:pPr>
            <a:r>
              <a:rPr lang="es-MX" sz="1700" dirty="0">
                <a:solidFill>
                  <a:prstClr val="black"/>
                </a:solidFill>
              </a:rPr>
              <a:t>Este Salmo nos enseña cosas muy importantes, para el manejo de la desesperación y llevarnos a la esperanza. Para ello centrarnos en nosotros mismos no </a:t>
            </a:r>
            <a:r>
              <a:rPr lang="es-MX" sz="1700" dirty="0" err="1">
                <a:solidFill>
                  <a:prstClr val="black"/>
                </a:solidFill>
              </a:rPr>
              <a:t>no</a:t>
            </a:r>
            <a:r>
              <a:rPr lang="es-MX" sz="1700" dirty="0">
                <a:solidFill>
                  <a:prstClr val="black"/>
                </a:solidFill>
              </a:rPr>
              <a:t> ayuda, tenemos que salir de ese hoy, volteamos a nuestro lado y veremos mucha gente que está también en tribulación, pero están dando la batalla. Debemos centrarnos en la esperanza (vers. 3-6), notas en esto versículos como pasa de la desesperación a la esperanza. Por ello debemos confiar en la misericordia de Dios y en su amor.</a:t>
            </a:r>
          </a:p>
          <a:p>
            <a:pPr marL="0" lvl="0" indent="0" algn="just">
              <a:spcBef>
                <a:spcPts val="600"/>
              </a:spcBef>
              <a:buNone/>
              <a:defRPr/>
            </a:pPr>
            <a:r>
              <a:rPr lang="es-MX" sz="1700" dirty="0">
                <a:solidFill>
                  <a:prstClr val="black"/>
                </a:solidFill>
              </a:rPr>
              <a:t> </a:t>
            </a:r>
            <a:r>
              <a:rPr lang="es-MX" sz="1700" b="1" dirty="0"/>
              <a:t>“A veces, una profunda sensación de nuestra indignidad hará estremecer de terror al ser, pero esto no es evidencia de que Dios haya cambiado para con nosotros o nosotros para con Dios. No se debería hacer ningún esfuerzo para ajustar la mente a cierta intensidad de emoción. No podemos sentir hoy la paz y el gozo que sentíamos ayer; pero deberíamos asirnos por la fe de la mano de Cristo y confiar en él tan plenamente en la oscuridad como en la luz.” </a:t>
            </a:r>
            <a:r>
              <a:rPr lang="es-MX" sz="1700" i="1" dirty="0"/>
              <a:t>((Mensajes para los jóvenes, p. 77).</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¿Cómo pueden tus pruebas acercarte más a Dios? ¿Por qué, si te descuidas, pueden alejarte de él?</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DE LA DESESPERACIÓN A LA ESPERANZA</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79561" y="2642616"/>
            <a:ext cx="2308411" cy="2651759"/>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61239"/>
            <a:ext cx="9438734" cy="958417"/>
          </a:xfrm>
          <a:noFill/>
        </p:spPr>
        <p:txBody>
          <a:bodyPr vert="horz" lIns="91440" tIns="45720" rIns="91440" bIns="45720" rtlCol="0" anchor="t">
            <a:normAutofit/>
          </a:bodyPr>
          <a:lstStyle/>
          <a:p>
            <a:pPr>
              <a:lnSpc>
                <a:spcPts val="1680"/>
              </a:lnSpc>
            </a:pPr>
            <a:r>
              <a:rPr lang="es-MX" sz="1700" dirty="0"/>
              <a:t>“¿Hasta cuándo, Jehová? ¿Me olvidarás para siempre? ¿Hasta cuándo esconderás tu rostro de mí?.” (Salmo 13:1)</a:t>
            </a:r>
          </a:p>
          <a:p>
            <a:pPr>
              <a:lnSpc>
                <a:spcPts val="1680"/>
              </a:lnSpc>
            </a:pPr>
            <a:r>
              <a:rPr lang="es-MX" sz="1700" dirty="0"/>
              <a:t>Lee Salmo 13. ¿Qué dos estados de ánimo principales puedes distinguir en este salmo? ¿Qué decisión crees que provocó el cambio radical en la perspectiva general del salmista?</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6"/>
            <a:ext cx="9448920" cy="986987"/>
          </a:xfrm>
        </p:spPr>
        <p:txBody>
          <a:bodyPr anchor="t">
            <a:normAutofit/>
          </a:bodyPr>
          <a:lstStyle/>
          <a:p>
            <a:pPr>
              <a:lnSpc>
                <a:spcPts val="1680"/>
              </a:lnSpc>
            </a:pPr>
            <a:r>
              <a:rPr lang="es-MX" dirty="0"/>
              <a:t>“Para que se libren tus amados, salva con tu diestra, y óyeme” (Salmo 60:5)</a:t>
            </a:r>
          </a:p>
          <a:p>
            <a:pPr>
              <a:lnSpc>
                <a:spcPts val="1680"/>
              </a:lnSpc>
            </a:pPr>
            <a:r>
              <a:rPr lang="es-MX" dirty="0"/>
              <a:t>Lee Salmo 60:1 al 5. ¿Para qué ocasiones crees que este salmo sería una oración adecuada? ¿Cómo podemos beneficiarnos de los salmos de lamento incluso en momentos alegres de la vida?</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755709"/>
            <a:ext cx="7405861" cy="5102291"/>
          </a:xfrm>
        </p:spPr>
        <p:txBody>
          <a:bodyPr vert="horz" lIns="91440" tIns="45720" rIns="91440" bIns="45720" rtlCol="0">
            <a:normAutofit fontScale="92500" lnSpcReduction="20000"/>
          </a:bodyPr>
          <a:lstStyle/>
          <a:p>
            <a:pPr marL="0" indent="0" algn="just">
              <a:spcBef>
                <a:spcPts val="600"/>
              </a:spcBef>
              <a:buNone/>
            </a:pPr>
            <a:r>
              <a:rPr lang="es-MX" b="1" dirty="0"/>
              <a:t>R. </a:t>
            </a:r>
            <a:r>
              <a:rPr lang="es-MX" b="1" dirty="0">
                <a:solidFill>
                  <a:srgbClr val="0970BC"/>
                </a:solidFill>
              </a:rPr>
              <a:t>Para tiempos difíciles, ya sean físicos, psicológicos o espirituales. O las tres cosas. Nos podemos beneficiar al concientizarnos de que el sufrimiento forma parte de la experiencia humana. Y nos muestran que Dios tiene el control, dándonos fuerza y soluciones. También nos muestran que podemos ser </a:t>
            </a:r>
            <a:r>
              <a:rPr lang="es-MX" b="1" dirty="0" err="1">
                <a:solidFill>
                  <a:srgbClr val="0970BC"/>
                </a:solidFill>
              </a:rPr>
              <a:t>compacivos</a:t>
            </a:r>
            <a:r>
              <a:rPr lang="es-MX" b="1" dirty="0">
                <a:solidFill>
                  <a:srgbClr val="0970BC"/>
                </a:solidFill>
              </a:rPr>
              <a:t> con los que sufren.</a:t>
            </a:r>
          </a:p>
          <a:p>
            <a:pPr marL="0" indent="0" algn="just">
              <a:spcBef>
                <a:spcPts val="600"/>
              </a:spcBef>
              <a:buNone/>
            </a:pPr>
            <a:r>
              <a:rPr lang="es-MX" dirty="0"/>
              <a:t>El Salmo 60 nos promete que Dios está con su pueblo (Sal. 60:6-8. David pide la presencia de Dios en sus horas más difíciles (Sal. 60:9-11). De este modo, el salmo termina, no con un espíritu pesimista, meditando sobre el oscuro camino que tenemos por delante, sino con una fuerte confianza en Dios para triunfar: "Por Dios haremos valientemente, porque Él es quien hollará a nuestros enemigos" (Sal. 60:12). Cuando nos enfrentamos a desafíos y oposición abrumadores, la mejor manera de enfrentarlos es orar. Entonces debemos levantarnos de nuestras rodillas y confiar en Dios para que nos capacite para hacer grandes obras para Él.</a:t>
            </a:r>
          </a:p>
          <a:p>
            <a:pPr marL="0" indent="0" algn="just">
              <a:spcBef>
                <a:spcPts val="600"/>
              </a:spcBef>
              <a:buNone/>
            </a:pPr>
            <a:r>
              <a:rPr lang="es-MX" b="1" dirty="0"/>
              <a:t>“Cristo está tratando de elevar a todos aquellos que quieran ser elevados a un compañerismo consigo, para que podamos ser uno con él, como él es uno con el Padre. Nos permite llegar a relacionarnos con el sufrimiento y la calamidad a fin de sacarnos de nuestro egoísmo; trata de desarrollar en nosotros los atributos de su carácter: la compasión, la ternura y el amor. Aceptando esta obra de ministración, nos colocamos en su escuela, a fin de ser hechos idóneos para las cortes de Dio”. </a:t>
            </a:r>
            <a:r>
              <a:rPr lang="es-MX" i="1" dirty="0"/>
              <a:t>(Palabras de vida del gran Maestro, pp. 320, 321).</a:t>
            </a:r>
          </a:p>
          <a:p>
            <a:pPr marL="0" indent="0" algn="just">
              <a:spcBef>
                <a:spcPts val="600"/>
              </a:spcBef>
              <a:buNone/>
            </a:pPr>
            <a:r>
              <a:rPr lang="es-MX" b="1" dirty="0"/>
              <a:t>Reflexionemos: </a:t>
            </a:r>
            <a:r>
              <a:rPr lang="es-MX" sz="1900" b="1" dirty="0">
                <a:solidFill>
                  <a:srgbClr val="C00000"/>
                </a:solidFill>
              </a:rPr>
              <a:t>¿A quién conoces, en este momento, que necesite no solamente tus oraciones, sino también que lo ayudes de manera práctica?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OH, RESTÁURANOS OTRA VEZ</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21023</TotalTime>
  <Words>2763</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10</vt:i4>
      </vt:variant>
    </vt:vector>
  </HeadingPairs>
  <TitlesOfParts>
    <vt:vector size="24" baseType="lpstr">
      <vt:lpstr>Amasis MT Pro Black</vt:lpstr>
      <vt:lpstr>Arial</vt:lpstr>
      <vt:lpstr>Avenir Next LT Pro</vt:lpstr>
      <vt:lpstr>Bahnschrift</vt:lpstr>
      <vt:lpstr>Barlow Condensed</vt:lpstr>
      <vt:lpstr>Calibri</vt:lpstr>
      <vt:lpstr>Calibri Light</vt:lpstr>
      <vt:lpstr>Gisha</vt:lpstr>
      <vt:lpstr>Grandview</vt:lpstr>
      <vt:lpstr>Haettenschweiler</vt:lpstr>
      <vt:lpstr>Impact</vt:lpstr>
      <vt:lpstr>Lato</vt:lpstr>
      <vt:lpstr>Road Rage</vt:lpstr>
      <vt:lpstr>Tema de Office</vt:lpstr>
      <vt:lpstr>SALMOS</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657</cp:revision>
  <dcterms:created xsi:type="dcterms:W3CDTF">2023-06-19T00:44:38Z</dcterms:created>
  <dcterms:modified xsi:type="dcterms:W3CDTF">2024-01-10T04:28:27Z</dcterms:modified>
</cp:coreProperties>
</file>