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1"/>
  </p:sldMasterIdLst>
  <p:notesMasterIdLst>
    <p:notesMasterId r:id="rId12"/>
  </p:notesMasterIdLst>
  <p:handoutMasterIdLst>
    <p:handoutMasterId r:id="rId13"/>
  </p:handoutMasterIdLst>
  <p:sldIdLst>
    <p:sldId id="256" r:id="rId2"/>
    <p:sldId id="266"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RGE CRUZ" initials="JC" lastIdx="2" clrIdx="0">
    <p:extLst>
      <p:ext uri="{19B8F6BF-5375-455C-9EA6-DF929625EA0E}">
        <p15:presenceInfo xmlns:p15="http://schemas.microsoft.com/office/powerpoint/2012/main" userId="cf9ca4c8ef569ed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828D"/>
    <a:srgbClr val="038293"/>
    <a:srgbClr val="FFFEFF"/>
    <a:srgbClr val="000000"/>
    <a:srgbClr val="FD1634"/>
    <a:srgbClr val="BE0707"/>
    <a:srgbClr val="FE1431"/>
    <a:srgbClr val="250703"/>
    <a:srgbClr val="41351D"/>
    <a:srgbClr val="FEC3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2718" autoAdjust="0"/>
  </p:normalViewPr>
  <p:slideViewPr>
    <p:cSldViewPr showGuides="1">
      <p:cViewPr varScale="1">
        <p:scale>
          <a:sx n="79" d="100"/>
          <a:sy n="79" d="100"/>
        </p:scale>
        <p:origin x="134" y="67"/>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p:cViewPr varScale="1">
        <p:scale>
          <a:sx n="66" d="100"/>
          <a:sy n="66" d="100"/>
        </p:scale>
        <p:origin x="306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55F1A038-C882-4A29-92BF-44A4D109F78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a:extLst>
              <a:ext uri="{FF2B5EF4-FFF2-40B4-BE49-F238E27FC236}">
                <a16:creationId xmlns:a16="http://schemas.microsoft.com/office/drawing/2014/main" id="{655EFADA-9D39-4E05-9E93-70F7BDE398E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150B08-7AA2-4F53-A7FF-462A0E570016}" type="datetimeFigureOut">
              <a:rPr lang="es-MX" smtClean="0"/>
              <a:t>15/03/2023</a:t>
            </a:fld>
            <a:endParaRPr lang="es-MX"/>
          </a:p>
        </p:txBody>
      </p:sp>
      <p:sp>
        <p:nvSpPr>
          <p:cNvPr id="4" name="Marcador de pie de página 3">
            <a:extLst>
              <a:ext uri="{FF2B5EF4-FFF2-40B4-BE49-F238E27FC236}">
                <a16:creationId xmlns:a16="http://schemas.microsoft.com/office/drawing/2014/main" id="{DB491E8D-6494-4C91-98A3-6B6D3A1D620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5" name="Marcador de número de diapositiva 4">
            <a:extLst>
              <a:ext uri="{FF2B5EF4-FFF2-40B4-BE49-F238E27FC236}">
                <a16:creationId xmlns:a16="http://schemas.microsoft.com/office/drawing/2014/main" id="{2BF41129-DE05-4165-BEFB-27C01AACBC8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1EE3689-A360-4BF5-B180-B19E22989DCD}" type="slidenum">
              <a:rPr lang="es-MX" smtClean="0"/>
              <a:t>‹Nº›</a:t>
            </a:fld>
            <a:endParaRPr lang="es-MX"/>
          </a:p>
        </p:txBody>
      </p:sp>
    </p:spTree>
    <p:extLst>
      <p:ext uri="{BB962C8B-B14F-4D97-AF65-F5344CB8AC3E}">
        <p14:creationId xmlns:p14="http://schemas.microsoft.com/office/powerpoint/2010/main" val="6388006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83291F-A549-4BEA-ADC8-4D7EA4332E19}" type="datetimeFigureOut">
              <a:rPr lang="es-MX" smtClean="0"/>
              <a:t>15/03/2023</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3D4040-2FF7-4002-8F2E-1B7805CB9EA6}" type="slidenum">
              <a:rPr lang="es-MX" smtClean="0"/>
              <a:t>‹Nº›</a:t>
            </a:fld>
            <a:endParaRPr lang="es-MX"/>
          </a:p>
        </p:txBody>
      </p:sp>
    </p:spTree>
    <p:extLst>
      <p:ext uri="{BB962C8B-B14F-4D97-AF65-F5344CB8AC3E}">
        <p14:creationId xmlns:p14="http://schemas.microsoft.com/office/powerpoint/2010/main" val="2798021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43D4040-2FF7-4002-8F2E-1B7805CB9EA6}" type="slidenum">
              <a:rPr lang="es-MX" smtClean="0"/>
              <a:t>1</a:t>
            </a:fld>
            <a:endParaRPr lang="es-MX"/>
          </a:p>
        </p:txBody>
      </p:sp>
    </p:spTree>
    <p:extLst>
      <p:ext uri="{BB962C8B-B14F-4D97-AF65-F5344CB8AC3E}">
        <p14:creationId xmlns:p14="http://schemas.microsoft.com/office/powerpoint/2010/main" val="3200946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43D4040-2FF7-4002-8F2E-1B7805CB9EA6}" type="slidenum">
              <a:rPr lang="es-MX" smtClean="0"/>
              <a:t>2</a:t>
            </a:fld>
            <a:endParaRPr lang="es-MX"/>
          </a:p>
        </p:txBody>
      </p:sp>
    </p:spTree>
    <p:extLst>
      <p:ext uri="{BB962C8B-B14F-4D97-AF65-F5344CB8AC3E}">
        <p14:creationId xmlns:p14="http://schemas.microsoft.com/office/powerpoint/2010/main" val="2529678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43D4040-2FF7-4002-8F2E-1B7805CB9EA6}" type="slidenum">
              <a:rPr lang="es-MX" smtClean="0"/>
              <a:t>3</a:t>
            </a:fld>
            <a:endParaRPr lang="es-MX"/>
          </a:p>
        </p:txBody>
      </p:sp>
    </p:spTree>
    <p:extLst>
      <p:ext uri="{BB962C8B-B14F-4D97-AF65-F5344CB8AC3E}">
        <p14:creationId xmlns:p14="http://schemas.microsoft.com/office/powerpoint/2010/main" val="1657507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sz="800" i="1" baseline="0" dirty="0">
              <a:latin typeface="Avenir Next LT Pro" panose="020B0504020202020204" pitchFamily="34" charset="0"/>
            </a:endParaRPr>
          </a:p>
        </p:txBody>
      </p:sp>
      <p:sp>
        <p:nvSpPr>
          <p:cNvPr id="4" name="Marcador de número de diapositiva 3"/>
          <p:cNvSpPr>
            <a:spLocks noGrp="1"/>
          </p:cNvSpPr>
          <p:nvPr>
            <p:ph type="sldNum" sz="quarter" idx="5"/>
          </p:nvPr>
        </p:nvSpPr>
        <p:spPr/>
        <p:txBody>
          <a:bodyPr/>
          <a:lstStyle/>
          <a:p>
            <a:fld id="{E43D4040-2FF7-4002-8F2E-1B7805CB9EA6}" type="slidenum">
              <a:rPr lang="es-MX" smtClean="0"/>
              <a:t>4</a:t>
            </a:fld>
            <a:endParaRPr lang="es-MX"/>
          </a:p>
        </p:txBody>
      </p:sp>
    </p:spTree>
    <p:extLst>
      <p:ext uri="{BB962C8B-B14F-4D97-AF65-F5344CB8AC3E}">
        <p14:creationId xmlns:p14="http://schemas.microsoft.com/office/powerpoint/2010/main" val="82022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43D4040-2FF7-4002-8F2E-1B7805CB9EA6}" type="slidenum">
              <a:rPr lang="es-MX" smtClean="0"/>
              <a:t>5</a:t>
            </a:fld>
            <a:endParaRPr lang="es-MX"/>
          </a:p>
        </p:txBody>
      </p:sp>
    </p:spTree>
    <p:extLst>
      <p:ext uri="{BB962C8B-B14F-4D97-AF65-F5344CB8AC3E}">
        <p14:creationId xmlns:p14="http://schemas.microsoft.com/office/powerpoint/2010/main" val="3063393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sz="800" i="1" baseline="30000" dirty="0">
              <a:latin typeface="Abadi" panose="020B0604020104020204" pitchFamily="34" charset="0"/>
            </a:endParaRPr>
          </a:p>
        </p:txBody>
      </p:sp>
      <p:sp>
        <p:nvSpPr>
          <p:cNvPr id="4" name="Marcador de número de diapositiva 3"/>
          <p:cNvSpPr>
            <a:spLocks noGrp="1"/>
          </p:cNvSpPr>
          <p:nvPr>
            <p:ph type="sldNum" sz="quarter" idx="5"/>
          </p:nvPr>
        </p:nvSpPr>
        <p:spPr/>
        <p:txBody>
          <a:bodyPr/>
          <a:lstStyle/>
          <a:p>
            <a:fld id="{E43D4040-2FF7-4002-8F2E-1B7805CB9EA6}" type="slidenum">
              <a:rPr lang="es-MX" smtClean="0"/>
              <a:t>6</a:t>
            </a:fld>
            <a:endParaRPr lang="es-MX"/>
          </a:p>
        </p:txBody>
      </p:sp>
    </p:spTree>
    <p:extLst>
      <p:ext uri="{BB962C8B-B14F-4D97-AF65-F5344CB8AC3E}">
        <p14:creationId xmlns:p14="http://schemas.microsoft.com/office/powerpoint/2010/main" val="682493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buFont typeface="Arial" panose="020B0604020202020204" pitchFamily="34" charset="0"/>
              <a:buNone/>
            </a:pPr>
            <a:endParaRPr lang="es-MX" baseline="30000" dirty="0"/>
          </a:p>
        </p:txBody>
      </p:sp>
      <p:sp>
        <p:nvSpPr>
          <p:cNvPr id="4" name="Marcador de número de diapositiva 3"/>
          <p:cNvSpPr>
            <a:spLocks noGrp="1"/>
          </p:cNvSpPr>
          <p:nvPr>
            <p:ph type="sldNum" sz="quarter" idx="5"/>
          </p:nvPr>
        </p:nvSpPr>
        <p:spPr/>
        <p:txBody>
          <a:bodyPr/>
          <a:lstStyle/>
          <a:p>
            <a:fld id="{E43D4040-2FF7-4002-8F2E-1B7805CB9EA6}" type="slidenum">
              <a:rPr lang="es-MX" smtClean="0"/>
              <a:t>7</a:t>
            </a:fld>
            <a:endParaRPr lang="es-MX"/>
          </a:p>
        </p:txBody>
      </p:sp>
    </p:spTree>
    <p:extLst>
      <p:ext uri="{BB962C8B-B14F-4D97-AF65-F5344CB8AC3E}">
        <p14:creationId xmlns:p14="http://schemas.microsoft.com/office/powerpoint/2010/main" val="3155717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E43D4040-2FF7-4002-8F2E-1B7805CB9EA6}" type="slidenum">
              <a:rPr lang="es-MX" smtClean="0"/>
              <a:t>8</a:t>
            </a:fld>
            <a:endParaRPr lang="es-MX"/>
          </a:p>
        </p:txBody>
      </p:sp>
    </p:spTree>
    <p:extLst>
      <p:ext uri="{BB962C8B-B14F-4D97-AF65-F5344CB8AC3E}">
        <p14:creationId xmlns:p14="http://schemas.microsoft.com/office/powerpoint/2010/main" val="1613190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baseline="30000" dirty="0"/>
              <a:t>.</a:t>
            </a:r>
          </a:p>
        </p:txBody>
      </p:sp>
      <p:sp>
        <p:nvSpPr>
          <p:cNvPr id="4" name="Marcador de número de diapositiva 3"/>
          <p:cNvSpPr>
            <a:spLocks noGrp="1"/>
          </p:cNvSpPr>
          <p:nvPr>
            <p:ph type="sldNum" sz="quarter" idx="5"/>
          </p:nvPr>
        </p:nvSpPr>
        <p:spPr/>
        <p:txBody>
          <a:bodyPr/>
          <a:lstStyle/>
          <a:p>
            <a:fld id="{E43D4040-2FF7-4002-8F2E-1B7805CB9EA6}" type="slidenum">
              <a:rPr lang="es-MX" smtClean="0"/>
              <a:t>10</a:t>
            </a:fld>
            <a:endParaRPr lang="es-MX"/>
          </a:p>
        </p:txBody>
      </p:sp>
    </p:spTree>
    <p:extLst>
      <p:ext uri="{BB962C8B-B14F-4D97-AF65-F5344CB8AC3E}">
        <p14:creationId xmlns:p14="http://schemas.microsoft.com/office/powerpoint/2010/main" val="3572408770"/>
      </p:ext>
    </p:extLst>
  </p:cSld>
  <p:clrMapOvr>
    <a:masterClrMapping/>
  </p:clrMapOvr>
</p:notes>
</file>

<file path=ppt/slideLayouts/_rels/slideLayout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07363191-81C2-490B-8B56-818EC03A4F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414" b="16207"/>
          <a:stretch/>
        </p:blipFill>
        <p:spPr>
          <a:xfrm>
            <a:off x="2279544" y="12450"/>
            <a:ext cx="8136936" cy="6833844"/>
          </a:xfrm>
          <a:prstGeom prst="rect">
            <a:avLst/>
          </a:prstGeom>
          <a:blipFill>
            <a:blip r:embed="rId3">
              <a:alphaModFix amt="18000"/>
            </a:blip>
            <a:stretch>
              <a:fillRect/>
            </a:stretch>
          </a:blipFill>
        </p:spPr>
      </p:pic>
      <p:sp>
        <p:nvSpPr>
          <p:cNvPr id="9" name="Rectángulo 8">
            <a:extLst>
              <a:ext uri="{FF2B5EF4-FFF2-40B4-BE49-F238E27FC236}">
                <a16:creationId xmlns:a16="http://schemas.microsoft.com/office/drawing/2014/main" id="{26E9E0B9-8769-4180-8CFA-E0F011E0026C}"/>
              </a:ext>
            </a:extLst>
          </p:cNvPr>
          <p:cNvSpPr/>
          <p:nvPr userDrawn="1"/>
        </p:nvSpPr>
        <p:spPr>
          <a:xfrm>
            <a:off x="-19595" y="1049841"/>
            <a:ext cx="2289209" cy="5796453"/>
          </a:xfrm>
          <a:prstGeom prst="rect">
            <a:avLst/>
          </a:prstGeom>
          <a:solidFill>
            <a:srgbClr val="038293"/>
          </a:solidFill>
          <a:ln>
            <a:solidFill>
              <a:srgbClr val="7B2991"/>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dirty="0"/>
          </a:p>
        </p:txBody>
      </p:sp>
      <p:sp>
        <p:nvSpPr>
          <p:cNvPr id="7" name="Rectángulo 6">
            <a:extLst>
              <a:ext uri="{FF2B5EF4-FFF2-40B4-BE49-F238E27FC236}">
                <a16:creationId xmlns:a16="http://schemas.microsoft.com/office/drawing/2014/main" id="{DE5D6099-A003-400A-A47B-D1C1756E01B7}"/>
              </a:ext>
            </a:extLst>
          </p:cNvPr>
          <p:cNvSpPr/>
          <p:nvPr userDrawn="1"/>
        </p:nvSpPr>
        <p:spPr>
          <a:xfrm>
            <a:off x="-24680" y="3675"/>
            <a:ext cx="11665296" cy="1049061"/>
          </a:xfrm>
          <a:prstGeom prst="rect">
            <a:avLst/>
          </a:prstGeom>
          <a:solidFill>
            <a:srgbClr val="FFFEFF"/>
          </a:solidFill>
          <a:ln>
            <a:noFill/>
          </a:ln>
          <a:effectLst>
            <a:outerShdw blurRad="44450" dist="27940" dir="5400000" algn="ctr">
              <a:srgbClr val="000000">
                <a:alpha val="32000"/>
              </a:srgbClr>
            </a:outerShdw>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rmAutofit/>
          </a:bodyPr>
          <a:lstStyle/>
          <a:p>
            <a:pPr marL="0" indent="0" algn="ctr">
              <a:tabLst>
                <a:tab pos="4038600" algn="l"/>
              </a:tabLst>
            </a:pPr>
            <a:r>
              <a:rPr lang="es-MX" sz="1800" b="1" kern="100" cap="none" spc="-150" baseline="0" dirty="0">
                <a:ln w="0"/>
                <a:solidFill>
                  <a:srgbClr val="038293"/>
                </a:solidFill>
                <a:effectLst/>
                <a:latin typeface="Bahnschrift" panose="020B0502040204020203" pitchFamily="34" charset="0"/>
              </a:rPr>
              <a:t>ADMINISTRAR PARA EL SEÑOR…</a:t>
            </a:r>
          </a:p>
          <a:p>
            <a:pPr marL="0" indent="0" algn="ctr">
              <a:tabLst>
                <a:tab pos="4038600" algn="l"/>
              </a:tabLst>
            </a:pPr>
            <a:r>
              <a:rPr lang="es-MX" sz="3200" b="1" cap="none" spc="-150" dirty="0">
                <a:ln w="0"/>
                <a:solidFill>
                  <a:srgbClr val="01828D"/>
                </a:solidFill>
                <a:effectLst/>
                <a:latin typeface="Bahnschrift" panose="020B0502040204020203" pitchFamily="34" charset="0"/>
              </a:rPr>
              <a:t>HASTA QUE ÉL VENGA</a:t>
            </a:r>
          </a:p>
        </p:txBody>
      </p:sp>
      <p:sp>
        <p:nvSpPr>
          <p:cNvPr id="11" name="CuadroTexto 10">
            <a:extLst>
              <a:ext uri="{FF2B5EF4-FFF2-40B4-BE49-F238E27FC236}">
                <a16:creationId xmlns:a16="http://schemas.microsoft.com/office/drawing/2014/main" id="{F4361DCD-ED50-4D94-8817-3A83A6B29BD2}"/>
              </a:ext>
            </a:extLst>
          </p:cNvPr>
          <p:cNvSpPr txBox="1"/>
          <p:nvPr userDrawn="1"/>
        </p:nvSpPr>
        <p:spPr>
          <a:xfrm>
            <a:off x="19925" y="1052736"/>
            <a:ext cx="2331659" cy="661720"/>
          </a:xfrm>
          <a:prstGeom prst="rect">
            <a:avLst/>
          </a:prstGeom>
          <a:noFill/>
        </p:spPr>
        <p:txBody>
          <a:bodyPr wrap="square" rtlCol="0">
            <a:spAutoFit/>
          </a:bodyPr>
          <a:lstStyle/>
          <a:p>
            <a:pPr algn="ctr"/>
            <a:r>
              <a:rPr lang="es-MX" sz="22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Escuela Sabática</a:t>
            </a:r>
          </a:p>
          <a:p>
            <a:pPr algn="ctr"/>
            <a:r>
              <a:rPr lang="es-MX" sz="15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Guía de Estudio de la Biblia</a:t>
            </a:r>
          </a:p>
        </p:txBody>
      </p:sp>
      <p:sp>
        <p:nvSpPr>
          <p:cNvPr id="12" name="CuadroTexto 11">
            <a:extLst>
              <a:ext uri="{FF2B5EF4-FFF2-40B4-BE49-F238E27FC236}">
                <a16:creationId xmlns:a16="http://schemas.microsoft.com/office/drawing/2014/main" id="{A3189337-61CE-4DEA-8C1F-773BAC50A0D5}"/>
              </a:ext>
            </a:extLst>
          </p:cNvPr>
          <p:cNvSpPr txBox="1"/>
          <p:nvPr userDrawn="1"/>
        </p:nvSpPr>
        <p:spPr>
          <a:xfrm>
            <a:off x="19925" y="4365103"/>
            <a:ext cx="2184400" cy="893983"/>
          </a:xfrm>
          <a:prstGeom prst="rect">
            <a:avLst/>
          </a:prstGeom>
          <a:noFill/>
        </p:spPr>
        <p:txBody>
          <a:bodyPr wrap="square" rtlCol="0">
            <a:noAutofit/>
          </a:bodyPr>
          <a:lstStyle/>
          <a:p>
            <a:pPr algn="ctr">
              <a:lnSpc>
                <a:spcPts val="2880"/>
              </a:lnSpc>
            </a:pPr>
            <a:r>
              <a:rPr lang="es-MX" sz="2400" b="1" dirty="0">
                <a:ln>
                  <a:solidFill>
                    <a:srgbClr val="1A0606"/>
                  </a:solidFill>
                </a:ln>
                <a:solidFill>
                  <a:schemeClr val="bg1"/>
                </a:solidFill>
                <a:effectLst>
                  <a:innerShdw blurRad="63500" dist="50800" dir="18900000">
                    <a:prstClr val="black">
                      <a:alpha val="50000"/>
                    </a:prstClr>
                  </a:innerShdw>
                </a:effectLst>
              </a:rPr>
              <a:t>Resumen en </a:t>
            </a:r>
          </a:p>
          <a:p>
            <a:pPr algn="ctr">
              <a:lnSpc>
                <a:spcPts val="2880"/>
              </a:lnSpc>
            </a:pPr>
            <a:r>
              <a:rPr lang="es-MX" sz="2400" b="1" dirty="0">
                <a:ln>
                  <a:solidFill>
                    <a:srgbClr val="1A0606"/>
                  </a:solidFill>
                </a:ln>
                <a:solidFill>
                  <a:schemeClr val="bg1"/>
                </a:solidFill>
                <a:effectLst>
                  <a:innerShdw blurRad="63500" dist="50800" dir="18900000">
                    <a:prstClr val="black">
                      <a:alpha val="50000"/>
                    </a:prstClr>
                  </a:innerShdw>
                </a:effectLst>
              </a:rPr>
              <a:t>PowerPoint</a:t>
            </a:r>
          </a:p>
        </p:txBody>
      </p:sp>
      <p:sp>
        <p:nvSpPr>
          <p:cNvPr id="19" name="CuadroTexto 18">
            <a:extLst>
              <a:ext uri="{FF2B5EF4-FFF2-40B4-BE49-F238E27FC236}">
                <a16:creationId xmlns:a16="http://schemas.microsoft.com/office/drawing/2014/main" id="{69904FDC-50E3-481E-A586-FBADC4B8E387}"/>
              </a:ext>
            </a:extLst>
          </p:cNvPr>
          <p:cNvSpPr txBox="1"/>
          <p:nvPr userDrawn="1"/>
        </p:nvSpPr>
        <p:spPr>
          <a:xfrm>
            <a:off x="-96687" y="1700808"/>
            <a:ext cx="2494656" cy="694338"/>
          </a:xfrm>
          <a:prstGeom prst="rect">
            <a:avLst/>
          </a:prstGeom>
          <a:noFill/>
        </p:spPr>
        <p:txBody>
          <a:bodyPr wrap="square" rtlCol="0">
            <a:normAutofit fontScale="32500" lnSpcReduction="20000"/>
          </a:bodyPr>
          <a:lstStyle/>
          <a:p>
            <a:pPr algn="ctr"/>
            <a:r>
              <a:rPr lang="es-MX" sz="86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1</a:t>
            </a:r>
            <a:r>
              <a:rPr lang="es-MX" sz="32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            </a:t>
            </a:r>
            <a:r>
              <a:rPr lang="es-MX" sz="45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TRIMESTRE</a:t>
            </a:r>
          </a:p>
          <a:p>
            <a:pPr algn="ctr"/>
            <a:endParaRPr lang="es-MX" sz="1400" b="1" dirty="0">
              <a:ln>
                <a:solidFill>
                  <a:schemeClr val="bg1"/>
                </a:solidFill>
              </a:ln>
              <a:solidFill>
                <a:schemeClr val="bg1"/>
              </a:solidFill>
              <a:effectLst/>
              <a:latin typeface="Gisha" panose="020B0604020202020204" pitchFamily="34" charset="-79"/>
              <a:cs typeface="Gisha" panose="020B0604020202020204" pitchFamily="34" charset="-79"/>
            </a:endParaRPr>
          </a:p>
          <a:p>
            <a:pPr algn="ctr"/>
            <a:r>
              <a:rPr lang="es-MX" sz="45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ENERO – MARZO 2023</a:t>
            </a:r>
          </a:p>
        </p:txBody>
      </p:sp>
      <p:pic>
        <p:nvPicPr>
          <p:cNvPr id="13" name="Imagen 12">
            <a:extLst>
              <a:ext uri="{FF2B5EF4-FFF2-40B4-BE49-F238E27FC236}">
                <a16:creationId xmlns:a16="http://schemas.microsoft.com/office/drawing/2014/main" id="{745B0235-C6A5-4727-A030-92D2BE77CC8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23592" y="6309320"/>
            <a:ext cx="365125" cy="365125"/>
          </a:xfrm>
          <a:prstGeom prst="rect">
            <a:avLst/>
          </a:prstGeom>
        </p:spPr>
      </p:pic>
      <p:sp>
        <p:nvSpPr>
          <p:cNvPr id="14" name="CuadroTexto 13">
            <a:extLst>
              <a:ext uri="{FF2B5EF4-FFF2-40B4-BE49-F238E27FC236}">
                <a16:creationId xmlns:a16="http://schemas.microsoft.com/office/drawing/2014/main" id="{B5EAC9F4-BDEB-40F4-8BC5-4B34EAB5B0B8}"/>
              </a:ext>
            </a:extLst>
          </p:cNvPr>
          <p:cNvSpPr txBox="1"/>
          <p:nvPr userDrawn="1"/>
        </p:nvSpPr>
        <p:spPr>
          <a:xfrm>
            <a:off x="2745177" y="6340091"/>
            <a:ext cx="2432937" cy="369332"/>
          </a:xfrm>
          <a:prstGeom prst="rect">
            <a:avLst/>
          </a:prstGeom>
          <a:noFill/>
        </p:spPr>
        <p:txBody>
          <a:bodyPr wrap="square" rtlCol="0">
            <a:spAutoFit/>
          </a:bodyPr>
          <a:lstStyle/>
          <a:p>
            <a:r>
              <a:rPr lang="es-MX" b="1" dirty="0">
                <a:solidFill>
                  <a:schemeClr val="bg1"/>
                </a:solidFill>
              </a:rPr>
              <a:t>@IglesiaElLlanoTulaHgo</a:t>
            </a:r>
          </a:p>
        </p:txBody>
      </p:sp>
      <p:pic>
        <p:nvPicPr>
          <p:cNvPr id="22" name="Imagen 21">
            <a:extLst>
              <a:ext uri="{FF2B5EF4-FFF2-40B4-BE49-F238E27FC236}">
                <a16:creationId xmlns:a16="http://schemas.microsoft.com/office/drawing/2014/main" id="{DFB04A1B-25FE-4133-B651-07E8A36971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31904" y="6333603"/>
            <a:ext cx="369332" cy="369332"/>
          </a:xfrm>
          <a:prstGeom prst="rect">
            <a:avLst/>
          </a:prstGeom>
          <a:solidFill>
            <a:schemeClr val="bg1"/>
          </a:solidFill>
        </p:spPr>
      </p:pic>
      <p:sp>
        <p:nvSpPr>
          <p:cNvPr id="25" name="CuadroTexto 24">
            <a:extLst>
              <a:ext uri="{FF2B5EF4-FFF2-40B4-BE49-F238E27FC236}">
                <a16:creationId xmlns:a16="http://schemas.microsoft.com/office/drawing/2014/main" id="{EC97752F-23FE-4C36-812A-797F5C7235C0}"/>
              </a:ext>
            </a:extLst>
          </p:cNvPr>
          <p:cNvSpPr txBox="1"/>
          <p:nvPr userDrawn="1"/>
        </p:nvSpPr>
        <p:spPr>
          <a:xfrm>
            <a:off x="5555658" y="6333603"/>
            <a:ext cx="1856872" cy="369332"/>
          </a:xfrm>
          <a:prstGeom prst="rect">
            <a:avLst/>
          </a:prstGeom>
          <a:noFill/>
        </p:spPr>
        <p:txBody>
          <a:bodyPr wrap="square" rtlCol="0">
            <a:spAutoFit/>
          </a:bodyPr>
          <a:lstStyle/>
          <a:p>
            <a:r>
              <a:rPr lang="es-MX" b="1" dirty="0">
                <a:solidFill>
                  <a:schemeClr val="bg1"/>
                </a:solidFill>
              </a:rPr>
              <a:t>@</a:t>
            </a:r>
            <a:r>
              <a:rPr lang="es-MX" b="1" dirty="0" err="1">
                <a:solidFill>
                  <a:schemeClr val="bg1"/>
                </a:solidFill>
              </a:rPr>
              <a:t>IASD_EL_Llano</a:t>
            </a:r>
            <a:endParaRPr lang="es-MX" b="1" dirty="0">
              <a:solidFill>
                <a:schemeClr val="bg1"/>
              </a:solidFill>
            </a:endParaRPr>
          </a:p>
        </p:txBody>
      </p:sp>
      <p:sp>
        <p:nvSpPr>
          <p:cNvPr id="23" name="CuadroTexto 22">
            <a:extLst>
              <a:ext uri="{FF2B5EF4-FFF2-40B4-BE49-F238E27FC236}">
                <a16:creationId xmlns:a16="http://schemas.microsoft.com/office/drawing/2014/main" id="{AC89A8F2-C144-4793-911F-8663F2DF6594}"/>
              </a:ext>
            </a:extLst>
          </p:cNvPr>
          <p:cNvSpPr txBox="1"/>
          <p:nvPr userDrawn="1"/>
        </p:nvSpPr>
        <p:spPr>
          <a:xfrm>
            <a:off x="-24680" y="2317602"/>
            <a:ext cx="2331660" cy="989818"/>
          </a:xfrm>
          <a:prstGeom prst="rect">
            <a:avLst/>
          </a:prstGeom>
          <a:noFill/>
        </p:spPr>
        <p:txBody>
          <a:bodyPr wrap="square" rtlCol="0">
            <a:normAutofit fontScale="40000" lnSpcReduction="20000"/>
          </a:bodyPr>
          <a:lstStyle/>
          <a:p>
            <a:pPr algn="ctr"/>
            <a:r>
              <a:rPr lang="es-MX" sz="4400" b="1" baseline="0" dirty="0">
                <a:ln>
                  <a:solidFill>
                    <a:schemeClr val="tx1"/>
                  </a:solidFill>
                </a:ln>
                <a:solidFill>
                  <a:schemeClr val="bg1"/>
                </a:solidFill>
                <a:effectLst/>
                <a:latin typeface="Amasis MT Pro Medium" panose="020B0604020202020204" pitchFamily="18" charset="0"/>
                <a:ea typeface="Gungsuh" panose="02030600000101010101" pitchFamily="18" charset="-127"/>
                <a:cs typeface="Angsana New" panose="020B0502040204020203" pitchFamily="18" charset="-34"/>
              </a:rPr>
              <a:t>CÓMO ADMINISTRARSE EN TIEMPOS DIFÍCILES</a:t>
            </a:r>
            <a:endParaRPr lang="es-MX" sz="3100" b="1" kern="1200" baseline="0" dirty="0">
              <a:ln>
                <a:solidFill>
                  <a:schemeClr val="tx1"/>
                </a:solidFill>
              </a:ln>
              <a:solidFill>
                <a:schemeClr val="bg1"/>
              </a:solidFill>
              <a:effectLst/>
              <a:latin typeface="Bernard MT Condensed" panose="02050806060905020404" pitchFamily="18" charset="0"/>
              <a:ea typeface="Gungsuh" panose="02030600000101010101" pitchFamily="18" charset="-127"/>
              <a:cs typeface="Angsana New" panose="020B0502040204020203" pitchFamily="18" charset="-34"/>
            </a:endParaRPr>
          </a:p>
        </p:txBody>
      </p:sp>
      <p:sp>
        <p:nvSpPr>
          <p:cNvPr id="26" name="CuadroTexto 25">
            <a:extLst>
              <a:ext uri="{FF2B5EF4-FFF2-40B4-BE49-F238E27FC236}">
                <a16:creationId xmlns:a16="http://schemas.microsoft.com/office/drawing/2014/main" id="{41C00063-55F5-4B92-A7B9-A0842FAD87FD}"/>
              </a:ext>
            </a:extLst>
          </p:cNvPr>
          <p:cNvSpPr txBox="1"/>
          <p:nvPr userDrawn="1"/>
        </p:nvSpPr>
        <p:spPr>
          <a:xfrm>
            <a:off x="23168" y="3214717"/>
            <a:ext cx="2184400" cy="523220"/>
          </a:xfrm>
          <a:prstGeom prst="rect">
            <a:avLst/>
          </a:prstGeom>
          <a:noFill/>
        </p:spPr>
        <p:txBody>
          <a:bodyPr wrap="square" rtlCol="0">
            <a:spAutoFit/>
          </a:bodyPr>
          <a:lstStyle/>
          <a:p>
            <a:pPr algn="ctr"/>
            <a:r>
              <a:rPr lang="es-MX" sz="2800" b="1" dirty="0">
                <a:ln>
                  <a:solidFill>
                    <a:schemeClr val="tx1"/>
                  </a:solidFill>
                </a:ln>
                <a:solidFill>
                  <a:schemeClr val="bg1"/>
                </a:solidFill>
                <a:effectLst>
                  <a:innerShdw blurRad="63500" dist="50800" dir="18900000">
                    <a:prstClr val="black">
                      <a:alpha val="50000"/>
                    </a:prstClr>
                  </a:innerShdw>
                </a:effectLst>
                <a:latin typeface="Lato" panose="020F0502020204030203" pitchFamily="34" charset="0"/>
                <a:ea typeface="Adobe Fan Heiti Std B" panose="020B0700000000000000" pitchFamily="34" charset="-128"/>
                <a:cs typeface="Adobe Arabic" panose="02040503050201020203" pitchFamily="18" charset="-78"/>
              </a:rPr>
              <a:t>LECCIÓN</a:t>
            </a:r>
          </a:p>
        </p:txBody>
      </p:sp>
      <p:sp>
        <p:nvSpPr>
          <p:cNvPr id="27" name="CuadroTexto 26">
            <a:extLst>
              <a:ext uri="{FF2B5EF4-FFF2-40B4-BE49-F238E27FC236}">
                <a16:creationId xmlns:a16="http://schemas.microsoft.com/office/drawing/2014/main" id="{5A3A5932-79C2-4198-8769-C5918668CBF0}"/>
              </a:ext>
            </a:extLst>
          </p:cNvPr>
          <p:cNvSpPr txBox="1"/>
          <p:nvPr userDrawn="1"/>
        </p:nvSpPr>
        <p:spPr>
          <a:xfrm>
            <a:off x="22945" y="3388663"/>
            <a:ext cx="2243229" cy="1011413"/>
          </a:xfrm>
          <a:prstGeom prst="rect">
            <a:avLst/>
          </a:prstGeom>
          <a:noFill/>
        </p:spPr>
        <p:txBody>
          <a:bodyPr wrap="square" rtlCol="0">
            <a:spAutoFit/>
          </a:bodyPr>
          <a:lstStyle/>
          <a:p>
            <a:pPr algn="ctr"/>
            <a:r>
              <a:rPr lang="es-MX" sz="6000" b="1" dirty="0">
                <a:ln>
                  <a:solidFill>
                    <a:schemeClr val="tx1"/>
                  </a:solidFill>
                </a:ln>
                <a:solidFill>
                  <a:schemeClr val="bg1"/>
                </a:solidFill>
                <a:effectLst>
                  <a:outerShdw blurRad="38100" dist="38100" dir="2700000" algn="tl">
                    <a:schemeClr val="bg1">
                      <a:alpha val="43000"/>
                    </a:schemeClr>
                  </a:outerShdw>
                </a:effectLst>
                <a:latin typeface="+mn-lt"/>
                <a:ea typeface="Adobe Fan Heiti Std B" panose="020B0700000000000000" pitchFamily="34" charset="-128"/>
                <a:cs typeface="Adobe Arabic" panose="02040503050201020203" pitchFamily="18" charset="-78"/>
              </a:rPr>
              <a:t>11</a:t>
            </a:r>
          </a:p>
        </p:txBody>
      </p:sp>
      <p:sp>
        <p:nvSpPr>
          <p:cNvPr id="8" name="CuadroTexto 7">
            <a:extLst>
              <a:ext uri="{FF2B5EF4-FFF2-40B4-BE49-F238E27FC236}">
                <a16:creationId xmlns:a16="http://schemas.microsoft.com/office/drawing/2014/main" id="{74E9DE97-4752-4F97-AD6C-85B6C1D2C4F1}"/>
              </a:ext>
            </a:extLst>
          </p:cNvPr>
          <p:cNvSpPr txBox="1"/>
          <p:nvPr userDrawn="1"/>
        </p:nvSpPr>
        <p:spPr>
          <a:xfrm>
            <a:off x="-96688" y="4216003"/>
            <a:ext cx="2441498" cy="365125"/>
          </a:xfrm>
          <a:prstGeom prst="rect">
            <a:avLst/>
          </a:prstGeom>
          <a:noFill/>
        </p:spPr>
        <p:txBody>
          <a:bodyPr wrap="square" rtlCol="0">
            <a:normAutofit/>
          </a:bodyPr>
          <a:lstStyle/>
          <a:p>
            <a:pPr algn="ctr"/>
            <a:r>
              <a:rPr lang="es-MX" sz="1400" b="1" baseline="0" dirty="0">
                <a:ln>
                  <a:solidFill>
                    <a:srgbClr val="1A0606">
                      <a:alpha val="62000"/>
                    </a:srgbClr>
                  </a:solidFill>
                </a:ln>
                <a:solidFill>
                  <a:schemeClr val="bg1"/>
                </a:solidFill>
                <a:effectLst>
                  <a:outerShdw blurRad="50800" dist="38100" dir="2700000" algn="tl" rotWithShape="0">
                    <a:prstClr val="black">
                      <a:alpha val="40000"/>
                    </a:prstClr>
                  </a:outerShdw>
                </a:effectLst>
              </a:rPr>
              <a:t>Para el 18 de Marzo de 2023</a:t>
            </a:r>
          </a:p>
        </p:txBody>
      </p:sp>
      <p:grpSp>
        <p:nvGrpSpPr>
          <p:cNvPr id="57" name="Grupo 56">
            <a:extLst>
              <a:ext uri="{FF2B5EF4-FFF2-40B4-BE49-F238E27FC236}">
                <a16:creationId xmlns:a16="http://schemas.microsoft.com/office/drawing/2014/main" id="{3B8C415B-5957-40A3-A78D-55A1181639F1}"/>
              </a:ext>
            </a:extLst>
          </p:cNvPr>
          <p:cNvGrpSpPr/>
          <p:nvPr userDrawn="1"/>
        </p:nvGrpSpPr>
        <p:grpSpPr>
          <a:xfrm>
            <a:off x="95176" y="5065034"/>
            <a:ext cx="2184400" cy="1510832"/>
            <a:chOff x="23168" y="5065034"/>
            <a:chExt cx="2184400" cy="1510832"/>
          </a:xfrm>
          <a:noFill/>
        </p:grpSpPr>
        <p:sp>
          <p:nvSpPr>
            <p:cNvPr id="16" name="CuadroTexto 15">
              <a:extLst>
                <a:ext uri="{FF2B5EF4-FFF2-40B4-BE49-F238E27FC236}">
                  <a16:creationId xmlns:a16="http://schemas.microsoft.com/office/drawing/2014/main" id="{254547A9-7714-495C-AAB1-BFAF89F82828}"/>
                </a:ext>
              </a:extLst>
            </p:cNvPr>
            <p:cNvSpPr txBox="1"/>
            <p:nvPr userDrawn="1"/>
          </p:nvSpPr>
          <p:spPr>
            <a:xfrm>
              <a:off x="23168" y="6237312"/>
              <a:ext cx="2184400" cy="338554"/>
            </a:xfrm>
            <a:prstGeom prst="rect">
              <a:avLst/>
            </a:prstGeom>
            <a:grpFill/>
          </p:spPr>
          <p:txBody>
            <a:bodyPr wrap="square" rtlCol="0">
              <a:spAutoFit/>
            </a:bodyPr>
            <a:lstStyle/>
            <a:p>
              <a:pPr algn="ctr"/>
              <a:r>
                <a:rPr lang="es-MX" sz="1600" dirty="0">
                  <a:solidFill>
                    <a:schemeClr val="bg1"/>
                  </a:solidFill>
                  <a:latin typeface="Avenir Next LT Pro"/>
                </a:rPr>
                <a:t>“El Llano”</a:t>
              </a:r>
            </a:p>
          </p:txBody>
        </p:sp>
        <p:pic>
          <p:nvPicPr>
            <p:cNvPr id="56" name="Imagen 55" descr="Imagen que contiene dibujo, camiseta&#10;&#10;Descripción generada automáticamente">
              <a:extLst>
                <a:ext uri="{FF2B5EF4-FFF2-40B4-BE49-F238E27FC236}">
                  <a16:creationId xmlns:a16="http://schemas.microsoft.com/office/drawing/2014/main" id="{822B866B-DB82-4A2F-985D-A64BAD45314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3180" y="5065034"/>
              <a:ext cx="2042379" cy="1316294"/>
            </a:xfrm>
            <a:prstGeom prst="rect">
              <a:avLst/>
            </a:prstGeom>
            <a:grpFill/>
          </p:spPr>
        </p:pic>
      </p:grpSp>
      <p:sp>
        <p:nvSpPr>
          <p:cNvPr id="10" name="Rectángulo 9">
            <a:extLst>
              <a:ext uri="{FF2B5EF4-FFF2-40B4-BE49-F238E27FC236}">
                <a16:creationId xmlns:a16="http://schemas.microsoft.com/office/drawing/2014/main" id="{3C26FF54-4FA3-42CF-B99B-DF63E7852F07}"/>
              </a:ext>
            </a:extLst>
          </p:cNvPr>
          <p:cNvSpPr/>
          <p:nvPr userDrawn="1"/>
        </p:nvSpPr>
        <p:spPr>
          <a:xfrm>
            <a:off x="10382166" y="-30145"/>
            <a:ext cx="1816380" cy="6939391"/>
          </a:xfrm>
          <a:prstGeom prst="rect">
            <a:avLst/>
          </a:prstGeom>
          <a:solidFill>
            <a:srgbClr val="0182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4" name="Imagen 53">
            <a:extLst>
              <a:ext uri="{FF2B5EF4-FFF2-40B4-BE49-F238E27FC236}">
                <a16:creationId xmlns:a16="http://schemas.microsoft.com/office/drawing/2014/main" id="{0885E048-ECB1-430D-9253-852772EA6BDB}"/>
              </a:ext>
            </a:extLst>
          </p:cNvPr>
          <p:cNvPicPr>
            <a:picLocks noChangeAspect="1"/>
          </p:cNvPicPr>
          <p:nvPr userDrawn="1"/>
        </p:nvPicPr>
        <p:blipFill>
          <a:blip r:embed="rId7">
            <a:extLst>
              <a:ext uri="{BEBA8EAE-BF5A-486C-A8C5-ECC9F3942E4B}">
                <a14:imgProps xmlns:a14="http://schemas.microsoft.com/office/drawing/2010/main">
                  <a14:imgLayer r:embed="rId8">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552129" y="5293128"/>
            <a:ext cx="1596770" cy="1561021"/>
          </a:xfrm>
          <a:prstGeom prst="rect">
            <a:avLst/>
          </a:prstGeom>
        </p:spPr>
      </p:pic>
      <p:sp>
        <p:nvSpPr>
          <p:cNvPr id="32" name="CuadroTexto 31">
            <a:extLst>
              <a:ext uri="{FF2B5EF4-FFF2-40B4-BE49-F238E27FC236}">
                <a16:creationId xmlns:a16="http://schemas.microsoft.com/office/drawing/2014/main" id="{27CB90C2-2ABC-4D11-A713-81AB0DF603F7}"/>
              </a:ext>
            </a:extLst>
          </p:cNvPr>
          <p:cNvSpPr txBox="1"/>
          <p:nvPr userDrawn="1"/>
        </p:nvSpPr>
        <p:spPr>
          <a:xfrm>
            <a:off x="551384" y="1684014"/>
            <a:ext cx="416117" cy="395705"/>
          </a:xfrm>
          <a:prstGeom prst="rect">
            <a:avLst/>
          </a:prstGeom>
          <a:noFill/>
        </p:spPr>
        <p:txBody>
          <a:bodyPr wrap="square" rtlCol="0">
            <a:normAutofit fontScale="92500"/>
          </a:bodyPr>
          <a:lstStyle/>
          <a:p>
            <a:pPr algn="just"/>
            <a:r>
              <a:rPr lang="es-MX" sz="16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 </a:t>
            </a:r>
            <a:r>
              <a:rPr lang="es-MX" sz="1600" b="1" kern="1200" dirty="0" err="1">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er</a:t>
            </a:r>
            <a:r>
              <a:rPr lang="es-MX" sz="16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a:t>
            </a:r>
          </a:p>
        </p:txBody>
      </p:sp>
      <p:pic>
        <p:nvPicPr>
          <p:cNvPr id="5" name="Imagen 4" descr="Icono&#10;&#10;Descripción generada automáticamente">
            <a:extLst>
              <a:ext uri="{FF2B5EF4-FFF2-40B4-BE49-F238E27FC236}">
                <a16:creationId xmlns:a16="http://schemas.microsoft.com/office/drawing/2014/main" id="{6B71861A-BCC3-8B66-3256-5BC274C912F0}"/>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7367174" y="6309320"/>
            <a:ext cx="400103" cy="400103"/>
          </a:xfrm>
          <a:prstGeom prst="rect">
            <a:avLst/>
          </a:prstGeom>
        </p:spPr>
      </p:pic>
      <p:sp>
        <p:nvSpPr>
          <p:cNvPr id="29" name="CuadroTexto 28">
            <a:extLst>
              <a:ext uri="{FF2B5EF4-FFF2-40B4-BE49-F238E27FC236}">
                <a16:creationId xmlns:a16="http://schemas.microsoft.com/office/drawing/2014/main" id="{59789BE4-6DD8-D1E6-450A-4C9C59C3C6A1}"/>
              </a:ext>
            </a:extLst>
          </p:cNvPr>
          <p:cNvSpPr txBox="1"/>
          <p:nvPr userDrawn="1"/>
        </p:nvSpPr>
        <p:spPr>
          <a:xfrm>
            <a:off x="7671784" y="6315354"/>
            <a:ext cx="1856872" cy="369332"/>
          </a:xfrm>
          <a:prstGeom prst="rect">
            <a:avLst/>
          </a:prstGeom>
          <a:noFill/>
        </p:spPr>
        <p:txBody>
          <a:bodyPr wrap="square" rtlCol="0">
            <a:spAutoFit/>
          </a:bodyPr>
          <a:lstStyle/>
          <a:p>
            <a:r>
              <a:rPr lang="es-MX" b="1" dirty="0">
                <a:solidFill>
                  <a:schemeClr val="bg1"/>
                </a:solidFill>
              </a:rPr>
              <a:t>@iasddistritotula</a:t>
            </a:r>
          </a:p>
        </p:txBody>
      </p:sp>
      <p:pic>
        <p:nvPicPr>
          <p:cNvPr id="3" name="Imagen 2">
            <a:extLst>
              <a:ext uri="{FF2B5EF4-FFF2-40B4-BE49-F238E27FC236}">
                <a16:creationId xmlns:a16="http://schemas.microsoft.com/office/drawing/2014/main" id="{87E4EAE6-FDDF-1C47-361C-6A8E7BBB94CA}"/>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19938315">
            <a:off x="8556138" y="233325"/>
            <a:ext cx="3082778" cy="2055185"/>
          </a:xfrm>
          <a:prstGeom prst="rect">
            <a:avLst/>
          </a:prstGeom>
        </p:spPr>
      </p:pic>
    </p:spTree>
    <p:extLst>
      <p:ext uri="{BB962C8B-B14F-4D97-AF65-F5344CB8AC3E}">
        <p14:creationId xmlns:p14="http://schemas.microsoft.com/office/powerpoint/2010/main" val="20601133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Encabezado de sección">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0F6A906D-97A9-4CDE-B7B4-821AF89773E8}"/>
              </a:ext>
            </a:extLst>
          </p:cNvPr>
          <p:cNvSpPr>
            <a:spLocks noGrp="1"/>
          </p:cNvSpPr>
          <p:nvPr>
            <p:ph type="body" sz="quarter" idx="10"/>
          </p:nvPr>
        </p:nvSpPr>
        <p:spPr>
          <a:xfrm>
            <a:off x="407368" y="1052736"/>
            <a:ext cx="11449272" cy="1274539"/>
          </a:xfrm>
        </p:spPr>
        <p:txBody>
          <a:bodyPr/>
          <a:lstStyle>
            <a:lvl1pPr>
              <a:defRPr>
                <a:latin typeface="Arial Rounded MT Bold" panose="020F0704030504030204" pitchFamily="34" charset="0"/>
              </a:defRPr>
            </a:lvl1pPr>
          </a:lstStyle>
          <a:p>
            <a:pPr lvl="0"/>
            <a:r>
              <a:rPr lang="es-ES"/>
              <a:t>Haga clic para modificar los estilos de texto del patrón</a:t>
            </a:r>
          </a:p>
        </p:txBody>
      </p:sp>
      <p:grpSp>
        <p:nvGrpSpPr>
          <p:cNvPr id="8" name="Grupo 7">
            <a:extLst>
              <a:ext uri="{FF2B5EF4-FFF2-40B4-BE49-F238E27FC236}">
                <a16:creationId xmlns:a16="http://schemas.microsoft.com/office/drawing/2014/main" id="{93082F60-C532-49DB-A67D-0A600D580FFE}"/>
              </a:ext>
            </a:extLst>
          </p:cNvPr>
          <p:cNvGrpSpPr/>
          <p:nvPr userDrawn="1"/>
        </p:nvGrpSpPr>
        <p:grpSpPr>
          <a:xfrm>
            <a:off x="407368" y="44624"/>
            <a:ext cx="11449272" cy="792088"/>
            <a:chOff x="407368" y="2924944"/>
            <a:chExt cx="11449272" cy="720080"/>
          </a:xfrm>
          <a:solidFill>
            <a:srgbClr val="7B2991"/>
          </a:solidFill>
        </p:grpSpPr>
        <p:sp>
          <p:nvSpPr>
            <p:cNvPr id="2" name="Rectángulo: esquinas redondeadas 1">
              <a:extLst>
                <a:ext uri="{FF2B5EF4-FFF2-40B4-BE49-F238E27FC236}">
                  <a16:creationId xmlns:a16="http://schemas.microsoft.com/office/drawing/2014/main" id="{65395420-A9FA-4043-A016-9CB89BA95122}"/>
                </a:ext>
              </a:extLst>
            </p:cNvPr>
            <p:cNvSpPr/>
            <p:nvPr userDrawn="1"/>
          </p:nvSpPr>
          <p:spPr>
            <a:xfrm>
              <a:off x="407368" y="2924944"/>
              <a:ext cx="11449272" cy="720080"/>
            </a:xfrm>
            <a:prstGeom prst="roundRect">
              <a:avLst/>
            </a:prstGeom>
            <a:grp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600" dirty="0">
                  <a:solidFill>
                    <a:schemeClr val="bg1"/>
                  </a:solidFill>
                  <a:latin typeface="Lucida Sans Unicode" panose="020B0602030504020204" pitchFamily="34" charset="0"/>
                  <a:cs typeface="Lucida Sans Unicode" panose="020B0602030504020204" pitchFamily="34" charset="0"/>
                </a:rPr>
                <a:t>PARA ESTUDIAR Y MEDITAR</a:t>
              </a:r>
            </a:p>
          </p:txBody>
        </p:sp>
        <p:pic>
          <p:nvPicPr>
            <p:cNvPr id="4" name="Imagen 3">
              <a:extLst>
                <a:ext uri="{FF2B5EF4-FFF2-40B4-BE49-F238E27FC236}">
                  <a16:creationId xmlns:a16="http://schemas.microsoft.com/office/drawing/2014/main" id="{1E6995D9-C209-4BEC-806E-16ADECA49E5E}"/>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50096" y1="22780" x2="50096" y2="22780"/>
                          <a14:foregroundMark x1="52987" y1="26641" x2="52987" y2="26641"/>
                          <a14:foregroundMark x1="53372" y1="34749" x2="53372" y2="34749"/>
                          <a14:foregroundMark x1="59538" y1="46911" x2="59538" y2="46911"/>
                          <a14:foregroundMark x1="62428" y1="51351" x2="62428" y2="51351"/>
                          <a14:foregroundMark x1="62813" y1="58880" x2="62813" y2="58880"/>
                          <a14:foregroundMark x1="71869" y1="74131" x2="71869" y2="74131"/>
                          <a14:foregroundMark x1="52023" y1="72008" x2="52023" y2="72008"/>
                        </a14:backgroundRemoval>
                      </a14:imgEffect>
                    </a14:imgLayer>
                  </a14:imgProps>
                </a:ext>
                <a:ext uri="{28A0092B-C50C-407E-A947-70E740481C1C}">
                  <a14:useLocalDpi xmlns:a14="http://schemas.microsoft.com/office/drawing/2010/main" val="0"/>
                </a:ext>
              </a:extLst>
            </a:blip>
            <a:stretch>
              <a:fillRect/>
            </a:stretch>
          </p:blipFill>
          <p:spPr>
            <a:xfrm>
              <a:off x="10992544" y="2924944"/>
              <a:ext cx="672278" cy="670983"/>
            </a:xfrm>
            <a:prstGeom prst="rect">
              <a:avLst/>
            </a:prstGeom>
            <a:grpFill/>
          </p:spPr>
        </p:pic>
      </p:grpSp>
    </p:spTree>
    <p:extLst>
      <p:ext uri="{BB962C8B-B14F-4D97-AF65-F5344CB8AC3E}">
        <p14:creationId xmlns:p14="http://schemas.microsoft.com/office/powerpoint/2010/main" val="114278164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974F86-18BE-4452-B8BD-FB7420D4B553}"/>
              </a:ext>
            </a:extLst>
          </p:cNvPr>
          <p:cNvSpPr>
            <a:spLocks noGrp="1"/>
          </p:cNvSpPr>
          <p:nvPr>
            <p:ph type="title" hasCustomPrompt="1"/>
          </p:nvPr>
        </p:nvSpPr>
        <p:spPr>
          <a:xfrm>
            <a:off x="263352" y="365126"/>
            <a:ext cx="6552728" cy="1206500"/>
          </a:xfrm>
          <a:solidFill>
            <a:schemeClr val="bg1"/>
          </a:solidFill>
        </p:spPr>
        <p:txBody>
          <a:bodyPr/>
          <a:lstStyle>
            <a:lvl1pPr marL="0" indent="0" algn="ctr" defTabSz="895350">
              <a:defRPr>
                <a:solidFill>
                  <a:schemeClr val="tx1"/>
                </a:solidFill>
                <a:latin typeface="Arial Rounded MT Bold" panose="020F0704030504030204" pitchFamily="34" charset="0"/>
              </a:defRPr>
            </a:lvl1pPr>
          </a:lstStyle>
          <a:p>
            <a:r>
              <a:rPr lang="es-ES" dirty="0">
                <a:solidFill>
                  <a:srgbClr val="FF0000"/>
                </a:solidFill>
              </a:rPr>
              <a:t>Para memorizar</a:t>
            </a:r>
            <a:endParaRPr lang="es-MX" dirty="0"/>
          </a:p>
        </p:txBody>
      </p:sp>
      <p:sp>
        <p:nvSpPr>
          <p:cNvPr id="10" name="Rectángulo 9">
            <a:extLst>
              <a:ext uri="{FF2B5EF4-FFF2-40B4-BE49-F238E27FC236}">
                <a16:creationId xmlns:a16="http://schemas.microsoft.com/office/drawing/2014/main" id="{B1ABF945-0BFA-4146-A229-6FA278D56EB4}"/>
              </a:ext>
            </a:extLst>
          </p:cNvPr>
          <p:cNvSpPr/>
          <p:nvPr userDrawn="1"/>
        </p:nvSpPr>
        <p:spPr>
          <a:xfrm>
            <a:off x="263352" y="1772816"/>
            <a:ext cx="6552728" cy="4968552"/>
          </a:xfrm>
          <a:prstGeom prst="rect">
            <a:avLst/>
          </a:prstGeom>
        </p:spPr>
        <p:txBody>
          <a:bodyPr wrap="square">
            <a:normAutofit fontScale="70000" lnSpcReduction="20000"/>
          </a:bodyPr>
          <a:lstStyle/>
          <a:p>
            <a:pPr algn="ctr"/>
            <a:r>
              <a:rPr lang="es-MX" sz="3600" b="1" i="0" dirty="0">
                <a:solidFill>
                  <a:srgbClr val="FE9F41"/>
                </a:solidFill>
                <a:effectLst/>
                <a:latin typeface="Lucida Grande"/>
              </a:rPr>
              <a:t> </a:t>
            </a:r>
            <a:r>
              <a:rPr lang="es-MX" sz="7000" b="1" i="0" dirty="0">
                <a:solidFill>
                  <a:schemeClr val="tx1"/>
                </a:solidFill>
                <a:effectLst/>
                <a:latin typeface="Times New Roman" panose="02020603050405020304" pitchFamily="18" charset="0"/>
                <a:cs typeface="Times New Roman" panose="02020603050405020304" pitchFamily="18" charset="0"/>
              </a:rPr>
              <a:t>Ofrece a Dios sacrificios de alabanza, y paga tus votos al Altísimo, e invócame en el día de la angustia; te libraré, y tú me honrarás”</a:t>
            </a:r>
          </a:p>
          <a:p>
            <a:pPr algn="ctr"/>
            <a:r>
              <a:rPr lang="es-MX" sz="7000" b="1" i="0" dirty="0">
                <a:solidFill>
                  <a:schemeClr val="tx1"/>
                </a:solidFill>
                <a:effectLst/>
                <a:latin typeface="Times New Roman" panose="02020603050405020304" pitchFamily="18" charset="0"/>
                <a:cs typeface="Times New Roman" panose="02020603050405020304" pitchFamily="18" charset="0"/>
              </a:rPr>
              <a:t>(Sal. 50:14, 15).</a:t>
            </a:r>
            <a:endParaRPr lang="es-MX" sz="7100" b="1" kern="1200" dirty="0">
              <a:solidFill>
                <a:schemeClr val="tx1"/>
              </a:solidFill>
              <a:latin typeface="Arial Rounded MT Bold" panose="020F0704030504030204" pitchFamily="34" charset="0"/>
              <a:ea typeface="+mj-ea"/>
              <a:cs typeface="+mj-cs"/>
            </a:endParaRPr>
          </a:p>
        </p:txBody>
      </p:sp>
      <p:sp>
        <p:nvSpPr>
          <p:cNvPr id="18" name="Rectángulo 17">
            <a:extLst>
              <a:ext uri="{FF2B5EF4-FFF2-40B4-BE49-F238E27FC236}">
                <a16:creationId xmlns:a16="http://schemas.microsoft.com/office/drawing/2014/main" id="{E333BF84-1192-4899-AA77-A68B74979C61}"/>
              </a:ext>
            </a:extLst>
          </p:cNvPr>
          <p:cNvSpPr/>
          <p:nvPr userDrawn="1"/>
        </p:nvSpPr>
        <p:spPr>
          <a:xfrm>
            <a:off x="10495632" y="1"/>
            <a:ext cx="1735793" cy="6865654"/>
          </a:xfrm>
          <a:prstGeom prst="rect">
            <a:avLst/>
          </a:prstGeom>
          <a:solidFill>
            <a:srgbClr val="01828D"/>
          </a:solidFill>
          <a:ln>
            <a:solidFill>
              <a:srgbClr val="F2C4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rgbClr val="01828D"/>
              </a:solidFill>
            </a:endParaRPr>
          </a:p>
        </p:txBody>
      </p:sp>
      <p:pic>
        <p:nvPicPr>
          <p:cNvPr id="19" name="Imagen 18">
            <a:extLst>
              <a:ext uri="{FF2B5EF4-FFF2-40B4-BE49-F238E27FC236}">
                <a16:creationId xmlns:a16="http://schemas.microsoft.com/office/drawing/2014/main" id="{5B0CA18A-9C54-4131-A5DA-FF26E3DDD826}"/>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500898" y="5290541"/>
            <a:ext cx="1691102" cy="1594843"/>
          </a:xfrm>
          <a:prstGeom prst="rect">
            <a:avLst/>
          </a:prstGeom>
        </p:spPr>
      </p:pic>
    </p:spTree>
    <p:extLst>
      <p:ext uri="{BB962C8B-B14F-4D97-AF65-F5344CB8AC3E}">
        <p14:creationId xmlns:p14="http://schemas.microsoft.com/office/powerpoint/2010/main" val="2479423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A0D82C-9B1D-481F-A2E7-393CCFE147F0}"/>
              </a:ext>
            </a:extLst>
          </p:cNvPr>
          <p:cNvSpPr>
            <a:spLocks noGrp="1"/>
          </p:cNvSpPr>
          <p:nvPr>
            <p:ph type="title" hasCustomPrompt="1"/>
          </p:nvPr>
        </p:nvSpPr>
        <p:spPr>
          <a:xfrm>
            <a:off x="479376" y="365125"/>
            <a:ext cx="9506272" cy="831627"/>
          </a:xfrm>
          <a:solidFill>
            <a:srgbClr val="01828D"/>
          </a:solidFill>
          <a:ln>
            <a:solidFill>
              <a:srgbClr val="31ADB5"/>
            </a:solidFill>
          </a:ln>
          <a:effectLst>
            <a:outerShdw blurRad="76200" dist="27940" dir="5400000" algn="ctr">
              <a:srgbClr val="31ADB5">
                <a:alpha val="32000"/>
              </a:srgbClr>
            </a:outerShdw>
          </a:effectLst>
          <a:scene3d>
            <a:camera prst="orthographicFront">
              <a:rot lat="0" lon="0" rev="0"/>
            </a:camera>
            <a:lightRig rig="balanced" dir="t">
              <a:rot lat="0" lon="0" rev="8700000"/>
            </a:lightRig>
          </a:scene3d>
          <a:sp3d contourW="12700">
            <a:bevelT w="190500" h="38100"/>
            <a:contourClr>
              <a:srgbClr val="31ADB5"/>
            </a:contourClr>
          </a:sp3d>
        </p:spPr>
        <p:txBody>
          <a:bodyPr>
            <a:normAutofit/>
          </a:bodyPr>
          <a:lstStyle>
            <a:lvl1pPr algn="ctr">
              <a:defRPr lang="es-MX" sz="4800" kern="1200" dirty="0">
                <a:ln>
                  <a:solidFill>
                    <a:schemeClr val="tx1"/>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mj-ea"/>
                <a:cs typeface="+mj-cs"/>
              </a:defRPr>
            </a:lvl1pPr>
          </a:lstStyle>
          <a:p>
            <a:r>
              <a:rPr lang="es-MX" dirty="0"/>
              <a:t>Enfoque del estudio</a:t>
            </a:r>
          </a:p>
        </p:txBody>
      </p:sp>
      <p:sp>
        <p:nvSpPr>
          <p:cNvPr id="3" name="Rectángulo 2">
            <a:extLst>
              <a:ext uri="{FF2B5EF4-FFF2-40B4-BE49-F238E27FC236}">
                <a16:creationId xmlns:a16="http://schemas.microsoft.com/office/drawing/2014/main" id="{C688665C-6185-4BD2-9EA1-FD2D58DBAB1B}"/>
              </a:ext>
            </a:extLst>
          </p:cNvPr>
          <p:cNvSpPr/>
          <p:nvPr userDrawn="1"/>
        </p:nvSpPr>
        <p:spPr>
          <a:xfrm>
            <a:off x="10452089" y="0"/>
            <a:ext cx="1735793" cy="6858000"/>
          </a:xfrm>
          <a:prstGeom prst="rect">
            <a:avLst/>
          </a:prstGeom>
          <a:solidFill>
            <a:srgbClr val="01828D"/>
          </a:solidFill>
          <a:ln>
            <a:solidFill>
              <a:srgbClr val="F2C4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Imagen 3">
            <a:extLst>
              <a:ext uri="{FF2B5EF4-FFF2-40B4-BE49-F238E27FC236}">
                <a16:creationId xmlns:a16="http://schemas.microsoft.com/office/drawing/2014/main" id="{4683BC68-2AD2-47DF-9809-1E88825E78D8}"/>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500898" y="5290541"/>
            <a:ext cx="1686984" cy="1594843"/>
          </a:xfrm>
          <a:prstGeom prst="rect">
            <a:avLst/>
          </a:prstGeom>
        </p:spPr>
      </p:pic>
    </p:spTree>
    <p:extLst>
      <p:ext uri="{BB962C8B-B14F-4D97-AF65-F5344CB8AC3E}">
        <p14:creationId xmlns:p14="http://schemas.microsoft.com/office/powerpoint/2010/main" val="2113206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Encabezado de sección">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447AF23A-654F-4A5A-99FB-642F8FEB12A0}"/>
              </a:ext>
            </a:extLst>
          </p:cNvPr>
          <p:cNvGrpSpPr/>
          <p:nvPr userDrawn="1"/>
        </p:nvGrpSpPr>
        <p:grpSpPr>
          <a:xfrm>
            <a:off x="990600" y="0"/>
            <a:ext cx="11201400" cy="664119"/>
            <a:chOff x="733425" y="38100"/>
            <a:chExt cx="8401050" cy="447675"/>
          </a:xfrm>
          <a:gradFill flip="none" rotWithShape="1">
            <a:gsLst>
              <a:gs pos="0">
                <a:srgbClr val="FFC000"/>
              </a:gs>
              <a:gs pos="50000">
                <a:srgbClr val="FFC000"/>
              </a:gs>
              <a:gs pos="100000">
                <a:srgbClr val="FFC000"/>
              </a:gs>
            </a:gsLst>
            <a:lin ang="2700000" scaled="1"/>
            <a:tileRect/>
          </a:gradFill>
        </p:grpSpPr>
        <p:sp>
          <p:nvSpPr>
            <p:cNvPr id="7" name="Rectángulo 6">
              <a:extLst>
                <a:ext uri="{FF2B5EF4-FFF2-40B4-BE49-F238E27FC236}">
                  <a16:creationId xmlns:a16="http://schemas.microsoft.com/office/drawing/2014/main" id="{79894453-0B23-43C7-9260-25FD59A95588}"/>
                </a:ext>
              </a:extLst>
            </p:cNvPr>
            <p:cNvSpPr/>
            <p:nvPr userDrawn="1"/>
          </p:nvSpPr>
          <p:spPr>
            <a:xfrm>
              <a:off x="809625" y="38100"/>
              <a:ext cx="8324850" cy="4476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88900"/>
                <a:bevelB w="38100" h="25400"/>
              </a:sp3d>
            </a:bodyPr>
            <a:lstStyle/>
            <a:p>
              <a:pPr algn="ctr"/>
              <a:endParaRPr lang="es-MX" sz="1800">
                <a:effectLst>
                  <a:outerShdw blurRad="50800" dir="5400000" algn="ctr" rotWithShape="0">
                    <a:schemeClr val="accent4">
                      <a:lumMod val="60000"/>
                      <a:lumOff val="40000"/>
                    </a:schemeClr>
                  </a:outerShdw>
                </a:effectLst>
              </a:endParaRPr>
            </a:p>
          </p:txBody>
        </p:sp>
        <p:sp>
          <p:nvSpPr>
            <p:cNvPr id="9" name="Diagrama de flujo: datos almacenados 8">
              <a:extLst>
                <a:ext uri="{FF2B5EF4-FFF2-40B4-BE49-F238E27FC236}">
                  <a16:creationId xmlns:a16="http://schemas.microsoft.com/office/drawing/2014/main" id="{380449C2-3922-4038-8FCC-09672F474A59}"/>
                </a:ext>
              </a:extLst>
            </p:cNvPr>
            <p:cNvSpPr/>
            <p:nvPr userDrawn="1"/>
          </p:nvSpPr>
          <p:spPr>
            <a:xfrm>
              <a:off x="733425" y="38100"/>
              <a:ext cx="600075" cy="447675"/>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38100" h="88900"/>
                <a:bevelB w="38100" h="25400"/>
              </a:sp3d>
            </a:bodyPr>
            <a:lstStyle/>
            <a:p>
              <a:pPr algn="ctr"/>
              <a:endParaRPr lang="es-MX" sz="1800">
                <a:effectLst>
                  <a:outerShdw blurRad="50800" dir="5400000" algn="ctr" rotWithShape="0">
                    <a:schemeClr val="accent4">
                      <a:lumMod val="60000"/>
                      <a:lumOff val="40000"/>
                    </a:schemeClr>
                  </a:outerShdw>
                </a:effectLst>
              </a:endParaRPr>
            </a:p>
          </p:txBody>
        </p:sp>
      </p:grpSp>
      <p:sp>
        <p:nvSpPr>
          <p:cNvPr id="14" name="Rectángulo 13">
            <a:extLst>
              <a:ext uri="{FF2B5EF4-FFF2-40B4-BE49-F238E27FC236}">
                <a16:creationId xmlns:a16="http://schemas.microsoft.com/office/drawing/2014/main" id="{FA609D54-6BDB-4FC5-9555-A2FA3C1B5014}"/>
              </a:ext>
            </a:extLst>
          </p:cNvPr>
          <p:cNvSpPr/>
          <p:nvPr userDrawn="1"/>
        </p:nvSpPr>
        <p:spPr>
          <a:xfrm>
            <a:off x="8616280" y="6523434"/>
            <a:ext cx="3563936" cy="361950"/>
          </a:xfrm>
          <a:prstGeom prst="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15" name="Rectángulo 14">
            <a:extLst>
              <a:ext uri="{FF2B5EF4-FFF2-40B4-BE49-F238E27FC236}">
                <a16:creationId xmlns:a16="http://schemas.microsoft.com/office/drawing/2014/main" id="{90AD3A19-94B9-499B-B84B-37CEB1286296}"/>
              </a:ext>
            </a:extLst>
          </p:cNvPr>
          <p:cNvSpPr/>
          <p:nvPr userDrawn="1"/>
        </p:nvSpPr>
        <p:spPr>
          <a:xfrm>
            <a:off x="-11783" y="6767012"/>
            <a:ext cx="8628063" cy="118372"/>
          </a:xfrm>
          <a:prstGeom prst="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18" name="CuadroTexto 17">
            <a:extLst>
              <a:ext uri="{FF2B5EF4-FFF2-40B4-BE49-F238E27FC236}">
                <a16:creationId xmlns:a16="http://schemas.microsoft.com/office/drawing/2014/main" id="{1EC75721-423D-421B-A732-C9122905495E}"/>
              </a:ext>
            </a:extLst>
          </p:cNvPr>
          <p:cNvSpPr txBox="1"/>
          <p:nvPr userDrawn="1"/>
        </p:nvSpPr>
        <p:spPr>
          <a:xfrm>
            <a:off x="8616280" y="643335"/>
            <a:ext cx="3563936" cy="769441"/>
          </a:xfrm>
          <a:prstGeom prst="rect">
            <a:avLst/>
          </a:prstGeom>
          <a:noFill/>
          <a:ln>
            <a:noFill/>
          </a:ln>
        </p:spPr>
        <p:txBody>
          <a:bodyPr wrap="square" rtlCol="0">
            <a:spAutoFit/>
            <a:scene3d>
              <a:camera prst="obliqueTopRight"/>
              <a:lightRig rig="balanced" dir="t"/>
            </a:scene3d>
            <a:sp3d extrusionH="88900" prstMaterial="dkEdge">
              <a:bevelT w="0" h="127000"/>
              <a:bevelB w="38100" h="38100"/>
              <a:extrusionClr>
                <a:schemeClr val="accent6">
                  <a:lumMod val="60000"/>
                  <a:lumOff val="40000"/>
                </a:schemeClr>
              </a:extrusionClr>
            </a:sp3d>
          </a:bodyPr>
          <a:lstStyle>
            <a:defPPr>
              <a:defRPr lang="en-US"/>
            </a:defPPr>
            <a:lvl1pPr algn="ctr">
              <a:defRPr sz="4400">
                <a:ln>
                  <a:solidFill>
                    <a:schemeClr val="accent6">
                      <a:lumMod val="60000"/>
                      <a:lumOff val="40000"/>
                    </a:schemeClr>
                  </a:solidFill>
                </a:ln>
                <a:solidFill>
                  <a:srgbClr val="548235"/>
                </a:solidFill>
                <a:effectLst>
                  <a:outerShdw blurRad="50800" dir="5400000" algn="ctr" rotWithShape="0">
                    <a:srgbClr val="548235"/>
                  </a:outerShdw>
                </a:effectLst>
                <a:latin typeface="Abadi" panose="020B0604020202020204" pitchFamily="34" charset="0"/>
              </a:defRPr>
            </a:lvl1pPr>
          </a:lstStyle>
          <a:p>
            <a:pPr lvl="0"/>
            <a:r>
              <a:rPr lang="es-MX" dirty="0">
                <a:ln>
                  <a:solidFill>
                    <a:schemeClr val="accent4">
                      <a:lumMod val="60000"/>
                      <a:lumOff val="40000"/>
                    </a:schemeClr>
                  </a:solidFill>
                </a:ln>
                <a:solidFill>
                  <a:srgbClr val="FFFF00"/>
                </a:solidFill>
                <a:effectLst/>
                <a:latin typeface="Eras Bold ITC" panose="020B0907030504020204" pitchFamily="34" charset="0"/>
              </a:rPr>
              <a:t>Sábado</a:t>
            </a:r>
          </a:p>
        </p:txBody>
      </p:sp>
      <p:sp>
        <p:nvSpPr>
          <p:cNvPr id="11" name="Rectángulo 10">
            <a:extLst>
              <a:ext uri="{FF2B5EF4-FFF2-40B4-BE49-F238E27FC236}">
                <a16:creationId xmlns:a16="http://schemas.microsoft.com/office/drawing/2014/main" id="{C8514502-1155-4B3D-8F4D-4E71C876B1D0}"/>
              </a:ext>
            </a:extLst>
          </p:cNvPr>
          <p:cNvSpPr/>
          <p:nvPr userDrawn="1"/>
        </p:nvSpPr>
        <p:spPr>
          <a:xfrm>
            <a:off x="8616280" y="1430505"/>
            <a:ext cx="3563936" cy="118372"/>
          </a:xfrm>
          <a:prstGeom prst="rect">
            <a:avLst/>
          </a:prstGeom>
          <a:solidFill>
            <a:srgbClr val="FFC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Tree>
    <p:extLst>
      <p:ext uri="{BB962C8B-B14F-4D97-AF65-F5344CB8AC3E}">
        <p14:creationId xmlns:p14="http://schemas.microsoft.com/office/powerpoint/2010/main" val="2097460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Encabezado de sección">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447AF23A-654F-4A5A-99FB-642F8FEB12A0}"/>
              </a:ext>
            </a:extLst>
          </p:cNvPr>
          <p:cNvGrpSpPr/>
          <p:nvPr userDrawn="1"/>
        </p:nvGrpSpPr>
        <p:grpSpPr>
          <a:xfrm>
            <a:off x="1015280" y="0"/>
            <a:ext cx="11201400" cy="664116"/>
            <a:chOff x="733425" y="38100"/>
            <a:chExt cx="8401050" cy="447675"/>
          </a:xfrm>
          <a:solidFill>
            <a:srgbClr val="E19A43"/>
          </a:solidFill>
        </p:grpSpPr>
        <p:sp>
          <p:nvSpPr>
            <p:cNvPr id="7" name="Rectángulo 6">
              <a:extLst>
                <a:ext uri="{FF2B5EF4-FFF2-40B4-BE49-F238E27FC236}">
                  <a16:creationId xmlns:a16="http://schemas.microsoft.com/office/drawing/2014/main" id="{79894453-0B23-43C7-9260-25FD59A95588}"/>
                </a:ext>
              </a:extLst>
            </p:cNvPr>
            <p:cNvSpPr/>
            <p:nvPr userDrawn="1"/>
          </p:nvSpPr>
          <p:spPr>
            <a:xfrm>
              <a:off x="809625" y="38100"/>
              <a:ext cx="8324850" cy="4476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sp>
          <p:nvSpPr>
            <p:cNvPr id="9" name="Diagrama de flujo: datos almacenados 8">
              <a:extLst>
                <a:ext uri="{FF2B5EF4-FFF2-40B4-BE49-F238E27FC236}">
                  <a16:creationId xmlns:a16="http://schemas.microsoft.com/office/drawing/2014/main" id="{380449C2-3922-4038-8FCC-09672F474A59}"/>
                </a:ext>
              </a:extLst>
            </p:cNvPr>
            <p:cNvSpPr/>
            <p:nvPr userDrawn="1"/>
          </p:nvSpPr>
          <p:spPr>
            <a:xfrm>
              <a:off x="733425" y="38100"/>
              <a:ext cx="600075" cy="447675"/>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grpSp>
      <p:sp>
        <p:nvSpPr>
          <p:cNvPr id="14" name="Rectángulo 13">
            <a:extLst>
              <a:ext uri="{FF2B5EF4-FFF2-40B4-BE49-F238E27FC236}">
                <a16:creationId xmlns:a16="http://schemas.microsoft.com/office/drawing/2014/main" id="{FA609D54-6BDB-4FC5-9555-A2FA3C1B5014}"/>
              </a:ext>
            </a:extLst>
          </p:cNvPr>
          <p:cNvSpPr/>
          <p:nvPr userDrawn="1"/>
        </p:nvSpPr>
        <p:spPr>
          <a:xfrm>
            <a:off x="8628064" y="6481762"/>
            <a:ext cx="3563936" cy="361950"/>
          </a:xfrm>
          <a:prstGeom prst="rect">
            <a:avLst/>
          </a:prstGeom>
          <a:solidFill>
            <a:srgbClr val="E19A4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s-MX" dirty="0"/>
          </a:p>
        </p:txBody>
      </p:sp>
      <p:sp>
        <p:nvSpPr>
          <p:cNvPr id="15" name="Rectángulo 14">
            <a:extLst>
              <a:ext uri="{FF2B5EF4-FFF2-40B4-BE49-F238E27FC236}">
                <a16:creationId xmlns:a16="http://schemas.microsoft.com/office/drawing/2014/main" id="{90AD3A19-94B9-499B-B84B-37CEB1286296}"/>
              </a:ext>
            </a:extLst>
          </p:cNvPr>
          <p:cNvSpPr/>
          <p:nvPr userDrawn="1"/>
        </p:nvSpPr>
        <p:spPr>
          <a:xfrm>
            <a:off x="0" y="6719887"/>
            <a:ext cx="8628063" cy="123825"/>
          </a:xfrm>
          <a:prstGeom prst="rect">
            <a:avLst/>
          </a:prstGeom>
          <a:solidFill>
            <a:srgbClr val="E19A4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s-MX" dirty="0"/>
          </a:p>
        </p:txBody>
      </p:sp>
      <p:sp>
        <p:nvSpPr>
          <p:cNvPr id="2" name="CuadroTexto 1">
            <a:extLst>
              <a:ext uri="{FF2B5EF4-FFF2-40B4-BE49-F238E27FC236}">
                <a16:creationId xmlns:a16="http://schemas.microsoft.com/office/drawing/2014/main" id="{EB08DBCC-2826-42D1-877C-6CFA8A9804C1}"/>
              </a:ext>
            </a:extLst>
          </p:cNvPr>
          <p:cNvSpPr txBox="1"/>
          <p:nvPr userDrawn="1"/>
        </p:nvSpPr>
        <p:spPr>
          <a:xfrm>
            <a:off x="8628062" y="620688"/>
            <a:ext cx="3563935" cy="769441"/>
          </a:xfrm>
          <a:prstGeom prst="rect">
            <a:avLst/>
          </a:prstGeom>
          <a:noFill/>
          <a:ln>
            <a:noFill/>
          </a:ln>
        </p:spPr>
        <p:txBody>
          <a:bodyPr wrap="square" rtlCol="0">
            <a:spAutoFit/>
            <a:scene3d>
              <a:camera prst="obliqueTopRight"/>
              <a:lightRig rig="balanced" dir="t"/>
            </a:scene3d>
            <a:sp3d extrusionH="88900" prstMaterial="dkEdge">
              <a:bevelT w="0" h="127000"/>
              <a:bevelB w="38100" h="38100"/>
              <a:extrusionClr>
                <a:schemeClr val="accent6">
                  <a:lumMod val="60000"/>
                  <a:lumOff val="40000"/>
                </a:schemeClr>
              </a:extrusionClr>
            </a:sp3d>
          </a:bodyPr>
          <a:lstStyle/>
          <a:p>
            <a:pPr algn="ctr"/>
            <a:r>
              <a:rPr lang="es-MX" sz="4400" baseline="0" dirty="0">
                <a:ln>
                  <a:solidFill>
                    <a:schemeClr val="accent6">
                      <a:lumMod val="75000"/>
                    </a:schemeClr>
                  </a:solidFill>
                </a:ln>
                <a:solidFill>
                  <a:srgbClr val="FFC000"/>
                </a:solidFill>
                <a:effectLst>
                  <a:outerShdw blurRad="88900" dir="5400000" algn="ctr" rotWithShape="0">
                    <a:schemeClr val="accent2">
                      <a:lumMod val="60000"/>
                      <a:lumOff val="40000"/>
                    </a:schemeClr>
                  </a:outerShdw>
                </a:effectLst>
                <a:latin typeface="Eras Bold ITC" panose="020B0907030504020204" pitchFamily="34" charset="0"/>
              </a:rPr>
              <a:t>Domingo</a:t>
            </a:r>
          </a:p>
        </p:txBody>
      </p:sp>
      <p:sp>
        <p:nvSpPr>
          <p:cNvPr id="11" name="Rectángulo 10">
            <a:extLst>
              <a:ext uri="{FF2B5EF4-FFF2-40B4-BE49-F238E27FC236}">
                <a16:creationId xmlns:a16="http://schemas.microsoft.com/office/drawing/2014/main" id="{25676727-9345-463B-8ECA-EB680D14F607}"/>
              </a:ext>
            </a:extLst>
          </p:cNvPr>
          <p:cNvSpPr/>
          <p:nvPr userDrawn="1"/>
        </p:nvSpPr>
        <p:spPr>
          <a:xfrm>
            <a:off x="8628062" y="1360413"/>
            <a:ext cx="3563935" cy="123825"/>
          </a:xfrm>
          <a:prstGeom prst="rect">
            <a:avLst/>
          </a:prstGeom>
          <a:solidFill>
            <a:srgbClr val="E19A43"/>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s-MX" dirty="0"/>
          </a:p>
        </p:txBody>
      </p:sp>
    </p:spTree>
    <p:extLst>
      <p:ext uri="{BB962C8B-B14F-4D97-AF65-F5344CB8AC3E}">
        <p14:creationId xmlns:p14="http://schemas.microsoft.com/office/powerpoint/2010/main" val="481499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Encabezado de sección">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447AF23A-654F-4A5A-99FB-642F8FEB12A0}"/>
              </a:ext>
            </a:extLst>
          </p:cNvPr>
          <p:cNvGrpSpPr/>
          <p:nvPr userDrawn="1"/>
        </p:nvGrpSpPr>
        <p:grpSpPr>
          <a:xfrm>
            <a:off x="990600" y="3096"/>
            <a:ext cx="11201400" cy="664117"/>
            <a:chOff x="733425" y="38100"/>
            <a:chExt cx="8401050" cy="447675"/>
          </a:xfrm>
          <a:solidFill>
            <a:srgbClr val="856253"/>
          </a:solidFill>
        </p:grpSpPr>
        <p:sp>
          <p:nvSpPr>
            <p:cNvPr id="7" name="Rectángulo 6">
              <a:extLst>
                <a:ext uri="{FF2B5EF4-FFF2-40B4-BE49-F238E27FC236}">
                  <a16:creationId xmlns:a16="http://schemas.microsoft.com/office/drawing/2014/main" id="{79894453-0B23-43C7-9260-25FD59A95588}"/>
                </a:ext>
              </a:extLst>
            </p:cNvPr>
            <p:cNvSpPr/>
            <p:nvPr userDrawn="1"/>
          </p:nvSpPr>
          <p:spPr>
            <a:xfrm>
              <a:off x="809625" y="38100"/>
              <a:ext cx="8324850" cy="4476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sp>
          <p:nvSpPr>
            <p:cNvPr id="9" name="Diagrama de flujo: datos almacenados 8">
              <a:extLst>
                <a:ext uri="{FF2B5EF4-FFF2-40B4-BE49-F238E27FC236}">
                  <a16:creationId xmlns:a16="http://schemas.microsoft.com/office/drawing/2014/main" id="{380449C2-3922-4038-8FCC-09672F474A59}"/>
                </a:ext>
              </a:extLst>
            </p:cNvPr>
            <p:cNvSpPr/>
            <p:nvPr userDrawn="1"/>
          </p:nvSpPr>
          <p:spPr>
            <a:xfrm>
              <a:off x="733425" y="38100"/>
              <a:ext cx="600075" cy="447675"/>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grpSp>
      <p:sp>
        <p:nvSpPr>
          <p:cNvPr id="14" name="Rectángulo 13">
            <a:extLst>
              <a:ext uri="{FF2B5EF4-FFF2-40B4-BE49-F238E27FC236}">
                <a16:creationId xmlns:a16="http://schemas.microsoft.com/office/drawing/2014/main" id="{FA609D54-6BDB-4FC5-9555-A2FA3C1B5014}"/>
              </a:ext>
            </a:extLst>
          </p:cNvPr>
          <p:cNvSpPr/>
          <p:nvPr userDrawn="1"/>
        </p:nvSpPr>
        <p:spPr>
          <a:xfrm>
            <a:off x="8628064" y="6496050"/>
            <a:ext cx="3563936" cy="361950"/>
          </a:xfrm>
          <a:prstGeom prst="rect">
            <a:avLst/>
          </a:prstGeom>
          <a:solidFill>
            <a:srgbClr val="856253"/>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15" name="Rectángulo 14">
            <a:extLst>
              <a:ext uri="{FF2B5EF4-FFF2-40B4-BE49-F238E27FC236}">
                <a16:creationId xmlns:a16="http://schemas.microsoft.com/office/drawing/2014/main" id="{90AD3A19-94B9-499B-B84B-37CEB1286296}"/>
              </a:ext>
            </a:extLst>
          </p:cNvPr>
          <p:cNvSpPr/>
          <p:nvPr userDrawn="1"/>
        </p:nvSpPr>
        <p:spPr>
          <a:xfrm>
            <a:off x="0" y="6734175"/>
            <a:ext cx="8628063" cy="123825"/>
          </a:xfrm>
          <a:prstGeom prst="rect">
            <a:avLst/>
          </a:prstGeom>
          <a:solidFill>
            <a:srgbClr val="856253"/>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2" name="CuadroTexto 1">
            <a:extLst>
              <a:ext uri="{FF2B5EF4-FFF2-40B4-BE49-F238E27FC236}">
                <a16:creationId xmlns:a16="http://schemas.microsoft.com/office/drawing/2014/main" id="{EB08DBCC-2826-42D1-877C-6CFA8A9804C1}"/>
              </a:ext>
            </a:extLst>
          </p:cNvPr>
          <p:cNvSpPr txBox="1"/>
          <p:nvPr userDrawn="1"/>
        </p:nvSpPr>
        <p:spPr>
          <a:xfrm>
            <a:off x="8628062" y="643335"/>
            <a:ext cx="3563935" cy="769441"/>
          </a:xfrm>
          <a:prstGeom prst="rect">
            <a:avLst/>
          </a:prstGeom>
          <a:noFill/>
        </p:spPr>
        <p:txBody>
          <a:bodyPr wrap="square" rtlCol="0">
            <a:spAutoFit/>
            <a:scene3d>
              <a:camera prst="obliqueTopRight"/>
              <a:lightRig rig="balanced" dir="t"/>
            </a:scene3d>
            <a:sp3d extrusionH="88900" prstMaterial="dkEdge">
              <a:bevelT w="0" h="127000"/>
              <a:bevelB w="38100" h="38100"/>
              <a:extrusionClr>
                <a:srgbClr val="2F5597"/>
              </a:extrusionClr>
              <a:contourClr>
                <a:schemeClr val="accent1">
                  <a:lumMod val="60000"/>
                  <a:lumOff val="40000"/>
                </a:schemeClr>
              </a:contourClr>
            </a:sp3d>
          </a:bodyPr>
          <a:lstStyle/>
          <a:p>
            <a:pPr algn="ctr"/>
            <a:r>
              <a:rPr lang="es-MX" sz="4400" dirty="0">
                <a:ln>
                  <a:solidFill>
                    <a:srgbClr val="69727B"/>
                  </a:solidFill>
                </a:ln>
                <a:solidFill>
                  <a:srgbClr val="856050"/>
                </a:solidFill>
                <a:effectLst>
                  <a:innerShdw blurRad="63500" dist="50800" dir="18900000">
                    <a:prstClr val="black">
                      <a:alpha val="50000"/>
                    </a:prstClr>
                  </a:innerShdw>
                </a:effectLst>
                <a:latin typeface="Eras Bold ITC" panose="020B0907030504020204" pitchFamily="34" charset="0"/>
              </a:rPr>
              <a:t>Lunes</a:t>
            </a:r>
          </a:p>
        </p:txBody>
      </p:sp>
      <p:cxnSp>
        <p:nvCxnSpPr>
          <p:cNvPr id="8" name="Conector recto 7">
            <a:extLst>
              <a:ext uri="{FF2B5EF4-FFF2-40B4-BE49-F238E27FC236}">
                <a16:creationId xmlns:a16="http://schemas.microsoft.com/office/drawing/2014/main" id="{44EA761E-8895-4B7F-A0D2-5637A17499D0}"/>
              </a:ext>
            </a:extLst>
          </p:cNvPr>
          <p:cNvCxnSpPr>
            <a:cxnSpLocks/>
          </p:cNvCxnSpPr>
          <p:nvPr userDrawn="1"/>
        </p:nvCxnSpPr>
        <p:spPr>
          <a:xfrm>
            <a:off x="8628063" y="1223205"/>
            <a:ext cx="3563936" cy="0"/>
          </a:xfrm>
          <a:prstGeom prst="line">
            <a:avLst/>
          </a:prstGeom>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13" name="Rectángulo 12">
            <a:extLst>
              <a:ext uri="{FF2B5EF4-FFF2-40B4-BE49-F238E27FC236}">
                <a16:creationId xmlns:a16="http://schemas.microsoft.com/office/drawing/2014/main" id="{17E138AC-C985-4B6B-A54C-00F6E8E20E59}"/>
              </a:ext>
            </a:extLst>
          </p:cNvPr>
          <p:cNvSpPr/>
          <p:nvPr userDrawn="1"/>
        </p:nvSpPr>
        <p:spPr>
          <a:xfrm flipV="1">
            <a:off x="8628058" y="1423956"/>
            <a:ext cx="3563939" cy="120563"/>
          </a:xfrm>
          <a:prstGeom prst="rect">
            <a:avLst/>
          </a:prstGeom>
          <a:solidFill>
            <a:srgbClr val="856253"/>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Tree>
    <p:extLst>
      <p:ext uri="{BB962C8B-B14F-4D97-AF65-F5344CB8AC3E}">
        <p14:creationId xmlns:p14="http://schemas.microsoft.com/office/powerpoint/2010/main" val="3149156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Encabezado de sección">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447AF23A-654F-4A5A-99FB-642F8FEB12A0}"/>
              </a:ext>
            </a:extLst>
          </p:cNvPr>
          <p:cNvGrpSpPr/>
          <p:nvPr userDrawn="1"/>
        </p:nvGrpSpPr>
        <p:grpSpPr>
          <a:xfrm>
            <a:off x="990600" y="-1241"/>
            <a:ext cx="11201400" cy="664117"/>
            <a:chOff x="733425" y="38100"/>
            <a:chExt cx="8401050" cy="447675"/>
          </a:xfrm>
          <a:solidFill>
            <a:srgbClr val="373C3E"/>
          </a:solidFill>
        </p:grpSpPr>
        <p:sp>
          <p:nvSpPr>
            <p:cNvPr id="7" name="Rectángulo 6">
              <a:extLst>
                <a:ext uri="{FF2B5EF4-FFF2-40B4-BE49-F238E27FC236}">
                  <a16:creationId xmlns:a16="http://schemas.microsoft.com/office/drawing/2014/main" id="{79894453-0B23-43C7-9260-25FD59A95588}"/>
                </a:ext>
              </a:extLst>
            </p:cNvPr>
            <p:cNvSpPr/>
            <p:nvPr userDrawn="1"/>
          </p:nvSpPr>
          <p:spPr>
            <a:xfrm>
              <a:off x="1214103" y="38100"/>
              <a:ext cx="7920372" cy="447675"/>
            </a:xfrm>
            <a:prstGeom prst="rect">
              <a:avLst/>
            </a:prstGeom>
            <a:solidFill>
              <a:srgbClr val="077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sp>
          <p:nvSpPr>
            <p:cNvPr id="9" name="Diagrama de flujo: datos almacenados 8">
              <a:extLst>
                <a:ext uri="{FF2B5EF4-FFF2-40B4-BE49-F238E27FC236}">
                  <a16:creationId xmlns:a16="http://schemas.microsoft.com/office/drawing/2014/main" id="{380449C2-3922-4038-8FCC-09672F474A59}"/>
                </a:ext>
              </a:extLst>
            </p:cNvPr>
            <p:cNvSpPr/>
            <p:nvPr userDrawn="1"/>
          </p:nvSpPr>
          <p:spPr>
            <a:xfrm>
              <a:off x="733425" y="38100"/>
              <a:ext cx="600075" cy="447675"/>
            </a:xfrm>
            <a:prstGeom prst="flowChartOnlineStorage">
              <a:avLst/>
            </a:prstGeom>
            <a:solidFill>
              <a:srgbClr val="077F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grpSp>
      <p:sp>
        <p:nvSpPr>
          <p:cNvPr id="14" name="Rectángulo 13">
            <a:extLst>
              <a:ext uri="{FF2B5EF4-FFF2-40B4-BE49-F238E27FC236}">
                <a16:creationId xmlns:a16="http://schemas.microsoft.com/office/drawing/2014/main" id="{FA609D54-6BDB-4FC5-9555-A2FA3C1B5014}"/>
              </a:ext>
            </a:extLst>
          </p:cNvPr>
          <p:cNvSpPr/>
          <p:nvPr userDrawn="1"/>
        </p:nvSpPr>
        <p:spPr>
          <a:xfrm>
            <a:off x="8628063" y="6496050"/>
            <a:ext cx="3563936" cy="361950"/>
          </a:xfrm>
          <a:prstGeom prst="rect">
            <a:avLst/>
          </a:prstGeom>
          <a:solidFill>
            <a:srgbClr val="077FBA"/>
          </a:solidFill>
          <a:ln>
            <a:solidFill>
              <a:srgbClr val="077FBA"/>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15" name="Rectángulo 14">
            <a:extLst>
              <a:ext uri="{FF2B5EF4-FFF2-40B4-BE49-F238E27FC236}">
                <a16:creationId xmlns:a16="http://schemas.microsoft.com/office/drawing/2014/main" id="{90AD3A19-94B9-499B-B84B-37CEB1286296}"/>
              </a:ext>
            </a:extLst>
          </p:cNvPr>
          <p:cNvSpPr/>
          <p:nvPr userDrawn="1"/>
        </p:nvSpPr>
        <p:spPr>
          <a:xfrm>
            <a:off x="0" y="6734175"/>
            <a:ext cx="8628063" cy="123825"/>
          </a:xfrm>
          <a:prstGeom prst="rect">
            <a:avLst/>
          </a:prstGeom>
          <a:solidFill>
            <a:srgbClr val="077FBA"/>
          </a:solidFill>
          <a:ln>
            <a:solidFill>
              <a:srgbClr val="077FBA"/>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2" name="CuadroTexto 1">
            <a:extLst>
              <a:ext uri="{FF2B5EF4-FFF2-40B4-BE49-F238E27FC236}">
                <a16:creationId xmlns:a16="http://schemas.microsoft.com/office/drawing/2014/main" id="{EB08DBCC-2826-42D1-877C-6CFA8A9804C1}"/>
              </a:ext>
            </a:extLst>
          </p:cNvPr>
          <p:cNvSpPr txBox="1"/>
          <p:nvPr userDrawn="1"/>
        </p:nvSpPr>
        <p:spPr>
          <a:xfrm>
            <a:off x="8616280" y="692696"/>
            <a:ext cx="3563936" cy="769441"/>
          </a:xfrm>
          <a:prstGeom prst="rect">
            <a:avLst/>
          </a:prstGeom>
          <a:noFill/>
        </p:spPr>
        <p:txBody>
          <a:bodyPr wrap="square" rtlCol="0">
            <a:spAutoFit/>
            <a:scene3d>
              <a:camera prst="obliqueTopRight"/>
              <a:lightRig rig="threePt" dir="t"/>
            </a:scene3d>
            <a:sp3d extrusionH="88900">
              <a:bevelT w="0" h="127000"/>
              <a:bevelB w="38100" h="38100"/>
              <a:extrusionClr>
                <a:srgbClr val="7030A0"/>
              </a:extrusionClr>
            </a:sp3d>
          </a:bodyPr>
          <a:lstStyle/>
          <a:p>
            <a:pPr algn="ctr"/>
            <a:r>
              <a:rPr lang="es-MX" sz="4400" dirty="0">
                <a:ln>
                  <a:solidFill>
                    <a:srgbClr val="077FBA"/>
                  </a:solidFill>
                </a:ln>
                <a:solidFill>
                  <a:srgbClr val="077FBA"/>
                </a:solidFill>
                <a:effectLst>
                  <a:innerShdw blurRad="63500" dist="50800" dir="18900000">
                    <a:prstClr val="black">
                      <a:alpha val="50000"/>
                    </a:prstClr>
                  </a:innerShdw>
                </a:effectLst>
                <a:latin typeface="Eras Bold ITC" panose="020B0907030504020204" pitchFamily="34" charset="0"/>
              </a:rPr>
              <a:t>Martes</a:t>
            </a:r>
          </a:p>
        </p:txBody>
      </p:sp>
      <p:sp>
        <p:nvSpPr>
          <p:cNvPr id="13" name="Rectángulo 12">
            <a:extLst>
              <a:ext uri="{FF2B5EF4-FFF2-40B4-BE49-F238E27FC236}">
                <a16:creationId xmlns:a16="http://schemas.microsoft.com/office/drawing/2014/main" id="{8DCE7C6C-E8C3-4E6F-AE3B-0618B032DE27}"/>
              </a:ext>
            </a:extLst>
          </p:cNvPr>
          <p:cNvSpPr/>
          <p:nvPr userDrawn="1"/>
        </p:nvSpPr>
        <p:spPr>
          <a:xfrm>
            <a:off x="8616280" y="1390129"/>
            <a:ext cx="3563936" cy="123825"/>
          </a:xfrm>
          <a:prstGeom prst="rect">
            <a:avLst/>
          </a:prstGeom>
          <a:solidFill>
            <a:srgbClr val="077FBA"/>
          </a:solidFill>
          <a:ln>
            <a:solidFill>
              <a:srgbClr val="077FBA"/>
            </a:solid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Tree>
    <p:extLst>
      <p:ext uri="{BB962C8B-B14F-4D97-AF65-F5344CB8AC3E}">
        <p14:creationId xmlns:p14="http://schemas.microsoft.com/office/powerpoint/2010/main" val="3266918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Encabezado de sección">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447AF23A-654F-4A5A-99FB-642F8FEB12A0}"/>
              </a:ext>
            </a:extLst>
          </p:cNvPr>
          <p:cNvGrpSpPr/>
          <p:nvPr userDrawn="1"/>
        </p:nvGrpSpPr>
        <p:grpSpPr>
          <a:xfrm>
            <a:off x="990600" y="-1238"/>
            <a:ext cx="11201400" cy="664117"/>
            <a:chOff x="733425" y="38100"/>
            <a:chExt cx="8401050" cy="447675"/>
          </a:xfrm>
          <a:solidFill>
            <a:srgbClr val="5CB9BF"/>
          </a:solidFill>
        </p:grpSpPr>
        <p:sp>
          <p:nvSpPr>
            <p:cNvPr id="7" name="Rectángulo 6">
              <a:extLst>
                <a:ext uri="{FF2B5EF4-FFF2-40B4-BE49-F238E27FC236}">
                  <a16:creationId xmlns:a16="http://schemas.microsoft.com/office/drawing/2014/main" id="{79894453-0B23-43C7-9260-25FD59A95588}"/>
                </a:ext>
              </a:extLst>
            </p:cNvPr>
            <p:cNvSpPr/>
            <p:nvPr userDrawn="1"/>
          </p:nvSpPr>
          <p:spPr>
            <a:xfrm>
              <a:off x="809625" y="38100"/>
              <a:ext cx="8324850" cy="4476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sp>
          <p:nvSpPr>
            <p:cNvPr id="9" name="Diagrama de flujo: datos almacenados 8">
              <a:extLst>
                <a:ext uri="{FF2B5EF4-FFF2-40B4-BE49-F238E27FC236}">
                  <a16:creationId xmlns:a16="http://schemas.microsoft.com/office/drawing/2014/main" id="{380449C2-3922-4038-8FCC-09672F474A59}"/>
                </a:ext>
              </a:extLst>
            </p:cNvPr>
            <p:cNvSpPr/>
            <p:nvPr userDrawn="1"/>
          </p:nvSpPr>
          <p:spPr>
            <a:xfrm>
              <a:off x="733425" y="38100"/>
              <a:ext cx="600075" cy="447675"/>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grpSp>
      <p:sp>
        <p:nvSpPr>
          <p:cNvPr id="14" name="Rectángulo 13">
            <a:extLst>
              <a:ext uri="{FF2B5EF4-FFF2-40B4-BE49-F238E27FC236}">
                <a16:creationId xmlns:a16="http://schemas.microsoft.com/office/drawing/2014/main" id="{FA609D54-6BDB-4FC5-9555-A2FA3C1B5014}"/>
              </a:ext>
            </a:extLst>
          </p:cNvPr>
          <p:cNvSpPr/>
          <p:nvPr userDrawn="1"/>
        </p:nvSpPr>
        <p:spPr>
          <a:xfrm>
            <a:off x="8628063" y="6496050"/>
            <a:ext cx="3563936" cy="361950"/>
          </a:xfrm>
          <a:prstGeom prst="rect">
            <a:avLst/>
          </a:prstGeom>
          <a:solidFill>
            <a:srgbClr val="5CB9BF"/>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2" name="CuadroTexto 1">
            <a:extLst>
              <a:ext uri="{FF2B5EF4-FFF2-40B4-BE49-F238E27FC236}">
                <a16:creationId xmlns:a16="http://schemas.microsoft.com/office/drawing/2014/main" id="{EB08DBCC-2826-42D1-877C-6CFA8A9804C1}"/>
              </a:ext>
            </a:extLst>
          </p:cNvPr>
          <p:cNvSpPr txBox="1"/>
          <p:nvPr userDrawn="1"/>
        </p:nvSpPr>
        <p:spPr>
          <a:xfrm>
            <a:off x="8628063" y="704666"/>
            <a:ext cx="3575133" cy="769441"/>
          </a:xfrm>
          <a:prstGeom prst="rect">
            <a:avLst/>
          </a:prstGeom>
          <a:noFill/>
        </p:spPr>
        <p:txBody>
          <a:bodyPr wrap="square" rtlCol="0">
            <a:spAutoFit/>
            <a:scene3d>
              <a:camera prst="obliqueTopRight"/>
              <a:lightRig rig="threePt" dir="t"/>
            </a:scene3d>
            <a:sp3d extrusionH="107950" contourW="12700" prstMaterial="dkEdge">
              <a:bevelT w="19050" h="82550"/>
              <a:bevelB w="12700"/>
              <a:extrusionClr>
                <a:srgbClr val="5CB9BF"/>
              </a:extrusionClr>
              <a:contourClr>
                <a:srgbClr val="5CB9BF"/>
              </a:contourClr>
            </a:sp3d>
          </a:bodyPr>
          <a:lstStyle/>
          <a:p>
            <a:pPr algn="ctr"/>
            <a:r>
              <a:rPr lang="es-MX" sz="4400" dirty="0">
                <a:ln>
                  <a:solidFill>
                    <a:srgbClr val="5CB9BF"/>
                  </a:solidFill>
                </a:ln>
                <a:solidFill>
                  <a:srgbClr val="5CB9BF"/>
                </a:solidFill>
                <a:effectLst>
                  <a:innerShdw blurRad="63500" dist="50800">
                    <a:prstClr val="black">
                      <a:alpha val="50000"/>
                    </a:prstClr>
                  </a:innerShdw>
                </a:effectLst>
                <a:latin typeface="Eras Bold ITC" panose="020B0907030504020204" pitchFamily="34" charset="0"/>
              </a:rPr>
              <a:t>Miércoles</a:t>
            </a:r>
          </a:p>
        </p:txBody>
      </p:sp>
      <p:sp>
        <p:nvSpPr>
          <p:cNvPr id="11" name="Rectángulo 10">
            <a:extLst>
              <a:ext uri="{FF2B5EF4-FFF2-40B4-BE49-F238E27FC236}">
                <a16:creationId xmlns:a16="http://schemas.microsoft.com/office/drawing/2014/main" id="{9B825BBA-0797-48D3-BC2C-AC70CB47B958}"/>
              </a:ext>
            </a:extLst>
          </p:cNvPr>
          <p:cNvSpPr/>
          <p:nvPr userDrawn="1"/>
        </p:nvSpPr>
        <p:spPr>
          <a:xfrm>
            <a:off x="8616280" y="1390129"/>
            <a:ext cx="3563936" cy="123825"/>
          </a:xfrm>
          <a:prstGeom prst="rect">
            <a:avLst/>
          </a:prstGeom>
          <a:solidFill>
            <a:srgbClr val="5CB9BF"/>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solidFill>
                <a:srgbClr val="385723"/>
              </a:solidFill>
            </a:endParaRPr>
          </a:p>
        </p:txBody>
      </p:sp>
      <p:sp>
        <p:nvSpPr>
          <p:cNvPr id="12" name="Rectángulo 11">
            <a:extLst>
              <a:ext uri="{FF2B5EF4-FFF2-40B4-BE49-F238E27FC236}">
                <a16:creationId xmlns:a16="http://schemas.microsoft.com/office/drawing/2014/main" id="{699194B3-4FDB-4BDE-9B8A-8A2B1B6E2861}"/>
              </a:ext>
            </a:extLst>
          </p:cNvPr>
          <p:cNvSpPr/>
          <p:nvPr userDrawn="1"/>
        </p:nvSpPr>
        <p:spPr>
          <a:xfrm>
            <a:off x="0" y="6734175"/>
            <a:ext cx="8628063" cy="123825"/>
          </a:xfrm>
          <a:prstGeom prst="rect">
            <a:avLst/>
          </a:prstGeom>
          <a:solidFill>
            <a:srgbClr val="5CB9BF"/>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Tree>
    <p:extLst>
      <p:ext uri="{BB962C8B-B14F-4D97-AF65-F5344CB8AC3E}">
        <p14:creationId xmlns:p14="http://schemas.microsoft.com/office/powerpoint/2010/main" val="362378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Encabezado de sección">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447AF23A-654F-4A5A-99FB-642F8FEB12A0}"/>
              </a:ext>
            </a:extLst>
          </p:cNvPr>
          <p:cNvGrpSpPr/>
          <p:nvPr userDrawn="1"/>
        </p:nvGrpSpPr>
        <p:grpSpPr>
          <a:xfrm>
            <a:off x="990600" y="-1257"/>
            <a:ext cx="11201400" cy="664117"/>
            <a:chOff x="733425" y="38100"/>
            <a:chExt cx="8401050" cy="447675"/>
          </a:xfrm>
          <a:solidFill>
            <a:srgbClr val="ECC088"/>
          </a:solidFill>
        </p:grpSpPr>
        <p:sp>
          <p:nvSpPr>
            <p:cNvPr id="7" name="Rectángulo 6">
              <a:extLst>
                <a:ext uri="{FF2B5EF4-FFF2-40B4-BE49-F238E27FC236}">
                  <a16:creationId xmlns:a16="http://schemas.microsoft.com/office/drawing/2014/main" id="{79894453-0B23-43C7-9260-25FD59A95588}"/>
                </a:ext>
              </a:extLst>
            </p:cNvPr>
            <p:cNvSpPr/>
            <p:nvPr userDrawn="1"/>
          </p:nvSpPr>
          <p:spPr>
            <a:xfrm>
              <a:off x="809625" y="38100"/>
              <a:ext cx="8324850" cy="447675"/>
            </a:xfrm>
            <a:prstGeom prst="rect">
              <a:avLst/>
            </a:prstGeom>
            <a:grpFill/>
            <a:ln>
              <a:solidFill>
                <a:srgbClr val="ECC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sp>
          <p:nvSpPr>
            <p:cNvPr id="9" name="Diagrama de flujo: datos almacenados 8">
              <a:extLst>
                <a:ext uri="{FF2B5EF4-FFF2-40B4-BE49-F238E27FC236}">
                  <a16:creationId xmlns:a16="http://schemas.microsoft.com/office/drawing/2014/main" id="{380449C2-3922-4038-8FCC-09672F474A59}"/>
                </a:ext>
              </a:extLst>
            </p:cNvPr>
            <p:cNvSpPr/>
            <p:nvPr userDrawn="1"/>
          </p:nvSpPr>
          <p:spPr>
            <a:xfrm>
              <a:off x="733425" y="38100"/>
              <a:ext cx="600075" cy="447675"/>
            </a:xfrm>
            <a:prstGeom prst="flowChartOnlineStorag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a:p>
          </p:txBody>
        </p:sp>
      </p:grpSp>
      <p:sp>
        <p:nvSpPr>
          <p:cNvPr id="14" name="Rectángulo 13">
            <a:extLst>
              <a:ext uri="{FF2B5EF4-FFF2-40B4-BE49-F238E27FC236}">
                <a16:creationId xmlns:a16="http://schemas.microsoft.com/office/drawing/2014/main" id="{FA609D54-6BDB-4FC5-9555-A2FA3C1B5014}"/>
              </a:ext>
            </a:extLst>
          </p:cNvPr>
          <p:cNvSpPr/>
          <p:nvPr userDrawn="1"/>
        </p:nvSpPr>
        <p:spPr>
          <a:xfrm>
            <a:off x="8628064" y="6496050"/>
            <a:ext cx="3563936" cy="361950"/>
          </a:xfrm>
          <a:prstGeom prst="rect">
            <a:avLst/>
          </a:prstGeom>
          <a:solidFill>
            <a:srgbClr val="ECC088"/>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15" name="Rectángulo 14">
            <a:extLst>
              <a:ext uri="{FF2B5EF4-FFF2-40B4-BE49-F238E27FC236}">
                <a16:creationId xmlns:a16="http://schemas.microsoft.com/office/drawing/2014/main" id="{90AD3A19-94B9-499B-B84B-37CEB1286296}"/>
              </a:ext>
            </a:extLst>
          </p:cNvPr>
          <p:cNvSpPr/>
          <p:nvPr userDrawn="1"/>
        </p:nvSpPr>
        <p:spPr>
          <a:xfrm>
            <a:off x="0" y="6734175"/>
            <a:ext cx="8628063" cy="123825"/>
          </a:xfrm>
          <a:prstGeom prst="rect">
            <a:avLst/>
          </a:prstGeom>
          <a:solidFill>
            <a:srgbClr val="ECC088"/>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
        <p:nvSpPr>
          <p:cNvPr id="2" name="CuadroTexto 1">
            <a:extLst>
              <a:ext uri="{FF2B5EF4-FFF2-40B4-BE49-F238E27FC236}">
                <a16:creationId xmlns:a16="http://schemas.microsoft.com/office/drawing/2014/main" id="{EB08DBCC-2826-42D1-877C-6CFA8A9804C1}"/>
              </a:ext>
            </a:extLst>
          </p:cNvPr>
          <p:cNvSpPr txBox="1"/>
          <p:nvPr userDrawn="1"/>
        </p:nvSpPr>
        <p:spPr>
          <a:xfrm>
            <a:off x="8628063" y="692693"/>
            <a:ext cx="3563935" cy="769441"/>
          </a:xfrm>
          <a:prstGeom prst="rect">
            <a:avLst/>
          </a:prstGeom>
          <a:noFill/>
          <a:effectLst>
            <a:outerShdw blurRad="50800" dist="50800" dir="5400000" algn="ctr" rotWithShape="0">
              <a:srgbClr val="C00000"/>
            </a:outerShdw>
          </a:effectLst>
        </p:spPr>
        <p:txBody>
          <a:bodyPr wrap="square" rtlCol="0">
            <a:spAutoFit/>
            <a:scene3d>
              <a:camera prst="obliqueTopRight"/>
              <a:lightRig rig="twoPt" dir="t"/>
            </a:scene3d>
            <a:sp3d extrusionH="88900" contourW="19050" prstMaterial="metal">
              <a:extrusionClr>
                <a:schemeClr val="bg1"/>
              </a:extrusionClr>
              <a:contourClr>
                <a:srgbClr val="856253"/>
              </a:contourClr>
            </a:sp3d>
          </a:bodyPr>
          <a:lstStyle/>
          <a:p>
            <a:pPr algn="ctr"/>
            <a:r>
              <a:rPr lang="es-MX" sz="4400" dirty="0">
                <a:ln>
                  <a:solidFill>
                    <a:srgbClr val="131818">
                      <a:alpha val="98000"/>
                    </a:srgbClr>
                  </a:solidFill>
                </a:ln>
                <a:solidFill>
                  <a:srgbClr val="ECC088"/>
                </a:solidFill>
                <a:effectLst>
                  <a:innerShdw blurRad="63500" dist="50800" dir="18900000">
                    <a:prstClr val="black">
                      <a:alpha val="50000"/>
                    </a:prstClr>
                  </a:innerShdw>
                </a:effectLst>
                <a:latin typeface="Eras Bold ITC" panose="020B0907030504020204" pitchFamily="34" charset="0"/>
              </a:rPr>
              <a:t>Jueves</a:t>
            </a:r>
          </a:p>
        </p:txBody>
      </p:sp>
      <p:sp>
        <p:nvSpPr>
          <p:cNvPr id="11" name="Rectángulo 10">
            <a:extLst>
              <a:ext uri="{FF2B5EF4-FFF2-40B4-BE49-F238E27FC236}">
                <a16:creationId xmlns:a16="http://schemas.microsoft.com/office/drawing/2014/main" id="{DF26A9CF-54DF-415E-92E8-D99EDF116806}"/>
              </a:ext>
            </a:extLst>
          </p:cNvPr>
          <p:cNvSpPr/>
          <p:nvPr userDrawn="1"/>
        </p:nvSpPr>
        <p:spPr>
          <a:xfrm>
            <a:off x="8628060" y="1400221"/>
            <a:ext cx="3563939" cy="123825"/>
          </a:xfrm>
          <a:prstGeom prst="rect">
            <a:avLst/>
          </a:prstGeom>
          <a:solidFill>
            <a:srgbClr val="ECC088"/>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dirty="0"/>
          </a:p>
        </p:txBody>
      </p:sp>
    </p:spTree>
    <p:extLst>
      <p:ext uri="{BB962C8B-B14F-4D97-AF65-F5344CB8AC3E}">
        <p14:creationId xmlns:p14="http://schemas.microsoft.com/office/powerpoint/2010/main" val="3314896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alphaModFix amt="24000"/>
            <a:lum/>
          </a:blip>
          <a:srcRect/>
          <a:stretch>
            <a:fillRect t="-64000" b="-6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5DEF44-DEF2-4D8A-BFAD-8C38AFA99A77}" type="datetime1">
              <a:rPr lang="es-MX" smtClean="0"/>
              <a:t>15/03/2023</a:t>
            </a:fld>
            <a:endParaRPr lang="es-MX"/>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C4321C-B956-46ED-8AE0-A323D2C352ED}" type="slidenum">
              <a:rPr lang="es-MX" smtClean="0"/>
              <a:t>‹Nº›</a:t>
            </a:fld>
            <a:endParaRPr lang="es-MX"/>
          </a:p>
        </p:txBody>
      </p:sp>
    </p:spTree>
    <p:extLst>
      <p:ext uri="{BB962C8B-B14F-4D97-AF65-F5344CB8AC3E}">
        <p14:creationId xmlns:p14="http://schemas.microsoft.com/office/powerpoint/2010/main" val="1660006122"/>
      </p:ext>
    </p:extLst>
  </p:cSld>
  <p:clrMap bg1="lt1" tx1="dk1" bg2="lt2" tx2="dk2" accent1="accent1" accent2="accent2" accent3="accent3" accent4="accent4" accent5="accent5" accent6="accent6" hlink="hlink" folHlink="folHlink"/>
  <p:sldLayoutIdLst>
    <p:sldLayoutId id="2147483685" r:id="rId1"/>
    <p:sldLayoutId id="2147483687" r:id="rId2"/>
    <p:sldLayoutId id="2147483672" r:id="rId3"/>
    <p:sldLayoutId id="2147483663" r:id="rId4"/>
    <p:sldLayoutId id="2147483686" r:id="rId5"/>
    <p:sldLayoutId id="2147483688" r:id="rId6"/>
    <p:sldLayoutId id="2147483689" r:id="rId7"/>
    <p:sldLayoutId id="2147483690" r:id="rId8"/>
    <p:sldLayoutId id="2147483691" r:id="rId9"/>
    <p:sldLayoutId id="2147483692" r:id="rId10"/>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s-ES" sz="2400" kern="1200" dirty="0">
          <a:ln>
            <a:solidFill>
              <a:schemeClr val="accent1">
                <a:lumMod val="50000"/>
              </a:schemeClr>
            </a:solidFill>
          </a:ln>
          <a:solidFill>
            <a:schemeClr val="tx1"/>
          </a:solidFill>
          <a:effectLst/>
          <a:latin typeface="Arial Rounded MT Bold" panose="020F0704030504030204" pitchFamily="34" charset="0"/>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27120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0282D843-F76C-4A24-B20A-0C2B992E5A2B}"/>
              </a:ext>
            </a:extLst>
          </p:cNvPr>
          <p:cNvSpPr>
            <a:spLocks noGrp="1"/>
          </p:cNvSpPr>
          <p:nvPr>
            <p:ph type="body" sz="quarter" idx="10"/>
          </p:nvPr>
        </p:nvSpPr>
        <p:spPr>
          <a:xfrm>
            <a:off x="443372" y="1340768"/>
            <a:ext cx="11197244" cy="5328592"/>
          </a:xfrm>
          <a:noFill/>
        </p:spPr>
        <p:txBody>
          <a:bodyPr wrap="square" rtlCol="0">
            <a:normAutofit fontScale="92500" lnSpcReduction="20000"/>
          </a:bodyPr>
          <a:lstStyle/>
          <a:p>
            <a:pPr marL="0" indent="0" algn="just" defTabSz="457200">
              <a:spcAft>
                <a:spcPts val="300"/>
              </a:spcAft>
              <a:buNone/>
            </a:pPr>
            <a:r>
              <a:rPr lang="es-MX" sz="2000" b="1" dirty="0">
                <a:solidFill>
                  <a:srgbClr val="000000"/>
                </a:solidFill>
                <a:latin typeface="Avenir Next LT Pro" panose="020B0504020202020204" pitchFamily="34" charset="0"/>
                <a:ea typeface="+mn-ea"/>
                <a:cs typeface="Times New Roman" panose="02020603050405020304" pitchFamily="18" charset="0"/>
              </a:rPr>
              <a:t>Juan deja muy claro que la última y más grave tentación de Satanás al pueblo de Dios será un embargo financiero. Todos sus bienes serán congelados. No podrán comprar ni vender e incluso se enfrentarán a un decreto de muerte.</a:t>
            </a:r>
          </a:p>
          <a:p>
            <a:pPr marL="0" indent="0" algn="just" defTabSz="457200">
              <a:spcAft>
                <a:spcPts val="300"/>
              </a:spcAft>
              <a:buNone/>
            </a:pPr>
            <a:r>
              <a:rPr lang="es-MX" sz="2000" b="1" dirty="0">
                <a:solidFill>
                  <a:srgbClr val="000000"/>
                </a:solidFill>
                <a:latin typeface="Avenir Next LT Pro" panose="020B0504020202020204" pitchFamily="34" charset="0"/>
                <a:ea typeface="+mn-ea"/>
                <a:cs typeface="Times New Roman" panose="02020603050405020304" pitchFamily="18" charset="0"/>
              </a:rPr>
              <a:t>Las tensiones financieras de nuestra economía podrían reducirse o eliminarse en gran medida aprendiendo y practicando los principios bíblicos. El consejo de Dios nos ha sido dado para nuestro bien. En un momento reflexivo, David miró hacia atrás en su vida y con alegría testificó: "He sido joven, y ahora soy viejo; pero no he visto al justo desamparado, ni a su descendencia mendigando pan“ (Salmo 37:25). Seguramente, cada uno de nosotros puede ver también la mano de bendición de Dios en su propia vida.</a:t>
            </a:r>
          </a:p>
          <a:p>
            <a:pPr marL="0" indent="0" algn="just" defTabSz="457200">
              <a:spcAft>
                <a:spcPts val="300"/>
              </a:spcAft>
              <a:buNone/>
            </a:pPr>
            <a:r>
              <a:rPr lang="es-MX" sz="2000" b="1" dirty="0">
                <a:solidFill>
                  <a:srgbClr val="000000"/>
                </a:solidFill>
                <a:latin typeface="Avenir Next LT Pro" panose="020B0504020202020204" pitchFamily="34" charset="0"/>
                <a:ea typeface="+mn-ea"/>
                <a:cs typeface="Times New Roman" panose="02020603050405020304" pitchFamily="18" charset="0"/>
              </a:rPr>
              <a:t>En la lección de esta semana estudiamos tres temas sobre los últimos días que nos hablan para no quedar atrapados en las cosas de este mundo? 1) Confianza en Dios, no en tus recursos; 2) Es hora de simplificar y; 3) Fieles en preparación para las pruebas de los últimos días.</a:t>
            </a:r>
          </a:p>
          <a:p>
            <a:pPr marL="0" indent="0" algn="just" defTabSz="457200">
              <a:spcAft>
                <a:spcPts val="300"/>
              </a:spcAft>
              <a:buNone/>
            </a:pPr>
            <a:r>
              <a:rPr lang="es-MX" sz="2000" b="1" dirty="0">
                <a:solidFill>
                  <a:srgbClr val="000000"/>
                </a:solidFill>
                <a:latin typeface="Avenir Next LT Pro" panose="020B0504020202020204" pitchFamily="34" charset="0"/>
                <a:ea typeface="+mn-ea"/>
                <a:cs typeface="Times New Roman" panose="02020603050405020304" pitchFamily="18" charset="0"/>
              </a:rPr>
              <a:t>“[El gran engañador dice:] "Ve, emborracha a los poseedores de tierras y dinero con los afanes de esta vida. Preséntales el mundo bajo su luz más atractiva, para que acumulen aquí su tesoro y fijen sus afectos en las cosas terrenales. Debemos hacer todo lo posible para impedir que los que trabajan en la causa de Dios obtengan medios para usarlos contra nosotros. Mantengamos el dinero en nuestras propias filas. Cuantos más medios obtengan, más perjudicarán a nuestro reino quitándonos a nuestros súbditos. Haced que se preocupen más por el dinero que por la edificación del reino de Cristo y la difusión de las verdades que odiamos, y no tendremos que temer su influencia; porque sabemos que toda persona egoísta y codiciosa caerá bajo nuestro poder, y finalmente será separado del pueblo de Dios" </a:t>
            </a:r>
            <a:r>
              <a:rPr lang="en-US" sz="2000" i="1" dirty="0">
                <a:solidFill>
                  <a:srgbClr val="000000"/>
                </a:solidFill>
                <a:latin typeface="Avenir Next LT Pro" panose="020B0504020202020204" pitchFamily="34" charset="0"/>
                <a:ea typeface="+mn-ea"/>
                <a:cs typeface="Times New Roman" panose="02020603050405020304" pitchFamily="18" charset="0"/>
              </a:rPr>
              <a:t> (</a:t>
            </a:r>
            <a:r>
              <a:rPr lang="es-MX" sz="2000" i="1" dirty="0">
                <a:solidFill>
                  <a:srgbClr val="000000"/>
                </a:solidFill>
                <a:latin typeface="Avenir Next LT Pro" panose="020B0504020202020204" pitchFamily="34" charset="0"/>
                <a:ea typeface="+mn-ea"/>
                <a:cs typeface="Times New Roman" panose="02020603050405020304" pitchFamily="18" charset="0"/>
              </a:rPr>
              <a:t>Testimonios para ministros y obreros evangélicos</a:t>
            </a:r>
            <a:r>
              <a:rPr lang="en-US" sz="2000" i="1" dirty="0">
                <a:solidFill>
                  <a:srgbClr val="000000"/>
                </a:solidFill>
                <a:latin typeface="Avenir Next LT Pro" panose="020B0504020202020204" pitchFamily="34" charset="0"/>
                <a:ea typeface="+mn-ea"/>
                <a:cs typeface="Times New Roman" panose="02020603050405020304" pitchFamily="18" charset="0"/>
              </a:rPr>
              <a:t>, p. 472-474)</a:t>
            </a:r>
            <a:endParaRPr lang="es-MX" sz="2000" i="1" dirty="0">
              <a:solidFill>
                <a:srgbClr val="000000"/>
              </a:solidFill>
              <a:latin typeface="Avenir Next LT Pro" panose="020B050402020202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74754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35B18E2E-EA7D-4701-A7E9-A6D2F537435F}"/>
              </a:ext>
            </a:extLst>
          </p:cNvPr>
          <p:cNvSpPr/>
          <p:nvPr/>
        </p:nvSpPr>
        <p:spPr>
          <a:xfrm>
            <a:off x="6816080" y="2559470"/>
            <a:ext cx="3456384" cy="2016224"/>
          </a:xfrm>
          <a:prstGeom prst="rect">
            <a:avLst/>
          </a:prstGeom>
          <a:solidFill>
            <a:srgbClr val="FD1634"/>
          </a:solidFill>
          <a:ln>
            <a:solidFill>
              <a:srgbClr val="ECC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Título 1">
            <a:extLst>
              <a:ext uri="{FF2B5EF4-FFF2-40B4-BE49-F238E27FC236}">
                <a16:creationId xmlns:a16="http://schemas.microsoft.com/office/drawing/2014/main" id="{78C32ED3-45C3-4EA8-B01D-0642AFFCE857}"/>
              </a:ext>
            </a:extLst>
          </p:cNvPr>
          <p:cNvSpPr>
            <a:spLocks noGrp="1"/>
          </p:cNvSpPr>
          <p:nvPr>
            <p:ph type="title" hasCustomPrompt="1"/>
          </p:nvPr>
        </p:nvSpPr>
        <p:spPr>
          <a:xfrm>
            <a:off x="263352" y="365126"/>
            <a:ext cx="6048672" cy="1206500"/>
          </a:xfrm>
          <a:solidFill>
            <a:srgbClr val="01828D"/>
          </a:solidFill>
          <a:ln>
            <a:solidFill>
              <a:srgbClr val="00255B"/>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marL="0" indent="0" algn="ctr" defTabSz="895350">
              <a:defRPr>
                <a:solidFill>
                  <a:schemeClr val="bg1"/>
                </a:solidFill>
                <a:latin typeface="Arial Rounded MT Bold" panose="020F0704030504030204" pitchFamily="34" charset="0"/>
              </a:defRPr>
            </a:lvl1pPr>
          </a:lstStyle>
          <a:p>
            <a:r>
              <a:rPr lang="es-ES" dirty="0"/>
              <a:t>Para memorizar:</a:t>
            </a:r>
            <a:endParaRPr lang="es-MX" dirty="0"/>
          </a:p>
        </p:txBody>
      </p:sp>
      <p:pic>
        <p:nvPicPr>
          <p:cNvPr id="4" name="Imagen 3">
            <a:extLst>
              <a:ext uri="{FF2B5EF4-FFF2-40B4-BE49-F238E27FC236}">
                <a16:creationId xmlns:a16="http://schemas.microsoft.com/office/drawing/2014/main" id="{AA878FB5-5D11-488E-86E1-6D8BD210D3E9}"/>
              </a:ext>
            </a:extLst>
          </p:cNvPr>
          <p:cNvPicPr>
            <a:picLocks noChangeAspect="1"/>
          </p:cNvPicPr>
          <p:nvPr/>
        </p:nvPicPr>
        <p:blipFill>
          <a:blip r:embed="rId3">
            <a:extLst>
              <a:ext uri="{28A0092B-C50C-407E-A947-70E740481C1C}">
                <a14:useLocalDpi xmlns:a14="http://schemas.microsoft.com/office/drawing/2010/main" val="0"/>
              </a:ext>
            </a:extLst>
          </a:blip>
          <a:srcRect l="1513" r="1513"/>
          <a:stretch/>
        </p:blipFill>
        <p:spPr>
          <a:xfrm flipH="1">
            <a:off x="6940446" y="2708920"/>
            <a:ext cx="3475970" cy="2016224"/>
          </a:xfrm>
          <a:prstGeom prst="rect">
            <a:avLst/>
          </a:prstGeom>
          <a:scene3d>
            <a:camera prst="orthographicFront">
              <a:rot lat="0" lon="10800000" rev="0"/>
            </a:camera>
            <a:lightRig rig="threePt" dir="t"/>
          </a:scene3d>
        </p:spPr>
      </p:pic>
    </p:spTree>
    <p:extLst>
      <p:ext uri="{BB962C8B-B14F-4D97-AF65-F5344CB8AC3E}">
        <p14:creationId xmlns:p14="http://schemas.microsoft.com/office/powerpoint/2010/main" val="2105588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4BA48B19-AC6B-4AB8-8DCB-55B8CCF59481}"/>
              </a:ext>
            </a:extLst>
          </p:cNvPr>
          <p:cNvSpPr/>
          <p:nvPr/>
        </p:nvSpPr>
        <p:spPr>
          <a:xfrm>
            <a:off x="7666240" y="2924943"/>
            <a:ext cx="2601048" cy="1800199"/>
          </a:xfrm>
          <a:prstGeom prst="rect">
            <a:avLst/>
          </a:prstGeom>
          <a:solidFill>
            <a:srgbClr val="FE1431"/>
          </a:solidFill>
          <a:ln>
            <a:solidFill>
              <a:srgbClr val="ECC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Rectángulo 1">
            <a:extLst>
              <a:ext uri="{FF2B5EF4-FFF2-40B4-BE49-F238E27FC236}">
                <a16:creationId xmlns:a16="http://schemas.microsoft.com/office/drawing/2014/main" id="{A5DC6A4E-9C88-4063-9C74-E83E1F449282}"/>
              </a:ext>
            </a:extLst>
          </p:cNvPr>
          <p:cNvSpPr>
            <a:spLocks/>
          </p:cNvSpPr>
          <p:nvPr/>
        </p:nvSpPr>
        <p:spPr>
          <a:xfrm>
            <a:off x="479376" y="1628800"/>
            <a:ext cx="7200800" cy="5184575"/>
          </a:xfrm>
          <a:prstGeom prst="rect">
            <a:avLst/>
          </a:prstGeom>
        </p:spPr>
        <p:txBody>
          <a:bodyPr wrap="square">
            <a:normAutofit fontScale="92500" lnSpcReduction="10000"/>
          </a:bodyPr>
          <a:lstStyle/>
          <a:p>
            <a:pPr algn="just">
              <a:spcAft>
                <a:spcPts val="600"/>
              </a:spcAft>
            </a:pPr>
            <a:r>
              <a:rPr lang="es-MX" sz="2100" dirty="0">
                <a:ln>
                  <a:solidFill>
                    <a:schemeClr val="tx1"/>
                  </a:solidFill>
                </a:ln>
                <a:latin typeface="Bahnschrift SemiBold" panose="020B0502040204020203" pitchFamily="34" charset="0"/>
                <a:ea typeface="+mj-ea"/>
                <a:cs typeface="+mj-cs"/>
              </a:rPr>
              <a:t>Debemos buscar primeramente el Reino de Dios (Mat. 6:34) porque él es el Creador y poseedor de todas las cosas (</a:t>
            </a:r>
            <a:r>
              <a:rPr lang="es-MX" sz="2100" dirty="0" err="1">
                <a:ln>
                  <a:solidFill>
                    <a:schemeClr val="tx1"/>
                  </a:solidFill>
                </a:ln>
                <a:latin typeface="Bahnschrift SemiBold" panose="020B0502040204020203" pitchFamily="34" charset="0"/>
                <a:ea typeface="+mj-ea"/>
                <a:cs typeface="+mj-cs"/>
              </a:rPr>
              <a:t>Gén</a:t>
            </a:r>
            <a:r>
              <a:rPr lang="es-MX" sz="2100" dirty="0">
                <a:ln>
                  <a:solidFill>
                    <a:schemeClr val="tx1"/>
                  </a:solidFill>
                </a:ln>
                <a:latin typeface="Bahnschrift SemiBold" panose="020B0502040204020203" pitchFamily="34" charset="0"/>
                <a:ea typeface="+mj-ea"/>
                <a:cs typeface="+mj-cs"/>
              </a:rPr>
              <a:t>. 2:7; Sal. 119:91). Él es nuestro Pastor (Sal. 23), nuestro pronto auxilio en las tribulaciones (Sal. 46:1). Es mejor confiar en él (Sal. 118:8) que en la gente (Sal. 17:5).  </a:t>
            </a:r>
          </a:p>
          <a:p>
            <a:pPr algn="just">
              <a:spcAft>
                <a:spcPts val="600"/>
              </a:spcAft>
            </a:pPr>
            <a:r>
              <a:rPr lang="es-MX" sz="2100" b="1" dirty="0">
                <a:ln>
                  <a:solidFill>
                    <a:schemeClr val="tx1"/>
                  </a:solidFill>
                </a:ln>
                <a:latin typeface="Bahnschrift SemiBold" panose="020B0502040204020203" pitchFamily="34" charset="0"/>
                <a:ea typeface="+mj-ea"/>
                <a:cs typeface="+mj-cs"/>
              </a:rPr>
              <a:t>La Biblia nos enseña que, además de confiar en Dios, debemos ser prudentes (Prov. 6:8; 27:22). Por lo tanto, nuestra vida debe ser modesta, moderada y sin ostentaciones (1 Tim. 2:8). Acumular posesiones materiales puede causar ansiedad indebida y eclipsar nuestra felicidad en esta vida. Esa ansiedad nos pone en riesgo de perder la fe. Por eso debemos guardarnos de amar y confiar más en las riquezas que en Dios (Prov. 11:28; 1 Tim. 6:10). </a:t>
            </a:r>
          </a:p>
          <a:p>
            <a:pPr algn="just">
              <a:spcAft>
                <a:spcPts val="600"/>
              </a:spcAft>
            </a:pPr>
            <a:r>
              <a:rPr lang="es-MX" sz="2100" b="1" dirty="0">
                <a:ln>
                  <a:solidFill>
                    <a:schemeClr val="tx1"/>
                  </a:solidFill>
                </a:ln>
                <a:latin typeface="Bahnschrift SemiBold" panose="020B0502040204020203" pitchFamily="34" charset="0"/>
                <a:ea typeface="+mj-ea"/>
                <a:cs typeface="+mj-cs"/>
              </a:rPr>
              <a:t>En la lección de esta semana estudiaremos tres temas sobre los últimos días que nos hablan para no quedar atrapados en las cosas de este mundo? 1) Confianza en Dios, no en tus recursos; 2) Es hora de simplificar y; 3) Fieles en preparación para las pruebas de los últimos días.</a:t>
            </a:r>
          </a:p>
        </p:txBody>
      </p:sp>
      <p:sp>
        <p:nvSpPr>
          <p:cNvPr id="9" name="Título 1">
            <a:extLst>
              <a:ext uri="{FF2B5EF4-FFF2-40B4-BE49-F238E27FC236}">
                <a16:creationId xmlns:a16="http://schemas.microsoft.com/office/drawing/2014/main" id="{E96C4159-831F-452F-8EB3-EC13083F24A4}"/>
              </a:ext>
            </a:extLst>
          </p:cNvPr>
          <p:cNvSpPr>
            <a:spLocks noGrp="1"/>
          </p:cNvSpPr>
          <p:nvPr>
            <p:ph type="title" hasCustomPrompt="1"/>
          </p:nvPr>
        </p:nvSpPr>
        <p:spPr>
          <a:solidFill>
            <a:srgbClr val="01828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p:spPr>
        <p:txBody>
          <a:bodyPr>
            <a:normAutofit/>
          </a:bodyPr>
          <a:lstStyle>
            <a:lvl1pPr algn="ctr">
              <a:defRPr lang="es-MX" sz="4800" kern="1200" dirty="0">
                <a:ln>
                  <a:solidFill>
                    <a:schemeClr val="bg1"/>
                  </a:solidFill>
                </a:ln>
                <a:solidFill>
                  <a:schemeClr val="bg1"/>
                </a:solidFill>
                <a:effectLst>
                  <a:outerShdw blurRad="38100" dist="38100" dir="2700000" algn="tl">
                    <a:srgbClr val="000000">
                      <a:alpha val="43137"/>
                    </a:srgbClr>
                  </a:outerShdw>
                </a:effectLst>
                <a:latin typeface="Arial Rounded MT Bold" panose="020F0704030504030204" pitchFamily="34" charset="0"/>
                <a:ea typeface="+mj-ea"/>
                <a:cs typeface="+mj-cs"/>
              </a:defRPr>
            </a:lvl1pPr>
          </a:lstStyle>
          <a:p>
            <a:r>
              <a:rPr lang="es-MX" dirty="0">
                <a:effectLst>
                  <a:innerShdw blurRad="63500" dist="50800" dir="18900000">
                    <a:schemeClr val="bg1">
                      <a:alpha val="50000"/>
                    </a:schemeClr>
                  </a:innerShdw>
                </a:effectLst>
              </a:rPr>
              <a:t>Enfoque del estudio</a:t>
            </a:r>
          </a:p>
        </p:txBody>
      </p:sp>
      <p:pic>
        <p:nvPicPr>
          <p:cNvPr id="5" name="Imagen 4">
            <a:extLst>
              <a:ext uri="{FF2B5EF4-FFF2-40B4-BE49-F238E27FC236}">
                <a16:creationId xmlns:a16="http://schemas.microsoft.com/office/drawing/2014/main" id="{A9FBA81D-BD41-DFFB-5CBB-6CF5D423FC3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824192" y="3068961"/>
            <a:ext cx="2601048" cy="1800198"/>
          </a:xfrm>
          <a:prstGeom prst="rect">
            <a:avLst/>
          </a:prstGeom>
        </p:spPr>
      </p:pic>
    </p:spTree>
    <p:extLst>
      <p:ext uri="{BB962C8B-B14F-4D97-AF65-F5344CB8AC3E}">
        <p14:creationId xmlns:p14="http://schemas.microsoft.com/office/powerpoint/2010/main" val="43636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calcmode="lin" valueType="num">
                                      <p:cBhvr additive="base">
                                        <p:cTn id="15"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 calcmode="lin" valueType="num">
                                      <p:cBhvr additive="base">
                                        <p:cTn id="2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 calcmode="lin" valueType="num">
                                      <p:cBhvr additive="base">
                                        <p:cTn id="2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40430BA-7DAD-4F36-A1DE-EB55E3315629}"/>
              </a:ext>
            </a:extLst>
          </p:cNvPr>
          <p:cNvSpPr txBox="1"/>
          <p:nvPr/>
        </p:nvSpPr>
        <p:spPr>
          <a:xfrm>
            <a:off x="0" y="107921"/>
            <a:ext cx="12214315" cy="461665"/>
          </a:xfrm>
          <a:prstGeom prst="rect">
            <a:avLst/>
          </a:prstGeom>
          <a:noFill/>
        </p:spPr>
        <p:txBody>
          <a:bodyPr wrap="square" rtlCol="0">
            <a:spAutoFit/>
          </a:bodyPr>
          <a:lstStyle/>
          <a:p>
            <a:pPr algn="ctr"/>
            <a:r>
              <a:rPr lang="es-MX" sz="2400" b="1" dirty="0">
                <a:solidFill>
                  <a:schemeClr val="bg1"/>
                </a:solidFill>
                <a:latin typeface="Avenir LT Std 65 Medium" panose="020B0803020203020204" pitchFamily="34" charset="0"/>
                <a:cs typeface="Lucida Sans Unicode" panose="020B0602030504020204" pitchFamily="34" charset="0"/>
              </a:rPr>
              <a:t>CÓMO ADMINISTRARSE EN TIEMPOS DIFÍCILES (Introducción)</a:t>
            </a:r>
          </a:p>
        </p:txBody>
      </p:sp>
      <p:sp>
        <p:nvSpPr>
          <p:cNvPr id="4" name="Rectángulo 3">
            <a:extLst>
              <a:ext uri="{FF2B5EF4-FFF2-40B4-BE49-F238E27FC236}">
                <a16:creationId xmlns:a16="http://schemas.microsoft.com/office/drawing/2014/main" id="{B0711CB5-CB09-4F4D-AFFB-D26800B4D015}"/>
              </a:ext>
            </a:extLst>
          </p:cNvPr>
          <p:cNvSpPr>
            <a:spLocks/>
          </p:cNvSpPr>
          <p:nvPr/>
        </p:nvSpPr>
        <p:spPr>
          <a:xfrm>
            <a:off x="443741" y="1484784"/>
            <a:ext cx="8173419" cy="5256584"/>
          </a:xfrm>
          <a:prstGeom prst="rect">
            <a:avLst/>
          </a:prstGeom>
          <a:noFill/>
        </p:spPr>
        <p:txBody>
          <a:bodyPr wrap="square" rtlCol="0">
            <a:normAutofit fontScale="85000" lnSpcReduction="10000"/>
          </a:bodyPr>
          <a:lstStyle/>
          <a:p>
            <a:pPr indent="982663" algn="just">
              <a:spcAft>
                <a:spcPts val="600"/>
              </a:spcAft>
              <a:tabLst>
                <a:tab pos="982663" algn="l"/>
              </a:tabLst>
            </a:pPr>
            <a:r>
              <a:rPr lang="es-MX" dirty="0">
                <a:latin typeface="Avenir Next LT Pro" panose="020B0504020202020204" pitchFamily="34" charset="0"/>
                <a:cs typeface="Times New Roman" panose="02020603050405020304" pitchFamily="18" charset="0"/>
              </a:rPr>
              <a:t>n La incertidumbre de la situación financiera mundial preocupa a muchos. El 	aumento de los precios, los grandes problemas de la cadena de suministro y la 	deuda pública de billones de dólares son evidentes para todos. Es comprensible 	que los empresarios, los líderes religiosos y las familias estén preocupados. ¿Cuál es la respuesta cristiana adecuada a todo esto?</a:t>
            </a:r>
          </a:p>
          <a:p>
            <a:pPr algn="just">
              <a:spcAft>
                <a:spcPts val="600"/>
              </a:spcAft>
              <a:tabLst>
                <a:tab pos="896938" algn="l"/>
              </a:tabLst>
            </a:pPr>
            <a:r>
              <a:rPr lang="es-MX" dirty="0">
                <a:latin typeface="Avenir Next LT Pro" panose="020B0504020202020204" pitchFamily="34" charset="0"/>
                <a:cs typeface="Times New Roman" panose="02020603050405020304" pitchFamily="18" charset="0"/>
              </a:rPr>
              <a:t>Los principios bíblicos para el éxito discutidos en la lección 8 se aplican aquí. Ponga a Dios primero siendo fiel con sus diezmos y ofrendas y luego reclame las bendiciones prometidas por Dios. Salga completamente de deudas; liquide sus bienes si es necesario. Involúcrese en terminar la obra de Dios. Mantenga sus ojos en el premio. El cielo es nuestra meta. Cuando las nubes de la incertidumbre financiera llenan el cielo, nuestra tendencia humana natural es pasar al modo de supervivencia, recortar nuestros gastos y conservar nuestros bienes. Pero nuestros pensamientos deberían centrarse en cómo advertir al mundo de que Dios se acerca</a:t>
            </a:r>
          </a:p>
          <a:p>
            <a:pPr algn="just">
              <a:spcAft>
                <a:spcPts val="600"/>
              </a:spcAft>
              <a:tabLst>
                <a:tab pos="896938" algn="l"/>
              </a:tabLst>
            </a:pPr>
            <a:r>
              <a:rPr lang="es-MX" b="1" dirty="0">
                <a:latin typeface="Avenir Next LT Pro" panose="020B0504020202020204" pitchFamily="34" charset="0"/>
                <a:cs typeface="Times New Roman" panose="02020603050405020304" pitchFamily="18" charset="0"/>
              </a:rPr>
              <a:t>“Muchas veces, al encontramos en situación penosa, dudamos de que el </a:t>
            </a:r>
            <a:r>
              <a:rPr lang="es-MX" b="1" dirty="0" err="1">
                <a:latin typeface="Avenir Next LT Pro" panose="020B0504020202020204" pitchFamily="34" charset="0"/>
                <a:cs typeface="Times New Roman" panose="02020603050405020304" pitchFamily="18" charset="0"/>
              </a:rPr>
              <a:t>Espiritu</a:t>
            </a:r>
            <a:r>
              <a:rPr lang="es-MX" b="1" dirty="0">
                <a:latin typeface="Avenir Next LT Pro" panose="020B0504020202020204" pitchFamily="34" charset="0"/>
                <a:cs typeface="Times New Roman" panose="02020603050405020304" pitchFamily="18" charset="0"/>
              </a:rPr>
              <a:t> de Dios nos haya estado guiando. Pero fue la dirección del Espíritu la que llevo a Jesús al desierto, para ser tentado por Satanás. Cuando Dios nos somete a una prueba, tiene un fin que lograr para nuestro bien. Jesús no confió presuntuosamente en las promesas de Dios yendo a la tentación sin recibir la orden, ni se entrego a la desesperación cuando la tentación le sobrevino. Ni debemos hacerlo nosotros. "Fiel es Dios, que no os dejara ser tentados mas de lo que </a:t>
            </a:r>
            <a:r>
              <a:rPr lang="es-MX" b="1" dirty="0" err="1">
                <a:latin typeface="Avenir Next LT Pro" panose="020B0504020202020204" pitchFamily="34" charset="0"/>
                <a:cs typeface="Times New Roman" panose="02020603050405020304" pitchFamily="18" charset="0"/>
              </a:rPr>
              <a:t>podeis</a:t>
            </a:r>
            <a:r>
              <a:rPr lang="es-MX" b="1" dirty="0">
                <a:latin typeface="Avenir Next LT Pro" panose="020B0504020202020204" pitchFamily="34" charset="0"/>
                <a:cs typeface="Times New Roman" panose="02020603050405020304" pitchFamily="18" charset="0"/>
              </a:rPr>
              <a:t> llevar; antes dará también juntamente con la tentación la salida, para que </a:t>
            </a:r>
            <a:r>
              <a:rPr lang="es-MX" b="1" dirty="0" err="1">
                <a:latin typeface="Avenir Next LT Pro" panose="020B0504020202020204" pitchFamily="34" charset="0"/>
                <a:cs typeface="Times New Roman" panose="02020603050405020304" pitchFamily="18" charset="0"/>
              </a:rPr>
              <a:t>podais</a:t>
            </a:r>
            <a:r>
              <a:rPr lang="es-MX" b="1" dirty="0">
                <a:latin typeface="Avenir Next LT Pro" panose="020B0504020202020204" pitchFamily="34" charset="0"/>
                <a:cs typeface="Times New Roman" panose="02020603050405020304" pitchFamily="18" charset="0"/>
              </a:rPr>
              <a:t> aguantar". El dice: "Sacrifica a Dios alabanza, y paga tus votos al Altísimo. E invócame en el día de la angustia: te librare, y tu me honraras". 1 Corintios 10:13; Salmo 5:14, 15” </a:t>
            </a:r>
            <a:r>
              <a:rPr lang="es-MX" i="1" dirty="0">
                <a:latin typeface="Avenir Next LT Pro" panose="020B0504020202020204" pitchFamily="34" charset="0"/>
                <a:cs typeface="Times New Roman" panose="02020603050405020304" pitchFamily="18" charset="0"/>
              </a:rPr>
              <a:t>(El Deseado de todas las gentes, p. 102).  </a:t>
            </a:r>
            <a:endParaRPr lang="es-MX" sz="1900" i="1" dirty="0">
              <a:latin typeface="Avenir Next LT Pro" panose="020B050402020202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F827ED35-E9B2-43CE-B5CF-6EAC3AF9EE0B}"/>
              </a:ext>
            </a:extLst>
          </p:cNvPr>
          <p:cNvPicPr>
            <a:picLocks noChangeAspect="1"/>
          </p:cNvPicPr>
          <p:nvPr/>
        </p:nvPicPr>
        <p:blipFill>
          <a:blip r:embed="rId3">
            <a:extLst>
              <a:ext uri="{28A0092B-C50C-407E-A947-70E740481C1C}">
                <a14:useLocalDpi xmlns:a14="http://schemas.microsoft.com/office/drawing/2010/main" val="0"/>
              </a:ext>
            </a:extLst>
          </a:blip>
          <a:srcRect t="10910" b="10910"/>
          <a:stretch/>
        </p:blipFill>
        <p:spPr>
          <a:xfrm>
            <a:off x="8617161" y="1556792"/>
            <a:ext cx="3574838" cy="4968552"/>
          </a:xfrm>
          <a:prstGeom prst="rect">
            <a:avLst/>
          </a:prstGeom>
        </p:spPr>
      </p:pic>
      <p:sp>
        <p:nvSpPr>
          <p:cNvPr id="2" name="CuadroTexto 1">
            <a:extLst>
              <a:ext uri="{FF2B5EF4-FFF2-40B4-BE49-F238E27FC236}">
                <a16:creationId xmlns:a16="http://schemas.microsoft.com/office/drawing/2014/main" id="{D9428FD1-4FBA-4869-A514-9E6E1888C930}"/>
              </a:ext>
            </a:extLst>
          </p:cNvPr>
          <p:cNvSpPr txBox="1"/>
          <p:nvPr/>
        </p:nvSpPr>
        <p:spPr>
          <a:xfrm>
            <a:off x="191344" y="1124744"/>
            <a:ext cx="1547803" cy="1596197"/>
          </a:xfrm>
          <a:prstGeom prst="rect">
            <a:avLst/>
          </a:prstGeom>
          <a:noFill/>
        </p:spPr>
        <p:txBody>
          <a:bodyPr wrap="square" tIns="72000" rtlCol="0" anchor="ctr">
            <a:spAutoFit/>
          </a:bodyPr>
          <a:lstStyle/>
          <a:p>
            <a:pPr algn="ctr"/>
            <a:r>
              <a:rPr lang="es-MX" sz="9600" dirty="0">
                <a:solidFill>
                  <a:srgbClr val="C00000"/>
                </a:solidFill>
                <a:latin typeface="Adobe Garamond Pro Bold" panose="02020702060506020403" pitchFamily="18" charset="0"/>
              </a:rPr>
              <a:t>E</a:t>
            </a:r>
          </a:p>
        </p:txBody>
      </p:sp>
    </p:spTree>
    <p:extLst>
      <p:ext uri="{BB962C8B-B14F-4D97-AF65-F5344CB8AC3E}">
        <p14:creationId xmlns:p14="http://schemas.microsoft.com/office/powerpoint/2010/main" val="145295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A60FCE5-705F-4E4B-B2A5-039C449A1079}"/>
              </a:ext>
            </a:extLst>
          </p:cNvPr>
          <p:cNvSpPr txBox="1"/>
          <p:nvPr/>
        </p:nvSpPr>
        <p:spPr>
          <a:xfrm>
            <a:off x="0" y="70503"/>
            <a:ext cx="12192000" cy="550186"/>
          </a:xfrm>
          <a:prstGeom prst="rect">
            <a:avLst/>
          </a:prstGeom>
          <a:noFill/>
        </p:spPr>
        <p:txBody>
          <a:bodyPr wrap="square" rtlCol="0">
            <a:normAutofit/>
          </a:bodyPr>
          <a:lstStyle/>
          <a:p>
            <a:pPr algn="ctr"/>
            <a:r>
              <a:rPr lang="es-MX" sz="2800" b="1" dirty="0">
                <a:solidFill>
                  <a:schemeClr val="bg1"/>
                </a:solidFill>
                <a:latin typeface="Avenir LT Std 65 Medium" panose="020B0803020203020204" pitchFamily="34" charset="0"/>
                <a:cs typeface="Lucida Sans Unicode" panose="020B0602030504020204" pitchFamily="34" charset="0"/>
              </a:rPr>
              <a:t>PONER A DIOS EN PRIMER LUGAR</a:t>
            </a:r>
          </a:p>
        </p:txBody>
      </p:sp>
      <p:sp>
        <p:nvSpPr>
          <p:cNvPr id="3" name="CuadroTexto 2">
            <a:extLst>
              <a:ext uri="{FF2B5EF4-FFF2-40B4-BE49-F238E27FC236}">
                <a16:creationId xmlns:a16="http://schemas.microsoft.com/office/drawing/2014/main" id="{8FA79ECF-8C03-4172-A74C-1E6325E21E02}"/>
              </a:ext>
            </a:extLst>
          </p:cNvPr>
          <p:cNvSpPr txBox="1"/>
          <p:nvPr/>
        </p:nvSpPr>
        <p:spPr>
          <a:xfrm>
            <a:off x="335360" y="692696"/>
            <a:ext cx="8330736" cy="1323439"/>
          </a:xfrm>
          <a:prstGeom prst="rect">
            <a:avLst/>
          </a:prstGeom>
          <a:noFill/>
        </p:spPr>
        <p:txBody>
          <a:bodyPr wrap="square" rtlCol="0">
            <a:spAutoFit/>
          </a:bodyPr>
          <a:lstStyle/>
          <a:p>
            <a:pPr algn="just"/>
            <a:r>
              <a:rPr lang="es-MX" sz="1600" b="1" dirty="0">
                <a:latin typeface="Avenir Next LT Pro Demi" panose="020B0704020202020204" pitchFamily="34" charset="0"/>
                <a:cs typeface="Times New Roman" panose="02020603050405020304" pitchFamily="18" charset="0"/>
              </a:rPr>
              <a:t>“No habrá para qué peleéis vosotros en este caso: paraos, estad quedos, y ved la salvación de Jehová con vosotros. Oh Judá y Jerusalén , no temáis ni desmayéis; salid mañana contra ellos, que Jehová estará con vosotros.” (2 Crónicas 20: 17) </a:t>
            </a:r>
          </a:p>
          <a:p>
            <a:pPr algn="just"/>
            <a:r>
              <a:rPr lang="es-MX" sz="1600" b="1" dirty="0">
                <a:latin typeface="Avenir Next LT Pro Demi" panose="020B0704020202020204" pitchFamily="34" charset="0"/>
                <a:cs typeface="Times New Roman" panose="02020603050405020304" pitchFamily="18" charset="0"/>
              </a:rPr>
              <a:t>Lee 2 Crónicas 20:1 al 22. ¿Qué principios espirituales importantes podemos tomar de esta historia para nosotros, independientemente de las luchas que enfrentemos?</a:t>
            </a:r>
          </a:p>
        </p:txBody>
      </p:sp>
      <p:sp>
        <p:nvSpPr>
          <p:cNvPr id="4" name="CuadroTexto 3">
            <a:extLst>
              <a:ext uri="{FF2B5EF4-FFF2-40B4-BE49-F238E27FC236}">
                <a16:creationId xmlns:a16="http://schemas.microsoft.com/office/drawing/2014/main" id="{89BD9609-DA3E-492E-895A-A27A97EEBCFD}"/>
              </a:ext>
            </a:extLst>
          </p:cNvPr>
          <p:cNvSpPr txBox="1">
            <a:spLocks noChangeAspect="1"/>
          </p:cNvSpPr>
          <p:nvPr/>
        </p:nvSpPr>
        <p:spPr>
          <a:xfrm>
            <a:off x="335360" y="1916833"/>
            <a:ext cx="8330736" cy="4752528"/>
          </a:xfrm>
          <a:prstGeom prst="rect">
            <a:avLst/>
          </a:prstGeom>
          <a:noFill/>
        </p:spPr>
        <p:txBody>
          <a:bodyPr wrap="square" rtlCol="0">
            <a:normAutofit fontScale="92500" lnSpcReduction="20000"/>
          </a:bodyPr>
          <a:lstStyle>
            <a:defPPr>
              <a:defRPr lang="en-US"/>
            </a:defPPr>
            <a:lvl1pPr indent="0" algn="just">
              <a:spcAft>
                <a:spcPts val="300"/>
              </a:spcAft>
              <a:buFont typeface="Wingdings" panose="05000000000000000000" pitchFamily="2" charset="2"/>
              <a:buNone/>
              <a:defRPr b="1">
                <a:solidFill>
                  <a:schemeClr val="accent1">
                    <a:lumMod val="75000"/>
                  </a:schemeClr>
                </a:solidFill>
                <a:latin typeface="Calibri Light" panose="020F0302020204030204" pitchFamily="34" charset="0"/>
                <a:ea typeface="Adobe Heiti Std R" panose="020B0400000000000000" pitchFamily="34" charset="-128"/>
                <a:cs typeface="Times New Roman" panose="02020603050405020304" pitchFamily="18" charset="0"/>
              </a:defRPr>
            </a:lvl1pPr>
            <a:lvl2pPr marL="800100" lvl="1" indent="-342900" algn="just">
              <a:spcAft>
                <a:spcPts val="600"/>
              </a:spcAft>
              <a:buFont typeface="+mj-lt"/>
              <a:buAutoNum type="arabicPeriod"/>
              <a:defRPr sz="1600" i="1" u="sng">
                <a:latin typeface="Arial Rounded MT Bold" panose="020F0704030504030204" pitchFamily="34" charset="0"/>
              </a:defRPr>
            </a:lvl2pPr>
          </a:lstStyle>
          <a:p>
            <a:r>
              <a:rPr lang="es-MX" sz="1700" dirty="0">
                <a:solidFill>
                  <a:srgbClr val="000000"/>
                </a:solidFill>
                <a:latin typeface="Avenir Next LT Pro" panose="020B0504020202020204" pitchFamily="34" charset="0"/>
              </a:rPr>
              <a:t>R:</a:t>
            </a:r>
            <a:r>
              <a:rPr lang="es-MX" sz="1700" dirty="0">
                <a:latin typeface="Avenir Next LT Pro" panose="020B0504020202020204" pitchFamily="34" charset="0"/>
              </a:rPr>
              <a:t> Que cualquiera que sea el problema o prueba que enfrentemos debemos buscar a Dios, orando ayunando e inclusive invitar a la familia a los hermanos para que todos juntos oremos pidiendo el poder y el apoyo de Dios para salir de la prueba.</a:t>
            </a:r>
          </a:p>
          <a:p>
            <a:r>
              <a:rPr lang="es-MX" sz="1700" b="0" dirty="0">
                <a:solidFill>
                  <a:prstClr val="black"/>
                </a:solidFill>
                <a:latin typeface="Avenir Next LT Pro" panose="020B0504020202020204" pitchFamily="34" charset="0"/>
                <a:ea typeface="+mn-ea"/>
              </a:rPr>
              <a:t>Hacia el final del reinado de Josafat, el reino de Judá fue invadido por un ejército que hizo temblar a los habitantes del país. Josafat, un hombre de valor y coraje, había estado fortaleciendo sus ejércitos y fortificando sus ciudades. Estaba bien preparado para enfrentarse a casi cualquier enemigo, pero en esta crisis no confió en sus propias fuerzas, sino en el poder de Dios. Se puso "a buscar a Yahveh, y proclamó ayuno en todo Judá" (versículo 3). Después de que el pueblo se encomendó a Dios de esta manera, el Espíritu del Señor vino sobre un hombre de Dios que dijo: "No temáis ni os amedrentéis a causa de esta gran multitud, porque la batalla no es vuestra, sino de Dios. . . No tendréis que luchar en esta batalla. Poneos en posición, quedaos quietos y ved la salvación de Yahveh" (versículos 15, 17). </a:t>
            </a:r>
          </a:p>
          <a:p>
            <a:r>
              <a:rPr lang="es-MX" sz="1700" dirty="0">
                <a:solidFill>
                  <a:schemeClr val="tx1"/>
                </a:solidFill>
                <a:latin typeface="Avenir Next LT Pro" panose="020B0504020202020204" pitchFamily="34" charset="0"/>
                <a:ea typeface="+mn-ea"/>
              </a:rPr>
              <a:t>“No podemos deshonrar mas a Dios que si desconfiamos de su Palabra. Los sentimientos no son dignos de confianza, en absoluto. Una religión que se alimenta y sobrevive gracias a las emociones, carece de valor. La Palabra de Dios es el fundamento sobre el cual nuestras esperanzas pueden descansar seguras, y en la confianza que tenemos en la Palabra de Dios nos afirmamos, fortalecemos, establecemos, y nos aferramos a la Roca eterna” </a:t>
            </a:r>
            <a:r>
              <a:rPr lang="es-MX" sz="1700" b="0" i="1" dirty="0">
                <a:solidFill>
                  <a:schemeClr val="tx1"/>
                </a:solidFill>
                <a:latin typeface="Avenir Next LT Pro" panose="020B0504020202020204" pitchFamily="34" charset="0"/>
                <a:ea typeface="+mn-ea"/>
              </a:rPr>
              <a:t>(Cada </a:t>
            </a:r>
            <a:r>
              <a:rPr lang="es-MX" sz="1700" b="0" i="1" dirty="0" err="1">
                <a:solidFill>
                  <a:schemeClr val="tx1"/>
                </a:solidFill>
                <a:latin typeface="Avenir Next LT Pro" panose="020B0504020202020204" pitchFamily="34" charset="0"/>
                <a:ea typeface="+mn-ea"/>
              </a:rPr>
              <a:t>dia</a:t>
            </a:r>
            <a:r>
              <a:rPr lang="es-MX" sz="1700" b="0" i="1" dirty="0">
                <a:solidFill>
                  <a:schemeClr val="tx1"/>
                </a:solidFill>
                <a:latin typeface="Avenir Next LT Pro" panose="020B0504020202020204" pitchFamily="34" charset="0"/>
                <a:ea typeface="+mn-ea"/>
              </a:rPr>
              <a:t> con Dios, p. 154). </a:t>
            </a:r>
          </a:p>
          <a:p>
            <a:r>
              <a:rPr lang="es-MX" sz="1600" dirty="0">
                <a:solidFill>
                  <a:schemeClr val="tx1"/>
                </a:solidFill>
                <a:latin typeface="Avenir Next LT Pro" panose="020B0504020202020204" pitchFamily="34" charset="0"/>
              </a:rPr>
              <a:t>Reflexionando: </a:t>
            </a:r>
            <a:r>
              <a:rPr lang="es-MX" sz="1600" dirty="0">
                <a:solidFill>
                  <a:srgbClr val="C00000"/>
                </a:solidFill>
                <a:latin typeface="Avenir Next LT Pro" panose="020B0504020202020204" pitchFamily="34" charset="0"/>
              </a:rPr>
              <a:t>Lee 2 Crónicas 20:20. ¿Qué significado especial debería tener este texto para los adventistas del séptimo día?</a:t>
            </a:r>
          </a:p>
        </p:txBody>
      </p:sp>
      <p:sp>
        <p:nvSpPr>
          <p:cNvPr id="7" name="Rectángulo 6">
            <a:extLst>
              <a:ext uri="{FF2B5EF4-FFF2-40B4-BE49-F238E27FC236}">
                <a16:creationId xmlns:a16="http://schemas.microsoft.com/office/drawing/2014/main" id="{7D894886-35AB-4DD7-B4C9-9E3B7DB15D1F}"/>
              </a:ext>
            </a:extLst>
          </p:cNvPr>
          <p:cNvSpPr/>
          <p:nvPr/>
        </p:nvSpPr>
        <p:spPr>
          <a:xfrm>
            <a:off x="8666096" y="1484784"/>
            <a:ext cx="3525904" cy="4991510"/>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31455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126CC4B-19D4-4EFB-91C6-10C409E8AE4C}"/>
              </a:ext>
            </a:extLst>
          </p:cNvPr>
          <p:cNvSpPr txBox="1"/>
          <p:nvPr/>
        </p:nvSpPr>
        <p:spPr>
          <a:xfrm>
            <a:off x="0" y="97468"/>
            <a:ext cx="12192000" cy="523220"/>
          </a:xfrm>
          <a:prstGeom prst="rect">
            <a:avLst/>
          </a:prstGeom>
          <a:noFill/>
        </p:spPr>
        <p:txBody>
          <a:bodyPr wrap="square" rtlCol="0">
            <a:spAutoFit/>
          </a:bodyPr>
          <a:lstStyle/>
          <a:p>
            <a:pPr algn="ctr"/>
            <a:r>
              <a:rPr lang="es-MX" sz="2800" b="1" dirty="0">
                <a:solidFill>
                  <a:schemeClr val="bg1"/>
                </a:solidFill>
                <a:latin typeface="Avenir LT Std 65 Medium" panose="020B0803020203020204" pitchFamily="34" charset="0"/>
                <a:cs typeface="Lucida Sans Unicode" panose="020B0602030504020204" pitchFamily="34" charset="0"/>
              </a:rPr>
              <a:t>CONFÍA EN DIOS, NO EN TUS RECURSOS</a:t>
            </a:r>
          </a:p>
        </p:txBody>
      </p:sp>
      <p:sp>
        <p:nvSpPr>
          <p:cNvPr id="3" name="CuadroTexto 2">
            <a:extLst>
              <a:ext uri="{FF2B5EF4-FFF2-40B4-BE49-F238E27FC236}">
                <a16:creationId xmlns:a16="http://schemas.microsoft.com/office/drawing/2014/main" id="{5FFD46A8-FA4E-4988-B200-B6C6AFEB7E7B}"/>
              </a:ext>
            </a:extLst>
          </p:cNvPr>
          <p:cNvSpPr txBox="1"/>
          <p:nvPr/>
        </p:nvSpPr>
        <p:spPr>
          <a:xfrm>
            <a:off x="335360" y="620688"/>
            <a:ext cx="8330736" cy="1569660"/>
          </a:xfrm>
          <a:prstGeom prst="rect">
            <a:avLst/>
          </a:prstGeom>
          <a:noFill/>
        </p:spPr>
        <p:txBody>
          <a:bodyPr wrap="square" rtlCol="0">
            <a:spAutoFit/>
          </a:bodyPr>
          <a:lstStyle/>
          <a:p>
            <a:pPr algn="just"/>
            <a:r>
              <a:rPr lang="es-MX" sz="1600" b="1" dirty="0">
                <a:latin typeface="Avenir Next LT Pro Demi" panose="020B0704020202020204" pitchFamily="34" charset="0"/>
                <a:cs typeface="Times New Roman" panose="02020603050405020304" pitchFamily="18" charset="0"/>
              </a:rPr>
              <a:t>“Pero Satanás se levantó contra Israel, e incitó a David a que hiciese censo de Israel. Y dijo David a Joab y a los príncipes del pueblo: Id, haced censo de Israel desde Beerseba hasta Dan, e informadme sobre el número de ellos para que yo lo sepa..” </a:t>
            </a:r>
            <a:r>
              <a:rPr lang="es-MX" sz="1600" b="1" i="1" dirty="0">
                <a:latin typeface="Avenir Next LT Pro Demi" panose="020B0704020202020204" pitchFamily="34" charset="0"/>
                <a:cs typeface="Times New Roman" panose="02020603050405020304" pitchFamily="18" charset="0"/>
              </a:rPr>
              <a:t>(1 Crónicas 21: 1-2).</a:t>
            </a:r>
          </a:p>
          <a:p>
            <a:pPr algn="just"/>
            <a:r>
              <a:rPr lang="es-MX" sz="1600" b="1" dirty="0">
                <a:latin typeface="Avenir Next LT Pro Demi" panose="020B0704020202020204" pitchFamily="34" charset="0"/>
              </a:rPr>
              <a:t>Lee 1 Crónicas 21:1 al 14. ¿Por qué decidió David contabilizar a Israel o contar a sus soldados? ¿Por qué su comandante Joab le aconsejó que no lo hiciera?</a:t>
            </a:r>
          </a:p>
        </p:txBody>
      </p:sp>
      <p:sp>
        <p:nvSpPr>
          <p:cNvPr id="4" name="CuadroTexto 3">
            <a:extLst>
              <a:ext uri="{FF2B5EF4-FFF2-40B4-BE49-F238E27FC236}">
                <a16:creationId xmlns:a16="http://schemas.microsoft.com/office/drawing/2014/main" id="{4982B9E0-250B-4576-B4CC-67D7FE143C56}"/>
              </a:ext>
            </a:extLst>
          </p:cNvPr>
          <p:cNvSpPr txBox="1">
            <a:spLocks/>
          </p:cNvSpPr>
          <p:nvPr/>
        </p:nvSpPr>
        <p:spPr>
          <a:xfrm>
            <a:off x="376063" y="2162673"/>
            <a:ext cx="8240218" cy="4597859"/>
          </a:xfrm>
          <a:prstGeom prst="rect">
            <a:avLst/>
          </a:prstGeom>
          <a:noFill/>
        </p:spPr>
        <p:txBody>
          <a:bodyPr wrap="square" rtlCol="0">
            <a:normAutofit fontScale="85000" lnSpcReduction="10000"/>
          </a:bodyPr>
          <a:lstStyle>
            <a:defPPr>
              <a:defRPr lang="en-US"/>
            </a:defPPr>
            <a:lvl1pPr indent="0" algn="just">
              <a:spcAft>
                <a:spcPts val="300"/>
              </a:spcAft>
              <a:buFont typeface="Wingdings" panose="05000000000000000000" pitchFamily="2" charset="2"/>
              <a:buNone/>
              <a:defRPr b="1">
                <a:solidFill>
                  <a:schemeClr val="accent1">
                    <a:lumMod val="75000"/>
                  </a:schemeClr>
                </a:solidFill>
                <a:latin typeface="Calibri Light" panose="020F0302020204030204" pitchFamily="34" charset="0"/>
                <a:ea typeface="Adobe Heiti Std R" panose="020B0400000000000000" pitchFamily="34" charset="-128"/>
                <a:cs typeface="Times New Roman" panose="02020603050405020304" pitchFamily="18" charset="0"/>
              </a:defRPr>
            </a:lvl1pPr>
            <a:lvl2pPr marL="800100" lvl="1" indent="-342900" algn="just">
              <a:spcAft>
                <a:spcPts val="600"/>
              </a:spcAft>
              <a:buFont typeface="+mj-lt"/>
              <a:buAutoNum type="arabicPeriod"/>
              <a:defRPr sz="1600" i="1" u="sng">
                <a:latin typeface="Arial Rounded MT Bold" panose="020F0704030504030204" pitchFamily="34" charset="0"/>
              </a:defRPr>
            </a:lvl2pPr>
          </a:lstStyle>
          <a:p>
            <a:r>
              <a:rPr lang="es-MX" dirty="0">
                <a:solidFill>
                  <a:srgbClr val="000000"/>
                </a:solidFill>
                <a:latin typeface="Avenir Next LT Pro" panose="020B0504020202020204" pitchFamily="34" charset="0"/>
              </a:rPr>
              <a:t>R:</a:t>
            </a:r>
            <a:r>
              <a:rPr lang="es-MX" dirty="0">
                <a:latin typeface="Avenir Next LT Pro" panose="020B0504020202020204" pitchFamily="34" charset="0"/>
              </a:rPr>
              <a:t> Porque cedió a la tentación de Satanás, y esto lo llevo a confiara en sus propias fuerzas en lugar de depender de Dio. Joab le aconsejo que no lo hiciera, porque sabía que tenían que depender de Dios y no de su ejercito.</a:t>
            </a:r>
          </a:p>
          <a:p>
            <a:r>
              <a:rPr lang="es-MX" b="0" dirty="0">
                <a:solidFill>
                  <a:prstClr val="black"/>
                </a:solidFill>
                <a:latin typeface="Avenir Next LT Pro" panose="020B0504020202020204" pitchFamily="34" charset="0"/>
                <a:ea typeface="+mn-ea"/>
              </a:rPr>
              <a:t>Cuando al rey David le sobrevinieron tiempos difíciles, permitió que Satanás lo tentara para que confiara en su propia fuerza e ingenio. Esta experiencia se registra en 1 Crónicas 21:1-4. Nótese que fue idea de Satanás contar a los soldados. Tentó a David para que confiara en sus propias fuerzas en vez de depender de la providencia de Dios en su defensa. Joab, el líder del ejército de Israel, trató de persuadir a David de que no contara a Israel, pero David exigió que el conteo siguiera adelante. Como sabes por la historia, David e Israel sufrieron una terrible plaga por ceder a la sugerencia de Satanás.</a:t>
            </a:r>
          </a:p>
          <a:p>
            <a:r>
              <a:rPr lang="es-MX" dirty="0">
                <a:solidFill>
                  <a:schemeClr val="tx1"/>
                </a:solidFill>
                <a:latin typeface="Avenir Next LT Pro" panose="020B0504020202020204" pitchFamily="34" charset="0"/>
                <a:ea typeface="+mn-ea"/>
              </a:rPr>
              <a:t>“No es fuera de la prueba, sino en medio de ella, donde se desarrolla el carácter cristiano. Expuestos a las contrariedades y la oposición, los seguidores de Cristo son inducidos a ejercer mayor vigilancia y a orar mas fervientemente al poderoso Auxiliador. Las duras pruebas soportadas por la gracia de Dios, desarrollan paciencia, vigilancia, fortaleza y profunda y permanente confianza en Dios. Este es el triunfo de la fe cristiana que habilita a sus seguidores a sufrir y a ser fuertes; a someterse y así conquistar; a ser muertos todo el día y sin embargo vivir; a soportar la cruz y así ganar la corona de gloria” </a:t>
            </a:r>
            <a:r>
              <a:rPr lang="es-MX" b="0" i="1" dirty="0">
                <a:solidFill>
                  <a:schemeClr val="tx1"/>
                </a:solidFill>
                <a:latin typeface="Avenir Next LT Pro" panose="020B0504020202020204" pitchFamily="34" charset="0"/>
                <a:ea typeface="+mn-ea"/>
              </a:rPr>
              <a:t>(Los hechos de los apóstoles, p. 373).</a:t>
            </a:r>
          </a:p>
          <a:p>
            <a:r>
              <a:rPr lang="es-MX" sz="1900" dirty="0">
                <a:solidFill>
                  <a:schemeClr val="tx1"/>
                </a:solidFill>
                <a:latin typeface="Avenir Next LT Pro" panose="020B0504020202020204" pitchFamily="34" charset="0"/>
              </a:rPr>
              <a:t>Reflexionando:</a:t>
            </a:r>
            <a:r>
              <a:rPr lang="es-MX" sz="1900" dirty="0">
                <a:solidFill>
                  <a:srgbClr val="C00000"/>
                </a:solidFill>
                <a:latin typeface="Avenir Next LT Pro" panose="020B0504020202020204" pitchFamily="34" charset="0"/>
              </a:rPr>
              <a:t>  ¿Cómo logramos el equilibrio correcto entre hacer lo posible, por ejemplo, para tener seguridad financiera y, al mismo tiempo, confiar en el Señor en todo?</a:t>
            </a:r>
          </a:p>
        </p:txBody>
      </p:sp>
      <p:sp>
        <p:nvSpPr>
          <p:cNvPr id="7" name="Rectángulo 6">
            <a:extLst>
              <a:ext uri="{FF2B5EF4-FFF2-40B4-BE49-F238E27FC236}">
                <a16:creationId xmlns:a16="http://schemas.microsoft.com/office/drawing/2014/main" id="{29ECB11D-D089-4830-9D19-3A36501AD235}"/>
              </a:ext>
            </a:extLst>
          </p:cNvPr>
          <p:cNvSpPr/>
          <p:nvPr/>
        </p:nvSpPr>
        <p:spPr>
          <a:xfrm>
            <a:off x="8616281" y="1526975"/>
            <a:ext cx="3575719" cy="4968552"/>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425979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D51EE5B-2987-4924-9FEC-9A2FD12BAF85}"/>
              </a:ext>
            </a:extLst>
          </p:cNvPr>
          <p:cNvSpPr txBox="1"/>
          <p:nvPr/>
        </p:nvSpPr>
        <p:spPr>
          <a:xfrm>
            <a:off x="0" y="97469"/>
            <a:ext cx="12192000" cy="523219"/>
          </a:xfrm>
          <a:prstGeom prst="rect">
            <a:avLst/>
          </a:prstGeom>
          <a:noFill/>
        </p:spPr>
        <p:txBody>
          <a:bodyPr wrap="square" rtlCol="0" anchor="ctr" anchorCtr="0">
            <a:normAutofit/>
          </a:bodyPr>
          <a:lstStyle/>
          <a:p>
            <a:pPr algn="ctr"/>
            <a:r>
              <a:rPr lang="es-MX" sz="2800" b="1" dirty="0">
                <a:solidFill>
                  <a:schemeClr val="bg1"/>
                </a:solidFill>
                <a:latin typeface="Avenir LT Std 65 Medium" panose="020B0803020203020204" pitchFamily="34" charset="0"/>
                <a:cs typeface="Lucida Sans Unicode" panose="020B0602030504020204" pitchFamily="34" charset="0"/>
              </a:rPr>
              <a:t>¿ES HORA DE SIMPLIFICAR?</a:t>
            </a:r>
          </a:p>
        </p:txBody>
      </p:sp>
      <p:sp>
        <p:nvSpPr>
          <p:cNvPr id="3" name="CuadroTexto 2">
            <a:extLst>
              <a:ext uri="{FF2B5EF4-FFF2-40B4-BE49-F238E27FC236}">
                <a16:creationId xmlns:a16="http://schemas.microsoft.com/office/drawing/2014/main" id="{6F911482-FA16-4796-8C5E-EB2C924F117C}"/>
              </a:ext>
            </a:extLst>
          </p:cNvPr>
          <p:cNvSpPr txBox="1"/>
          <p:nvPr/>
        </p:nvSpPr>
        <p:spPr>
          <a:xfrm>
            <a:off x="191345" y="620688"/>
            <a:ext cx="8424936" cy="1077218"/>
          </a:xfrm>
          <a:prstGeom prst="rect">
            <a:avLst/>
          </a:prstGeom>
          <a:noFill/>
        </p:spPr>
        <p:txBody>
          <a:bodyPr wrap="square" rtlCol="0">
            <a:spAutoFit/>
          </a:bodyPr>
          <a:lstStyle/>
          <a:p>
            <a:pPr algn="just"/>
            <a:r>
              <a:rPr lang="es-MX" sz="1600" b="1" dirty="0">
                <a:latin typeface="Avenir Next LT Pro Demi" panose="020B0704020202020204" pitchFamily="34" charset="0"/>
                <a:cs typeface="Times New Roman" panose="02020603050405020304" pitchFamily="18" charset="0"/>
              </a:rPr>
              <a:t>“Los pensamientos del diligente ciertamente tienden a la abundancia; Mas todo el que se apresura alocadamente, de cierto va a la pobreza. Amontonar tesoros con lengua mentirosa Es aliento fugaz de aquellos que buscan la muerte.” (Proverbios 21: 5-6).</a:t>
            </a:r>
            <a:endParaRPr lang="es-MX" sz="1600" b="1" i="1" dirty="0">
              <a:latin typeface="Avenir Next LT Pro Demi" panose="020B0704020202020204" pitchFamily="34" charset="0"/>
              <a:cs typeface="Times New Roman" panose="02020603050405020304" pitchFamily="18" charset="0"/>
            </a:endParaRPr>
          </a:p>
          <a:p>
            <a:pPr algn="just"/>
            <a:r>
              <a:rPr lang="es-MX" sz="1600" b="1" dirty="0">
                <a:latin typeface="Avenir Next LT Pro Demi" panose="020B0704020202020204" pitchFamily="34" charset="0"/>
                <a:cs typeface="Times New Roman" panose="02020603050405020304" pitchFamily="18" charset="0"/>
              </a:rPr>
              <a:t>Lee 2 Pedro 3:3 al 12. ¿Qué nos está comunicando Pedro con estas palabras?</a:t>
            </a:r>
          </a:p>
        </p:txBody>
      </p:sp>
      <p:sp>
        <p:nvSpPr>
          <p:cNvPr id="4" name="CuadroTexto 3">
            <a:extLst>
              <a:ext uri="{FF2B5EF4-FFF2-40B4-BE49-F238E27FC236}">
                <a16:creationId xmlns:a16="http://schemas.microsoft.com/office/drawing/2014/main" id="{A64C4A9C-2581-4A7A-87B7-14E620AB4C89}"/>
              </a:ext>
            </a:extLst>
          </p:cNvPr>
          <p:cNvSpPr txBox="1">
            <a:spLocks/>
          </p:cNvSpPr>
          <p:nvPr/>
        </p:nvSpPr>
        <p:spPr>
          <a:xfrm>
            <a:off x="191344" y="1628801"/>
            <a:ext cx="8424936" cy="5229200"/>
          </a:xfrm>
          <a:prstGeom prst="rect">
            <a:avLst/>
          </a:prstGeom>
          <a:noFill/>
        </p:spPr>
        <p:txBody>
          <a:bodyPr wrap="square" rtlCol="0">
            <a:normAutofit fontScale="85000" lnSpcReduction="10000"/>
          </a:bodyPr>
          <a:lstStyle>
            <a:defPPr>
              <a:defRPr lang="en-US"/>
            </a:defPPr>
            <a:lvl1pPr indent="0" algn="just">
              <a:spcAft>
                <a:spcPts val="300"/>
              </a:spcAft>
              <a:buFont typeface="Wingdings" panose="05000000000000000000" pitchFamily="2" charset="2"/>
              <a:buNone/>
              <a:defRPr b="1">
                <a:solidFill>
                  <a:srgbClr val="000000"/>
                </a:solidFill>
                <a:latin typeface="Avenir Next LT Pro" panose="020B0504020202020204" pitchFamily="34" charset="0"/>
                <a:ea typeface="Adobe Heiti Std R" panose="020B0400000000000000" pitchFamily="34" charset="-128"/>
                <a:cs typeface="Times New Roman" panose="02020603050405020304" pitchFamily="18" charset="0"/>
              </a:defRPr>
            </a:lvl1pPr>
            <a:lvl2pPr marL="800100" lvl="1" indent="-342900" algn="just">
              <a:spcAft>
                <a:spcPts val="600"/>
              </a:spcAft>
              <a:buFont typeface="+mj-lt"/>
              <a:buAutoNum type="arabicPeriod"/>
              <a:defRPr sz="1600" i="1" u="sng">
                <a:latin typeface="Arial Rounded MT Bold" panose="020F0704030504030204" pitchFamily="34" charset="0"/>
              </a:defRPr>
            </a:lvl2pPr>
          </a:lstStyle>
          <a:p>
            <a:r>
              <a:rPr lang="es-MX" dirty="0"/>
              <a:t>R: </a:t>
            </a:r>
            <a:r>
              <a:rPr lang="es-MX" dirty="0">
                <a:solidFill>
                  <a:srgbClr val="0070C0"/>
                </a:solidFill>
              </a:rPr>
              <a:t>Que vivimos en un mundo temporal, todo será destruido cuando Jesucristo venga por segunda ocasión, y si aun no ha venido es porque quiere que todos procedamos al arrepentimiento. A donde vamos no llevaremos cosas materiales.</a:t>
            </a:r>
          </a:p>
          <a:p>
            <a:r>
              <a:rPr lang="es-MX" b="0" dirty="0"/>
              <a:t>La venida de Cristo esta a las puertas, deberíamos de ir disminuyendo nuestras posesiones, ya que si vamos a vivir con Cristo todo lo que tenemos no lo podremos llevar. Ahora bien si Dios nos a bendecido con riquezas, debemos de disfrutar de ellas, sin que esto sea causa de que nos volvamos codiciosos y seamos generosos con la causa de Dios, apoyando su obra en todo momento. Recordemos que todo lo que acumulamos aquí es transitorio, además quien nos garantiza que viviremos mucho tiempo. Por eso a llega el momento de simplificar nuestros bienes y apoyara más la causa de Cristo. Si Cristo no ha venido es porque tiene aún misericordia para que todos pasemos al arrepentimiento. </a:t>
            </a:r>
          </a:p>
          <a:p>
            <a:r>
              <a:rPr lang="es-MX" dirty="0"/>
              <a:t>“Las obligaciones que descansan sobre nosotros no son insignificantes. Nuestro sentido de dependencia nos debe acercar a Dios; nuestro concepto del deber que debemos llevar a cabo nos debe inducir a esforzarnos, combinando nuestros esfuerzos con ferviente oración, con obras, con fe y con oración constante. ¡Poder! ¡Poder! ¡Nuestro gran clamor consiste en solicitar poder sin medida! Nos espera. Solo tenemos que obtenerlo, confiar en la Palabra de Dios, obrar por fe, confiar firmemente en las promesas y luchar para obtener los dones de la gracia de Dios. La erudición no es esencial, el genio no es necesario, la elocuencia puede faltar, pero Dios escucha las oraciones del corazón humilde y contrito, y cuando el escucha no hay obstáculos que puedan impedir la marcha. El poder de Dios nos hará eficiente.” </a:t>
            </a:r>
            <a:r>
              <a:rPr lang="es-MX" b="0" i="1" dirty="0"/>
              <a:t>(Cada día con Dios, p. 185).</a:t>
            </a:r>
            <a:endParaRPr lang="pt-BR" b="0" i="1" dirty="0"/>
          </a:p>
          <a:p>
            <a:r>
              <a:rPr lang="es-MX" dirty="0"/>
              <a:t>Reflexionando: </a:t>
            </a:r>
            <a:r>
              <a:rPr lang="es-MX" dirty="0">
                <a:solidFill>
                  <a:srgbClr val="C00000"/>
                </a:solidFill>
              </a:rPr>
              <a:t> Si supieras que Jesús vendrá dentro de diez años, ¿cómo cambiarías tu vida? ¿O en cinco años? ¿O en tres?</a:t>
            </a:r>
          </a:p>
        </p:txBody>
      </p:sp>
      <p:sp>
        <p:nvSpPr>
          <p:cNvPr id="7" name="Rectángulo 6">
            <a:extLst>
              <a:ext uri="{FF2B5EF4-FFF2-40B4-BE49-F238E27FC236}">
                <a16:creationId xmlns:a16="http://schemas.microsoft.com/office/drawing/2014/main" id="{454AA21A-21D9-4AEE-BE06-96B58D0EF196}"/>
              </a:ext>
            </a:extLst>
          </p:cNvPr>
          <p:cNvSpPr/>
          <p:nvPr/>
        </p:nvSpPr>
        <p:spPr>
          <a:xfrm>
            <a:off x="8616280" y="1472323"/>
            <a:ext cx="3575720" cy="5013176"/>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51210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029F711-9A78-4328-B780-DD13D406FB04}"/>
              </a:ext>
            </a:extLst>
          </p:cNvPr>
          <p:cNvSpPr txBox="1"/>
          <p:nvPr/>
        </p:nvSpPr>
        <p:spPr>
          <a:xfrm>
            <a:off x="0" y="116632"/>
            <a:ext cx="12192000" cy="523220"/>
          </a:xfrm>
          <a:prstGeom prst="rect">
            <a:avLst/>
          </a:prstGeom>
          <a:noFill/>
        </p:spPr>
        <p:txBody>
          <a:bodyPr wrap="square" rtlCol="0">
            <a:spAutoFit/>
          </a:bodyPr>
          <a:lstStyle/>
          <a:p>
            <a:pPr algn="ctr"/>
            <a:r>
              <a:rPr lang="es-MX" sz="2800" b="1" dirty="0">
                <a:solidFill>
                  <a:schemeClr val="bg1"/>
                </a:solidFill>
                <a:latin typeface="Avenir LT Std 65 Medium" panose="020B0803020203020204" pitchFamily="34" charset="0"/>
                <a:cs typeface="Lucida Sans Unicode" panose="020B0602030504020204" pitchFamily="34" charset="0"/>
              </a:rPr>
              <a:t>PRIORIDADES</a:t>
            </a:r>
          </a:p>
        </p:txBody>
      </p:sp>
      <p:sp>
        <p:nvSpPr>
          <p:cNvPr id="3" name="CuadroTexto 2">
            <a:extLst>
              <a:ext uri="{FF2B5EF4-FFF2-40B4-BE49-F238E27FC236}">
                <a16:creationId xmlns:a16="http://schemas.microsoft.com/office/drawing/2014/main" id="{77056CE7-0198-4461-A0E8-3D9713B442E3}"/>
              </a:ext>
            </a:extLst>
          </p:cNvPr>
          <p:cNvSpPr txBox="1"/>
          <p:nvPr/>
        </p:nvSpPr>
        <p:spPr>
          <a:xfrm>
            <a:off x="335360" y="620688"/>
            <a:ext cx="8330736" cy="1077218"/>
          </a:xfrm>
          <a:prstGeom prst="rect">
            <a:avLst/>
          </a:prstGeom>
          <a:noFill/>
        </p:spPr>
        <p:txBody>
          <a:bodyPr wrap="square" rtlCol="0">
            <a:spAutoFit/>
          </a:bodyPr>
          <a:lstStyle/>
          <a:p>
            <a:pPr algn="just"/>
            <a:r>
              <a:rPr lang="es-MX" sz="1600" b="1" dirty="0">
                <a:latin typeface="Avenir Next LT Pro Demi" panose="020B0704020202020204" pitchFamily="34" charset="0"/>
                <a:cs typeface="Times New Roman" panose="02020603050405020304" pitchFamily="18" charset="0"/>
              </a:rPr>
              <a:t>“Ninguno puede servir a dos señores; porque o aborrecerá al uno y amará al otro, o estimará al uno y menospreciará al otro. No podéis servir a Dios y a las riquezas” (Mateo 6: 24)</a:t>
            </a:r>
          </a:p>
          <a:p>
            <a:pPr algn="just"/>
            <a:r>
              <a:rPr lang="es-MX" sz="1600" b="1" dirty="0">
                <a:latin typeface="Avenir Next LT Pro Demi" panose="020B0704020202020204" pitchFamily="34" charset="0"/>
                <a:cs typeface="Times New Roman" panose="02020603050405020304" pitchFamily="18" charset="0"/>
              </a:rPr>
              <a:t>Lee Mateo 6:24. ¿Cuál ha sido tu experiencia con la verdad de estas palabras?</a:t>
            </a:r>
          </a:p>
        </p:txBody>
      </p:sp>
      <p:sp>
        <p:nvSpPr>
          <p:cNvPr id="4" name="CuadroTexto 3">
            <a:extLst>
              <a:ext uri="{FF2B5EF4-FFF2-40B4-BE49-F238E27FC236}">
                <a16:creationId xmlns:a16="http://schemas.microsoft.com/office/drawing/2014/main" id="{383394F0-88F1-43E6-88DB-DE4FFEB17AC1}"/>
              </a:ext>
            </a:extLst>
          </p:cNvPr>
          <p:cNvSpPr txBox="1">
            <a:spLocks/>
          </p:cNvSpPr>
          <p:nvPr/>
        </p:nvSpPr>
        <p:spPr>
          <a:xfrm>
            <a:off x="300810" y="1697906"/>
            <a:ext cx="8296729" cy="5043462"/>
          </a:xfrm>
          <a:prstGeom prst="rect">
            <a:avLst/>
          </a:prstGeom>
          <a:noFill/>
        </p:spPr>
        <p:txBody>
          <a:bodyPr wrap="square" rtlCol="0">
            <a:normAutofit fontScale="85000" lnSpcReduction="10000"/>
          </a:bodyPr>
          <a:lstStyle>
            <a:defPPr>
              <a:defRPr lang="en-US"/>
            </a:defPPr>
            <a:lvl1pPr indent="0" algn="just">
              <a:spcAft>
                <a:spcPts val="1200"/>
              </a:spcAft>
              <a:buFont typeface="Wingdings" panose="05000000000000000000" pitchFamily="2" charset="2"/>
              <a:buNone/>
              <a:defRPr>
                <a:latin typeface="Lucida Fax" panose="02060602050505020204" pitchFamily="18" charset="0"/>
              </a:defRPr>
            </a:lvl1pPr>
            <a:lvl2pPr marL="800100" lvl="1" indent="-342900" algn="just">
              <a:spcAft>
                <a:spcPts val="600"/>
              </a:spcAft>
              <a:buFont typeface="+mj-lt"/>
              <a:buAutoNum type="arabicPeriod"/>
              <a:defRPr sz="1600" i="1" u="sng">
                <a:latin typeface="Arial Rounded MT Bold" panose="020F0704030504030204" pitchFamily="34" charset="0"/>
              </a:defRPr>
            </a:lvl2pPr>
          </a:lstStyle>
          <a:p>
            <a:pPr>
              <a:spcAft>
                <a:spcPts val="300"/>
              </a:spcAft>
            </a:pPr>
            <a:r>
              <a:rPr lang="es-MX" b="1" dirty="0">
                <a:latin typeface="Avenir Next LT Pro" panose="020B0504020202020204" pitchFamily="34" charset="0"/>
                <a:cs typeface="Times New Roman" panose="02020603050405020304" pitchFamily="18" charset="0"/>
              </a:rPr>
              <a:t>R:</a:t>
            </a:r>
            <a:r>
              <a:rPr lang="es-MX" dirty="0">
                <a:latin typeface="Avenir Next LT Pro" panose="020B0504020202020204" pitchFamily="34" charset="0"/>
                <a:cs typeface="Times New Roman" panose="02020603050405020304" pitchFamily="18" charset="0"/>
              </a:rPr>
              <a:t> </a:t>
            </a:r>
            <a:r>
              <a:rPr lang="es-MX" b="1" dirty="0">
                <a:solidFill>
                  <a:schemeClr val="accent1">
                    <a:lumMod val="75000"/>
                  </a:schemeClr>
                </a:solidFill>
                <a:latin typeface="Avenir Next LT Pro" panose="020B0504020202020204" pitchFamily="34" charset="0"/>
                <a:cs typeface="Times New Roman" panose="02020603050405020304" pitchFamily="18" charset="0"/>
              </a:rPr>
              <a:t>Muchas veces he fallado y en algún momento he querido servir a los dos (Dios y bienes materiales). Y definitivamente es imposible servir a los dos, por eso con la ayuda de Dios solo le sirvo a Dios.</a:t>
            </a:r>
          </a:p>
          <a:p>
            <a:pPr>
              <a:spcAft>
                <a:spcPts val="300"/>
              </a:spcAft>
            </a:pPr>
            <a:r>
              <a:rPr lang="es-MX" dirty="0">
                <a:latin typeface="Avenir Next LT Pro" panose="020B0504020202020204" pitchFamily="34" charset="0"/>
                <a:cs typeface="Times New Roman" panose="02020603050405020304" pitchFamily="18" charset="0"/>
              </a:rPr>
              <a:t>El atractivo de las riquezas ha sido un obstáculo constante para las personas, incluso para los cristianos. Muchos de los escritores del Nuevo Testamento advirtieron contra el deseo de riqueza. (ver. Mat. 6:24; 1 Tim. 6:10; 2 Tim. 3: 1,2). Obviamente, estos pasajes subrayan los peligros de nuestro tiempo. En los últimos días, la gente amará el dinero. Debemos evitar su influencia (2 Tim. 3:1-5), porque la codicia es idolatría (Efe. 5:5). Juan nos advierte que los idólatras quedarán fuera de la Ciudad Santa (</a:t>
            </a:r>
            <a:r>
              <a:rPr lang="es-MX" dirty="0" err="1">
                <a:latin typeface="Avenir Next LT Pro" panose="020B0504020202020204" pitchFamily="34" charset="0"/>
                <a:cs typeface="Times New Roman" panose="02020603050405020304" pitchFamily="18" charset="0"/>
              </a:rPr>
              <a:t>Apoc</a:t>
            </a:r>
            <a:r>
              <a:rPr lang="es-MX" dirty="0">
                <a:latin typeface="Avenir Next LT Pro" panose="020B0504020202020204" pitchFamily="34" charset="0"/>
                <a:cs typeface="Times New Roman" panose="02020603050405020304" pitchFamily="18" charset="0"/>
              </a:rPr>
              <a:t>. 22:14, 15). Además, las medidas legales algún día impedirán que el pueblo de Dios pueda comprar y vender (</a:t>
            </a:r>
            <a:r>
              <a:rPr lang="es-MX" dirty="0" err="1">
                <a:latin typeface="Avenir Next LT Pro" panose="020B0504020202020204" pitchFamily="34" charset="0"/>
                <a:cs typeface="Times New Roman" panose="02020603050405020304" pitchFamily="18" charset="0"/>
              </a:rPr>
              <a:t>Apoc</a:t>
            </a:r>
            <a:r>
              <a:rPr lang="es-MX" dirty="0">
                <a:latin typeface="Avenir Next LT Pro" panose="020B0504020202020204" pitchFamily="34" charset="0"/>
                <a:cs typeface="Times New Roman" panose="02020603050405020304" pitchFamily="18" charset="0"/>
              </a:rPr>
              <a:t>. 13:11-17), y todo lo que se le negó al Señor, junto con los tesoros de Babilonia (</a:t>
            </a:r>
            <a:r>
              <a:rPr lang="es-MX" dirty="0" err="1">
                <a:latin typeface="Avenir Next LT Pro" panose="020B0504020202020204" pitchFamily="34" charset="0"/>
                <a:cs typeface="Times New Roman" panose="02020603050405020304" pitchFamily="18" charset="0"/>
              </a:rPr>
              <a:t>Apoc</a:t>
            </a:r>
            <a:r>
              <a:rPr lang="es-MX" dirty="0">
                <a:latin typeface="Avenir Next LT Pro" panose="020B0504020202020204" pitchFamily="34" charset="0"/>
                <a:cs typeface="Times New Roman" panose="02020603050405020304" pitchFamily="18" charset="0"/>
              </a:rPr>
              <a:t>. 18:10-16), perecerá en el fuego (2 </a:t>
            </a:r>
            <a:r>
              <a:rPr lang="es-MX" dirty="0" err="1">
                <a:latin typeface="Avenir Next LT Pro" panose="020B0504020202020204" pitchFamily="34" charset="0"/>
                <a:cs typeface="Times New Roman" panose="02020603050405020304" pitchFamily="18" charset="0"/>
              </a:rPr>
              <a:t>Ped</a:t>
            </a:r>
            <a:r>
              <a:rPr lang="es-MX" dirty="0">
                <a:latin typeface="Avenir Next LT Pro" panose="020B0504020202020204" pitchFamily="34" charset="0"/>
                <a:cs typeface="Times New Roman" panose="02020603050405020304" pitchFamily="18" charset="0"/>
              </a:rPr>
              <a:t>. 3:3-10). </a:t>
            </a:r>
          </a:p>
          <a:p>
            <a:pPr>
              <a:spcAft>
                <a:spcPts val="300"/>
              </a:spcAft>
            </a:pPr>
            <a:r>
              <a:rPr lang="es-MX" b="1" dirty="0">
                <a:latin typeface="Avenir Next LT Pro" panose="020B0504020202020204" pitchFamily="34" charset="0"/>
                <a:cs typeface="Times New Roman" panose="02020603050405020304" pitchFamily="18" charset="0"/>
              </a:rPr>
              <a:t>“El llamado de Cristo al sacrificio y a una entrega sin reservas significa la crucifixión del yo. Para obedecer este llamado debemos tener una fe incondicional en el como Ejemplo perfecto, y una clara comprensión de que hemos de representarlo ante el mundo. Quienes trabaje para Cristo han de hacerlo a la manera de el. Han de vivir su vida. Su invitación a una entrega incondicional ha de ser suprema para ellos. No han de permitir que vinculo o interés terrenal alguno les impida rendirle el homenaje de sus corazones y el servicio de sus vidas. Perseverante e incansablemente han de trabajar con Dios para salvar las almas que perecen del poder del tentador.”  </a:t>
            </a:r>
            <a:r>
              <a:rPr lang="es-MX" i="1" dirty="0">
                <a:latin typeface="Avenir Next LT Pro" panose="020B0504020202020204" pitchFamily="34" charset="0"/>
                <a:cs typeface="Times New Roman" panose="02020603050405020304" pitchFamily="18" charset="0"/>
              </a:rPr>
              <a:t>(Alza tus ojos, p. 233). </a:t>
            </a:r>
            <a:endParaRPr lang="es-MX" b="1" dirty="0">
              <a:latin typeface="Avenir Next LT Pro" panose="020B0504020202020204" pitchFamily="34" charset="0"/>
              <a:cs typeface="Times New Roman" panose="02020603050405020304" pitchFamily="18" charset="0"/>
            </a:endParaRPr>
          </a:p>
          <a:p>
            <a:pPr>
              <a:spcAft>
                <a:spcPts val="300"/>
              </a:spcAft>
            </a:pPr>
            <a:r>
              <a:rPr lang="es-MX" b="1" dirty="0">
                <a:latin typeface="Avenir Next LT Pro" panose="020B0504020202020204" pitchFamily="34" charset="0"/>
                <a:cs typeface="Times New Roman" panose="02020603050405020304" pitchFamily="18" charset="0"/>
              </a:rPr>
              <a:t>Reflexionando: </a:t>
            </a:r>
            <a:r>
              <a:rPr lang="es-MX" b="1" dirty="0">
                <a:solidFill>
                  <a:srgbClr val="C00000"/>
                </a:solidFill>
                <a:latin typeface="Avenir Next LT Pro" panose="020B0504020202020204" pitchFamily="34" charset="0"/>
                <a:cs typeface="Times New Roman" panose="02020603050405020304" pitchFamily="18" charset="0"/>
              </a:rPr>
              <a:t>Lee 2 Pedro 3:10 al 14. Lo que dice aquí, ¿cómo debería afectar la forma en que vivimos, incluyendo lo que hacemos con nuestros recursos?</a:t>
            </a:r>
            <a:endParaRPr lang="es-MX" b="1" dirty="0">
              <a:solidFill>
                <a:srgbClr val="C00000"/>
              </a:solidFill>
              <a:latin typeface="Avenir Next LT Pro" panose="020B0504020202020204" pitchFamily="34" charset="0"/>
            </a:endParaRPr>
          </a:p>
        </p:txBody>
      </p:sp>
      <p:sp>
        <p:nvSpPr>
          <p:cNvPr id="5" name="Rectángulo 4">
            <a:extLst>
              <a:ext uri="{FF2B5EF4-FFF2-40B4-BE49-F238E27FC236}">
                <a16:creationId xmlns:a16="http://schemas.microsoft.com/office/drawing/2014/main" id="{B77F7DB8-AB9F-47B0-B8B3-B0B72DCCFF86}"/>
              </a:ext>
            </a:extLst>
          </p:cNvPr>
          <p:cNvSpPr/>
          <p:nvPr/>
        </p:nvSpPr>
        <p:spPr>
          <a:xfrm>
            <a:off x="8628978" y="1548178"/>
            <a:ext cx="3563022" cy="4914366"/>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t> </a:t>
            </a:r>
          </a:p>
        </p:txBody>
      </p:sp>
    </p:spTree>
    <p:extLst>
      <p:ext uri="{BB962C8B-B14F-4D97-AF65-F5344CB8AC3E}">
        <p14:creationId xmlns:p14="http://schemas.microsoft.com/office/powerpoint/2010/main" val="94839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8E7D9D1-010B-43C2-A2B5-787DCD4797EB}"/>
              </a:ext>
            </a:extLst>
          </p:cNvPr>
          <p:cNvSpPr txBox="1"/>
          <p:nvPr/>
        </p:nvSpPr>
        <p:spPr>
          <a:xfrm>
            <a:off x="0" y="97468"/>
            <a:ext cx="12192000" cy="523220"/>
          </a:xfrm>
          <a:prstGeom prst="rect">
            <a:avLst/>
          </a:prstGeom>
          <a:noFill/>
        </p:spPr>
        <p:txBody>
          <a:bodyPr wrap="square" rtlCol="0">
            <a:spAutoFit/>
          </a:bodyPr>
          <a:lstStyle/>
          <a:p>
            <a:pPr algn="ctr"/>
            <a:r>
              <a:rPr lang="es-MX" sz="2800" b="1" i="0" dirty="0">
                <a:solidFill>
                  <a:schemeClr val="bg1"/>
                </a:solidFill>
                <a:effectLst/>
                <a:latin typeface="Avenir LT Std 65 Medium" panose="020B0803020203020204" pitchFamily="34" charset="0"/>
              </a:rPr>
              <a:t>CUANDO NADIE PUEDA COMPRAR NI VENDER</a:t>
            </a:r>
            <a:endParaRPr lang="es-MX" sz="2800" b="1" dirty="0">
              <a:solidFill>
                <a:schemeClr val="bg1"/>
              </a:solidFill>
              <a:latin typeface="Avenir LT Std 65 Medium" panose="020B0803020203020204" pitchFamily="34" charset="0"/>
              <a:cs typeface="Lucida Sans Unicode" panose="020B0602030504020204" pitchFamily="34" charset="0"/>
            </a:endParaRPr>
          </a:p>
        </p:txBody>
      </p:sp>
      <p:sp>
        <p:nvSpPr>
          <p:cNvPr id="4" name="CuadroTexto 3">
            <a:extLst>
              <a:ext uri="{FF2B5EF4-FFF2-40B4-BE49-F238E27FC236}">
                <a16:creationId xmlns:a16="http://schemas.microsoft.com/office/drawing/2014/main" id="{7945C082-5F5A-4162-ABBF-29242DBFBADE}"/>
              </a:ext>
            </a:extLst>
          </p:cNvPr>
          <p:cNvSpPr txBox="1"/>
          <p:nvPr/>
        </p:nvSpPr>
        <p:spPr>
          <a:xfrm>
            <a:off x="335360" y="620688"/>
            <a:ext cx="8330736" cy="1077218"/>
          </a:xfrm>
          <a:prstGeom prst="rect">
            <a:avLst/>
          </a:prstGeom>
          <a:noFill/>
        </p:spPr>
        <p:txBody>
          <a:bodyPr wrap="square" rtlCol="0">
            <a:spAutoFit/>
          </a:bodyPr>
          <a:lstStyle/>
          <a:p>
            <a:pPr algn="just"/>
            <a:r>
              <a:rPr lang="es-MX" sz="1600" b="1" dirty="0">
                <a:latin typeface="Avenir Next LT Pro Demi" panose="020B0704020202020204" pitchFamily="34" charset="0"/>
                <a:cs typeface="Times New Roman" panose="02020603050405020304" pitchFamily="18" charset="0"/>
              </a:rPr>
              <a:t>“y que ninguno pudiese comprar ni vender, sino el que tuviese la marca o el nombre de la bestia, o el número de su nombre”.  (Apocalipsis 13:17)</a:t>
            </a:r>
          </a:p>
          <a:p>
            <a:pPr algn="just"/>
            <a:r>
              <a:rPr lang="es-MX" sz="1600" b="1" dirty="0">
                <a:latin typeface="Avenir Next LT Pro Demi" panose="020B0704020202020204" pitchFamily="34" charset="0"/>
                <a:cs typeface="Times New Roman" panose="02020603050405020304" pitchFamily="18" charset="0"/>
              </a:rPr>
              <a:t>Lee Apocalipsis 13:11 al 17. ¿Cómo encajan los aspectos financieros con la persecución del tiempo del fin?.</a:t>
            </a:r>
          </a:p>
        </p:txBody>
      </p:sp>
      <p:sp>
        <p:nvSpPr>
          <p:cNvPr id="5" name="CuadroTexto 4">
            <a:extLst>
              <a:ext uri="{FF2B5EF4-FFF2-40B4-BE49-F238E27FC236}">
                <a16:creationId xmlns:a16="http://schemas.microsoft.com/office/drawing/2014/main" id="{E63A5537-798E-49B6-A59F-CBBBA1F00FC9}"/>
              </a:ext>
            </a:extLst>
          </p:cNvPr>
          <p:cNvSpPr txBox="1">
            <a:spLocks/>
          </p:cNvSpPr>
          <p:nvPr/>
        </p:nvSpPr>
        <p:spPr>
          <a:xfrm>
            <a:off x="335360" y="1647716"/>
            <a:ext cx="8330736" cy="5112815"/>
          </a:xfrm>
          <a:prstGeom prst="rect">
            <a:avLst/>
          </a:prstGeom>
          <a:noFill/>
        </p:spPr>
        <p:txBody>
          <a:bodyPr wrap="square" rtlCol="0">
            <a:normAutofit fontScale="92500" lnSpcReduction="10000"/>
          </a:bodyPr>
          <a:lstStyle>
            <a:defPPr>
              <a:defRPr lang="en-US"/>
            </a:defPPr>
            <a:lvl1pPr indent="0" algn="just">
              <a:spcAft>
                <a:spcPts val="300"/>
              </a:spcAft>
              <a:buFont typeface="Wingdings" panose="05000000000000000000" pitchFamily="2" charset="2"/>
              <a:buNone/>
              <a:defRPr b="1">
                <a:latin typeface="Avenir Next LT Pro" panose="020B0504020202020204" pitchFamily="34" charset="0"/>
                <a:cs typeface="Times New Roman" panose="02020603050405020304" pitchFamily="18" charset="0"/>
              </a:defRPr>
            </a:lvl1pPr>
            <a:lvl2pPr marL="800100" lvl="1" indent="-342900" algn="just">
              <a:spcAft>
                <a:spcPts val="600"/>
              </a:spcAft>
              <a:buFont typeface="+mj-lt"/>
              <a:buAutoNum type="arabicPeriod"/>
              <a:defRPr sz="1600" i="1" u="sng">
                <a:latin typeface="Arial Rounded MT Bold" panose="020F0704030504030204" pitchFamily="34" charset="0"/>
              </a:defRPr>
            </a:lvl2pPr>
          </a:lstStyle>
          <a:p>
            <a:r>
              <a:rPr lang="es-MX" dirty="0"/>
              <a:t>R: </a:t>
            </a:r>
            <a:r>
              <a:rPr lang="es-MX" dirty="0">
                <a:solidFill>
                  <a:schemeClr val="accent1">
                    <a:lumMod val="75000"/>
                  </a:schemeClr>
                </a:solidFill>
              </a:rPr>
              <a:t>En la actualidad todo gira en torno de las finanzas (dinero). La transacción que cotidianamente hacemos es la compra-venta. Entonces cuando venga la persecución ya no podemos comprar y vender.</a:t>
            </a:r>
          </a:p>
          <a:p>
            <a:r>
              <a:rPr lang="es-MX" b="0" dirty="0"/>
              <a:t>Juan deja muy claro que la última y más grave tentación de Satanás al pueblo de Dios será un embargo financiero. Todos sus bienes serán congelados. No podrán comprar ni vender e incluso se enfrentarán a un decreto de muerte. "En el último gran conflicto de la controversia con Satanás, aquellos que son leales a Dios verán todo apoyo terrenal cortado. Debido a que se niegan a quebrantar Su ley en obediencia a los poderes terrenales, se les prohibirá comprar o vender. Finalmente se decretará que sean ejecutados. Ver Apocalipsis 13:11-17.</a:t>
            </a:r>
          </a:p>
          <a:p>
            <a:r>
              <a:rPr lang="es-MX" dirty="0"/>
              <a:t>“En el ultimo gran conflicto de la controversia con </a:t>
            </a:r>
            <a:r>
              <a:rPr lang="es-MX" dirty="0" err="1"/>
              <a:t>Satanas</a:t>
            </a:r>
            <a:r>
              <a:rPr lang="es-MX" dirty="0"/>
              <a:t>, los que sean leales a Dios se </a:t>
            </a:r>
            <a:r>
              <a:rPr lang="es-MX" dirty="0" err="1"/>
              <a:t>veran</a:t>
            </a:r>
            <a:r>
              <a:rPr lang="es-MX" dirty="0"/>
              <a:t> privados de todo apoyo terrenal. Porque se niegan a violar su ley en obediencia a las potencias terrenales, se les prohibirá comprar o vender. Finalmente </a:t>
            </a:r>
            <a:r>
              <a:rPr lang="es-MX" dirty="0" err="1"/>
              <a:t>sera</a:t>
            </a:r>
            <a:r>
              <a:rPr lang="es-MX" dirty="0"/>
              <a:t> decretado que se les de muerte. Apocalipsis 13:11-17. Pero al obediente se le hace la promesa: "Habitara en las alturas: fortalezas de rocas serán su lugar de acogimiento; se le dará su pan, y sus aguas serán ciertas". Salmo 37:19. Los hijos de Dios vivirán por esta promesa” </a:t>
            </a:r>
            <a:r>
              <a:rPr lang="es-MX" b="0" i="1" dirty="0"/>
              <a:t>(El Deseado de todas las gentes, pp. 97)</a:t>
            </a:r>
          </a:p>
          <a:p>
            <a:r>
              <a:rPr lang="es-MX" dirty="0"/>
              <a:t>Reflexionando: </a:t>
            </a:r>
            <a:r>
              <a:rPr lang="es-MX" dirty="0">
                <a:solidFill>
                  <a:srgbClr val="C00000"/>
                </a:solidFill>
              </a:rPr>
              <a:t>¿Como nos estamos preparando para esta ultima parte del tiempo del fin, si es que la vivimos?.</a:t>
            </a:r>
          </a:p>
        </p:txBody>
      </p:sp>
      <p:sp>
        <p:nvSpPr>
          <p:cNvPr id="6" name="Rectángulo 5">
            <a:extLst>
              <a:ext uri="{FF2B5EF4-FFF2-40B4-BE49-F238E27FC236}">
                <a16:creationId xmlns:a16="http://schemas.microsoft.com/office/drawing/2014/main" id="{881A4D12-881E-4FE3-9002-69A2E560BDB9}"/>
              </a:ext>
            </a:extLst>
          </p:cNvPr>
          <p:cNvSpPr/>
          <p:nvPr/>
        </p:nvSpPr>
        <p:spPr>
          <a:xfrm>
            <a:off x="8666096" y="1556792"/>
            <a:ext cx="3525904" cy="4949637"/>
          </a:xfrm>
          <a:prstGeom prst="rect">
            <a:avLst/>
          </a:prstGeom>
          <a:blipFill dpi="0" rotWithShape="1">
            <a:blip r:embed="rId2">
              <a:extLst>
                <a:ext uri="{28A0092B-C50C-407E-A947-70E740481C1C}">
                  <a14:useLocalDpi xmlns:a14="http://schemas.microsoft.com/office/drawing/2010/main" val="0"/>
                </a:ext>
              </a:extLst>
            </a:blip>
            <a:srcRect/>
            <a:stretch>
              <a:fillRect l="-8147" t="1455" r="8189" b="-1455"/>
            </a:stretch>
          </a:blipFill>
          <a:scene3d>
            <a:camera prst="orthographicFront">
              <a:rot lat="0" lon="21594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Tree>
    <p:extLst>
      <p:ext uri="{BB962C8B-B14F-4D97-AF65-F5344CB8AC3E}">
        <p14:creationId xmlns:p14="http://schemas.microsoft.com/office/powerpoint/2010/main" val="140403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cion ES" id="{0394C814-B0BB-4D2A-81E0-7ECCD3DA7AB2}" vid="{E1FA17C1-539D-4072-902D-5A1BCEFE71D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184272</TotalTime>
  <Words>3034</Words>
  <Application>Microsoft Office PowerPoint</Application>
  <PresentationFormat>Panorámica</PresentationFormat>
  <Paragraphs>60</Paragraphs>
  <Slides>10</Slides>
  <Notes>9</Notes>
  <HiddenSlides>0</HiddenSlides>
  <MMClips>0</MMClips>
  <ScaleCrop>false</ScaleCrop>
  <HeadingPairs>
    <vt:vector size="6" baseType="variant">
      <vt:variant>
        <vt:lpstr>Fuentes usadas</vt:lpstr>
      </vt:variant>
      <vt:variant>
        <vt:i4>21</vt:i4>
      </vt:variant>
      <vt:variant>
        <vt:lpstr>Tema</vt:lpstr>
      </vt:variant>
      <vt:variant>
        <vt:i4>1</vt:i4>
      </vt:variant>
      <vt:variant>
        <vt:lpstr>Títulos de diapositiva</vt:lpstr>
      </vt:variant>
      <vt:variant>
        <vt:i4>10</vt:i4>
      </vt:variant>
    </vt:vector>
  </HeadingPairs>
  <TitlesOfParts>
    <vt:vector size="32" baseType="lpstr">
      <vt:lpstr>Abadi</vt:lpstr>
      <vt:lpstr>Adobe Garamond Pro Bold</vt:lpstr>
      <vt:lpstr>Amasis MT Pro Medium</vt:lpstr>
      <vt:lpstr>Arial</vt:lpstr>
      <vt:lpstr>Arial Rounded MT Bold</vt:lpstr>
      <vt:lpstr>Avenir LT Std 65 Medium</vt:lpstr>
      <vt:lpstr>Avenir Next LT Pro</vt:lpstr>
      <vt:lpstr>Avenir Next LT Pro Demi</vt:lpstr>
      <vt:lpstr>Bahnschrift</vt:lpstr>
      <vt:lpstr>Bahnschrift SemiBold</vt:lpstr>
      <vt:lpstr>Bernard MT Condensed</vt:lpstr>
      <vt:lpstr>Calibri</vt:lpstr>
      <vt:lpstr>Calibri Light</vt:lpstr>
      <vt:lpstr>Eras Bold ITC</vt:lpstr>
      <vt:lpstr>Gisha</vt:lpstr>
      <vt:lpstr>Impact</vt:lpstr>
      <vt:lpstr>Lato</vt:lpstr>
      <vt:lpstr>Lucida Grande</vt:lpstr>
      <vt:lpstr>Lucida Sans Unicode</vt:lpstr>
      <vt:lpstr>Times New Roman</vt:lpstr>
      <vt:lpstr>Wingdings</vt:lpstr>
      <vt:lpstr>Tema de Office</vt:lpstr>
      <vt:lpstr>Presentación de PowerPoint</vt:lpstr>
      <vt:lpstr>Para memorizar:</vt:lpstr>
      <vt:lpstr>Enfoque del estudio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JORGE CRUZ</dc:creator>
  <cp:lastModifiedBy>JORGE CRUZ</cp:lastModifiedBy>
  <cp:revision>5912</cp:revision>
  <dcterms:created xsi:type="dcterms:W3CDTF">2019-04-09T00:55:26Z</dcterms:created>
  <dcterms:modified xsi:type="dcterms:W3CDTF">2023-03-16T03:59:56Z</dcterms:modified>
</cp:coreProperties>
</file>