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3" r:id="rId1"/>
  </p:sldMasterIdLst>
  <p:notesMasterIdLst>
    <p:notesMasterId r:id="rId12"/>
  </p:notesMasterIdLst>
  <p:handoutMasterIdLst>
    <p:handoutMasterId r:id="rId13"/>
  </p:handoutMasterIdLst>
  <p:sldIdLst>
    <p:sldId id="256" r:id="rId2"/>
    <p:sldId id="266"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RGE CRUZ" initials="JC" lastIdx="2" clrIdx="0">
    <p:extLst>
      <p:ext uri="{19B8F6BF-5375-455C-9EA6-DF929625EA0E}">
        <p15:presenceInfo xmlns:p15="http://schemas.microsoft.com/office/powerpoint/2012/main" userId="cf9ca4c8ef569ed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828D"/>
    <a:srgbClr val="038293"/>
    <a:srgbClr val="FFFEFF"/>
    <a:srgbClr val="000000"/>
    <a:srgbClr val="FD1634"/>
    <a:srgbClr val="BE0707"/>
    <a:srgbClr val="FE1431"/>
    <a:srgbClr val="250703"/>
    <a:srgbClr val="41351D"/>
    <a:srgbClr val="FEC38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2718" autoAdjust="0"/>
  </p:normalViewPr>
  <p:slideViewPr>
    <p:cSldViewPr showGuides="1">
      <p:cViewPr varScale="1">
        <p:scale>
          <a:sx n="79" d="100"/>
          <a:sy n="79" d="100"/>
        </p:scale>
        <p:origin x="134" y="67"/>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notesViewPr>
    <p:cSldViewPr>
      <p:cViewPr varScale="1">
        <p:scale>
          <a:sx n="66" d="100"/>
          <a:sy n="66" d="100"/>
        </p:scale>
        <p:origin x="306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55F1A038-C882-4A29-92BF-44A4D109F78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a:extLst>
              <a:ext uri="{FF2B5EF4-FFF2-40B4-BE49-F238E27FC236}">
                <a16:creationId xmlns:a16="http://schemas.microsoft.com/office/drawing/2014/main" id="{655EFADA-9D39-4E05-9E93-70F7BDE398E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150B08-7AA2-4F53-A7FF-462A0E570016}" type="datetimeFigureOut">
              <a:rPr lang="es-MX" smtClean="0"/>
              <a:t>07/03/2023</a:t>
            </a:fld>
            <a:endParaRPr lang="es-MX"/>
          </a:p>
        </p:txBody>
      </p:sp>
      <p:sp>
        <p:nvSpPr>
          <p:cNvPr id="4" name="Marcador de pie de página 3">
            <a:extLst>
              <a:ext uri="{FF2B5EF4-FFF2-40B4-BE49-F238E27FC236}">
                <a16:creationId xmlns:a16="http://schemas.microsoft.com/office/drawing/2014/main" id="{DB491E8D-6494-4C91-98A3-6B6D3A1D620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5" name="Marcador de número de diapositiva 4">
            <a:extLst>
              <a:ext uri="{FF2B5EF4-FFF2-40B4-BE49-F238E27FC236}">
                <a16:creationId xmlns:a16="http://schemas.microsoft.com/office/drawing/2014/main" id="{2BF41129-DE05-4165-BEFB-27C01AACBC8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1EE3689-A360-4BF5-B180-B19E22989DCD}" type="slidenum">
              <a:rPr lang="es-MX" smtClean="0"/>
              <a:t>‹Nº›</a:t>
            </a:fld>
            <a:endParaRPr lang="es-MX"/>
          </a:p>
        </p:txBody>
      </p:sp>
    </p:spTree>
    <p:extLst>
      <p:ext uri="{BB962C8B-B14F-4D97-AF65-F5344CB8AC3E}">
        <p14:creationId xmlns:p14="http://schemas.microsoft.com/office/powerpoint/2010/main" val="6388006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83291F-A549-4BEA-ADC8-4D7EA4332E19}" type="datetimeFigureOut">
              <a:rPr lang="es-MX" smtClean="0"/>
              <a:t>07/03/2023</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3D4040-2FF7-4002-8F2E-1B7805CB9EA6}" type="slidenum">
              <a:rPr lang="es-MX" smtClean="0"/>
              <a:t>‹Nº›</a:t>
            </a:fld>
            <a:endParaRPr lang="es-MX"/>
          </a:p>
        </p:txBody>
      </p:sp>
    </p:spTree>
    <p:extLst>
      <p:ext uri="{BB962C8B-B14F-4D97-AF65-F5344CB8AC3E}">
        <p14:creationId xmlns:p14="http://schemas.microsoft.com/office/powerpoint/2010/main" val="2798021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1</a:t>
            </a:fld>
            <a:endParaRPr lang="es-MX"/>
          </a:p>
        </p:txBody>
      </p:sp>
    </p:spTree>
    <p:extLst>
      <p:ext uri="{BB962C8B-B14F-4D97-AF65-F5344CB8AC3E}">
        <p14:creationId xmlns:p14="http://schemas.microsoft.com/office/powerpoint/2010/main" val="3200946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2</a:t>
            </a:fld>
            <a:endParaRPr lang="es-MX"/>
          </a:p>
        </p:txBody>
      </p:sp>
    </p:spTree>
    <p:extLst>
      <p:ext uri="{BB962C8B-B14F-4D97-AF65-F5344CB8AC3E}">
        <p14:creationId xmlns:p14="http://schemas.microsoft.com/office/powerpoint/2010/main" val="2529678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3</a:t>
            </a:fld>
            <a:endParaRPr lang="es-MX"/>
          </a:p>
        </p:txBody>
      </p:sp>
    </p:spTree>
    <p:extLst>
      <p:ext uri="{BB962C8B-B14F-4D97-AF65-F5344CB8AC3E}">
        <p14:creationId xmlns:p14="http://schemas.microsoft.com/office/powerpoint/2010/main" val="1657507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sz="800" i="1" baseline="0" dirty="0">
              <a:latin typeface="Avenir Next LT Pro" panose="020B0504020202020204" pitchFamily="34" charset="0"/>
            </a:endParaRPr>
          </a:p>
        </p:txBody>
      </p:sp>
      <p:sp>
        <p:nvSpPr>
          <p:cNvPr id="4" name="Marcador de número de diapositiva 3"/>
          <p:cNvSpPr>
            <a:spLocks noGrp="1"/>
          </p:cNvSpPr>
          <p:nvPr>
            <p:ph type="sldNum" sz="quarter" idx="5"/>
          </p:nvPr>
        </p:nvSpPr>
        <p:spPr/>
        <p:txBody>
          <a:bodyPr/>
          <a:lstStyle/>
          <a:p>
            <a:fld id="{E43D4040-2FF7-4002-8F2E-1B7805CB9EA6}" type="slidenum">
              <a:rPr lang="es-MX" smtClean="0"/>
              <a:t>4</a:t>
            </a:fld>
            <a:endParaRPr lang="es-MX"/>
          </a:p>
        </p:txBody>
      </p:sp>
    </p:spTree>
    <p:extLst>
      <p:ext uri="{BB962C8B-B14F-4D97-AF65-F5344CB8AC3E}">
        <p14:creationId xmlns:p14="http://schemas.microsoft.com/office/powerpoint/2010/main" val="82022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5</a:t>
            </a:fld>
            <a:endParaRPr lang="es-MX"/>
          </a:p>
        </p:txBody>
      </p:sp>
    </p:spTree>
    <p:extLst>
      <p:ext uri="{BB962C8B-B14F-4D97-AF65-F5344CB8AC3E}">
        <p14:creationId xmlns:p14="http://schemas.microsoft.com/office/powerpoint/2010/main" val="3063393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sz="800" i="1" baseline="30000" dirty="0">
              <a:latin typeface="Abadi" panose="020B0604020104020204" pitchFamily="34" charset="0"/>
            </a:endParaRPr>
          </a:p>
        </p:txBody>
      </p:sp>
      <p:sp>
        <p:nvSpPr>
          <p:cNvPr id="4" name="Marcador de número de diapositiva 3"/>
          <p:cNvSpPr>
            <a:spLocks noGrp="1"/>
          </p:cNvSpPr>
          <p:nvPr>
            <p:ph type="sldNum" sz="quarter" idx="5"/>
          </p:nvPr>
        </p:nvSpPr>
        <p:spPr/>
        <p:txBody>
          <a:bodyPr/>
          <a:lstStyle/>
          <a:p>
            <a:fld id="{E43D4040-2FF7-4002-8F2E-1B7805CB9EA6}" type="slidenum">
              <a:rPr lang="es-MX" smtClean="0"/>
              <a:t>6</a:t>
            </a:fld>
            <a:endParaRPr lang="es-MX"/>
          </a:p>
        </p:txBody>
      </p:sp>
    </p:spTree>
    <p:extLst>
      <p:ext uri="{BB962C8B-B14F-4D97-AF65-F5344CB8AC3E}">
        <p14:creationId xmlns:p14="http://schemas.microsoft.com/office/powerpoint/2010/main" val="682493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lvl="0" indent="0">
              <a:buFont typeface="Arial" panose="020B0604020202020204" pitchFamily="34" charset="0"/>
              <a:buNone/>
            </a:pPr>
            <a:endParaRPr lang="es-MX" baseline="30000"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7</a:t>
            </a:fld>
            <a:endParaRPr lang="es-MX"/>
          </a:p>
        </p:txBody>
      </p:sp>
    </p:spTree>
    <p:extLst>
      <p:ext uri="{BB962C8B-B14F-4D97-AF65-F5344CB8AC3E}">
        <p14:creationId xmlns:p14="http://schemas.microsoft.com/office/powerpoint/2010/main" val="31557171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8</a:t>
            </a:fld>
            <a:endParaRPr lang="es-MX"/>
          </a:p>
        </p:txBody>
      </p:sp>
    </p:spTree>
    <p:extLst>
      <p:ext uri="{BB962C8B-B14F-4D97-AF65-F5344CB8AC3E}">
        <p14:creationId xmlns:p14="http://schemas.microsoft.com/office/powerpoint/2010/main" val="16131900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baseline="30000" dirty="0"/>
              <a:t>.</a:t>
            </a:r>
          </a:p>
        </p:txBody>
      </p:sp>
      <p:sp>
        <p:nvSpPr>
          <p:cNvPr id="4" name="Marcador de número de diapositiva 3"/>
          <p:cNvSpPr>
            <a:spLocks noGrp="1"/>
          </p:cNvSpPr>
          <p:nvPr>
            <p:ph type="sldNum" sz="quarter" idx="5"/>
          </p:nvPr>
        </p:nvSpPr>
        <p:spPr/>
        <p:txBody>
          <a:bodyPr/>
          <a:lstStyle/>
          <a:p>
            <a:fld id="{E43D4040-2FF7-4002-8F2E-1B7805CB9EA6}" type="slidenum">
              <a:rPr lang="es-MX" smtClean="0"/>
              <a:t>10</a:t>
            </a:fld>
            <a:endParaRPr lang="es-MX"/>
          </a:p>
        </p:txBody>
      </p:sp>
    </p:spTree>
    <p:extLst>
      <p:ext uri="{BB962C8B-B14F-4D97-AF65-F5344CB8AC3E}">
        <p14:creationId xmlns:p14="http://schemas.microsoft.com/office/powerpoint/2010/main" val="3572408770"/>
      </p:ext>
    </p:extLst>
  </p:cSld>
  <p:clrMapOvr>
    <a:masterClrMapping/>
  </p:clrMapOvr>
</p:notes>
</file>

<file path=ppt/slideLayouts/_rels/slideLayout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pic>
        <p:nvPicPr>
          <p:cNvPr id="24" name="Imagen 23">
            <a:extLst>
              <a:ext uri="{FF2B5EF4-FFF2-40B4-BE49-F238E27FC236}">
                <a16:creationId xmlns:a16="http://schemas.microsoft.com/office/drawing/2014/main" id="{07363191-81C2-490B-8B56-818EC03A4FD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414" b="16207"/>
          <a:stretch/>
        </p:blipFill>
        <p:spPr>
          <a:xfrm>
            <a:off x="2279544" y="12450"/>
            <a:ext cx="8136936" cy="6833844"/>
          </a:xfrm>
          <a:prstGeom prst="rect">
            <a:avLst/>
          </a:prstGeom>
          <a:blipFill>
            <a:blip r:embed="rId3">
              <a:alphaModFix amt="18000"/>
            </a:blip>
            <a:stretch>
              <a:fillRect/>
            </a:stretch>
          </a:blipFill>
        </p:spPr>
      </p:pic>
      <p:sp>
        <p:nvSpPr>
          <p:cNvPr id="9" name="Rectángulo 8">
            <a:extLst>
              <a:ext uri="{FF2B5EF4-FFF2-40B4-BE49-F238E27FC236}">
                <a16:creationId xmlns:a16="http://schemas.microsoft.com/office/drawing/2014/main" id="{26E9E0B9-8769-4180-8CFA-E0F011E0026C}"/>
              </a:ext>
            </a:extLst>
          </p:cNvPr>
          <p:cNvSpPr/>
          <p:nvPr userDrawn="1"/>
        </p:nvSpPr>
        <p:spPr>
          <a:xfrm>
            <a:off x="-19595" y="1049841"/>
            <a:ext cx="2289209" cy="5796453"/>
          </a:xfrm>
          <a:prstGeom prst="rect">
            <a:avLst/>
          </a:prstGeom>
          <a:solidFill>
            <a:srgbClr val="038293"/>
          </a:solidFill>
          <a:ln>
            <a:solidFill>
              <a:srgbClr val="7B2991"/>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dirty="0"/>
          </a:p>
        </p:txBody>
      </p:sp>
      <p:sp>
        <p:nvSpPr>
          <p:cNvPr id="7" name="Rectángulo 6">
            <a:extLst>
              <a:ext uri="{FF2B5EF4-FFF2-40B4-BE49-F238E27FC236}">
                <a16:creationId xmlns:a16="http://schemas.microsoft.com/office/drawing/2014/main" id="{DE5D6099-A003-400A-A47B-D1C1756E01B7}"/>
              </a:ext>
            </a:extLst>
          </p:cNvPr>
          <p:cNvSpPr/>
          <p:nvPr userDrawn="1"/>
        </p:nvSpPr>
        <p:spPr>
          <a:xfrm>
            <a:off x="-24680" y="3675"/>
            <a:ext cx="11665296" cy="1049061"/>
          </a:xfrm>
          <a:prstGeom prst="rect">
            <a:avLst/>
          </a:prstGeom>
          <a:solidFill>
            <a:srgbClr val="FFFEFF"/>
          </a:solidFill>
          <a:ln>
            <a:noFill/>
          </a:ln>
          <a:effectLst>
            <a:outerShdw blurRad="44450" dist="27940" dir="5400000" algn="ctr">
              <a:srgbClr val="000000">
                <a:alpha val="32000"/>
              </a:srgbClr>
            </a:outerShdw>
          </a:effec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rmAutofit/>
          </a:bodyPr>
          <a:lstStyle/>
          <a:p>
            <a:pPr marL="0" indent="0" algn="ctr">
              <a:tabLst>
                <a:tab pos="4038600" algn="l"/>
              </a:tabLst>
            </a:pPr>
            <a:r>
              <a:rPr lang="es-MX" sz="1800" b="1" kern="100" cap="none" spc="-150" baseline="0" dirty="0">
                <a:ln w="0"/>
                <a:solidFill>
                  <a:srgbClr val="038293"/>
                </a:solidFill>
                <a:effectLst/>
                <a:latin typeface="Bahnschrift" panose="020B0502040204020203" pitchFamily="34" charset="0"/>
              </a:rPr>
              <a:t>ADMINISTRAR PARA EL SEÑOR…</a:t>
            </a:r>
          </a:p>
          <a:p>
            <a:pPr marL="0" indent="0" algn="ctr">
              <a:tabLst>
                <a:tab pos="4038600" algn="l"/>
              </a:tabLst>
            </a:pPr>
            <a:r>
              <a:rPr lang="es-MX" sz="3200" b="1" cap="none" spc="-150" dirty="0">
                <a:ln w="0"/>
                <a:solidFill>
                  <a:srgbClr val="01828D"/>
                </a:solidFill>
                <a:effectLst/>
                <a:latin typeface="Bahnschrift" panose="020B0502040204020203" pitchFamily="34" charset="0"/>
              </a:rPr>
              <a:t>HASTA QUE ÉL VENGA</a:t>
            </a:r>
          </a:p>
        </p:txBody>
      </p:sp>
      <p:sp>
        <p:nvSpPr>
          <p:cNvPr id="11" name="CuadroTexto 10">
            <a:extLst>
              <a:ext uri="{FF2B5EF4-FFF2-40B4-BE49-F238E27FC236}">
                <a16:creationId xmlns:a16="http://schemas.microsoft.com/office/drawing/2014/main" id="{F4361DCD-ED50-4D94-8817-3A83A6B29BD2}"/>
              </a:ext>
            </a:extLst>
          </p:cNvPr>
          <p:cNvSpPr txBox="1"/>
          <p:nvPr userDrawn="1"/>
        </p:nvSpPr>
        <p:spPr>
          <a:xfrm>
            <a:off x="19925" y="1052736"/>
            <a:ext cx="2331659" cy="661720"/>
          </a:xfrm>
          <a:prstGeom prst="rect">
            <a:avLst/>
          </a:prstGeom>
          <a:noFill/>
        </p:spPr>
        <p:txBody>
          <a:bodyPr wrap="square" rtlCol="0">
            <a:spAutoFit/>
          </a:bodyPr>
          <a:lstStyle/>
          <a:p>
            <a:pPr algn="ctr"/>
            <a:r>
              <a:rPr lang="es-MX" sz="2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Escuela Sabática</a:t>
            </a:r>
          </a:p>
          <a:p>
            <a:pPr algn="ctr"/>
            <a:r>
              <a:rPr lang="es-MX" sz="1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Guía de Estudio de la Biblia</a:t>
            </a:r>
          </a:p>
        </p:txBody>
      </p:sp>
      <p:sp>
        <p:nvSpPr>
          <p:cNvPr id="12" name="CuadroTexto 11">
            <a:extLst>
              <a:ext uri="{FF2B5EF4-FFF2-40B4-BE49-F238E27FC236}">
                <a16:creationId xmlns:a16="http://schemas.microsoft.com/office/drawing/2014/main" id="{A3189337-61CE-4DEA-8C1F-773BAC50A0D5}"/>
              </a:ext>
            </a:extLst>
          </p:cNvPr>
          <p:cNvSpPr txBox="1"/>
          <p:nvPr userDrawn="1"/>
        </p:nvSpPr>
        <p:spPr>
          <a:xfrm>
            <a:off x="19925" y="4365103"/>
            <a:ext cx="2184400" cy="893983"/>
          </a:xfrm>
          <a:prstGeom prst="rect">
            <a:avLst/>
          </a:prstGeom>
          <a:noFill/>
        </p:spPr>
        <p:txBody>
          <a:bodyPr wrap="square" rtlCol="0">
            <a:noAutofit/>
          </a:bodyPr>
          <a:lstStyle/>
          <a:p>
            <a:pPr algn="ctr">
              <a:lnSpc>
                <a:spcPts val="2880"/>
              </a:lnSpc>
            </a:pPr>
            <a:r>
              <a:rPr lang="es-MX" sz="2400" b="1" dirty="0">
                <a:ln>
                  <a:solidFill>
                    <a:srgbClr val="1A0606"/>
                  </a:solidFill>
                </a:ln>
                <a:solidFill>
                  <a:schemeClr val="bg1"/>
                </a:solidFill>
                <a:effectLst>
                  <a:innerShdw blurRad="63500" dist="50800" dir="18900000">
                    <a:prstClr val="black">
                      <a:alpha val="50000"/>
                    </a:prstClr>
                  </a:innerShdw>
                </a:effectLst>
              </a:rPr>
              <a:t>Resumen en </a:t>
            </a:r>
          </a:p>
          <a:p>
            <a:pPr algn="ctr">
              <a:lnSpc>
                <a:spcPts val="2880"/>
              </a:lnSpc>
            </a:pPr>
            <a:r>
              <a:rPr lang="es-MX" sz="2400" b="1" dirty="0">
                <a:ln>
                  <a:solidFill>
                    <a:srgbClr val="1A0606"/>
                  </a:solidFill>
                </a:ln>
                <a:solidFill>
                  <a:schemeClr val="bg1"/>
                </a:solidFill>
                <a:effectLst>
                  <a:innerShdw blurRad="63500" dist="50800" dir="18900000">
                    <a:prstClr val="black">
                      <a:alpha val="50000"/>
                    </a:prstClr>
                  </a:innerShdw>
                </a:effectLst>
              </a:rPr>
              <a:t>PowerPoint</a:t>
            </a:r>
          </a:p>
        </p:txBody>
      </p:sp>
      <p:sp>
        <p:nvSpPr>
          <p:cNvPr id="19" name="CuadroTexto 18">
            <a:extLst>
              <a:ext uri="{FF2B5EF4-FFF2-40B4-BE49-F238E27FC236}">
                <a16:creationId xmlns:a16="http://schemas.microsoft.com/office/drawing/2014/main" id="{69904FDC-50E3-481E-A586-FBADC4B8E387}"/>
              </a:ext>
            </a:extLst>
          </p:cNvPr>
          <p:cNvSpPr txBox="1"/>
          <p:nvPr userDrawn="1"/>
        </p:nvSpPr>
        <p:spPr>
          <a:xfrm>
            <a:off x="-96687" y="1700808"/>
            <a:ext cx="2494656" cy="694338"/>
          </a:xfrm>
          <a:prstGeom prst="rect">
            <a:avLst/>
          </a:prstGeom>
          <a:noFill/>
        </p:spPr>
        <p:txBody>
          <a:bodyPr wrap="square" rtlCol="0">
            <a:normAutofit fontScale="32500" lnSpcReduction="20000"/>
          </a:bodyPr>
          <a:lstStyle/>
          <a:p>
            <a:pPr algn="ctr"/>
            <a:r>
              <a:rPr lang="es-MX" sz="86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1</a:t>
            </a:r>
            <a:r>
              <a:rPr lang="es-MX" sz="3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4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TRIMESTRE</a:t>
            </a:r>
          </a:p>
          <a:p>
            <a:pPr algn="ctr"/>
            <a:endParaRPr lang="es-MX" sz="1400" b="1" dirty="0">
              <a:ln>
                <a:solidFill>
                  <a:schemeClr val="bg1"/>
                </a:solidFill>
              </a:ln>
              <a:solidFill>
                <a:schemeClr val="bg1"/>
              </a:solidFill>
              <a:effectLst/>
              <a:latin typeface="Gisha" panose="020B0604020202020204" pitchFamily="34" charset="-79"/>
              <a:cs typeface="Gisha" panose="020B0604020202020204" pitchFamily="34" charset="-79"/>
            </a:endParaRPr>
          </a:p>
          <a:p>
            <a:pPr algn="ctr"/>
            <a:r>
              <a:rPr lang="es-MX" sz="4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ENERO – MARZO 2023</a:t>
            </a:r>
          </a:p>
        </p:txBody>
      </p:sp>
      <p:pic>
        <p:nvPicPr>
          <p:cNvPr id="13" name="Imagen 12">
            <a:extLst>
              <a:ext uri="{FF2B5EF4-FFF2-40B4-BE49-F238E27FC236}">
                <a16:creationId xmlns:a16="http://schemas.microsoft.com/office/drawing/2014/main" id="{745B0235-C6A5-4727-A030-92D2BE77CC8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23592" y="6309320"/>
            <a:ext cx="365125" cy="365125"/>
          </a:xfrm>
          <a:prstGeom prst="rect">
            <a:avLst/>
          </a:prstGeom>
        </p:spPr>
      </p:pic>
      <p:sp>
        <p:nvSpPr>
          <p:cNvPr id="14" name="CuadroTexto 13">
            <a:extLst>
              <a:ext uri="{FF2B5EF4-FFF2-40B4-BE49-F238E27FC236}">
                <a16:creationId xmlns:a16="http://schemas.microsoft.com/office/drawing/2014/main" id="{B5EAC9F4-BDEB-40F4-8BC5-4B34EAB5B0B8}"/>
              </a:ext>
            </a:extLst>
          </p:cNvPr>
          <p:cNvSpPr txBox="1"/>
          <p:nvPr userDrawn="1"/>
        </p:nvSpPr>
        <p:spPr>
          <a:xfrm>
            <a:off x="2745177" y="6340091"/>
            <a:ext cx="2432937" cy="369332"/>
          </a:xfrm>
          <a:prstGeom prst="rect">
            <a:avLst/>
          </a:prstGeom>
          <a:noFill/>
        </p:spPr>
        <p:txBody>
          <a:bodyPr wrap="square" rtlCol="0">
            <a:spAutoFit/>
          </a:bodyPr>
          <a:lstStyle/>
          <a:p>
            <a:r>
              <a:rPr lang="es-MX" b="1" dirty="0">
                <a:solidFill>
                  <a:schemeClr val="bg1"/>
                </a:solidFill>
              </a:rPr>
              <a:t>@IglesiaElLlanoTulaHgo</a:t>
            </a:r>
          </a:p>
        </p:txBody>
      </p:sp>
      <p:pic>
        <p:nvPicPr>
          <p:cNvPr id="22" name="Imagen 21">
            <a:extLst>
              <a:ext uri="{FF2B5EF4-FFF2-40B4-BE49-F238E27FC236}">
                <a16:creationId xmlns:a16="http://schemas.microsoft.com/office/drawing/2014/main" id="{DFB04A1B-25FE-4133-B651-07E8A369711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231904" y="6333603"/>
            <a:ext cx="369332" cy="369332"/>
          </a:xfrm>
          <a:prstGeom prst="rect">
            <a:avLst/>
          </a:prstGeom>
          <a:solidFill>
            <a:schemeClr val="bg1"/>
          </a:solidFill>
        </p:spPr>
      </p:pic>
      <p:sp>
        <p:nvSpPr>
          <p:cNvPr id="25" name="CuadroTexto 24">
            <a:extLst>
              <a:ext uri="{FF2B5EF4-FFF2-40B4-BE49-F238E27FC236}">
                <a16:creationId xmlns:a16="http://schemas.microsoft.com/office/drawing/2014/main" id="{EC97752F-23FE-4C36-812A-797F5C7235C0}"/>
              </a:ext>
            </a:extLst>
          </p:cNvPr>
          <p:cNvSpPr txBox="1"/>
          <p:nvPr userDrawn="1"/>
        </p:nvSpPr>
        <p:spPr>
          <a:xfrm>
            <a:off x="5555658" y="6333603"/>
            <a:ext cx="1856872" cy="369332"/>
          </a:xfrm>
          <a:prstGeom prst="rect">
            <a:avLst/>
          </a:prstGeom>
          <a:noFill/>
        </p:spPr>
        <p:txBody>
          <a:bodyPr wrap="square" rtlCol="0">
            <a:spAutoFit/>
          </a:bodyPr>
          <a:lstStyle/>
          <a:p>
            <a:r>
              <a:rPr lang="es-MX" b="1" dirty="0">
                <a:solidFill>
                  <a:schemeClr val="bg1"/>
                </a:solidFill>
              </a:rPr>
              <a:t>@</a:t>
            </a:r>
            <a:r>
              <a:rPr lang="es-MX" b="1" dirty="0" err="1">
                <a:solidFill>
                  <a:schemeClr val="bg1"/>
                </a:solidFill>
              </a:rPr>
              <a:t>IASD_EL_Llano</a:t>
            </a:r>
            <a:endParaRPr lang="es-MX" b="1" dirty="0">
              <a:solidFill>
                <a:schemeClr val="bg1"/>
              </a:solidFill>
            </a:endParaRPr>
          </a:p>
        </p:txBody>
      </p:sp>
      <p:sp>
        <p:nvSpPr>
          <p:cNvPr id="23" name="CuadroTexto 22">
            <a:extLst>
              <a:ext uri="{FF2B5EF4-FFF2-40B4-BE49-F238E27FC236}">
                <a16:creationId xmlns:a16="http://schemas.microsoft.com/office/drawing/2014/main" id="{AC89A8F2-C144-4793-911F-8663F2DF6594}"/>
              </a:ext>
            </a:extLst>
          </p:cNvPr>
          <p:cNvSpPr txBox="1"/>
          <p:nvPr userDrawn="1"/>
        </p:nvSpPr>
        <p:spPr>
          <a:xfrm>
            <a:off x="-24680" y="2317602"/>
            <a:ext cx="2331660" cy="989818"/>
          </a:xfrm>
          <a:prstGeom prst="rect">
            <a:avLst/>
          </a:prstGeom>
          <a:noFill/>
        </p:spPr>
        <p:txBody>
          <a:bodyPr wrap="square" rtlCol="0">
            <a:normAutofit fontScale="55000" lnSpcReduction="20000"/>
          </a:bodyPr>
          <a:lstStyle/>
          <a:p>
            <a:pPr algn="ctr"/>
            <a:r>
              <a:rPr lang="es-MX" sz="4400" b="1" baseline="0" dirty="0">
                <a:ln>
                  <a:solidFill>
                    <a:schemeClr val="tx1"/>
                  </a:solidFill>
                </a:ln>
                <a:solidFill>
                  <a:schemeClr val="bg1"/>
                </a:solidFill>
                <a:effectLst/>
                <a:latin typeface="Amasis MT Pro Medium" panose="020B0604020202020204" pitchFamily="18" charset="0"/>
                <a:ea typeface="Gungsuh" panose="02030600000101010101" pitchFamily="18" charset="-127"/>
                <a:cs typeface="Angsana New" panose="020B0502040204020203" pitchFamily="18" charset="-34"/>
              </a:rPr>
              <a:t>LA DEVOLUCIÓN</a:t>
            </a:r>
            <a:endParaRPr lang="es-MX" sz="3100" b="1" kern="1200" baseline="0" dirty="0">
              <a:ln>
                <a:solidFill>
                  <a:schemeClr val="tx1"/>
                </a:solidFill>
              </a:ln>
              <a:solidFill>
                <a:schemeClr val="bg1"/>
              </a:solidFill>
              <a:effectLst/>
              <a:latin typeface="Bernard MT Condensed" panose="02050806060905020404" pitchFamily="18" charset="0"/>
              <a:ea typeface="Gungsuh" panose="02030600000101010101" pitchFamily="18" charset="-127"/>
              <a:cs typeface="Angsana New" panose="020B0502040204020203" pitchFamily="18" charset="-34"/>
            </a:endParaRPr>
          </a:p>
        </p:txBody>
      </p:sp>
      <p:sp>
        <p:nvSpPr>
          <p:cNvPr id="26" name="CuadroTexto 25">
            <a:extLst>
              <a:ext uri="{FF2B5EF4-FFF2-40B4-BE49-F238E27FC236}">
                <a16:creationId xmlns:a16="http://schemas.microsoft.com/office/drawing/2014/main" id="{41C00063-55F5-4B92-A7B9-A0842FAD87FD}"/>
              </a:ext>
            </a:extLst>
          </p:cNvPr>
          <p:cNvSpPr txBox="1"/>
          <p:nvPr userDrawn="1"/>
        </p:nvSpPr>
        <p:spPr>
          <a:xfrm>
            <a:off x="23168" y="3214717"/>
            <a:ext cx="2184400" cy="523220"/>
          </a:xfrm>
          <a:prstGeom prst="rect">
            <a:avLst/>
          </a:prstGeom>
          <a:noFill/>
        </p:spPr>
        <p:txBody>
          <a:bodyPr wrap="square" rtlCol="0">
            <a:spAutoFit/>
          </a:bodyPr>
          <a:lstStyle/>
          <a:p>
            <a:pPr algn="ctr"/>
            <a:r>
              <a:rPr lang="es-MX" sz="2800" b="1" dirty="0">
                <a:ln>
                  <a:solidFill>
                    <a:schemeClr val="tx1"/>
                  </a:solidFill>
                </a:ln>
                <a:solidFill>
                  <a:schemeClr val="bg1"/>
                </a:solidFill>
                <a:effectLst>
                  <a:innerShdw blurRad="63500" dist="50800" dir="18900000">
                    <a:prstClr val="black">
                      <a:alpha val="50000"/>
                    </a:prstClr>
                  </a:innerShdw>
                </a:effectLst>
                <a:latin typeface="Lato" panose="020F0502020204030203" pitchFamily="34" charset="0"/>
                <a:ea typeface="Adobe Fan Heiti Std B" panose="020B0700000000000000" pitchFamily="34" charset="-128"/>
                <a:cs typeface="Adobe Arabic" panose="02040503050201020203" pitchFamily="18" charset="-78"/>
              </a:rPr>
              <a:t>LECCIÓN</a:t>
            </a:r>
          </a:p>
        </p:txBody>
      </p:sp>
      <p:sp>
        <p:nvSpPr>
          <p:cNvPr id="27" name="CuadroTexto 26">
            <a:extLst>
              <a:ext uri="{FF2B5EF4-FFF2-40B4-BE49-F238E27FC236}">
                <a16:creationId xmlns:a16="http://schemas.microsoft.com/office/drawing/2014/main" id="{5A3A5932-79C2-4198-8769-C5918668CBF0}"/>
              </a:ext>
            </a:extLst>
          </p:cNvPr>
          <p:cNvSpPr txBox="1"/>
          <p:nvPr userDrawn="1"/>
        </p:nvSpPr>
        <p:spPr>
          <a:xfrm>
            <a:off x="22945" y="3388663"/>
            <a:ext cx="2243229" cy="1011413"/>
          </a:xfrm>
          <a:prstGeom prst="rect">
            <a:avLst/>
          </a:prstGeom>
          <a:noFill/>
        </p:spPr>
        <p:txBody>
          <a:bodyPr wrap="square" rtlCol="0">
            <a:spAutoFit/>
          </a:bodyPr>
          <a:lstStyle/>
          <a:p>
            <a:pPr algn="ctr"/>
            <a:r>
              <a:rPr lang="es-MX" sz="6000" b="1" dirty="0">
                <a:ln>
                  <a:solidFill>
                    <a:schemeClr val="tx1"/>
                  </a:solidFill>
                </a:ln>
                <a:solidFill>
                  <a:schemeClr val="bg1"/>
                </a:solidFill>
                <a:effectLst>
                  <a:outerShdw blurRad="38100" dist="38100" dir="2700000" algn="tl">
                    <a:schemeClr val="bg1">
                      <a:alpha val="43000"/>
                    </a:schemeClr>
                  </a:outerShdw>
                </a:effectLst>
                <a:latin typeface="+mn-lt"/>
                <a:ea typeface="Adobe Fan Heiti Std B" panose="020B0700000000000000" pitchFamily="34" charset="-128"/>
                <a:cs typeface="Adobe Arabic" panose="02040503050201020203" pitchFamily="18" charset="-78"/>
              </a:rPr>
              <a:t>10</a:t>
            </a:r>
          </a:p>
        </p:txBody>
      </p:sp>
      <p:sp>
        <p:nvSpPr>
          <p:cNvPr id="8" name="CuadroTexto 7">
            <a:extLst>
              <a:ext uri="{FF2B5EF4-FFF2-40B4-BE49-F238E27FC236}">
                <a16:creationId xmlns:a16="http://schemas.microsoft.com/office/drawing/2014/main" id="{74E9DE97-4752-4F97-AD6C-85B6C1D2C4F1}"/>
              </a:ext>
            </a:extLst>
          </p:cNvPr>
          <p:cNvSpPr txBox="1"/>
          <p:nvPr userDrawn="1"/>
        </p:nvSpPr>
        <p:spPr>
          <a:xfrm>
            <a:off x="-96688" y="4216003"/>
            <a:ext cx="2441498" cy="365125"/>
          </a:xfrm>
          <a:prstGeom prst="rect">
            <a:avLst/>
          </a:prstGeom>
          <a:noFill/>
        </p:spPr>
        <p:txBody>
          <a:bodyPr wrap="square" rtlCol="0">
            <a:normAutofit/>
          </a:bodyPr>
          <a:lstStyle/>
          <a:p>
            <a:pPr algn="ctr"/>
            <a:r>
              <a:rPr lang="es-MX" sz="1400" b="1" baseline="0" dirty="0">
                <a:ln>
                  <a:solidFill>
                    <a:srgbClr val="1A0606">
                      <a:alpha val="62000"/>
                    </a:srgbClr>
                  </a:solidFill>
                </a:ln>
                <a:solidFill>
                  <a:schemeClr val="bg1"/>
                </a:solidFill>
                <a:effectLst>
                  <a:outerShdw blurRad="50800" dist="38100" dir="2700000" algn="tl" rotWithShape="0">
                    <a:prstClr val="black">
                      <a:alpha val="40000"/>
                    </a:prstClr>
                  </a:outerShdw>
                </a:effectLst>
              </a:rPr>
              <a:t>Para el 11 de Marzo de 2023</a:t>
            </a:r>
          </a:p>
        </p:txBody>
      </p:sp>
      <p:grpSp>
        <p:nvGrpSpPr>
          <p:cNvPr id="57" name="Grupo 56">
            <a:extLst>
              <a:ext uri="{FF2B5EF4-FFF2-40B4-BE49-F238E27FC236}">
                <a16:creationId xmlns:a16="http://schemas.microsoft.com/office/drawing/2014/main" id="{3B8C415B-5957-40A3-A78D-55A1181639F1}"/>
              </a:ext>
            </a:extLst>
          </p:cNvPr>
          <p:cNvGrpSpPr/>
          <p:nvPr userDrawn="1"/>
        </p:nvGrpSpPr>
        <p:grpSpPr>
          <a:xfrm>
            <a:off x="95176" y="5065034"/>
            <a:ext cx="2184400" cy="1510832"/>
            <a:chOff x="23168" y="5065034"/>
            <a:chExt cx="2184400" cy="1510832"/>
          </a:xfrm>
          <a:noFill/>
        </p:grpSpPr>
        <p:sp>
          <p:nvSpPr>
            <p:cNvPr id="16" name="CuadroTexto 15">
              <a:extLst>
                <a:ext uri="{FF2B5EF4-FFF2-40B4-BE49-F238E27FC236}">
                  <a16:creationId xmlns:a16="http://schemas.microsoft.com/office/drawing/2014/main" id="{254547A9-7714-495C-AAB1-BFAF89F82828}"/>
                </a:ext>
              </a:extLst>
            </p:cNvPr>
            <p:cNvSpPr txBox="1"/>
            <p:nvPr userDrawn="1"/>
          </p:nvSpPr>
          <p:spPr>
            <a:xfrm>
              <a:off x="23168" y="6237312"/>
              <a:ext cx="2184400" cy="338554"/>
            </a:xfrm>
            <a:prstGeom prst="rect">
              <a:avLst/>
            </a:prstGeom>
            <a:grpFill/>
          </p:spPr>
          <p:txBody>
            <a:bodyPr wrap="square" rtlCol="0">
              <a:spAutoFit/>
            </a:bodyPr>
            <a:lstStyle/>
            <a:p>
              <a:pPr algn="ctr"/>
              <a:r>
                <a:rPr lang="es-MX" sz="1600" dirty="0">
                  <a:solidFill>
                    <a:schemeClr val="bg1"/>
                  </a:solidFill>
                  <a:latin typeface="Avenir Next LT Pro"/>
                </a:rPr>
                <a:t>“El Llano”</a:t>
              </a:r>
            </a:p>
          </p:txBody>
        </p:sp>
        <p:pic>
          <p:nvPicPr>
            <p:cNvPr id="56" name="Imagen 55" descr="Imagen que contiene dibujo, camiseta&#10;&#10;Descripción generada automáticamente">
              <a:extLst>
                <a:ext uri="{FF2B5EF4-FFF2-40B4-BE49-F238E27FC236}">
                  <a16:creationId xmlns:a16="http://schemas.microsoft.com/office/drawing/2014/main" id="{822B866B-DB82-4A2F-985D-A64BAD453142}"/>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3180" y="5065034"/>
              <a:ext cx="2042379" cy="1316294"/>
            </a:xfrm>
            <a:prstGeom prst="rect">
              <a:avLst/>
            </a:prstGeom>
            <a:grpFill/>
          </p:spPr>
        </p:pic>
      </p:grpSp>
      <p:sp>
        <p:nvSpPr>
          <p:cNvPr id="10" name="Rectángulo 9">
            <a:extLst>
              <a:ext uri="{FF2B5EF4-FFF2-40B4-BE49-F238E27FC236}">
                <a16:creationId xmlns:a16="http://schemas.microsoft.com/office/drawing/2014/main" id="{3C26FF54-4FA3-42CF-B99B-DF63E7852F07}"/>
              </a:ext>
            </a:extLst>
          </p:cNvPr>
          <p:cNvSpPr/>
          <p:nvPr userDrawn="1"/>
        </p:nvSpPr>
        <p:spPr>
          <a:xfrm>
            <a:off x="10382166" y="-30145"/>
            <a:ext cx="1816380" cy="6939391"/>
          </a:xfrm>
          <a:prstGeom prst="rect">
            <a:avLst/>
          </a:prstGeom>
          <a:solidFill>
            <a:srgbClr val="0182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54" name="Imagen 53">
            <a:extLst>
              <a:ext uri="{FF2B5EF4-FFF2-40B4-BE49-F238E27FC236}">
                <a16:creationId xmlns:a16="http://schemas.microsoft.com/office/drawing/2014/main" id="{0885E048-ECB1-430D-9253-852772EA6BDB}"/>
              </a:ext>
            </a:extLst>
          </p:cNvPr>
          <p:cNvPicPr>
            <a:picLocks noChangeAspect="1"/>
          </p:cNvPicPr>
          <p:nvPr userDrawn="1"/>
        </p:nvPicPr>
        <p:blipFill>
          <a:blip r:embed="rId7">
            <a:extLst>
              <a:ext uri="{BEBA8EAE-BF5A-486C-A8C5-ECC9F3942E4B}">
                <a14:imgProps xmlns:a14="http://schemas.microsoft.com/office/drawing/2010/main">
                  <a14:imgLayer r:embed="rId8">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52129" y="5293128"/>
            <a:ext cx="1596770" cy="1561021"/>
          </a:xfrm>
          <a:prstGeom prst="rect">
            <a:avLst/>
          </a:prstGeom>
        </p:spPr>
      </p:pic>
      <p:sp>
        <p:nvSpPr>
          <p:cNvPr id="32" name="CuadroTexto 31">
            <a:extLst>
              <a:ext uri="{FF2B5EF4-FFF2-40B4-BE49-F238E27FC236}">
                <a16:creationId xmlns:a16="http://schemas.microsoft.com/office/drawing/2014/main" id="{27CB90C2-2ABC-4D11-A713-81AB0DF603F7}"/>
              </a:ext>
            </a:extLst>
          </p:cNvPr>
          <p:cNvSpPr txBox="1"/>
          <p:nvPr userDrawn="1"/>
        </p:nvSpPr>
        <p:spPr>
          <a:xfrm>
            <a:off x="551384" y="1684014"/>
            <a:ext cx="416117" cy="395705"/>
          </a:xfrm>
          <a:prstGeom prst="rect">
            <a:avLst/>
          </a:prstGeom>
          <a:noFill/>
        </p:spPr>
        <p:txBody>
          <a:bodyPr wrap="square" rtlCol="0">
            <a:normAutofit fontScale="92500"/>
          </a:bodyPr>
          <a:lstStyle/>
          <a:p>
            <a:pPr algn="just"/>
            <a:r>
              <a:rPr lang="es-MX" sz="16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1600" b="1" kern="1200" dirty="0" err="1">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er</a:t>
            </a:r>
            <a:r>
              <a:rPr lang="es-MX" sz="16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a:t>
            </a:r>
          </a:p>
        </p:txBody>
      </p:sp>
      <p:pic>
        <p:nvPicPr>
          <p:cNvPr id="5" name="Imagen 4" descr="Icono&#10;&#10;Descripción generada automáticamente">
            <a:extLst>
              <a:ext uri="{FF2B5EF4-FFF2-40B4-BE49-F238E27FC236}">
                <a16:creationId xmlns:a16="http://schemas.microsoft.com/office/drawing/2014/main" id="{6B71861A-BCC3-8B66-3256-5BC274C912F0}"/>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7367174" y="6309320"/>
            <a:ext cx="400103" cy="400103"/>
          </a:xfrm>
          <a:prstGeom prst="rect">
            <a:avLst/>
          </a:prstGeom>
        </p:spPr>
      </p:pic>
      <p:sp>
        <p:nvSpPr>
          <p:cNvPr id="29" name="CuadroTexto 28">
            <a:extLst>
              <a:ext uri="{FF2B5EF4-FFF2-40B4-BE49-F238E27FC236}">
                <a16:creationId xmlns:a16="http://schemas.microsoft.com/office/drawing/2014/main" id="{59789BE4-6DD8-D1E6-450A-4C9C59C3C6A1}"/>
              </a:ext>
            </a:extLst>
          </p:cNvPr>
          <p:cNvSpPr txBox="1"/>
          <p:nvPr userDrawn="1"/>
        </p:nvSpPr>
        <p:spPr>
          <a:xfrm>
            <a:off x="7671784" y="6315354"/>
            <a:ext cx="1856872" cy="369332"/>
          </a:xfrm>
          <a:prstGeom prst="rect">
            <a:avLst/>
          </a:prstGeom>
          <a:noFill/>
        </p:spPr>
        <p:txBody>
          <a:bodyPr wrap="square" rtlCol="0">
            <a:spAutoFit/>
          </a:bodyPr>
          <a:lstStyle/>
          <a:p>
            <a:r>
              <a:rPr lang="es-MX" b="1" dirty="0">
                <a:solidFill>
                  <a:schemeClr val="bg1"/>
                </a:solidFill>
              </a:rPr>
              <a:t>@iasddistritotula</a:t>
            </a:r>
          </a:p>
        </p:txBody>
      </p:sp>
      <p:pic>
        <p:nvPicPr>
          <p:cNvPr id="3" name="Imagen 2">
            <a:extLst>
              <a:ext uri="{FF2B5EF4-FFF2-40B4-BE49-F238E27FC236}">
                <a16:creationId xmlns:a16="http://schemas.microsoft.com/office/drawing/2014/main" id="{87E4EAE6-FDDF-1C47-361C-6A8E7BBB94CA}"/>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rot="19938315">
            <a:off x="8556138" y="233325"/>
            <a:ext cx="3082778" cy="2055185"/>
          </a:xfrm>
          <a:prstGeom prst="rect">
            <a:avLst/>
          </a:prstGeom>
        </p:spPr>
      </p:pic>
    </p:spTree>
    <p:extLst>
      <p:ext uri="{BB962C8B-B14F-4D97-AF65-F5344CB8AC3E}">
        <p14:creationId xmlns:p14="http://schemas.microsoft.com/office/powerpoint/2010/main" val="206011336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Encabezado de sección">
    <p:spTree>
      <p:nvGrpSpPr>
        <p:cNvPr id="1" name=""/>
        <p:cNvGrpSpPr/>
        <p:nvPr/>
      </p:nvGrpSpPr>
      <p:grpSpPr>
        <a:xfrm>
          <a:off x="0" y="0"/>
          <a:ext cx="0" cy="0"/>
          <a:chOff x="0" y="0"/>
          <a:chExt cx="0" cy="0"/>
        </a:xfrm>
      </p:grpSpPr>
      <p:sp>
        <p:nvSpPr>
          <p:cNvPr id="5" name="Marcador de texto 4">
            <a:extLst>
              <a:ext uri="{FF2B5EF4-FFF2-40B4-BE49-F238E27FC236}">
                <a16:creationId xmlns:a16="http://schemas.microsoft.com/office/drawing/2014/main" id="{0F6A906D-97A9-4CDE-B7B4-821AF89773E8}"/>
              </a:ext>
            </a:extLst>
          </p:cNvPr>
          <p:cNvSpPr>
            <a:spLocks noGrp="1"/>
          </p:cNvSpPr>
          <p:nvPr>
            <p:ph type="body" sz="quarter" idx="10"/>
          </p:nvPr>
        </p:nvSpPr>
        <p:spPr>
          <a:xfrm>
            <a:off x="407368" y="1052736"/>
            <a:ext cx="11449272" cy="1274539"/>
          </a:xfrm>
        </p:spPr>
        <p:txBody>
          <a:bodyPr/>
          <a:lstStyle>
            <a:lvl1pPr>
              <a:defRPr>
                <a:latin typeface="Arial Rounded MT Bold" panose="020F0704030504030204" pitchFamily="34" charset="0"/>
              </a:defRPr>
            </a:lvl1pPr>
          </a:lstStyle>
          <a:p>
            <a:pPr lvl="0"/>
            <a:r>
              <a:rPr lang="es-ES"/>
              <a:t>Haga clic para modificar los estilos de texto del patrón</a:t>
            </a:r>
          </a:p>
        </p:txBody>
      </p:sp>
      <p:grpSp>
        <p:nvGrpSpPr>
          <p:cNvPr id="8" name="Grupo 7">
            <a:extLst>
              <a:ext uri="{FF2B5EF4-FFF2-40B4-BE49-F238E27FC236}">
                <a16:creationId xmlns:a16="http://schemas.microsoft.com/office/drawing/2014/main" id="{93082F60-C532-49DB-A67D-0A600D580FFE}"/>
              </a:ext>
            </a:extLst>
          </p:cNvPr>
          <p:cNvGrpSpPr/>
          <p:nvPr userDrawn="1"/>
        </p:nvGrpSpPr>
        <p:grpSpPr>
          <a:xfrm>
            <a:off x="407368" y="44624"/>
            <a:ext cx="11449272" cy="792088"/>
            <a:chOff x="407368" y="2924944"/>
            <a:chExt cx="11449272" cy="720080"/>
          </a:xfrm>
          <a:solidFill>
            <a:srgbClr val="7B2991"/>
          </a:solidFill>
        </p:grpSpPr>
        <p:sp>
          <p:nvSpPr>
            <p:cNvPr id="2" name="Rectángulo: esquinas redondeadas 1">
              <a:extLst>
                <a:ext uri="{FF2B5EF4-FFF2-40B4-BE49-F238E27FC236}">
                  <a16:creationId xmlns:a16="http://schemas.microsoft.com/office/drawing/2014/main" id="{65395420-A9FA-4043-A016-9CB89BA95122}"/>
                </a:ext>
              </a:extLst>
            </p:cNvPr>
            <p:cNvSpPr/>
            <p:nvPr userDrawn="1"/>
          </p:nvSpPr>
          <p:spPr>
            <a:xfrm>
              <a:off x="407368" y="2924944"/>
              <a:ext cx="11449272" cy="720080"/>
            </a:xfrm>
            <a:prstGeom prst="roundRect">
              <a:avLst/>
            </a:prstGeom>
            <a:grp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600" dirty="0">
                  <a:solidFill>
                    <a:schemeClr val="bg1"/>
                  </a:solidFill>
                  <a:latin typeface="Lucida Sans Unicode" panose="020B0602030504020204" pitchFamily="34" charset="0"/>
                  <a:cs typeface="Lucida Sans Unicode" panose="020B0602030504020204" pitchFamily="34" charset="0"/>
                </a:rPr>
                <a:t>PARA ESTUDIAR Y MEDITAR</a:t>
              </a:r>
            </a:p>
          </p:txBody>
        </p:sp>
        <p:pic>
          <p:nvPicPr>
            <p:cNvPr id="4" name="Imagen 3">
              <a:extLst>
                <a:ext uri="{FF2B5EF4-FFF2-40B4-BE49-F238E27FC236}">
                  <a16:creationId xmlns:a16="http://schemas.microsoft.com/office/drawing/2014/main" id="{1E6995D9-C209-4BEC-806E-16ADECA49E5E}"/>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50096" y1="22780" x2="50096" y2="22780"/>
                          <a14:foregroundMark x1="52987" y1="26641" x2="52987" y2="26641"/>
                          <a14:foregroundMark x1="53372" y1="34749" x2="53372" y2="34749"/>
                          <a14:foregroundMark x1="59538" y1="46911" x2="59538" y2="46911"/>
                          <a14:foregroundMark x1="62428" y1="51351" x2="62428" y2="51351"/>
                          <a14:foregroundMark x1="62813" y1="58880" x2="62813" y2="58880"/>
                          <a14:foregroundMark x1="71869" y1="74131" x2="71869" y2="74131"/>
                          <a14:foregroundMark x1="52023" y1="72008" x2="52023" y2="72008"/>
                        </a14:backgroundRemoval>
                      </a14:imgEffect>
                    </a14:imgLayer>
                  </a14:imgProps>
                </a:ext>
                <a:ext uri="{28A0092B-C50C-407E-A947-70E740481C1C}">
                  <a14:useLocalDpi xmlns:a14="http://schemas.microsoft.com/office/drawing/2010/main" val="0"/>
                </a:ext>
              </a:extLst>
            </a:blip>
            <a:stretch>
              <a:fillRect/>
            </a:stretch>
          </p:blipFill>
          <p:spPr>
            <a:xfrm>
              <a:off x="10992544" y="2924944"/>
              <a:ext cx="672278" cy="670983"/>
            </a:xfrm>
            <a:prstGeom prst="rect">
              <a:avLst/>
            </a:prstGeom>
            <a:grpFill/>
          </p:spPr>
        </p:pic>
      </p:grpSp>
    </p:spTree>
    <p:extLst>
      <p:ext uri="{BB962C8B-B14F-4D97-AF65-F5344CB8AC3E}">
        <p14:creationId xmlns:p14="http://schemas.microsoft.com/office/powerpoint/2010/main" val="114278164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974F86-18BE-4452-B8BD-FB7420D4B553}"/>
              </a:ext>
            </a:extLst>
          </p:cNvPr>
          <p:cNvSpPr>
            <a:spLocks noGrp="1"/>
          </p:cNvSpPr>
          <p:nvPr>
            <p:ph type="title" hasCustomPrompt="1"/>
          </p:nvPr>
        </p:nvSpPr>
        <p:spPr>
          <a:xfrm>
            <a:off x="263352" y="365126"/>
            <a:ext cx="6552728" cy="1206500"/>
          </a:xfrm>
          <a:solidFill>
            <a:schemeClr val="bg1"/>
          </a:solidFill>
        </p:spPr>
        <p:txBody>
          <a:bodyPr/>
          <a:lstStyle>
            <a:lvl1pPr marL="0" indent="0" algn="ctr" defTabSz="895350">
              <a:defRPr>
                <a:solidFill>
                  <a:schemeClr val="tx1"/>
                </a:solidFill>
                <a:latin typeface="Arial Rounded MT Bold" panose="020F0704030504030204" pitchFamily="34" charset="0"/>
              </a:defRPr>
            </a:lvl1pPr>
          </a:lstStyle>
          <a:p>
            <a:r>
              <a:rPr lang="es-ES" dirty="0">
                <a:solidFill>
                  <a:srgbClr val="FF0000"/>
                </a:solidFill>
              </a:rPr>
              <a:t>Para memorizar</a:t>
            </a:r>
            <a:endParaRPr lang="es-MX" dirty="0"/>
          </a:p>
        </p:txBody>
      </p:sp>
      <p:sp>
        <p:nvSpPr>
          <p:cNvPr id="10" name="Rectángulo 9">
            <a:extLst>
              <a:ext uri="{FF2B5EF4-FFF2-40B4-BE49-F238E27FC236}">
                <a16:creationId xmlns:a16="http://schemas.microsoft.com/office/drawing/2014/main" id="{B1ABF945-0BFA-4146-A229-6FA278D56EB4}"/>
              </a:ext>
            </a:extLst>
          </p:cNvPr>
          <p:cNvSpPr/>
          <p:nvPr userDrawn="1"/>
        </p:nvSpPr>
        <p:spPr>
          <a:xfrm>
            <a:off x="263352" y="1772816"/>
            <a:ext cx="6552728" cy="4968552"/>
          </a:xfrm>
          <a:prstGeom prst="rect">
            <a:avLst/>
          </a:prstGeom>
        </p:spPr>
        <p:txBody>
          <a:bodyPr wrap="square">
            <a:normAutofit fontScale="62500" lnSpcReduction="20000"/>
          </a:bodyPr>
          <a:lstStyle/>
          <a:p>
            <a:pPr algn="ctr"/>
            <a:r>
              <a:rPr lang="es-MX" sz="3600" b="1" i="0" dirty="0">
                <a:solidFill>
                  <a:srgbClr val="FE9F41"/>
                </a:solidFill>
                <a:effectLst/>
                <a:latin typeface="Lucida Grande"/>
              </a:rPr>
              <a:t> </a:t>
            </a:r>
            <a:r>
              <a:rPr lang="es-MX" sz="7000" b="1" i="0" dirty="0">
                <a:solidFill>
                  <a:schemeClr val="tx1"/>
                </a:solidFill>
                <a:effectLst/>
                <a:latin typeface="Times New Roman" panose="02020603050405020304" pitchFamily="18" charset="0"/>
                <a:cs typeface="Times New Roman" panose="02020603050405020304" pitchFamily="18" charset="0"/>
              </a:rPr>
              <a:t>“Y oí una voz del cielo que dijo: ‘Escribe: ¡Bienaventurados los que de aquí en adelante mueren en el Señor! Sí, dice el Espíritu, para que descansen de sus fatigas y sus obras les sigan’ ” (</a:t>
            </a:r>
            <a:r>
              <a:rPr lang="es-MX" sz="7000" b="1" i="0" dirty="0" err="1">
                <a:solidFill>
                  <a:schemeClr val="tx1"/>
                </a:solidFill>
                <a:effectLst/>
                <a:latin typeface="Times New Roman" panose="02020603050405020304" pitchFamily="18" charset="0"/>
                <a:cs typeface="Times New Roman" panose="02020603050405020304" pitchFamily="18" charset="0"/>
              </a:rPr>
              <a:t>Apoc</a:t>
            </a:r>
            <a:r>
              <a:rPr lang="es-MX" sz="7000" b="1" i="0" dirty="0">
                <a:solidFill>
                  <a:schemeClr val="tx1"/>
                </a:solidFill>
                <a:effectLst/>
                <a:latin typeface="Times New Roman" panose="02020603050405020304" pitchFamily="18" charset="0"/>
                <a:cs typeface="Times New Roman" panose="02020603050405020304" pitchFamily="18" charset="0"/>
              </a:rPr>
              <a:t>. 14:13).</a:t>
            </a:r>
            <a:endParaRPr lang="es-MX" sz="7100" b="1" kern="1200" dirty="0">
              <a:solidFill>
                <a:schemeClr val="tx1"/>
              </a:solidFill>
              <a:latin typeface="Arial Rounded MT Bold" panose="020F0704030504030204" pitchFamily="34" charset="0"/>
              <a:ea typeface="+mj-ea"/>
              <a:cs typeface="+mj-cs"/>
            </a:endParaRPr>
          </a:p>
        </p:txBody>
      </p:sp>
      <p:sp>
        <p:nvSpPr>
          <p:cNvPr id="18" name="Rectángulo 17">
            <a:extLst>
              <a:ext uri="{FF2B5EF4-FFF2-40B4-BE49-F238E27FC236}">
                <a16:creationId xmlns:a16="http://schemas.microsoft.com/office/drawing/2014/main" id="{E333BF84-1192-4899-AA77-A68B74979C61}"/>
              </a:ext>
            </a:extLst>
          </p:cNvPr>
          <p:cNvSpPr/>
          <p:nvPr userDrawn="1"/>
        </p:nvSpPr>
        <p:spPr>
          <a:xfrm>
            <a:off x="10495632" y="1"/>
            <a:ext cx="1735793" cy="6865654"/>
          </a:xfrm>
          <a:prstGeom prst="rect">
            <a:avLst/>
          </a:prstGeom>
          <a:solidFill>
            <a:srgbClr val="01828D"/>
          </a:solidFill>
          <a:ln>
            <a:solidFill>
              <a:srgbClr val="F2C4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01828D"/>
              </a:solidFill>
            </a:endParaRPr>
          </a:p>
        </p:txBody>
      </p:sp>
      <p:pic>
        <p:nvPicPr>
          <p:cNvPr id="19" name="Imagen 18">
            <a:extLst>
              <a:ext uri="{FF2B5EF4-FFF2-40B4-BE49-F238E27FC236}">
                <a16:creationId xmlns:a16="http://schemas.microsoft.com/office/drawing/2014/main" id="{5B0CA18A-9C54-4131-A5DA-FF26E3DDD826}"/>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00898" y="5290541"/>
            <a:ext cx="1691102" cy="1594843"/>
          </a:xfrm>
          <a:prstGeom prst="rect">
            <a:avLst/>
          </a:prstGeom>
        </p:spPr>
      </p:pic>
    </p:spTree>
    <p:extLst>
      <p:ext uri="{BB962C8B-B14F-4D97-AF65-F5344CB8AC3E}">
        <p14:creationId xmlns:p14="http://schemas.microsoft.com/office/powerpoint/2010/main" val="2479423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A0D82C-9B1D-481F-A2E7-393CCFE147F0}"/>
              </a:ext>
            </a:extLst>
          </p:cNvPr>
          <p:cNvSpPr>
            <a:spLocks noGrp="1"/>
          </p:cNvSpPr>
          <p:nvPr>
            <p:ph type="title" hasCustomPrompt="1"/>
          </p:nvPr>
        </p:nvSpPr>
        <p:spPr>
          <a:xfrm>
            <a:off x="479376" y="365125"/>
            <a:ext cx="9506272" cy="831627"/>
          </a:xfrm>
          <a:solidFill>
            <a:srgbClr val="01828D"/>
          </a:solidFill>
          <a:ln>
            <a:solidFill>
              <a:srgbClr val="31ADB5"/>
            </a:solidFill>
          </a:ln>
          <a:effectLst>
            <a:outerShdw blurRad="76200" dist="27940" dir="5400000" algn="ctr">
              <a:srgbClr val="31ADB5">
                <a:alpha val="32000"/>
              </a:srgbClr>
            </a:outerShdw>
          </a:effectLst>
          <a:scene3d>
            <a:camera prst="orthographicFront">
              <a:rot lat="0" lon="0" rev="0"/>
            </a:camera>
            <a:lightRig rig="balanced" dir="t">
              <a:rot lat="0" lon="0" rev="8700000"/>
            </a:lightRig>
          </a:scene3d>
          <a:sp3d contourW="12700">
            <a:bevelT w="190500" h="38100"/>
            <a:contourClr>
              <a:srgbClr val="31ADB5"/>
            </a:contourClr>
          </a:sp3d>
        </p:spPr>
        <p:txBody>
          <a:bodyPr>
            <a:normAutofit/>
          </a:bodyPr>
          <a:lstStyle>
            <a:lvl1pPr algn="ctr">
              <a:defRPr lang="es-MX" sz="4800" kern="1200" dirty="0">
                <a:ln>
                  <a:solidFill>
                    <a:schemeClr val="tx1"/>
                  </a:solidFill>
                </a:ln>
                <a:solidFill>
                  <a:schemeClr val="bg1"/>
                </a:solidFill>
                <a:effectLst>
                  <a:outerShdw blurRad="38100" dist="38100" dir="2700000" algn="tl">
                    <a:srgbClr val="000000">
                      <a:alpha val="43137"/>
                    </a:srgbClr>
                  </a:outerShdw>
                </a:effectLst>
                <a:latin typeface="Arial Rounded MT Bold" panose="020F0704030504030204" pitchFamily="34" charset="0"/>
                <a:ea typeface="+mj-ea"/>
                <a:cs typeface="+mj-cs"/>
              </a:defRPr>
            </a:lvl1pPr>
          </a:lstStyle>
          <a:p>
            <a:r>
              <a:rPr lang="es-MX" dirty="0"/>
              <a:t>Enfoque del estudio</a:t>
            </a:r>
          </a:p>
        </p:txBody>
      </p:sp>
      <p:sp>
        <p:nvSpPr>
          <p:cNvPr id="3" name="Rectángulo 2">
            <a:extLst>
              <a:ext uri="{FF2B5EF4-FFF2-40B4-BE49-F238E27FC236}">
                <a16:creationId xmlns:a16="http://schemas.microsoft.com/office/drawing/2014/main" id="{C688665C-6185-4BD2-9EA1-FD2D58DBAB1B}"/>
              </a:ext>
            </a:extLst>
          </p:cNvPr>
          <p:cNvSpPr/>
          <p:nvPr userDrawn="1"/>
        </p:nvSpPr>
        <p:spPr>
          <a:xfrm>
            <a:off x="10452089" y="0"/>
            <a:ext cx="1735793" cy="6858000"/>
          </a:xfrm>
          <a:prstGeom prst="rect">
            <a:avLst/>
          </a:prstGeom>
          <a:solidFill>
            <a:srgbClr val="01828D"/>
          </a:solidFill>
          <a:ln>
            <a:solidFill>
              <a:srgbClr val="F2C4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 name="Imagen 3">
            <a:extLst>
              <a:ext uri="{FF2B5EF4-FFF2-40B4-BE49-F238E27FC236}">
                <a16:creationId xmlns:a16="http://schemas.microsoft.com/office/drawing/2014/main" id="{4683BC68-2AD2-47DF-9809-1E88825E78D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00898" y="5290541"/>
            <a:ext cx="1686984" cy="1594843"/>
          </a:xfrm>
          <a:prstGeom prst="rect">
            <a:avLst/>
          </a:prstGeom>
        </p:spPr>
      </p:pic>
    </p:spTree>
    <p:extLst>
      <p:ext uri="{BB962C8B-B14F-4D97-AF65-F5344CB8AC3E}">
        <p14:creationId xmlns:p14="http://schemas.microsoft.com/office/powerpoint/2010/main" val="2113206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0"/>
            <a:ext cx="11201400" cy="664119"/>
            <a:chOff x="733425" y="38100"/>
            <a:chExt cx="8401050" cy="447675"/>
          </a:xfrm>
          <a:gradFill flip="none" rotWithShape="1">
            <a:gsLst>
              <a:gs pos="0">
                <a:srgbClr val="FFC000"/>
              </a:gs>
              <a:gs pos="50000">
                <a:srgbClr val="FFC000"/>
              </a:gs>
              <a:gs pos="100000">
                <a:srgbClr val="FFC000"/>
              </a:gs>
            </a:gsLst>
            <a:lin ang="2700000" scaled="1"/>
            <a:tileRect/>
          </a:gra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88900"/>
                <a:bevelB w="38100" h="25400"/>
              </a:sp3d>
            </a:bodyPr>
            <a:lstStyle/>
            <a:p>
              <a:pPr algn="ctr"/>
              <a:endParaRPr lang="es-MX" sz="1800">
                <a:effectLst>
                  <a:outerShdw blurRad="50800" dir="5400000" algn="ctr" rotWithShape="0">
                    <a:schemeClr val="accent4">
                      <a:lumMod val="60000"/>
                      <a:lumOff val="40000"/>
                    </a:schemeClr>
                  </a:outerShdw>
                </a:effectLst>
              </a:endParaRPr>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88900"/>
                <a:bevelB w="38100" h="25400"/>
              </a:sp3d>
            </a:bodyPr>
            <a:lstStyle/>
            <a:p>
              <a:pPr algn="ctr"/>
              <a:endParaRPr lang="es-MX" sz="1800">
                <a:effectLst>
                  <a:outerShdw blurRad="50800" dir="5400000" algn="ctr" rotWithShape="0">
                    <a:schemeClr val="accent4">
                      <a:lumMod val="60000"/>
                      <a:lumOff val="40000"/>
                    </a:schemeClr>
                  </a:outerShdw>
                </a:effectLst>
              </a:endParaRPr>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16280" y="6523434"/>
            <a:ext cx="3563936" cy="361950"/>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11783" y="6767012"/>
            <a:ext cx="8628063" cy="118372"/>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8" name="CuadroTexto 17">
            <a:extLst>
              <a:ext uri="{FF2B5EF4-FFF2-40B4-BE49-F238E27FC236}">
                <a16:creationId xmlns:a16="http://schemas.microsoft.com/office/drawing/2014/main" id="{1EC75721-423D-421B-A732-C9122905495E}"/>
              </a:ext>
            </a:extLst>
          </p:cNvPr>
          <p:cNvSpPr txBox="1"/>
          <p:nvPr userDrawn="1"/>
        </p:nvSpPr>
        <p:spPr>
          <a:xfrm>
            <a:off x="8616280" y="643335"/>
            <a:ext cx="3563936" cy="769441"/>
          </a:xfrm>
          <a:prstGeom prst="rect">
            <a:avLst/>
          </a:prstGeom>
          <a:noFill/>
          <a:ln>
            <a:noFill/>
          </a:ln>
        </p:spPr>
        <p:txBody>
          <a:bodyPr wrap="square" rtlCol="0">
            <a:spAutoFit/>
            <a:scene3d>
              <a:camera prst="obliqueTopRight"/>
              <a:lightRig rig="balanced" dir="t"/>
            </a:scene3d>
            <a:sp3d extrusionH="88900" prstMaterial="dkEdge">
              <a:bevelT w="0" h="127000"/>
              <a:bevelB w="38100" h="38100"/>
              <a:extrusionClr>
                <a:schemeClr val="accent6">
                  <a:lumMod val="60000"/>
                  <a:lumOff val="40000"/>
                </a:schemeClr>
              </a:extrusionClr>
            </a:sp3d>
          </a:bodyPr>
          <a:lstStyle>
            <a:defPPr>
              <a:defRPr lang="en-US"/>
            </a:defPPr>
            <a:lvl1pPr algn="ctr">
              <a:defRPr sz="4400">
                <a:ln>
                  <a:solidFill>
                    <a:schemeClr val="accent6">
                      <a:lumMod val="60000"/>
                      <a:lumOff val="40000"/>
                    </a:schemeClr>
                  </a:solidFill>
                </a:ln>
                <a:solidFill>
                  <a:srgbClr val="548235"/>
                </a:solidFill>
                <a:effectLst>
                  <a:outerShdw blurRad="50800" dir="5400000" algn="ctr" rotWithShape="0">
                    <a:srgbClr val="548235"/>
                  </a:outerShdw>
                </a:effectLst>
                <a:latin typeface="Abadi" panose="020B0604020202020204" pitchFamily="34" charset="0"/>
              </a:defRPr>
            </a:lvl1pPr>
          </a:lstStyle>
          <a:p>
            <a:pPr lvl="0"/>
            <a:r>
              <a:rPr lang="es-MX" dirty="0">
                <a:ln>
                  <a:solidFill>
                    <a:schemeClr val="accent4">
                      <a:lumMod val="60000"/>
                      <a:lumOff val="40000"/>
                    </a:schemeClr>
                  </a:solidFill>
                </a:ln>
                <a:solidFill>
                  <a:srgbClr val="FFFF00"/>
                </a:solidFill>
                <a:effectLst/>
                <a:latin typeface="Eras Bold ITC" panose="020B0907030504020204" pitchFamily="34" charset="0"/>
              </a:rPr>
              <a:t>Sábado</a:t>
            </a:r>
          </a:p>
        </p:txBody>
      </p:sp>
      <p:sp>
        <p:nvSpPr>
          <p:cNvPr id="11" name="Rectángulo 10">
            <a:extLst>
              <a:ext uri="{FF2B5EF4-FFF2-40B4-BE49-F238E27FC236}">
                <a16:creationId xmlns:a16="http://schemas.microsoft.com/office/drawing/2014/main" id="{C8514502-1155-4B3D-8F4D-4E71C876B1D0}"/>
              </a:ext>
            </a:extLst>
          </p:cNvPr>
          <p:cNvSpPr/>
          <p:nvPr userDrawn="1"/>
        </p:nvSpPr>
        <p:spPr>
          <a:xfrm>
            <a:off x="8616280" y="1430505"/>
            <a:ext cx="3563936" cy="118372"/>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2097460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1015280" y="0"/>
            <a:ext cx="11201400" cy="664116"/>
            <a:chOff x="733425" y="38100"/>
            <a:chExt cx="8401050" cy="447675"/>
          </a:xfrm>
          <a:solidFill>
            <a:srgbClr val="E19A43"/>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81762"/>
            <a:ext cx="3563936" cy="361950"/>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19887"/>
            <a:ext cx="8628063" cy="123825"/>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2" y="620688"/>
            <a:ext cx="3563935" cy="769441"/>
          </a:xfrm>
          <a:prstGeom prst="rect">
            <a:avLst/>
          </a:prstGeom>
          <a:noFill/>
          <a:ln>
            <a:noFill/>
          </a:ln>
        </p:spPr>
        <p:txBody>
          <a:bodyPr wrap="square" rtlCol="0">
            <a:spAutoFit/>
            <a:scene3d>
              <a:camera prst="obliqueTopRight"/>
              <a:lightRig rig="balanced" dir="t"/>
            </a:scene3d>
            <a:sp3d extrusionH="88900" prstMaterial="dkEdge">
              <a:bevelT w="0" h="127000"/>
              <a:bevelB w="38100" h="38100"/>
              <a:extrusionClr>
                <a:schemeClr val="accent6">
                  <a:lumMod val="60000"/>
                  <a:lumOff val="40000"/>
                </a:schemeClr>
              </a:extrusionClr>
            </a:sp3d>
          </a:bodyPr>
          <a:lstStyle/>
          <a:p>
            <a:pPr algn="ctr"/>
            <a:r>
              <a:rPr lang="es-MX" sz="4400" baseline="0" dirty="0">
                <a:ln>
                  <a:solidFill>
                    <a:schemeClr val="accent6">
                      <a:lumMod val="75000"/>
                    </a:schemeClr>
                  </a:solidFill>
                </a:ln>
                <a:solidFill>
                  <a:srgbClr val="FFC000"/>
                </a:solidFill>
                <a:effectLst>
                  <a:outerShdw blurRad="88900" dir="5400000" algn="ctr" rotWithShape="0">
                    <a:schemeClr val="accent2">
                      <a:lumMod val="60000"/>
                      <a:lumOff val="40000"/>
                    </a:schemeClr>
                  </a:outerShdw>
                </a:effectLst>
                <a:latin typeface="Eras Bold ITC" panose="020B0907030504020204" pitchFamily="34" charset="0"/>
              </a:rPr>
              <a:t>Domingo</a:t>
            </a:r>
          </a:p>
        </p:txBody>
      </p:sp>
      <p:sp>
        <p:nvSpPr>
          <p:cNvPr id="11" name="Rectángulo 10">
            <a:extLst>
              <a:ext uri="{FF2B5EF4-FFF2-40B4-BE49-F238E27FC236}">
                <a16:creationId xmlns:a16="http://schemas.microsoft.com/office/drawing/2014/main" id="{25676727-9345-463B-8ECA-EB680D14F607}"/>
              </a:ext>
            </a:extLst>
          </p:cNvPr>
          <p:cNvSpPr/>
          <p:nvPr userDrawn="1"/>
        </p:nvSpPr>
        <p:spPr>
          <a:xfrm>
            <a:off x="8628062" y="1360413"/>
            <a:ext cx="3563935" cy="123825"/>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Tree>
    <p:extLst>
      <p:ext uri="{BB962C8B-B14F-4D97-AF65-F5344CB8AC3E}">
        <p14:creationId xmlns:p14="http://schemas.microsoft.com/office/powerpoint/2010/main" val="481499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3096"/>
            <a:ext cx="11201400" cy="664117"/>
            <a:chOff x="733425" y="38100"/>
            <a:chExt cx="8401050" cy="447675"/>
          </a:xfrm>
          <a:solidFill>
            <a:srgbClr val="856253"/>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96050"/>
            <a:ext cx="3563936" cy="361950"/>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2" y="643335"/>
            <a:ext cx="3563935" cy="769441"/>
          </a:xfrm>
          <a:prstGeom prst="rect">
            <a:avLst/>
          </a:prstGeom>
          <a:noFill/>
        </p:spPr>
        <p:txBody>
          <a:bodyPr wrap="square" rtlCol="0">
            <a:spAutoFit/>
            <a:scene3d>
              <a:camera prst="obliqueTopRight"/>
              <a:lightRig rig="balanced" dir="t"/>
            </a:scene3d>
            <a:sp3d extrusionH="88900" prstMaterial="dkEdge">
              <a:bevelT w="0" h="127000"/>
              <a:bevelB w="38100" h="38100"/>
              <a:extrusionClr>
                <a:srgbClr val="2F5597"/>
              </a:extrusionClr>
              <a:contourClr>
                <a:schemeClr val="accent1">
                  <a:lumMod val="60000"/>
                  <a:lumOff val="40000"/>
                </a:schemeClr>
              </a:contourClr>
            </a:sp3d>
          </a:bodyPr>
          <a:lstStyle/>
          <a:p>
            <a:pPr algn="ctr"/>
            <a:r>
              <a:rPr lang="es-MX" sz="4400" dirty="0">
                <a:ln>
                  <a:solidFill>
                    <a:srgbClr val="69727B"/>
                  </a:solidFill>
                </a:ln>
                <a:solidFill>
                  <a:srgbClr val="856050"/>
                </a:solidFill>
                <a:effectLst>
                  <a:innerShdw blurRad="63500" dist="50800" dir="18900000">
                    <a:prstClr val="black">
                      <a:alpha val="50000"/>
                    </a:prstClr>
                  </a:innerShdw>
                </a:effectLst>
                <a:latin typeface="Eras Bold ITC" panose="020B0907030504020204" pitchFamily="34" charset="0"/>
              </a:rPr>
              <a:t>Lunes</a:t>
            </a:r>
          </a:p>
        </p:txBody>
      </p:sp>
      <p:cxnSp>
        <p:nvCxnSpPr>
          <p:cNvPr id="8" name="Conector recto 7">
            <a:extLst>
              <a:ext uri="{FF2B5EF4-FFF2-40B4-BE49-F238E27FC236}">
                <a16:creationId xmlns:a16="http://schemas.microsoft.com/office/drawing/2014/main" id="{44EA761E-8895-4B7F-A0D2-5637A17499D0}"/>
              </a:ext>
            </a:extLst>
          </p:cNvPr>
          <p:cNvCxnSpPr>
            <a:cxnSpLocks/>
          </p:cNvCxnSpPr>
          <p:nvPr userDrawn="1"/>
        </p:nvCxnSpPr>
        <p:spPr>
          <a:xfrm>
            <a:off x="8628063" y="1223205"/>
            <a:ext cx="3563936" cy="0"/>
          </a:xfrm>
          <a:prstGeom prst="line">
            <a:avLst/>
          </a:prstGeom>
          <a:ln w="762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sp>
        <p:nvSpPr>
          <p:cNvPr id="13" name="Rectángulo 12">
            <a:extLst>
              <a:ext uri="{FF2B5EF4-FFF2-40B4-BE49-F238E27FC236}">
                <a16:creationId xmlns:a16="http://schemas.microsoft.com/office/drawing/2014/main" id="{17E138AC-C985-4B6B-A54C-00F6E8E20E59}"/>
              </a:ext>
            </a:extLst>
          </p:cNvPr>
          <p:cNvSpPr/>
          <p:nvPr userDrawn="1"/>
        </p:nvSpPr>
        <p:spPr>
          <a:xfrm flipV="1">
            <a:off x="8628058" y="1423956"/>
            <a:ext cx="3563939" cy="120563"/>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149156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41"/>
            <a:ext cx="11201400" cy="664117"/>
            <a:chOff x="733425" y="38100"/>
            <a:chExt cx="8401050" cy="447675"/>
          </a:xfrm>
          <a:solidFill>
            <a:srgbClr val="373C3E"/>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1214103" y="38100"/>
              <a:ext cx="7920372" cy="447675"/>
            </a:xfrm>
            <a:prstGeom prst="rect">
              <a:avLst/>
            </a:prstGeom>
            <a:solidFill>
              <a:srgbClr val="077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solidFill>
              <a:srgbClr val="077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3" y="6496050"/>
            <a:ext cx="3563936" cy="361950"/>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16280" y="692696"/>
            <a:ext cx="3563936" cy="769441"/>
          </a:xfrm>
          <a:prstGeom prst="rect">
            <a:avLst/>
          </a:prstGeom>
          <a:noFill/>
        </p:spPr>
        <p:txBody>
          <a:bodyPr wrap="square" rtlCol="0">
            <a:spAutoFit/>
            <a:scene3d>
              <a:camera prst="obliqueTopRight"/>
              <a:lightRig rig="threePt" dir="t"/>
            </a:scene3d>
            <a:sp3d extrusionH="88900">
              <a:bevelT w="0" h="127000"/>
              <a:bevelB w="38100" h="38100"/>
              <a:extrusionClr>
                <a:srgbClr val="7030A0"/>
              </a:extrusionClr>
            </a:sp3d>
          </a:bodyPr>
          <a:lstStyle/>
          <a:p>
            <a:pPr algn="ctr"/>
            <a:r>
              <a:rPr lang="es-MX" sz="4400" dirty="0">
                <a:ln>
                  <a:solidFill>
                    <a:srgbClr val="077FBA"/>
                  </a:solidFill>
                </a:ln>
                <a:solidFill>
                  <a:srgbClr val="077FBA"/>
                </a:solidFill>
                <a:effectLst>
                  <a:innerShdw blurRad="63500" dist="50800" dir="18900000">
                    <a:prstClr val="black">
                      <a:alpha val="50000"/>
                    </a:prstClr>
                  </a:innerShdw>
                </a:effectLst>
                <a:latin typeface="Eras Bold ITC" panose="020B0907030504020204" pitchFamily="34" charset="0"/>
              </a:rPr>
              <a:t>Martes</a:t>
            </a:r>
          </a:p>
        </p:txBody>
      </p:sp>
      <p:sp>
        <p:nvSpPr>
          <p:cNvPr id="13" name="Rectángulo 12">
            <a:extLst>
              <a:ext uri="{FF2B5EF4-FFF2-40B4-BE49-F238E27FC236}">
                <a16:creationId xmlns:a16="http://schemas.microsoft.com/office/drawing/2014/main" id="{8DCE7C6C-E8C3-4E6F-AE3B-0618B032DE27}"/>
              </a:ext>
            </a:extLst>
          </p:cNvPr>
          <p:cNvSpPr/>
          <p:nvPr userDrawn="1"/>
        </p:nvSpPr>
        <p:spPr>
          <a:xfrm>
            <a:off x="8616280" y="1390129"/>
            <a:ext cx="3563936" cy="123825"/>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266918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38"/>
            <a:ext cx="11201400" cy="664117"/>
            <a:chOff x="733425" y="38100"/>
            <a:chExt cx="8401050" cy="447675"/>
          </a:xfrm>
          <a:solidFill>
            <a:srgbClr val="5CB9BF"/>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3" y="6496050"/>
            <a:ext cx="3563936" cy="361950"/>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3" y="704666"/>
            <a:ext cx="3575133" cy="769441"/>
          </a:xfrm>
          <a:prstGeom prst="rect">
            <a:avLst/>
          </a:prstGeom>
          <a:noFill/>
        </p:spPr>
        <p:txBody>
          <a:bodyPr wrap="square" rtlCol="0">
            <a:spAutoFit/>
            <a:scene3d>
              <a:camera prst="obliqueTopRight"/>
              <a:lightRig rig="threePt" dir="t"/>
            </a:scene3d>
            <a:sp3d extrusionH="107950" contourW="12700" prstMaterial="dkEdge">
              <a:bevelT w="19050" h="82550"/>
              <a:bevelB w="12700"/>
              <a:extrusionClr>
                <a:srgbClr val="5CB9BF"/>
              </a:extrusionClr>
              <a:contourClr>
                <a:srgbClr val="5CB9BF"/>
              </a:contourClr>
            </a:sp3d>
          </a:bodyPr>
          <a:lstStyle/>
          <a:p>
            <a:pPr algn="ctr"/>
            <a:r>
              <a:rPr lang="es-MX" sz="4400" dirty="0">
                <a:ln>
                  <a:solidFill>
                    <a:srgbClr val="5CB9BF"/>
                  </a:solidFill>
                </a:ln>
                <a:solidFill>
                  <a:srgbClr val="5CB9BF"/>
                </a:solidFill>
                <a:effectLst>
                  <a:innerShdw blurRad="63500" dist="50800">
                    <a:prstClr val="black">
                      <a:alpha val="50000"/>
                    </a:prstClr>
                  </a:innerShdw>
                </a:effectLst>
                <a:latin typeface="Eras Bold ITC" panose="020B0907030504020204" pitchFamily="34" charset="0"/>
              </a:rPr>
              <a:t>Miércoles</a:t>
            </a:r>
          </a:p>
        </p:txBody>
      </p:sp>
      <p:sp>
        <p:nvSpPr>
          <p:cNvPr id="11" name="Rectángulo 10">
            <a:extLst>
              <a:ext uri="{FF2B5EF4-FFF2-40B4-BE49-F238E27FC236}">
                <a16:creationId xmlns:a16="http://schemas.microsoft.com/office/drawing/2014/main" id="{9B825BBA-0797-48D3-BC2C-AC70CB47B958}"/>
              </a:ext>
            </a:extLst>
          </p:cNvPr>
          <p:cNvSpPr/>
          <p:nvPr userDrawn="1"/>
        </p:nvSpPr>
        <p:spPr>
          <a:xfrm>
            <a:off x="8616280" y="1390129"/>
            <a:ext cx="3563936" cy="123825"/>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solidFill>
                <a:srgbClr val="385723"/>
              </a:solidFill>
            </a:endParaRPr>
          </a:p>
        </p:txBody>
      </p:sp>
      <p:sp>
        <p:nvSpPr>
          <p:cNvPr id="12" name="Rectángulo 11">
            <a:extLst>
              <a:ext uri="{FF2B5EF4-FFF2-40B4-BE49-F238E27FC236}">
                <a16:creationId xmlns:a16="http://schemas.microsoft.com/office/drawing/2014/main" id="{699194B3-4FDB-4BDE-9B8A-8A2B1B6E2861}"/>
              </a:ext>
            </a:extLst>
          </p:cNvPr>
          <p:cNvSpPr/>
          <p:nvPr userDrawn="1"/>
        </p:nvSpPr>
        <p:spPr>
          <a:xfrm>
            <a:off x="0" y="6734175"/>
            <a:ext cx="8628063" cy="123825"/>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62378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57"/>
            <a:ext cx="11201400" cy="664117"/>
            <a:chOff x="733425" y="38100"/>
            <a:chExt cx="8401050" cy="447675"/>
          </a:xfrm>
          <a:solidFill>
            <a:srgbClr val="ECC088"/>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96050"/>
            <a:ext cx="3563936" cy="361950"/>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3" y="692693"/>
            <a:ext cx="3563935" cy="769441"/>
          </a:xfrm>
          <a:prstGeom prst="rect">
            <a:avLst/>
          </a:prstGeom>
          <a:noFill/>
          <a:effectLst>
            <a:outerShdw blurRad="50800" dist="50800" dir="5400000" algn="ctr" rotWithShape="0">
              <a:srgbClr val="C00000"/>
            </a:outerShdw>
          </a:effectLst>
        </p:spPr>
        <p:txBody>
          <a:bodyPr wrap="square" rtlCol="0">
            <a:spAutoFit/>
            <a:scene3d>
              <a:camera prst="obliqueTopRight"/>
              <a:lightRig rig="twoPt" dir="t"/>
            </a:scene3d>
            <a:sp3d extrusionH="88900" contourW="19050" prstMaterial="metal">
              <a:extrusionClr>
                <a:schemeClr val="bg1"/>
              </a:extrusionClr>
              <a:contourClr>
                <a:srgbClr val="856253"/>
              </a:contourClr>
            </a:sp3d>
          </a:bodyPr>
          <a:lstStyle/>
          <a:p>
            <a:pPr algn="ctr"/>
            <a:r>
              <a:rPr lang="es-MX" sz="4400" dirty="0">
                <a:ln>
                  <a:solidFill>
                    <a:srgbClr val="131818">
                      <a:alpha val="98000"/>
                    </a:srgbClr>
                  </a:solidFill>
                </a:ln>
                <a:solidFill>
                  <a:srgbClr val="ECC088"/>
                </a:solidFill>
                <a:effectLst>
                  <a:innerShdw blurRad="63500" dist="50800" dir="18900000">
                    <a:prstClr val="black">
                      <a:alpha val="50000"/>
                    </a:prstClr>
                  </a:innerShdw>
                </a:effectLst>
                <a:latin typeface="Eras Bold ITC" panose="020B0907030504020204" pitchFamily="34" charset="0"/>
              </a:rPr>
              <a:t>Jueves</a:t>
            </a:r>
          </a:p>
        </p:txBody>
      </p:sp>
      <p:sp>
        <p:nvSpPr>
          <p:cNvPr id="11" name="Rectángulo 10">
            <a:extLst>
              <a:ext uri="{FF2B5EF4-FFF2-40B4-BE49-F238E27FC236}">
                <a16:creationId xmlns:a16="http://schemas.microsoft.com/office/drawing/2014/main" id="{DF26A9CF-54DF-415E-92E8-D99EDF116806}"/>
              </a:ext>
            </a:extLst>
          </p:cNvPr>
          <p:cNvSpPr/>
          <p:nvPr userDrawn="1"/>
        </p:nvSpPr>
        <p:spPr>
          <a:xfrm>
            <a:off x="8628060" y="1400221"/>
            <a:ext cx="3563939" cy="123825"/>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314896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alphaModFix amt="24000"/>
            <a:lum/>
          </a:blip>
          <a:srcRect/>
          <a:stretch>
            <a:fillRect t="-64000" b="-64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5DEF44-DEF2-4D8A-BFAD-8C38AFA99A77}" type="datetime1">
              <a:rPr lang="es-MX" smtClean="0"/>
              <a:t>07/03/2023</a:t>
            </a:fld>
            <a:endParaRPr lang="es-MX"/>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C4321C-B956-46ED-8AE0-A323D2C352ED}" type="slidenum">
              <a:rPr lang="es-MX" smtClean="0"/>
              <a:t>‹Nº›</a:t>
            </a:fld>
            <a:endParaRPr lang="es-MX"/>
          </a:p>
        </p:txBody>
      </p:sp>
    </p:spTree>
    <p:extLst>
      <p:ext uri="{BB962C8B-B14F-4D97-AF65-F5344CB8AC3E}">
        <p14:creationId xmlns:p14="http://schemas.microsoft.com/office/powerpoint/2010/main" val="1660006122"/>
      </p:ext>
    </p:extLst>
  </p:cSld>
  <p:clrMap bg1="lt1" tx1="dk1" bg2="lt2" tx2="dk2" accent1="accent1" accent2="accent2" accent3="accent3" accent4="accent4" accent5="accent5" accent6="accent6" hlink="hlink" folHlink="folHlink"/>
  <p:sldLayoutIdLst>
    <p:sldLayoutId id="2147483685" r:id="rId1"/>
    <p:sldLayoutId id="2147483687" r:id="rId2"/>
    <p:sldLayoutId id="2147483672" r:id="rId3"/>
    <p:sldLayoutId id="2147483663" r:id="rId4"/>
    <p:sldLayoutId id="2147483686" r:id="rId5"/>
    <p:sldLayoutId id="2147483688" r:id="rId6"/>
    <p:sldLayoutId id="2147483689" r:id="rId7"/>
    <p:sldLayoutId id="2147483690" r:id="rId8"/>
    <p:sldLayoutId id="2147483691" r:id="rId9"/>
    <p:sldLayoutId id="2147483692" r:id="rId10"/>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s-ES" sz="2400" kern="1200" dirty="0">
          <a:ln>
            <a:solidFill>
              <a:schemeClr val="accent1">
                <a:lumMod val="50000"/>
              </a:schemeClr>
            </a:solidFill>
          </a:ln>
          <a:solidFill>
            <a:schemeClr val="tx1"/>
          </a:solidFill>
          <a:effectLst/>
          <a:latin typeface="Arial Rounded MT Bold" panose="020F0704030504030204" pitchFamily="34" charset="0"/>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271203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0282D843-F76C-4A24-B20A-0C2B992E5A2B}"/>
              </a:ext>
            </a:extLst>
          </p:cNvPr>
          <p:cNvSpPr>
            <a:spLocks noGrp="1"/>
          </p:cNvSpPr>
          <p:nvPr>
            <p:ph type="body" sz="quarter" idx="10"/>
          </p:nvPr>
        </p:nvSpPr>
        <p:spPr>
          <a:xfrm>
            <a:off x="443372" y="1340768"/>
            <a:ext cx="11197244" cy="5328592"/>
          </a:xfrm>
          <a:noFill/>
        </p:spPr>
        <p:txBody>
          <a:bodyPr wrap="square" rtlCol="0">
            <a:normAutofit lnSpcReduction="10000"/>
          </a:bodyPr>
          <a:lstStyle/>
          <a:p>
            <a:pPr marL="0" indent="0" algn="just" defTabSz="457200">
              <a:spcAft>
                <a:spcPts val="300"/>
              </a:spcAft>
              <a:buNone/>
            </a:pPr>
            <a:r>
              <a:rPr lang="es-MX" sz="2000" b="1" dirty="0">
                <a:solidFill>
                  <a:srgbClr val="000000"/>
                </a:solidFill>
                <a:latin typeface="Avenir Next LT Pro" panose="020B0504020202020204" pitchFamily="34" charset="0"/>
                <a:ea typeface="+mn-ea"/>
                <a:cs typeface="Times New Roman" panose="02020603050405020304" pitchFamily="18" charset="0"/>
              </a:rPr>
              <a:t>Para el cristiano, la segunda venida de Cristo es la esperanza bienaventurada. Todos hemos imaginado lo asombroso que será ver a Jesús viniendo en las nubes del cielo. Estamos ansiosos por escuchar las palabras: “Bien buen siervo y fiel”. Pero si vamos al descanso antes de que él vuelva, podemos tener la satisfacción de que nuestro plan sucesorio ha hecho progresar la obra y la ha ayudado para que avance después de que ya no estamos. </a:t>
            </a:r>
          </a:p>
          <a:p>
            <a:pPr marL="0" indent="0" algn="just" defTabSz="457200">
              <a:spcAft>
                <a:spcPts val="300"/>
              </a:spcAft>
              <a:buNone/>
            </a:pPr>
            <a:r>
              <a:rPr lang="es-MX" sz="2000" b="1" dirty="0">
                <a:solidFill>
                  <a:srgbClr val="000000"/>
                </a:solidFill>
                <a:latin typeface="Avenir Next LT Pro" panose="020B0504020202020204" pitchFamily="34" charset="0"/>
                <a:ea typeface="+mn-ea"/>
                <a:cs typeface="Times New Roman" panose="02020603050405020304" pitchFamily="18" charset="0"/>
              </a:rPr>
              <a:t>Los documentos testamentarios, como los testamentos y los fideicomisos, se establecen al principio del proceso de planificación patrimonial para que sirvan de protección ante una muerte prematura, ante tu eventual pérdida de capacidad testamentaria y para distribuir lo que no se haya devuelto a Dios antes de tu muerte.</a:t>
            </a:r>
          </a:p>
          <a:p>
            <a:pPr marL="0" indent="0" algn="just" defTabSz="457200">
              <a:spcAft>
                <a:spcPts val="300"/>
              </a:spcAft>
              <a:buNone/>
            </a:pPr>
            <a:r>
              <a:rPr lang="es-MX" sz="2000" b="1" dirty="0">
                <a:solidFill>
                  <a:srgbClr val="000000"/>
                </a:solidFill>
                <a:latin typeface="Avenir Next LT Pro" panose="020B0504020202020204" pitchFamily="34" charset="0"/>
                <a:ea typeface="+mn-ea"/>
                <a:cs typeface="Times New Roman" panose="02020603050405020304" pitchFamily="18" charset="0"/>
              </a:rPr>
              <a:t>En la lección de esta semana estudiamos dos preguntas sobre nuestros últimos años: 1) ¿Cuál es el consejo de Dios en nuestros últimos años? y; 2) ¿Qué principios bíblicos debemos seguir en la etapa final de nuestra vida? </a:t>
            </a:r>
          </a:p>
          <a:p>
            <a:pPr marL="0" indent="0" algn="just" defTabSz="457200">
              <a:spcAft>
                <a:spcPts val="300"/>
              </a:spcAft>
              <a:buNone/>
            </a:pPr>
            <a:r>
              <a:rPr lang="es-MX" sz="2000" b="1" dirty="0">
                <a:solidFill>
                  <a:srgbClr val="000000"/>
                </a:solidFill>
                <a:latin typeface="Avenir Next LT Pro" panose="020B0504020202020204" pitchFamily="34" charset="0"/>
                <a:ea typeface="+mn-ea"/>
                <a:cs typeface="Times New Roman" panose="02020603050405020304" pitchFamily="18" charset="0"/>
              </a:rPr>
              <a:t>“Aquello que muchos se proponen postergar hasta que estén por morir, si fuesen verdaderos cristianos lo harían mientras están gozando plenamente de la vida. Se consagrarían ellos mismos y su propiedad a Dios, y mientras actuasen como mayordomos suyos tendrían la satisfacción de cumplir su deber. Haciéndose sus propios ejecutores, satisfarían los requerimientos de Dios ellos mismos antes de pasar la responsabilidad a otros”" </a:t>
            </a:r>
            <a:r>
              <a:rPr lang="en-US" sz="2000" i="1" dirty="0">
                <a:solidFill>
                  <a:srgbClr val="000000"/>
                </a:solidFill>
                <a:latin typeface="Avenir Next LT Pro" panose="020B0504020202020204" pitchFamily="34" charset="0"/>
                <a:ea typeface="+mn-ea"/>
                <a:cs typeface="Times New Roman" panose="02020603050405020304" pitchFamily="18" charset="0"/>
              </a:rPr>
              <a:t> (Testimonios para la </a:t>
            </a:r>
            <a:r>
              <a:rPr lang="en-US" sz="2000" i="1" dirty="0" err="1">
                <a:solidFill>
                  <a:srgbClr val="000000"/>
                </a:solidFill>
                <a:latin typeface="Avenir Next LT Pro" panose="020B0504020202020204" pitchFamily="34" charset="0"/>
                <a:ea typeface="+mn-ea"/>
                <a:cs typeface="Times New Roman" panose="02020603050405020304" pitchFamily="18" charset="0"/>
              </a:rPr>
              <a:t>iglesia</a:t>
            </a:r>
            <a:r>
              <a:rPr lang="en-US" sz="2000" i="1" dirty="0">
                <a:solidFill>
                  <a:srgbClr val="000000"/>
                </a:solidFill>
                <a:latin typeface="Avenir Next LT Pro" panose="020B0504020202020204" pitchFamily="34" charset="0"/>
                <a:ea typeface="+mn-ea"/>
                <a:cs typeface="Times New Roman" panose="02020603050405020304" pitchFamily="18" charset="0"/>
              </a:rPr>
              <a:t>, t. 4, p. 471)</a:t>
            </a:r>
            <a:endParaRPr lang="es-MX" sz="2000" i="1" dirty="0">
              <a:solidFill>
                <a:srgbClr val="000000"/>
              </a:solidFill>
              <a:latin typeface="Avenir Next LT Pro" panose="020B0504020202020204" pitchFamily="34" charset="0"/>
              <a:ea typeface="+mn-ea"/>
              <a:cs typeface="Times New Roman" panose="02020603050405020304" pitchFamily="18" charset="0"/>
            </a:endParaRPr>
          </a:p>
        </p:txBody>
      </p:sp>
    </p:spTree>
    <p:extLst>
      <p:ext uri="{BB962C8B-B14F-4D97-AF65-F5344CB8AC3E}">
        <p14:creationId xmlns:p14="http://schemas.microsoft.com/office/powerpoint/2010/main" val="747547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35B18E2E-EA7D-4701-A7E9-A6D2F537435F}"/>
              </a:ext>
            </a:extLst>
          </p:cNvPr>
          <p:cNvSpPr/>
          <p:nvPr/>
        </p:nvSpPr>
        <p:spPr>
          <a:xfrm>
            <a:off x="6816080" y="2559470"/>
            <a:ext cx="3456384" cy="2016224"/>
          </a:xfrm>
          <a:prstGeom prst="rect">
            <a:avLst/>
          </a:prstGeom>
          <a:solidFill>
            <a:srgbClr val="FD1634"/>
          </a:solid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8" name="Título 1">
            <a:extLst>
              <a:ext uri="{FF2B5EF4-FFF2-40B4-BE49-F238E27FC236}">
                <a16:creationId xmlns:a16="http://schemas.microsoft.com/office/drawing/2014/main" id="{78C32ED3-45C3-4EA8-B01D-0642AFFCE857}"/>
              </a:ext>
            </a:extLst>
          </p:cNvPr>
          <p:cNvSpPr>
            <a:spLocks noGrp="1"/>
          </p:cNvSpPr>
          <p:nvPr>
            <p:ph type="title" hasCustomPrompt="1"/>
          </p:nvPr>
        </p:nvSpPr>
        <p:spPr>
          <a:xfrm>
            <a:off x="263352" y="365126"/>
            <a:ext cx="6048672" cy="1206500"/>
          </a:xfrm>
          <a:solidFill>
            <a:srgbClr val="01828D"/>
          </a:solidFill>
          <a:ln>
            <a:solidFill>
              <a:srgbClr val="00255B"/>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marL="0" indent="0" algn="ctr" defTabSz="895350">
              <a:defRPr>
                <a:solidFill>
                  <a:schemeClr val="bg1"/>
                </a:solidFill>
                <a:latin typeface="Arial Rounded MT Bold" panose="020F0704030504030204" pitchFamily="34" charset="0"/>
              </a:defRPr>
            </a:lvl1pPr>
          </a:lstStyle>
          <a:p>
            <a:r>
              <a:rPr lang="es-ES" dirty="0"/>
              <a:t>Para memorizar:</a:t>
            </a:r>
            <a:endParaRPr lang="es-MX" dirty="0"/>
          </a:p>
        </p:txBody>
      </p:sp>
      <p:pic>
        <p:nvPicPr>
          <p:cNvPr id="4" name="Imagen 3">
            <a:extLst>
              <a:ext uri="{FF2B5EF4-FFF2-40B4-BE49-F238E27FC236}">
                <a16:creationId xmlns:a16="http://schemas.microsoft.com/office/drawing/2014/main" id="{AA878FB5-5D11-488E-86E1-6D8BD210D3E9}"/>
              </a:ext>
            </a:extLst>
          </p:cNvPr>
          <p:cNvPicPr>
            <a:picLocks noChangeAspect="1"/>
          </p:cNvPicPr>
          <p:nvPr/>
        </p:nvPicPr>
        <p:blipFill>
          <a:blip r:embed="rId3">
            <a:extLst>
              <a:ext uri="{28A0092B-C50C-407E-A947-70E740481C1C}">
                <a14:useLocalDpi xmlns:a14="http://schemas.microsoft.com/office/drawing/2010/main" val="0"/>
              </a:ext>
            </a:extLst>
          </a:blip>
          <a:srcRect t="6417" b="6417"/>
          <a:stretch/>
        </p:blipFill>
        <p:spPr>
          <a:xfrm flipH="1">
            <a:off x="6940446" y="2708920"/>
            <a:ext cx="3475970" cy="2016224"/>
          </a:xfrm>
          <a:prstGeom prst="rect">
            <a:avLst/>
          </a:prstGeom>
          <a:scene3d>
            <a:camera prst="orthographicFront">
              <a:rot lat="0" lon="10800000" rev="0"/>
            </a:camera>
            <a:lightRig rig="threePt" dir="t"/>
          </a:scene3d>
        </p:spPr>
      </p:pic>
    </p:spTree>
    <p:extLst>
      <p:ext uri="{BB962C8B-B14F-4D97-AF65-F5344CB8AC3E}">
        <p14:creationId xmlns:p14="http://schemas.microsoft.com/office/powerpoint/2010/main" val="2105588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4BA48B19-AC6B-4AB8-8DCB-55B8CCF59481}"/>
              </a:ext>
            </a:extLst>
          </p:cNvPr>
          <p:cNvSpPr/>
          <p:nvPr/>
        </p:nvSpPr>
        <p:spPr>
          <a:xfrm>
            <a:off x="7666240" y="2924943"/>
            <a:ext cx="2601048" cy="1800199"/>
          </a:xfrm>
          <a:prstGeom prst="rect">
            <a:avLst/>
          </a:prstGeom>
          <a:solidFill>
            <a:srgbClr val="FE1431"/>
          </a:solid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Rectángulo 1">
            <a:extLst>
              <a:ext uri="{FF2B5EF4-FFF2-40B4-BE49-F238E27FC236}">
                <a16:creationId xmlns:a16="http://schemas.microsoft.com/office/drawing/2014/main" id="{A5DC6A4E-9C88-4063-9C74-E83E1F449282}"/>
              </a:ext>
            </a:extLst>
          </p:cNvPr>
          <p:cNvSpPr>
            <a:spLocks/>
          </p:cNvSpPr>
          <p:nvPr/>
        </p:nvSpPr>
        <p:spPr>
          <a:xfrm>
            <a:off x="479376" y="1628800"/>
            <a:ext cx="7200800" cy="5184575"/>
          </a:xfrm>
          <a:prstGeom prst="rect">
            <a:avLst/>
          </a:prstGeom>
        </p:spPr>
        <p:txBody>
          <a:bodyPr wrap="square">
            <a:normAutofit fontScale="92500" lnSpcReduction="20000"/>
          </a:bodyPr>
          <a:lstStyle/>
          <a:p>
            <a:pPr algn="just">
              <a:spcAft>
                <a:spcPts val="600"/>
              </a:spcAft>
            </a:pPr>
            <a:r>
              <a:rPr lang="es-MX" sz="2100" dirty="0">
                <a:ln>
                  <a:solidFill>
                    <a:schemeClr val="tx1"/>
                  </a:solidFill>
                </a:ln>
                <a:latin typeface="Bahnschrift SemiBold" panose="020B0502040204020203" pitchFamily="34" charset="0"/>
                <a:ea typeface="+mj-ea"/>
                <a:cs typeface="+mj-cs"/>
              </a:rPr>
              <a:t>Necesitamos confiar en Dios (Mat. 6:24-27), y no depositar nuestra confianza y nuestro amor en el dinero (Mat. 6:24). Podemos cuidar nuestras posesiones (Prov. 27:23), ser prudentes (Prov. 6:8; 10:5), y hacerlo sin ansiedad (Mat. 6:34), dedicando nuestra vida a proclamar el poder de Dios (Sal. 71:18). Cuando envejecemos y nos volvemos frágiles (</a:t>
            </a:r>
            <a:r>
              <a:rPr lang="es-MX" sz="2100" dirty="0" err="1">
                <a:ln>
                  <a:solidFill>
                    <a:schemeClr val="tx1"/>
                  </a:solidFill>
                </a:ln>
                <a:latin typeface="Bahnschrift SemiBold" panose="020B0502040204020203" pitchFamily="34" charset="0"/>
                <a:ea typeface="+mj-ea"/>
                <a:cs typeface="+mj-cs"/>
              </a:rPr>
              <a:t>Ecl</a:t>
            </a:r>
            <a:r>
              <a:rPr lang="es-MX" sz="2100" dirty="0">
                <a:ln>
                  <a:solidFill>
                    <a:schemeClr val="tx1"/>
                  </a:solidFill>
                </a:ln>
                <a:latin typeface="Bahnschrift SemiBold" panose="020B0502040204020203" pitchFamily="34" charset="0"/>
                <a:ea typeface="+mj-ea"/>
                <a:cs typeface="+mj-cs"/>
              </a:rPr>
              <a:t>. 12:1-8), aún podemos dar fruto para el Señor (Sal. 92:14), con su ayuda (Sal. 71:17, 18), porque él promete cuidarnos (Isa. 46:4; Sal. 92:12, 14). Entonces tendremos paz cuando nuestro aliento de vida vuelva al Creador, quien hizo todo lo existente (Col. 1:16).  </a:t>
            </a:r>
          </a:p>
          <a:p>
            <a:pPr algn="just">
              <a:spcAft>
                <a:spcPts val="600"/>
              </a:spcAft>
            </a:pPr>
            <a:r>
              <a:rPr lang="es-MX" sz="2100" b="1" dirty="0">
                <a:ln>
                  <a:solidFill>
                    <a:schemeClr val="tx1"/>
                  </a:solidFill>
                </a:ln>
                <a:latin typeface="Bahnschrift SemiBold" panose="020B0502040204020203" pitchFamily="34" charset="0"/>
                <a:ea typeface="+mj-ea"/>
                <a:cs typeface="+mj-cs"/>
              </a:rPr>
              <a:t>Cuando reconocemos todo lo que Dios es para nosotros (Sal. 24:1) y vivimos para su gloria (1 </a:t>
            </a:r>
            <a:r>
              <a:rPr lang="es-MX" sz="2100" b="1" dirty="0" err="1">
                <a:ln>
                  <a:solidFill>
                    <a:schemeClr val="tx1"/>
                  </a:solidFill>
                </a:ln>
                <a:latin typeface="Bahnschrift SemiBold" panose="020B0502040204020203" pitchFamily="34" charset="0"/>
                <a:ea typeface="+mj-ea"/>
                <a:cs typeface="+mj-cs"/>
              </a:rPr>
              <a:t>Cor</a:t>
            </a:r>
            <a:r>
              <a:rPr lang="es-MX" sz="2100" b="1" dirty="0">
                <a:ln>
                  <a:solidFill>
                    <a:schemeClr val="tx1"/>
                  </a:solidFill>
                </a:ln>
                <a:latin typeface="Bahnschrift SemiBold" panose="020B0502040204020203" pitchFamily="34" charset="0"/>
                <a:ea typeface="+mj-ea"/>
                <a:cs typeface="+mj-cs"/>
              </a:rPr>
              <a:t>. 10:31), ponemos nuestra mente en lo que no vemos, que es eterno (2 </a:t>
            </a:r>
            <a:r>
              <a:rPr lang="es-MX" sz="2100" b="1" dirty="0" err="1">
                <a:ln>
                  <a:solidFill>
                    <a:schemeClr val="tx1"/>
                  </a:solidFill>
                </a:ln>
                <a:latin typeface="Bahnschrift SemiBold" panose="020B0502040204020203" pitchFamily="34" charset="0"/>
                <a:ea typeface="+mj-ea"/>
                <a:cs typeface="+mj-cs"/>
              </a:rPr>
              <a:t>Cor</a:t>
            </a:r>
            <a:r>
              <a:rPr lang="es-MX" sz="2100" b="1" dirty="0">
                <a:ln>
                  <a:solidFill>
                    <a:schemeClr val="tx1"/>
                  </a:solidFill>
                </a:ln>
                <a:latin typeface="Bahnschrift SemiBold" panose="020B0502040204020203" pitchFamily="34" charset="0"/>
                <a:ea typeface="+mj-ea"/>
                <a:cs typeface="+mj-cs"/>
              </a:rPr>
              <a:t>. 4:8). Esperamos la ciudad con fundamentos (</a:t>
            </a:r>
            <a:r>
              <a:rPr lang="es-MX" sz="2100" b="1" dirty="0" err="1">
                <a:ln>
                  <a:solidFill>
                    <a:schemeClr val="tx1"/>
                  </a:solidFill>
                </a:ln>
                <a:latin typeface="Bahnschrift SemiBold" panose="020B0502040204020203" pitchFamily="34" charset="0"/>
                <a:ea typeface="+mj-ea"/>
                <a:cs typeface="+mj-cs"/>
              </a:rPr>
              <a:t>Heb</a:t>
            </a:r>
            <a:r>
              <a:rPr lang="es-MX" sz="2100" b="1" dirty="0">
                <a:ln>
                  <a:solidFill>
                    <a:schemeClr val="tx1"/>
                  </a:solidFill>
                </a:ln>
                <a:latin typeface="Bahnschrift SemiBold" panose="020B0502040204020203" pitchFamily="34" charset="0"/>
                <a:ea typeface="+mj-ea"/>
                <a:cs typeface="+mj-cs"/>
              </a:rPr>
              <a:t>. 11:10), cuyo arquitecto y constructor es Dios, en lugar de invertir todo nuestro tiempo y atención en acumular riquezas temporales (1 Tim. 6:17). </a:t>
            </a:r>
          </a:p>
          <a:p>
            <a:pPr algn="just">
              <a:spcAft>
                <a:spcPts val="600"/>
              </a:spcAft>
            </a:pPr>
            <a:r>
              <a:rPr lang="es-MX" sz="2100" b="1" dirty="0">
                <a:ln>
                  <a:solidFill>
                    <a:schemeClr val="tx1"/>
                  </a:solidFill>
                </a:ln>
                <a:latin typeface="Bahnschrift SemiBold" panose="020B0502040204020203" pitchFamily="34" charset="0"/>
                <a:ea typeface="+mj-ea"/>
                <a:cs typeface="+mj-cs"/>
              </a:rPr>
              <a:t>En la lección de esta semana estudiaremos dos preguntas sobre nuestros últimos años: 1) ¿Cuál es el consejo de Dios en nuestros últimos años? y; 2) ¿Qué principios bíblicos debemos seguir en la etapa final de nuestra vida?</a:t>
            </a:r>
          </a:p>
        </p:txBody>
      </p:sp>
      <p:sp>
        <p:nvSpPr>
          <p:cNvPr id="9" name="Título 1">
            <a:extLst>
              <a:ext uri="{FF2B5EF4-FFF2-40B4-BE49-F238E27FC236}">
                <a16:creationId xmlns:a16="http://schemas.microsoft.com/office/drawing/2014/main" id="{E96C4159-831F-452F-8EB3-EC13083F24A4}"/>
              </a:ext>
            </a:extLst>
          </p:cNvPr>
          <p:cNvSpPr>
            <a:spLocks noGrp="1"/>
          </p:cNvSpPr>
          <p:nvPr>
            <p:ph type="title" hasCustomPrompt="1"/>
          </p:nvPr>
        </p:nvSpPr>
        <p:spPr>
          <a:solidFill>
            <a:srgbClr val="0182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p:spPr>
        <p:txBody>
          <a:bodyPr>
            <a:normAutofit/>
          </a:bodyPr>
          <a:lstStyle>
            <a:lvl1pPr algn="ctr">
              <a:defRPr lang="es-MX" sz="4800" kern="1200" dirty="0">
                <a:ln>
                  <a:solidFill>
                    <a:schemeClr val="bg1"/>
                  </a:solidFill>
                </a:ln>
                <a:solidFill>
                  <a:schemeClr val="bg1"/>
                </a:solidFill>
                <a:effectLst>
                  <a:outerShdw blurRad="38100" dist="38100" dir="2700000" algn="tl">
                    <a:srgbClr val="000000">
                      <a:alpha val="43137"/>
                    </a:srgbClr>
                  </a:outerShdw>
                </a:effectLst>
                <a:latin typeface="Arial Rounded MT Bold" panose="020F0704030504030204" pitchFamily="34" charset="0"/>
                <a:ea typeface="+mj-ea"/>
                <a:cs typeface="+mj-cs"/>
              </a:defRPr>
            </a:lvl1pPr>
          </a:lstStyle>
          <a:p>
            <a:r>
              <a:rPr lang="es-MX" dirty="0">
                <a:effectLst>
                  <a:innerShdw blurRad="63500" dist="50800" dir="18900000">
                    <a:schemeClr val="bg1">
                      <a:alpha val="50000"/>
                    </a:schemeClr>
                  </a:innerShdw>
                </a:effectLst>
              </a:rPr>
              <a:t>Enfoque del estudio</a:t>
            </a:r>
          </a:p>
        </p:txBody>
      </p:sp>
      <p:pic>
        <p:nvPicPr>
          <p:cNvPr id="5" name="Imagen 4">
            <a:extLst>
              <a:ext uri="{FF2B5EF4-FFF2-40B4-BE49-F238E27FC236}">
                <a16:creationId xmlns:a16="http://schemas.microsoft.com/office/drawing/2014/main" id="{A9FBA81D-BD41-DFFB-5CBB-6CF5D423FC3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824192" y="3127782"/>
            <a:ext cx="2601048" cy="1682552"/>
          </a:xfrm>
          <a:prstGeom prst="rect">
            <a:avLst/>
          </a:prstGeom>
        </p:spPr>
      </p:pic>
    </p:spTree>
    <p:extLst>
      <p:ext uri="{BB962C8B-B14F-4D97-AF65-F5344CB8AC3E}">
        <p14:creationId xmlns:p14="http://schemas.microsoft.com/office/powerpoint/2010/main" val="43636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 calcmode="lin" valueType="num">
                                      <p:cBhvr additive="base">
                                        <p:cTn id="15"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 calcmode="lin" valueType="num">
                                      <p:cBhvr additive="base">
                                        <p:cTn id="2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 calcmode="lin" valueType="num">
                                      <p:cBhvr additive="base">
                                        <p:cTn id="2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40430BA-7DAD-4F36-A1DE-EB55E3315629}"/>
              </a:ext>
            </a:extLst>
          </p:cNvPr>
          <p:cNvSpPr txBox="1"/>
          <p:nvPr/>
        </p:nvSpPr>
        <p:spPr>
          <a:xfrm>
            <a:off x="0" y="107921"/>
            <a:ext cx="12214315" cy="461665"/>
          </a:xfrm>
          <a:prstGeom prst="rect">
            <a:avLst/>
          </a:prstGeom>
          <a:noFill/>
        </p:spPr>
        <p:txBody>
          <a:bodyPr wrap="square" rtlCol="0">
            <a:spAutoFit/>
          </a:bodyPr>
          <a:lstStyle/>
          <a:p>
            <a:pPr algn="ctr"/>
            <a:r>
              <a:rPr lang="es-MX" sz="2400" b="1" dirty="0">
                <a:solidFill>
                  <a:schemeClr val="bg1"/>
                </a:solidFill>
                <a:latin typeface="Avenir LT Std 65 Medium" panose="020B0803020203020204" pitchFamily="34" charset="0"/>
                <a:cs typeface="Lucida Sans Unicode" panose="020B0602030504020204" pitchFamily="34" charset="0"/>
              </a:rPr>
              <a:t>LA DEVOLUCIÓN (Introducción)</a:t>
            </a:r>
          </a:p>
        </p:txBody>
      </p:sp>
      <p:sp>
        <p:nvSpPr>
          <p:cNvPr id="4" name="Rectángulo 3">
            <a:extLst>
              <a:ext uri="{FF2B5EF4-FFF2-40B4-BE49-F238E27FC236}">
                <a16:creationId xmlns:a16="http://schemas.microsoft.com/office/drawing/2014/main" id="{B0711CB5-CB09-4F4D-AFFB-D26800B4D015}"/>
              </a:ext>
            </a:extLst>
          </p:cNvPr>
          <p:cNvSpPr>
            <a:spLocks/>
          </p:cNvSpPr>
          <p:nvPr/>
        </p:nvSpPr>
        <p:spPr>
          <a:xfrm>
            <a:off x="443741" y="1196752"/>
            <a:ext cx="8173419" cy="5553327"/>
          </a:xfrm>
          <a:prstGeom prst="rect">
            <a:avLst/>
          </a:prstGeom>
          <a:noFill/>
        </p:spPr>
        <p:txBody>
          <a:bodyPr wrap="square" rtlCol="0">
            <a:normAutofit fontScale="92500" lnSpcReduction="20000"/>
          </a:bodyPr>
          <a:lstStyle/>
          <a:p>
            <a:pPr indent="982663" algn="just">
              <a:spcAft>
                <a:spcPts val="600"/>
              </a:spcAft>
              <a:tabLst>
                <a:tab pos="982663" algn="l"/>
              </a:tabLst>
            </a:pPr>
            <a:r>
              <a:rPr lang="es-MX" dirty="0">
                <a:latin typeface="Avenir Next LT Pro" panose="020B0504020202020204" pitchFamily="34" charset="0"/>
                <a:cs typeface="Times New Roman" panose="02020603050405020304" pitchFamily="18" charset="0"/>
              </a:rPr>
              <a:t>l mensaje de los tres ángeles de Apocalipsis 14 compone la última 	advertencia de Dios a cada persona de la Tierra para prepararse 	para la segunda venida de Cristo en poder y gloria. Este mensaje 	concluye con una descripción de los santos fieles que están vivos y los que han muerto. Los Santos vivos son obedientes a los Mandamientos del Dios y tienen la fe de Jesús. Los santos que han muerto están descansando de sus labores, y sus obras los siguen. ¿Que significa la frase “para que […] sus obras les sigan”? Aparentemente son bendecidos por su condición de vida cuando fallecen.</a:t>
            </a:r>
          </a:p>
          <a:p>
            <a:pPr algn="just">
              <a:spcAft>
                <a:spcPts val="600"/>
              </a:spcAft>
              <a:tabLst>
                <a:tab pos="896938" algn="l"/>
              </a:tabLst>
            </a:pPr>
            <a:r>
              <a:rPr lang="es-MX" dirty="0">
                <a:latin typeface="Avenir Next LT Pro" panose="020B0504020202020204" pitchFamily="34" charset="0"/>
                <a:cs typeface="Times New Roman" panose="02020603050405020304" pitchFamily="18" charset="0"/>
              </a:rPr>
              <a:t>Para la mayoría, la vida puede dividirse en tres fases o segmentos principales. 1. Los años de aprendizaje: el momento de nuestra vida cuando aprendemos a hablar el idioma materno, el alfabeto, los números y los colores. Luego viene la educación formal, y aprendemos a llevarnos bien con los demás y funcionar en la sociedad. 2. Los años productivos: ejercemos nuestra profesión, compramos casa, criamos hijos, nos establecemos en la iglesia local y desarrollamos una relación aún más cercana con Jesús. 3. Los años de la devolución: nuestros años de jubilación hasta el final de la vida.</a:t>
            </a:r>
          </a:p>
          <a:p>
            <a:pPr algn="just">
              <a:spcAft>
                <a:spcPts val="600"/>
              </a:spcAft>
              <a:tabLst>
                <a:tab pos="896938" algn="l"/>
              </a:tabLst>
            </a:pPr>
            <a:r>
              <a:rPr lang="es-MX" b="1" dirty="0">
                <a:latin typeface="Avenir Next LT Pro" panose="020B0504020202020204" pitchFamily="34" charset="0"/>
                <a:cs typeface="Times New Roman" panose="02020603050405020304" pitchFamily="18" charset="0"/>
              </a:rPr>
              <a:t>“Si tuvieran la actitud mental que Dios quiere que tengan, sus últimos días podrían ser los mejores y mas felices de su vida. Los que tienen hijos cuya honradez y conducta merecen su confianza, deben permitir que estos administren sus bienes y les den lo necesario para ser felices. A menos que hagan esto, Satanás se aprovechara de su falta de vigor mental y el </a:t>
            </a:r>
            <a:r>
              <a:rPr lang="es-MX" b="1" dirty="0" err="1">
                <a:latin typeface="Avenir Next LT Pro" panose="020B0504020202020204" pitchFamily="34" charset="0"/>
                <a:cs typeface="Times New Roman" panose="02020603050405020304" pitchFamily="18" charset="0"/>
              </a:rPr>
              <a:t>sera</a:t>
            </a:r>
            <a:r>
              <a:rPr lang="es-MX" b="1" dirty="0">
                <a:latin typeface="Avenir Next LT Pro" panose="020B0504020202020204" pitchFamily="34" charset="0"/>
                <a:cs typeface="Times New Roman" panose="02020603050405020304" pitchFamily="18" charset="0"/>
              </a:rPr>
              <a:t> quien los administre. Debieran deponer ansiedades y preocupaciones, y ocupar su tiempo en la forma mas feliz que puedan, madurando bien para el cielo” </a:t>
            </a:r>
            <a:r>
              <a:rPr lang="es-MX" i="1" dirty="0">
                <a:latin typeface="Avenir Next LT Pro" panose="020B0504020202020204" pitchFamily="34" charset="0"/>
                <a:cs typeface="Times New Roman" panose="02020603050405020304" pitchFamily="18" charset="0"/>
              </a:rPr>
              <a:t>(Comentario bíblico adventista del séptimo día, t. 3, pp. 1167). </a:t>
            </a:r>
            <a:endParaRPr lang="es-MX" sz="1900" i="1" dirty="0">
              <a:latin typeface="Avenir Next LT Pro" panose="020B0504020202020204" pitchFamily="34" charset="0"/>
              <a:cs typeface="Times New Roman" panose="02020603050405020304" pitchFamily="18" charset="0"/>
            </a:endParaRPr>
          </a:p>
        </p:txBody>
      </p:sp>
      <p:pic>
        <p:nvPicPr>
          <p:cNvPr id="5" name="Imagen 4">
            <a:extLst>
              <a:ext uri="{FF2B5EF4-FFF2-40B4-BE49-F238E27FC236}">
                <a16:creationId xmlns:a16="http://schemas.microsoft.com/office/drawing/2014/main" id="{F827ED35-E9B2-43CE-B5CF-6EAC3AF9EE0B}"/>
              </a:ext>
            </a:extLst>
          </p:cNvPr>
          <p:cNvPicPr>
            <a:picLocks noChangeAspect="1"/>
          </p:cNvPicPr>
          <p:nvPr/>
        </p:nvPicPr>
        <p:blipFill>
          <a:blip r:embed="rId3">
            <a:extLst>
              <a:ext uri="{28A0092B-C50C-407E-A947-70E740481C1C}">
                <a14:useLocalDpi xmlns:a14="http://schemas.microsoft.com/office/drawing/2010/main" val="0"/>
              </a:ext>
            </a:extLst>
          </a:blip>
          <a:srcRect t="1690" b="1690"/>
          <a:stretch/>
        </p:blipFill>
        <p:spPr>
          <a:xfrm>
            <a:off x="8617161" y="1556792"/>
            <a:ext cx="3574838" cy="4968552"/>
          </a:xfrm>
          <a:prstGeom prst="rect">
            <a:avLst/>
          </a:prstGeom>
        </p:spPr>
      </p:pic>
      <p:sp>
        <p:nvSpPr>
          <p:cNvPr id="2" name="CuadroTexto 1">
            <a:extLst>
              <a:ext uri="{FF2B5EF4-FFF2-40B4-BE49-F238E27FC236}">
                <a16:creationId xmlns:a16="http://schemas.microsoft.com/office/drawing/2014/main" id="{D9428FD1-4FBA-4869-A514-9E6E1888C930}"/>
              </a:ext>
            </a:extLst>
          </p:cNvPr>
          <p:cNvSpPr txBox="1"/>
          <p:nvPr/>
        </p:nvSpPr>
        <p:spPr>
          <a:xfrm>
            <a:off x="191344" y="824691"/>
            <a:ext cx="1547803" cy="1596197"/>
          </a:xfrm>
          <a:prstGeom prst="rect">
            <a:avLst/>
          </a:prstGeom>
          <a:noFill/>
        </p:spPr>
        <p:txBody>
          <a:bodyPr wrap="square" tIns="72000" rtlCol="0" anchor="ctr">
            <a:spAutoFit/>
          </a:bodyPr>
          <a:lstStyle/>
          <a:p>
            <a:pPr algn="ctr"/>
            <a:r>
              <a:rPr lang="es-MX" sz="9600" dirty="0">
                <a:solidFill>
                  <a:srgbClr val="C00000"/>
                </a:solidFill>
                <a:latin typeface="Adobe Garamond Pro Bold" panose="02020702060506020403" pitchFamily="18" charset="0"/>
              </a:rPr>
              <a:t>E</a:t>
            </a:r>
          </a:p>
        </p:txBody>
      </p:sp>
    </p:spTree>
    <p:extLst>
      <p:ext uri="{BB962C8B-B14F-4D97-AF65-F5344CB8AC3E}">
        <p14:creationId xmlns:p14="http://schemas.microsoft.com/office/powerpoint/2010/main" val="1452956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 calcmode="lin" valueType="num">
                                      <p:cBhvr additive="base">
                                        <p:cTn id="1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 calcmode="lin" valueType="num">
                                      <p:cBhvr additive="base">
                                        <p:cTn id="2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A60FCE5-705F-4E4B-B2A5-039C449A1079}"/>
              </a:ext>
            </a:extLst>
          </p:cNvPr>
          <p:cNvSpPr txBox="1"/>
          <p:nvPr/>
        </p:nvSpPr>
        <p:spPr>
          <a:xfrm>
            <a:off x="0" y="70503"/>
            <a:ext cx="12192000" cy="550186"/>
          </a:xfrm>
          <a:prstGeom prst="rect">
            <a:avLst/>
          </a:prstGeom>
          <a:noFill/>
        </p:spPr>
        <p:txBody>
          <a:bodyPr wrap="square" rtlCol="0">
            <a:normAutofit/>
          </a:bodyPr>
          <a:lstStyle/>
          <a:p>
            <a:pPr algn="ctr"/>
            <a:r>
              <a:rPr lang="es-MX" sz="2800" b="1">
                <a:solidFill>
                  <a:schemeClr val="bg1"/>
                </a:solidFill>
                <a:latin typeface="Avenir LT Std 65 Medium" panose="020B0803020203020204" pitchFamily="34" charset="0"/>
                <a:cs typeface="Lucida Sans Unicode" panose="020B0602030504020204" pitchFamily="34" charset="0"/>
              </a:rPr>
              <a:t>EL RICO INSENSATO</a:t>
            </a:r>
            <a:endParaRPr lang="es-MX" sz="2800" b="1" dirty="0">
              <a:solidFill>
                <a:schemeClr val="bg1"/>
              </a:solidFill>
              <a:latin typeface="Avenir LT Std 65 Medium" panose="020B0803020203020204" pitchFamily="34" charset="0"/>
              <a:cs typeface="Lucida Sans Unicode" panose="020B0602030504020204" pitchFamily="34" charset="0"/>
            </a:endParaRPr>
          </a:p>
        </p:txBody>
      </p:sp>
      <p:sp>
        <p:nvSpPr>
          <p:cNvPr id="3" name="CuadroTexto 2">
            <a:extLst>
              <a:ext uri="{FF2B5EF4-FFF2-40B4-BE49-F238E27FC236}">
                <a16:creationId xmlns:a16="http://schemas.microsoft.com/office/drawing/2014/main" id="{8FA79ECF-8C03-4172-A74C-1E6325E21E02}"/>
              </a:ext>
            </a:extLst>
          </p:cNvPr>
          <p:cNvSpPr txBox="1"/>
          <p:nvPr/>
        </p:nvSpPr>
        <p:spPr>
          <a:xfrm>
            <a:off x="335360" y="692696"/>
            <a:ext cx="8330736" cy="1815882"/>
          </a:xfrm>
          <a:prstGeom prst="rect">
            <a:avLst/>
          </a:prstGeom>
          <a:noFill/>
        </p:spPr>
        <p:txBody>
          <a:bodyPr wrap="square" rtlCol="0">
            <a:spAutoFit/>
          </a:bodyPr>
          <a:lstStyle/>
          <a:p>
            <a:pPr algn="just"/>
            <a:r>
              <a:rPr lang="es-MX" sz="1600" b="1" dirty="0">
                <a:latin typeface="Avenir Next LT Pro Demi" panose="020B0704020202020204" pitchFamily="34" charset="0"/>
                <a:cs typeface="Times New Roman" panose="02020603050405020304" pitchFamily="18" charset="0"/>
              </a:rPr>
              <a:t>“Y dijo: Esto haré: derribaré mis graneros, y los edificaré mayores, y allí guardaré todos mis frutos y mis bienes; Pero Dios le dijo: Necio, esta noche vienen a pedirte tu alma; y lo que has provisto, ¿de quién será? Así es el que hace para sí tesoro, y no es rico para con Dios.” (Lucas 12: 18, 20-21) </a:t>
            </a:r>
          </a:p>
          <a:p>
            <a:pPr algn="just"/>
            <a:r>
              <a:rPr lang="es-MX" sz="1600" b="1" dirty="0">
                <a:latin typeface="Avenir Next LT Pro Demi" panose="020B0704020202020204" pitchFamily="34" charset="0"/>
                <a:cs typeface="Times New Roman" panose="02020603050405020304" pitchFamily="18" charset="0"/>
              </a:rPr>
              <a:t>Lee Lucas 12:16 al 21. ¿Qué mensaje relevante encontramos para nosotros aquí? ¿Qué fuerte reprensión le dio el Señor al hombre insensato, y cómo debería interpelarnos esto con respecto a nuestra actitud hacia lo que poseemos?</a:t>
            </a:r>
          </a:p>
        </p:txBody>
      </p:sp>
      <p:sp>
        <p:nvSpPr>
          <p:cNvPr id="4" name="CuadroTexto 3">
            <a:extLst>
              <a:ext uri="{FF2B5EF4-FFF2-40B4-BE49-F238E27FC236}">
                <a16:creationId xmlns:a16="http://schemas.microsoft.com/office/drawing/2014/main" id="{89BD9609-DA3E-492E-895A-A27A97EEBCFD}"/>
              </a:ext>
            </a:extLst>
          </p:cNvPr>
          <p:cNvSpPr txBox="1">
            <a:spLocks noChangeAspect="1"/>
          </p:cNvSpPr>
          <p:nvPr/>
        </p:nvSpPr>
        <p:spPr>
          <a:xfrm>
            <a:off x="335360" y="2420887"/>
            <a:ext cx="8330736" cy="4366609"/>
          </a:xfrm>
          <a:prstGeom prst="rect">
            <a:avLst/>
          </a:prstGeom>
          <a:noFill/>
        </p:spPr>
        <p:txBody>
          <a:bodyPr wrap="square" rtlCol="0">
            <a:normAutofit fontScale="85000" lnSpcReduction="10000"/>
          </a:bodyPr>
          <a:lstStyle>
            <a:defPPr>
              <a:defRPr lang="en-US"/>
            </a:defPPr>
            <a:lvl1pPr indent="0" algn="just">
              <a:spcAft>
                <a:spcPts val="300"/>
              </a:spcAft>
              <a:buFont typeface="Wingdings" panose="05000000000000000000" pitchFamily="2" charset="2"/>
              <a:buNone/>
              <a:defRPr b="1">
                <a:solidFill>
                  <a:schemeClr val="accent1">
                    <a:lumMod val="75000"/>
                  </a:schemeClr>
                </a:solidFill>
                <a:latin typeface="Calibri Light" panose="020F0302020204030204" pitchFamily="34" charset="0"/>
                <a:ea typeface="Adobe Heiti Std R" panose="020B0400000000000000" pitchFamily="34" charset="-128"/>
                <a:cs typeface="Times New Roman" panose="020206030504050203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r>
              <a:rPr lang="es-MX" sz="1700" dirty="0">
                <a:solidFill>
                  <a:srgbClr val="000000"/>
                </a:solidFill>
                <a:latin typeface="Avenir Next LT Pro" panose="020B0504020202020204" pitchFamily="34" charset="0"/>
              </a:rPr>
              <a:t>R:</a:t>
            </a:r>
            <a:r>
              <a:rPr lang="es-MX" sz="1700" dirty="0">
                <a:latin typeface="Avenir Next LT Pro" panose="020B0504020202020204" pitchFamily="34" charset="0"/>
              </a:rPr>
              <a:t> No tenemos la vida eterna y en cualquier momento podemos bajar al descanso, y los bienes acumulados no los podremos disfrutar. Dios reprende al rico insensato por ser egoísta solo pensaba en si mismo, cuando acumulo riqueza dijo a disfrutar de esto que trabaje, sin saber que moriría.</a:t>
            </a:r>
          </a:p>
          <a:p>
            <a:r>
              <a:rPr lang="es-MX" sz="1700" b="0" dirty="0">
                <a:solidFill>
                  <a:prstClr val="black"/>
                </a:solidFill>
                <a:latin typeface="Avenir Next LT Pro" panose="020B0504020202020204" pitchFamily="34" charset="0"/>
                <a:ea typeface="+mn-ea"/>
              </a:rPr>
              <a:t>Debemos recordar que hay tres aspectos a considerar en nuestra planificación patrimonial, no solo nuestros intereses. Algunos observadores han dicho que retirarse a la edad de 65vaños (o antes) a una vida cómoda es la alternativa del diablo para el Cielo. Si una persona deja de trabajar para gastar sus activos acumulados en si mismos. Jesús básicamente dice lo mismos en el texto de Lucas 12: 16-21. Esto es una forma egoísta de pensar sobre nuestro patrimonio. Elena de White cita sobre esta parábola, “que los ideales de este hombre no eran más elevados que de las bestias que perecen. </a:t>
            </a:r>
            <a:r>
              <a:rPr lang="es-MX" sz="1700" b="0" dirty="0" err="1">
                <a:solidFill>
                  <a:prstClr val="black"/>
                </a:solidFill>
                <a:latin typeface="Avenir Next LT Pro" panose="020B0504020202020204" pitchFamily="34" charset="0"/>
                <a:ea typeface="+mn-ea"/>
              </a:rPr>
              <a:t>Vivia</a:t>
            </a:r>
            <a:r>
              <a:rPr lang="es-MX" sz="1700" b="0" dirty="0">
                <a:solidFill>
                  <a:prstClr val="black"/>
                </a:solidFill>
                <a:latin typeface="Avenir Next LT Pro" panose="020B0504020202020204" pitchFamily="34" charset="0"/>
                <a:ea typeface="+mn-ea"/>
              </a:rPr>
              <a:t> como si no hubiera Dios, ni cielo ni vida futura, como si todo lo que poseía fuese de su propiedad y no debiese nada a Dios ni al hombre” (PVGM p. 202).</a:t>
            </a:r>
          </a:p>
          <a:p>
            <a:r>
              <a:rPr lang="es-MX" sz="1700" dirty="0">
                <a:solidFill>
                  <a:schemeClr val="tx1"/>
                </a:solidFill>
                <a:latin typeface="Avenir Next LT Pro" panose="020B0504020202020204" pitchFamily="34" charset="0"/>
                <a:ea typeface="+mn-ea"/>
              </a:rPr>
              <a:t>“E l Señor prueba a los hombres dándoles una abundancia de cosas buenas, así como probo al hombre rico de la parábola. Si somos infieles en las riquezas terrenales, ¿quien nos confiara las riquezas verdaderas? Los que han soportado la prueba en la tierra, los que han sido hallados fieles, los que obedecieron las ordenes del Señor de ser misericordiosos y de usar sus medios para el avance de su reino, oirán de los labios de su Dueño: "Bien, buen siervo y fiel; sobre poco has sido fiel, sobre mucho te pondré; entra en el gozo de tu señor". Mateo 25:21 </a:t>
            </a:r>
            <a:r>
              <a:rPr lang="es-MX" sz="1700" b="0" i="1" dirty="0">
                <a:solidFill>
                  <a:schemeClr val="tx1"/>
                </a:solidFill>
                <a:latin typeface="Avenir Next LT Pro" panose="020B0504020202020204" pitchFamily="34" charset="0"/>
                <a:ea typeface="+mn-ea"/>
              </a:rPr>
              <a:t>(Reflejemos a Jesús, p. 219). </a:t>
            </a:r>
          </a:p>
          <a:p>
            <a:r>
              <a:rPr lang="es-MX" sz="1600" dirty="0">
                <a:solidFill>
                  <a:schemeClr val="tx1"/>
                </a:solidFill>
                <a:latin typeface="Avenir Next LT Pro" panose="020B0504020202020204" pitchFamily="34" charset="0"/>
              </a:rPr>
              <a:t>Reflexionando: </a:t>
            </a:r>
            <a:r>
              <a:rPr lang="es-MX" sz="1600" dirty="0">
                <a:solidFill>
                  <a:srgbClr val="C00000"/>
                </a:solidFill>
                <a:latin typeface="Avenir Next LT Pro" panose="020B0504020202020204" pitchFamily="34" charset="0"/>
              </a:rPr>
              <a:t>Más allá de la edad y la cantidad de dinero que tengamos, ¿cómo podemos evitar caer en la trampa de este hombre aquí? Pregúntate: “¿Para qué estoy viviendo?”</a:t>
            </a:r>
          </a:p>
        </p:txBody>
      </p:sp>
      <p:sp>
        <p:nvSpPr>
          <p:cNvPr id="7" name="Rectángulo 6">
            <a:extLst>
              <a:ext uri="{FF2B5EF4-FFF2-40B4-BE49-F238E27FC236}">
                <a16:creationId xmlns:a16="http://schemas.microsoft.com/office/drawing/2014/main" id="{7D894886-35AB-4DD7-B4C9-9E3B7DB15D1F}"/>
              </a:ext>
            </a:extLst>
          </p:cNvPr>
          <p:cNvSpPr/>
          <p:nvPr/>
        </p:nvSpPr>
        <p:spPr>
          <a:xfrm>
            <a:off x="8666096" y="1484784"/>
            <a:ext cx="3525904" cy="4991510"/>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31455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126CC4B-19D4-4EFB-91C6-10C409E8AE4C}"/>
              </a:ext>
            </a:extLst>
          </p:cNvPr>
          <p:cNvSpPr txBox="1"/>
          <p:nvPr/>
        </p:nvSpPr>
        <p:spPr>
          <a:xfrm>
            <a:off x="0" y="97468"/>
            <a:ext cx="12192000" cy="523220"/>
          </a:xfrm>
          <a:prstGeom prst="rect">
            <a:avLst/>
          </a:prstGeom>
          <a:noFill/>
        </p:spPr>
        <p:txBody>
          <a:bodyPr wrap="square" rtlCol="0">
            <a:spAutoFit/>
          </a:bodyPr>
          <a:lstStyle/>
          <a:p>
            <a:pPr algn="ctr"/>
            <a:r>
              <a:rPr lang="es-MX" sz="2800" b="1" dirty="0">
                <a:solidFill>
                  <a:schemeClr val="bg1"/>
                </a:solidFill>
                <a:latin typeface="Avenir LT Std 65 Medium" panose="020B0803020203020204" pitchFamily="34" charset="0"/>
                <a:cs typeface="Lucida Sans Unicode" panose="020B0602030504020204" pitchFamily="34" charset="0"/>
              </a:rPr>
              <a:t>NO PUEDES LLEVARLA CONTIGO</a:t>
            </a:r>
          </a:p>
        </p:txBody>
      </p:sp>
      <p:sp>
        <p:nvSpPr>
          <p:cNvPr id="3" name="CuadroTexto 2">
            <a:extLst>
              <a:ext uri="{FF2B5EF4-FFF2-40B4-BE49-F238E27FC236}">
                <a16:creationId xmlns:a16="http://schemas.microsoft.com/office/drawing/2014/main" id="{5FFD46A8-FA4E-4988-B200-B6C6AFEB7E7B}"/>
              </a:ext>
            </a:extLst>
          </p:cNvPr>
          <p:cNvSpPr txBox="1"/>
          <p:nvPr/>
        </p:nvSpPr>
        <p:spPr>
          <a:xfrm>
            <a:off x="335360" y="620688"/>
            <a:ext cx="8330736" cy="1077218"/>
          </a:xfrm>
          <a:prstGeom prst="rect">
            <a:avLst/>
          </a:prstGeom>
          <a:noFill/>
        </p:spPr>
        <p:txBody>
          <a:bodyPr wrap="square" rtlCol="0">
            <a:spAutoFit/>
          </a:bodyPr>
          <a:lstStyle/>
          <a:p>
            <a:pPr algn="just"/>
            <a:r>
              <a:rPr lang="es-MX" sz="1600" b="1" dirty="0">
                <a:latin typeface="Avenir Next LT Pro Demi" panose="020B0704020202020204" pitchFamily="34" charset="0"/>
                <a:cs typeface="Times New Roman" panose="02020603050405020304" pitchFamily="18" charset="0"/>
              </a:rPr>
              <a:t>“No temas cuando se enriquece alguno, Cuando aumenta la gloria de su casa; Porque cuando muera no llevará nada, Ni descenderá tras él su gloria.” </a:t>
            </a:r>
            <a:r>
              <a:rPr lang="es-MX" sz="1600" b="1" i="1" dirty="0">
                <a:latin typeface="Avenir Next LT Pro Demi" panose="020B0704020202020204" pitchFamily="34" charset="0"/>
                <a:cs typeface="Times New Roman" panose="02020603050405020304" pitchFamily="18" charset="0"/>
              </a:rPr>
              <a:t>(Salmo 49: 16-17).</a:t>
            </a:r>
          </a:p>
          <a:p>
            <a:pPr algn="just"/>
            <a:r>
              <a:rPr lang="es-MX" sz="1600" b="1" dirty="0">
                <a:latin typeface="Avenir Next LT Pro Demi" panose="020B0704020202020204" pitchFamily="34" charset="0"/>
              </a:rPr>
              <a:t>¿Qué enseñan los siguientes pasajes acerca de la vida humana aquí? Salmo 49:17; 1 Timoteo 6:6, 7; Salmo 39:11; Santiago 4:14; Eclesiastés 2:18–22.</a:t>
            </a:r>
          </a:p>
        </p:txBody>
      </p:sp>
      <p:sp>
        <p:nvSpPr>
          <p:cNvPr id="4" name="CuadroTexto 3">
            <a:extLst>
              <a:ext uri="{FF2B5EF4-FFF2-40B4-BE49-F238E27FC236}">
                <a16:creationId xmlns:a16="http://schemas.microsoft.com/office/drawing/2014/main" id="{4982B9E0-250B-4576-B4CC-67D7FE143C56}"/>
              </a:ext>
            </a:extLst>
          </p:cNvPr>
          <p:cNvSpPr txBox="1">
            <a:spLocks/>
          </p:cNvSpPr>
          <p:nvPr/>
        </p:nvSpPr>
        <p:spPr>
          <a:xfrm>
            <a:off x="376063" y="1772816"/>
            <a:ext cx="8240218" cy="4752528"/>
          </a:xfrm>
          <a:prstGeom prst="rect">
            <a:avLst/>
          </a:prstGeom>
          <a:noFill/>
        </p:spPr>
        <p:txBody>
          <a:bodyPr wrap="square" rtlCol="0">
            <a:normAutofit fontScale="85000" lnSpcReduction="10000"/>
          </a:bodyPr>
          <a:lstStyle>
            <a:defPPr>
              <a:defRPr lang="en-US"/>
            </a:defPPr>
            <a:lvl1pPr indent="0" algn="just">
              <a:spcAft>
                <a:spcPts val="300"/>
              </a:spcAft>
              <a:buFont typeface="Wingdings" panose="05000000000000000000" pitchFamily="2" charset="2"/>
              <a:buNone/>
              <a:defRPr b="1">
                <a:solidFill>
                  <a:schemeClr val="accent1">
                    <a:lumMod val="75000"/>
                  </a:schemeClr>
                </a:solidFill>
                <a:latin typeface="Calibri Light" panose="020F0302020204030204" pitchFamily="34" charset="0"/>
                <a:ea typeface="Adobe Heiti Std R" panose="020B0400000000000000" pitchFamily="34" charset="-128"/>
                <a:cs typeface="Times New Roman" panose="020206030504050203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r>
              <a:rPr lang="es-MX" dirty="0">
                <a:solidFill>
                  <a:srgbClr val="000000"/>
                </a:solidFill>
                <a:latin typeface="Avenir Next LT Pro" panose="020B0504020202020204" pitchFamily="34" charset="0"/>
              </a:rPr>
              <a:t>R:</a:t>
            </a:r>
            <a:r>
              <a:rPr lang="es-MX" dirty="0">
                <a:latin typeface="Avenir Next LT Pro" panose="020B0504020202020204" pitchFamily="34" charset="0"/>
              </a:rPr>
              <a:t> Que la vida es muy corta, pasa muy rápido y que cuando morimos no nos vamos a llevar nada material (Dinero, casas, títulos educativos, etc.)</a:t>
            </a:r>
          </a:p>
          <a:p>
            <a:r>
              <a:rPr lang="es-MX" b="0" dirty="0">
                <a:solidFill>
                  <a:prstClr val="black"/>
                </a:solidFill>
                <a:latin typeface="Avenir Next LT Pro" panose="020B0504020202020204" pitchFamily="34" charset="0"/>
                <a:ea typeface="+mn-ea"/>
              </a:rPr>
              <a:t>Nuestra vida en esta tierra, es muy corta y pasa muy rápido, Dios nos a provisto de talentos para que podamos hacer bienes y riquezas. Sin embargo cuando llegamos a la jubilación o a la etapa de retiro y que nos acercamos al fin de nuestra vida, muchos decimos voy a disfrutar de los bienes que tengo, pero antes de pensar en disfrutar debemos sentarnos para hacer una planificación patrimonial, en la cual deberíamos incluir primero a los hijos menores de edad, enfermos, asegura los días de la esposa que Dios le de, y también al dueño de todo y que gracias a él hicimos todo lo que tenemos. Muchos no pensamos en un testamento cosa que deberíamos hacer, para dejar con sabiduría nuestro bienes cuando bajemos al descanso.</a:t>
            </a:r>
          </a:p>
          <a:p>
            <a:r>
              <a:rPr lang="es-MX" dirty="0">
                <a:solidFill>
                  <a:schemeClr val="tx1"/>
                </a:solidFill>
                <a:latin typeface="Avenir Next LT Pro" panose="020B0504020202020204" pitchFamily="34" charset="0"/>
                <a:ea typeface="+mn-ea"/>
              </a:rPr>
              <a:t>Todos los que quieran conservar sus nombres en el libro de la vida, deberían ahora, en los pocos días que restan de su vida, afligir sus almas ante Dios con dolor por el pecado y con verdadero arrepentimiento. Debe realizarse un escudriñamiento profundo y fiel del corazón. La liviandad y el espíritu frívolo a los cuales se entregan tantos profesos cristianos deberían desecharse. A todos los que quieran subyugar las malas tendencias que pugnan por obtener la supremacía, les aguarda una ruda lucha. La obra de preparación es una tarea individua” </a:t>
            </a:r>
            <a:r>
              <a:rPr lang="es-MX" b="0" i="1" dirty="0">
                <a:solidFill>
                  <a:schemeClr val="tx1"/>
                </a:solidFill>
                <a:latin typeface="Avenir Next LT Pro" panose="020B0504020202020204" pitchFamily="34" charset="0"/>
                <a:ea typeface="+mn-ea"/>
              </a:rPr>
              <a:t>(Hijos e hijas de Dios, p. 357)  </a:t>
            </a:r>
          </a:p>
          <a:p>
            <a:r>
              <a:rPr lang="es-MX" sz="1900" dirty="0">
                <a:solidFill>
                  <a:schemeClr val="tx1"/>
                </a:solidFill>
                <a:latin typeface="Avenir Next LT Pro" panose="020B0504020202020204" pitchFamily="34" charset="0"/>
              </a:rPr>
              <a:t>Reflexionando:</a:t>
            </a:r>
            <a:r>
              <a:rPr lang="es-MX" sz="1900" dirty="0">
                <a:solidFill>
                  <a:srgbClr val="C00000"/>
                </a:solidFill>
                <a:latin typeface="Avenir Next LT Pro" panose="020B0504020202020204" pitchFamily="34" charset="0"/>
              </a:rPr>
              <a:t> La muerte, como sabemos, puede llegar en cualquier momento, en forma inesperada, incluso hoy. ¿Qué pasaría con tus seres queridos si murieras hoy? ¿Qué sucedería con tu patrimonio? ¿Se distribuiría como a ti te gustaría?</a:t>
            </a:r>
          </a:p>
        </p:txBody>
      </p:sp>
      <p:sp>
        <p:nvSpPr>
          <p:cNvPr id="7" name="Rectángulo 6">
            <a:extLst>
              <a:ext uri="{FF2B5EF4-FFF2-40B4-BE49-F238E27FC236}">
                <a16:creationId xmlns:a16="http://schemas.microsoft.com/office/drawing/2014/main" id="{29ECB11D-D089-4830-9D19-3A36501AD235}"/>
              </a:ext>
            </a:extLst>
          </p:cNvPr>
          <p:cNvSpPr/>
          <p:nvPr/>
        </p:nvSpPr>
        <p:spPr>
          <a:xfrm>
            <a:off x="8616281" y="1526975"/>
            <a:ext cx="3575719" cy="4968552"/>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425979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D51EE5B-2987-4924-9FEC-9A2FD12BAF85}"/>
              </a:ext>
            </a:extLst>
          </p:cNvPr>
          <p:cNvSpPr txBox="1"/>
          <p:nvPr/>
        </p:nvSpPr>
        <p:spPr>
          <a:xfrm>
            <a:off x="0" y="97469"/>
            <a:ext cx="12192000" cy="523219"/>
          </a:xfrm>
          <a:prstGeom prst="rect">
            <a:avLst/>
          </a:prstGeom>
          <a:noFill/>
        </p:spPr>
        <p:txBody>
          <a:bodyPr wrap="square" rtlCol="0" anchor="ctr" anchorCtr="0">
            <a:normAutofit/>
          </a:bodyPr>
          <a:lstStyle/>
          <a:p>
            <a:pPr algn="ctr"/>
            <a:r>
              <a:rPr lang="es-MX" sz="2800" b="1" dirty="0">
                <a:solidFill>
                  <a:schemeClr val="bg1"/>
                </a:solidFill>
                <a:latin typeface="Avenir LT Std 65 Medium" panose="020B0803020203020204" pitchFamily="34" charset="0"/>
                <a:cs typeface="Lucida Sans Unicode" panose="020B0602030504020204" pitchFamily="34" charset="0"/>
              </a:rPr>
              <a:t>COMIENZA CON LAS NECESIDADES PERSONALES</a:t>
            </a:r>
          </a:p>
        </p:txBody>
      </p:sp>
      <p:sp>
        <p:nvSpPr>
          <p:cNvPr id="3" name="CuadroTexto 2">
            <a:extLst>
              <a:ext uri="{FF2B5EF4-FFF2-40B4-BE49-F238E27FC236}">
                <a16:creationId xmlns:a16="http://schemas.microsoft.com/office/drawing/2014/main" id="{6F911482-FA16-4796-8C5E-EB2C924F117C}"/>
              </a:ext>
            </a:extLst>
          </p:cNvPr>
          <p:cNvSpPr txBox="1"/>
          <p:nvPr/>
        </p:nvSpPr>
        <p:spPr>
          <a:xfrm>
            <a:off x="191345" y="620688"/>
            <a:ext cx="8424936" cy="1323439"/>
          </a:xfrm>
          <a:prstGeom prst="rect">
            <a:avLst/>
          </a:prstGeom>
          <a:noFill/>
        </p:spPr>
        <p:txBody>
          <a:bodyPr wrap="square" rtlCol="0">
            <a:spAutoFit/>
          </a:bodyPr>
          <a:lstStyle/>
          <a:p>
            <a:pPr algn="just"/>
            <a:r>
              <a:rPr lang="es-MX" sz="1600" b="1" dirty="0">
                <a:latin typeface="Avenir Next LT Pro Demi" panose="020B0704020202020204" pitchFamily="34" charset="0"/>
                <a:cs typeface="Times New Roman" panose="02020603050405020304" pitchFamily="18" charset="0"/>
              </a:rPr>
              <a:t>“Sé diligente en conocer el estado de tus ovejas, Y mira con cuidado por tus rebaños; Porque las riquezas no duran para siempre; ¿Y será la corona para perpetuas generaciones?.” (Proverbios 27: 23-24).</a:t>
            </a:r>
            <a:endParaRPr lang="es-MX" sz="1600" b="1" i="1" dirty="0">
              <a:latin typeface="Avenir Next LT Pro Demi" panose="020B0704020202020204" pitchFamily="34" charset="0"/>
              <a:cs typeface="Times New Roman" panose="02020603050405020304" pitchFamily="18" charset="0"/>
            </a:endParaRPr>
          </a:p>
          <a:p>
            <a:pPr algn="just"/>
            <a:r>
              <a:rPr lang="es-MX" sz="1600" b="1" dirty="0">
                <a:latin typeface="Avenir Next LT Pro Demi" panose="020B0704020202020204" pitchFamily="34" charset="0"/>
                <a:cs typeface="Times New Roman" panose="02020603050405020304" pitchFamily="18" charset="0"/>
              </a:rPr>
              <a:t>Lee Proverbios 27:23 al 27. ¿Cómo interpretarías: “Considera atentamente el estado de tus ovejas” para los cristianos que viven en la actualidad?</a:t>
            </a:r>
          </a:p>
        </p:txBody>
      </p:sp>
      <p:sp>
        <p:nvSpPr>
          <p:cNvPr id="4" name="CuadroTexto 3">
            <a:extLst>
              <a:ext uri="{FF2B5EF4-FFF2-40B4-BE49-F238E27FC236}">
                <a16:creationId xmlns:a16="http://schemas.microsoft.com/office/drawing/2014/main" id="{A64C4A9C-2581-4A7A-87B7-14E620AB4C89}"/>
              </a:ext>
            </a:extLst>
          </p:cNvPr>
          <p:cNvSpPr txBox="1">
            <a:spLocks/>
          </p:cNvSpPr>
          <p:nvPr/>
        </p:nvSpPr>
        <p:spPr>
          <a:xfrm>
            <a:off x="191344" y="1944127"/>
            <a:ext cx="8424936" cy="4913873"/>
          </a:xfrm>
          <a:prstGeom prst="rect">
            <a:avLst/>
          </a:prstGeom>
          <a:noFill/>
        </p:spPr>
        <p:txBody>
          <a:bodyPr wrap="square" rtlCol="0">
            <a:normAutofit fontScale="85000" lnSpcReduction="10000"/>
          </a:bodyPr>
          <a:lstStyle>
            <a:defPPr>
              <a:defRPr lang="en-US"/>
            </a:defPPr>
            <a:lvl1pPr indent="0" algn="just">
              <a:spcAft>
                <a:spcPts val="300"/>
              </a:spcAft>
              <a:buFont typeface="Wingdings" panose="05000000000000000000" pitchFamily="2" charset="2"/>
              <a:buNone/>
              <a:defRPr b="1">
                <a:solidFill>
                  <a:srgbClr val="000000"/>
                </a:solidFill>
                <a:latin typeface="Avenir Next LT Pro" panose="020B0504020202020204" pitchFamily="34" charset="0"/>
                <a:ea typeface="Adobe Heiti Std R" panose="020B0400000000000000" pitchFamily="34" charset="-128"/>
                <a:cs typeface="Times New Roman" panose="020206030504050203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r>
              <a:rPr lang="es-MX" dirty="0"/>
              <a:t>R: </a:t>
            </a:r>
            <a:r>
              <a:rPr lang="es-MX" dirty="0">
                <a:solidFill>
                  <a:srgbClr val="0070C0"/>
                </a:solidFill>
              </a:rPr>
              <a:t>Debemos cuidar de la familia más cercana, esposa e hijos. Debemos revisar o hacer un balance de nuestras finanzas, para que tengamos suficiente para nosotros y nuestras familias. También es sano que revises tus deudas, revisa tu testamento y fideicomisos.</a:t>
            </a:r>
          </a:p>
          <a:p>
            <a:r>
              <a:rPr lang="es-MX" b="0" dirty="0"/>
              <a:t>El deber Cristiano es satisfacer la necesidades de los que nos rodean,  Los hombres debemos cuidar de nuestras esposas, que tengan sus cosas, lo necesario para vivir, una esposa no debería estar preocupada por la renta, por trabajar, no podemos ser irresponsables en el cumplimiento de nuestros deberes conyugales y familiares. Otro punto que tenemos que vigilar es de administrar bien, esto significa debemos estudiar, aprender un oficio para tener un trabajo que honre a Dios, y esto es también para la esposa y los hijos ellos deben estudiar o aprender un oficio. También tenemos que ser responsables (ver 1 Tim. 5:8), hay que cumplir con la manutención de los hijos, de la esposa, no descuidemos estos puntos, siendo irresponsables. </a:t>
            </a:r>
          </a:p>
          <a:p>
            <a:r>
              <a:rPr lang="es-MX" dirty="0"/>
              <a:t>“Es deber de todo cristiano adquirir hábitos de orden, minuciosidad y prontitud. No hay excusa para hacer lenta y chapuceramente el trabajo, cualquiera sea su clase. Cuando uno esta siempre en el trabajo, y el trabajo nunca esta hecho, es porque no se ponen en el la mente y el corazón. La persona lenta y que trabaja con desventajas, debiera darse cuenta de que esas son faltas que deben corregirse. Necesita ejercitar su mente haciendo planes referentes a como usar el tiempo para alcanzar los mejores resultados. Con tacto y método, algunos realizaran tanto trabajo en cinco horas como otros en diez.” </a:t>
            </a:r>
            <a:r>
              <a:rPr lang="es-MX" b="0" i="1" dirty="0"/>
              <a:t>(Palabras de vida del gran Maestro, pp. 278, 279).</a:t>
            </a:r>
            <a:endParaRPr lang="pt-BR" b="0" i="1" dirty="0"/>
          </a:p>
          <a:p>
            <a:r>
              <a:rPr lang="es-MX" dirty="0"/>
              <a:t>Reflexionando: </a:t>
            </a:r>
            <a:r>
              <a:rPr lang="es-MX" dirty="0">
                <a:solidFill>
                  <a:srgbClr val="C00000"/>
                </a:solidFill>
              </a:rPr>
              <a:t> “Porque la riqueza no dura para siempre” (Prov. 27:24). ¿Por qué es importante tener presente este pensamiento?</a:t>
            </a:r>
          </a:p>
        </p:txBody>
      </p:sp>
      <p:sp>
        <p:nvSpPr>
          <p:cNvPr id="7" name="Rectángulo 6">
            <a:extLst>
              <a:ext uri="{FF2B5EF4-FFF2-40B4-BE49-F238E27FC236}">
                <a16:creationId xmlns:a16="http://schemas.microsoft.com/office/drawing/2014/main" id="{454AA21A-21D9-4AEE-BE06-96B58D0EF196}"/>
              </a:ext>
            </a:extLst>
          </p:cNvPr>
          <p:cNvSpPr/>
          <p:nvPr/>
        </p:nvSpPr>
        <p:spPr>
          <a:xfrm>
            <a:off x="8616280" y="1472323"/>
            <a:ext cx="3575720" cy="5013176"/>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512102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029F711-9A78-4328-B780-DD13D406FB04}"/>
              </a:ext>
            </a:extLst>
          </p:cNvPr>
          <p:cNvSpPr txBox="1"/>
          <p:nvPr/>
        </p:nvSpPr>
        <p:spPr>
          <a:xfrm>
            <a:off x="0" y="116632"/>
            <a:ext cx="12192000" cy="523220"/>
          </a:xfrm>
          <a:prstGeom prst="rect">
            <a:avLst/>
          </a:prstGeom>
          <a:noFill/>
        </p:spPr>
        <p:txBody>
          <a:bodyPr wrap="square" rtlCol="0">
            <a:spAutoFit/>
          </a:bodyPr>
          <a:lstStyle/>
          <a:p>
            <a:pPr algn="ctr"/>
            <a:r>
              <a:rPr lang="es-MX" sz="2800" b="1" dirty="0">
                <a:solidFill>
                  <a:schemeClr val="bg1"/>
                </a:solidFill>
                <a:latin typeface="Avenir LT Std 65 Medium" panose="020B0803020203020204" pitchFamily="34" charset="0"/>
                <a:cs typeface="Lucida Sans Unicode" panose="020B0602030504020204" pitchFamily="34" charset="0"/>
              </a:rPr>
              <a:t>CARIDAD EN EL LECHO DE MUERTE</a:t>
            </a:r>
          </a:p>
        </p:txBody>
      </p:sp>
      <p:sp>
        <p:nvSpPr>
          <p:cNvPr id="3" name="CuadroTexto 2">
            <a:extLst>
              <a:ext uri="{FF2B5EF4-FFF2-40B4-BE49-F238E27FC236}">
                <a16:creationId xmlns:a16="http://schemas.microsoft.com/office/drawing/2014/main" id="{77056CE7-0198-4461-A0E8-3D9713B442E3}"/>
              </a:ext>
            </a:extLst>
          </p:cNvPr>
          <p:cNvSpPr txBox="1"/>
          <p:nvPr/>
        </p:nvSpPr>
        <p:spPr>
          <a:xfrm>
            <a:off x="335360" y="620688"/>
            <a:ext cx="8330736" cy="1077218"/>
          </a:xfrm>
          <a:prstGeom prst="rect">
            <a:avLst/>
          </a:prstGeom>
          <a:noFill/>
        </p:spPr>
        <p:txBody>
          <a:bodyPr wrap="square" rtlCol="0">
            <a:spAutoFit/>
          </a:bodyPr>
          <a:lstStyle/>
          <a:p>
            <a:pPr algn="just"/>
            <a:r>
              <a:rPr lang="es-MX" sz="1600" b="1" dirty="0">
                <a:latin typeface="Avenir Next LT Pro Demi" panose="020B0704020202020204" pitchFamily="34" charset="0"/>
                <a:cs typeface="Times New Roman" panose="02020603050405020304" pitchFamily="18" charset="0"/>
              </a:rPr>
              <a:t>“no mirando nosotros las cosas que se ven, sino las que no se ven; pues las cosas que se ven son temporales, pero las que no se ven son eternas.” (2 Corintios 4: 18)</a:t>
            </a:r>
          </a:p>
          <a:p>
            <a:pPr algn="just"/>
            <a:r>
              <a:rPr lang="es-MX" sz="1600" b="1" dirty="0">
                <a:latin typeface="Avenir Next LT Pro Demi" panose="020B0704020202020204" pitchFamily="34" charset="0"/>
                <a:cs typeface="Times New Roman" panose="02020603050405020304" pitchFamily="18" charset="0"/>
              </a:rPr>
              <a:t>¿Qué principios podemos extraer de los siguientes pasajes con respecto a nuestra actitud ante el dinero? 1 Tim. 6:17, 2 </a:t>
            </a:r>
            <a:r>
              <a:rPr lang="es-MX" sz="1600" b="1" dirty="0" err="1">
                <a:latin typeface="Avenir Next LT Pro Demi" panose="020B0704020202020204" pitchFamily="34" charset="0"/>
                <a:cs typeface="Times New Roman" panose="02020603050405020304" pitchFamily="18" charset="0"/>
              </a:rPr>
              <a:t>Cor</a:t>
            </a:r>
            <a:r>
              <a:rPr lang="es-MX" sz="1600" b="1" dirty="0">
                <a:latin typeface="Avenir Next LT Pro Demi" panose="020B0704020202020204" pitchFamily="34" charset="0"/>
                <a:cs typeface="Times New Roman" panose="02020603050405020304" pitchFamily="18" charset="0"/>
              </a:rPr>
              <a:t>. 4:18, Prov. 30:8, </a:t>
            </a:r>
            <a:r>
              <a:rPr lang="es-MX" sz="1600" b="1" dirty="0" err="1">
                <a:latin typeface="Avenir Next LT Pro Demi" panose="020B0704020202020204" pitchFamily="34" charset="0"/>
                <a:cs typeface="Times New Roman" panose="02020603050405020304" pitchFamily="18" charset="0"/>
              </a:rPr>
              <a:t>Ecl</a:t>
            </a:r>
            <a:r>
              <a:rPr lang="es-MX" sz="1600" b="1" dirty="0">
                <a:latin typeface="Avenir Next LT Pro Demi" panose="020B0704020202020204" pitchFamily="34" charset="0"/>
                <a:cs typeface="Times New Roman" panose="02020603050405020304" pitchFamily="18" charset="0"/>
              </a:rPr>
              <a:t>. 5:10</a:t>
            </a:r>
          </a:p>
        </p:txBody>
      </p:sp>
      <p:sp>
        <p:nvSpPr>
          <p:cNvPr id="4" name="CuadroTexto 3">
            <a:extLst>
              <a:ext uri="{FF2B5EF4-FFF2-40B4-BE49-F238E27FC236}">
                <a16:creationId xmlns:a16="http://schemas.microsoft.com/office/drawing/2014/main" id="{383394F0-88F1-43E6-88DB-DE4FFEB17AC1}"/>
              </a:ext>
            </a:extLst>
          </p:cNvPr>
          <p:cNvSpPr txBox="1">
            <a:spLocks/>
          </p:cNvSpPr>
          <p:nvPr/>
        </p:nvSpPr>
        <p:spPr>
          <a:xfrm>
            <a:off x="300810" y="1697906"/>
            <a:ext cx="8296729" cy="4914367"/>
          </a:xfrm>
          <a:prstGeom prst="rect">
            <a:avLst/>
          </a:prstGeom>
          <a:noFill/>
        </p:spPr>
        <p:txBody>
          <a:bodyPr wrap="square" rtlCol="0">
            <a:normAutofit fontScale="92500" lnSpcReduction="20000"/>
          </a:bodyPr>
          <a:lstStyle>
            <a:defPPr>
              <a:defRPr lang="en-US"/>
            </a:defPPr>
            <a:lvl1pPr indent="0" algn="just">
              <a:spcAft>
                <a:spcPts val="1200"/>
              </a:spcAft>
              <a:buFont typeface="Wingdings" panose="05000000000000000000" pitchFamily="2" charset="2"/>
              <a:buNone/>
              <a:defRPr>
                <a:latin typeface="Lucida Fax" panose="020606020505050202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pPr>
              <a:spcAft>
                <a:spcPts val="300"/>
              </a:spcAft>
            </a:pPr>
            <a:r>
              <a:rPr lang="es-MX" b="1" dirty="0">
                <a:latin typeface="Avenir Next LT Pro" panose="020B0504020202020204" pitchFamily="34" charset="0"/>
                <a:cs typeface="Times New Roman" panose="02020603050405020304" pitchFamily="18" charset="0"/>
              </a:rPr>
              <a:t>R:</a:t>
            </a:r>
            <a:r>
              <a:rPr lang="es-MX" dirty="0">
                <a:latin typeface="Avenir Next LT Pro" panose="020B0504020202020204" pitchFamily="34" charset="0"/>
                <a:cs typeface="Times New Roman" panose="02020603050405020304" pitchFamily="18" charset="0"/>
              </a:rPr>
              <a:t> </a:t>
            </a:r>
            <a:r>
              <a:rPr lang="es-MX" b="1" dirty="0">
                <a:solidFill>
                  <a:schemeClr val="accent1">
                    <a:lumMod val="75000"/>
                  </a:schemeClr>
                </a:solidFill>
                <a:latin typeface="Avenir Next LT Pro" panose="020B0504020202020204" pitchFamily="34" charset="0"/>
                <a:cs typeface="Times New Roman" panose="02020603050405020304" pitchFamily="18" charset="0"/>
              </a:rPr>
              <a:t>No seamos altivos, no pongamos nuestra esperanza en el dinero. Pongamos los ojos en las cosa eternas, no en las temporales. Vivamos en equilibrio pidiendo a Dios los necesario para el sustento diario. Y no amemos al dinero, ni las riquezas porque son vanidad.</a:t>
            </a:r>
          </a:p>
          <a:p>
            <a:pPr>
              <a:spcAft>
                <a:spcPts val="300"/>
              </a:spcAft>
            </a:pPr>
            <a:r>
              <a:rPr lang="es-MX" dirty="0">
                <a:latin typeface="Avenir Next LT Pro" panose="020B0504020202020204" pitchFamily="34" charset="0"/>
                <a:cs typeface="Times New Roman" panose="02020603050405020304" pitchFamily="18" charset="0"/>
              </a:rPr>
              <a:t>Muchos cristianos cuando somos bendecidos con riquezas, nos volvemos altivos, olvidándonos de Dios, poniendo nuestra esperanza en el dinero. Por eso el apóstol Pablo nos dice que debemos poner nuestro ojos en las cosas eternas, no en las temporales (riqueza, bienes, </a:t>
            </a:r>
            <a:r>
              <a:rPr lang="es-MX" dirty="0" err="1">
                <a:latin typeface="Avenir Next LT Pro" panose="020B0504020202020204" pitchFamily="34" charset="0"/>
                <a:cs typeface="Times New Roman" panose="02020603050405020304" pitchFamily="18" charset="0"/>
              </a:rPr>
              <a:t>etc</a:t>
            </a:r>
            <a:r>
              <a:rPr lang="es-MX" dirty="0">
                <a:latin typeface="Avenir Next LT Pro" panose="020B0504020202020204" pitchFamily="34" charset="0"/>
                <a:cs typeface="Times New Roman" panose="02020603050405020304" pitchFamily="18" charset="0"/>
              </a:rPr>
              <a:t>). Así también se debe vivir con equilibrio, no por los deseos, vivamos satisfaciendo nuestras necesidades, pidamos a Dios el pan diario. No amemos el dinero, amemos a Dios y todo lo que nos de será una bendición. Practiquemos la caridad diariamente, ya que el amor se practica todo el tiempo. Por eso es necesitamos devolver hoy y no antes de que muramos.</a:t>
            </a:r>
          </a:p>
          <a:p>
            <a:pPr>
              <a:spcAft>
                <a:spcPts val="300"/>
              </a:spcAft>
            </a:pPr>
            <a:r>
              <a:rPr lang="es-MX" b="1" dirty="0">
                <a:latin typeface="Avenir Next LT Pro" panose="020B0504020202020204" pitchFamily="34" charset="0"/>
                <a:cs typeface="Times New Roman" panose="02020603050405020304" pitchFamily="18" charset="0"/>
              </a:rPr>
              <a:t>“Entonces pongamos nuestros corazones y hogares en orden; enseñemos a nuestros hijos que el temor del Señor es el principio de la sabiduría; y expresemos, por medio de una vida alegre, feliz y bien ordenada, nuestra gratitud y amor a quien nos da "todas las cosas en abundancia para que las disfrutemos". Pero por sobre todas las cosas, fijemos nuestros pensamientos y los afectos de nuestros corazones en el querido Salvador que sufrió por el hombre culpable, y que así abrió el cielo para nosotros”  </a:t>
            </a:r>
            <a:r>
              <a:rPr lang="es-MX" i="1" dirty="0">
                <a:latin typeface="Avenir Next LT Pro" panose="020B0504020202020204" pitchFamily="34" charset="0"/>
                <a:cs typeface="Times New Roman" panose="02020603050405020304" pitchFamily="18" charset="0"/>
              </a:rPr>
              <a:t>(Reflejemos a Jesús, p. 175). </a:t>
            </a:r>
            <a:endParaRPr lang="es-MX" b="1" dirty="0">
              <a:latin typeface="Avenir Next LT Pro" panose="020B0504020202020204" pitchFamily="34" charset="0"/>
              <a:cs typeface="Times New Roman" panose="02020603050405020304" pitchFamily="18" charset="0"/>
            </a:endParaRPr>
          </a:p>
          <a:p>
            <a:pPr>
              <a:spcAft>
                <a:spcPts val="300"/>
              </a:spcAft>
            </a:pPr>
            <a:r>
              <a:rPr lang="es-MX" b="1" dirty="0">
                <a:latin typeface="Avenir Next LT Pro" panose="020B0504020202020204" pitchFamily="34" charset="0"/>
                <a:cs typeface="Times New Roman" panose="02020603050405020304" pitchFamily="18" charset="0"/>
              </a:rPr>
              <a:t>Reflexionando: </a:t>
            </a:r>
            <a:r>
              <a:rPr lang="es-MX" b="1" dirty="0">
                <a:solidFill>
                  <a:srgbClr val="C00000"/>
                </a:solidFill>
                <a:latin typeface="Avenir Next LT Pro" panose="020B0504020202020204" pitchFamily="34" charset="0"/>
                <a:cs typeface="Times New Roman" panose="02020603050405020304" pitchFamily="18" charset="0"/>
              </a:rPr>
              <a:t>¿Por qué debemos tener mucho cuidado en cómo justificamos el uso de cualquier bendición material que tengamos?</a:t>
            </a:r>
            <a:endParaRPr lang="es-MX" b="1" dirty="0">
              <a:solidFill>
                <a:srgbClr val="C00000"/>
              </a:solidFill>
              <a:latin typeface="Avenir Next LT Pro" panose="020B0504020202020204" pitchFamily="34" charset="0"/>
            </a:endParaRPr>
          </a:p>
        </p:txBody>
      </p:sp>
      <p:sp>
        <p:nvSpPr>
          <p:cNvPr id="5" name="Rectángulo 4">
            <a:extLst>
              <a:ext uri="{FF2B5EF4-FFF2-40B4-BE49-F238E27FC236}">
                <a16:creationId xmlns:a16="http://schemas.microsoft.com/office/drawing/2014/main" id="{B77F7DB8-AB9F-47B0-B8B3-B0B72DCCFF86}"/>
              </a:ext>
            </a:extLst>
          </p:cNvPr>
          <p:cNvSpPr/>
          <p:nvPr/>
        </p:nvSpPr>
        <p:spPr>
          <a:xfrm>
            <a:off x="8628978" y="1548178"/>
            <a:ext cx="3563022" cy="4914366"/>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 </a:t>
            </a:r>
          </a:p>
        </p:txBody>
      </p:sp>
    </p:spTree>
    <p:extLst>
      <p:ext uri="{BB962C8B-B14F-4D97-AF65-F5344CB8AC3E}">
        <p14:creationId xmlns:p14="http://schemas.microsoft.com/office/powerpoint/2010/main" val="94839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8E7D9D1-010B-43C2-A2B5-787DCD4797EB}"/>
              </a:ext>
            </a:extLst>
          </p:cNvPr>
          <p:cNvSpPr txBox="1"/>
          <p:nvPr/>
        </p:nvSpPr>
        <p:spPr>
          <a:xfrm>
            <a:off x="0" y="97468"/>
            <a:ext cx="12192000" cy="523220"/>
          </a:xfrm>
          <a:prstGeom prst="rect">
            <a:avLst/>
          </a:prstGeom>
          <a:noFill/>
        </p:spPr>
        <p:txBody>
          <a:bodyPr wrap="square" rtlCol="0">
            <a:spAutoFit/>
          </a:bodyPr>
          <a:lstStyle/>
          <a:p>
            <a:pPr algn="ctr"/>
            <a:r>
              <a:rPr lang="es-MX" sz="2800" b="1" i="0" dirty="0">
                <a:solidFill>
                  <a:schemeClr val="bg1"/>
                </a:solidFill>
                <a:effectLst/>
                <a:latin typeface="Avenir LT Std 65 Medium" panose="020B0803020203020204" pitchFamily="34" charset="0"/>
              </a:rPr>
              <a:t>EL LEGADO ESPIRITUAL</a:t>
            </a:r>
            <a:endParaRPr lang="es-MX" sz="2800" b="1" dirty="0">
              <a:solidFill>
                <a:schemeClr val="bg1"/>
              </a:solidFill>
              <a:latin typeface="Avenir LT Std 65 Medium" panose="020B0803020203020204" pitchFamily="34" charset="0"/>
              <a:cs typeface="Lucida Sans Unicode" panose="020B0602030504020204" pitchFamily="34" charset="0"/>
            </a:endParaRPr>
          </a:p>
        </p:txBody>
      </p:sp>
      <p:sp>
        <p:nvSpPr>
          <p:cNvPr id="4" name="CuadroTexto 3">
            <a:extLst>
              <a:ext uri="{FF2B5EF4-FFF2-40B4-BE49-F238E27FC236}">
                <a16:creationId xmlns:a16="http://schemas.microsoft.com/office/drawing/2014/main" id="{7945C082-5F5A-4162-ABBF-29242DBFBADE}"/>
              </a:ext>
            </a:extLst>
          </p:cNvPr>
          <p:cNvSpPr txBox="1"/>
          <p:nvPr/>
        </p:nvSpPr>
        <p:spPr>
          <a:xfrm>
            <a:off x="335360" y="620688"/>
            <a:ext cx="8330736" cy="1077218"/>
          </a:xfrm>
          <a:prstGeom prst="rect">
            <a:avLst/>
          </a:prstGeom>
          <a:noFill/>
        </p:spPr>
        <p:txBody>
          <a:bodyPr wrap="square" rtlCol="0">
            <a:spAutoFit/>
          </a:bodyPr>
          <a:lstStyle/>
          <a:p>
            <a:pPr algn="just"/>
            <a:r>
              <a:rPr lang="es-MX" sz="1600" b="1" dirty="0">
                <a:latin typeface="Avenir Next LT Pro Demi" panose="020B0704020202020204" pitchFamily="34" charset="0"/>
                <a:cs typeface="Times New Roman" panose="02020603050405020304" pitchFamily="18" charset="0"/>
              </a:rPr>
              <a:t>“De Jehová es la tierra y su plenitud; El mundo, y los que en él habitan.” (Salmos 4: 1)</a:t>
            </a:r>
          </a:p>
          <a:p>
            <a:pPr algn="just"/>
            <a:r>
              <a:rPr lang="es-MX" sz="1600" b="1" dirty="0">
                <a:latin typeface="Avenir Next LT Pro Demi" panose="020B0704020202020204" pitchFamily="34" charset="0"/>
                <a:cs typeface="Times New Roman" panose="02020603050405020304" pitchFamily="18" charset="0"/>
              </a:rPr>
              <a:t>Lee los siguientes pasajes. ¿Cuál es el aspecto central en todos ellos, y cómo debería impactar en lo que hacemos con cualquier medio material con el que Dios nos haya bendecido? (Sal. 24:1; </a:t>
            </a:r>
            <a:r>
              <a:rPr lang="es-MX" sz="1600" b="1" dirty="0" err="1">
                <a:latin typeface="Avenir Next LT Pro Demi" panose="020B0704020202020204" pitchFamily="34" charset="0"/>
                <a:cs typeface="Times New Roman" panose="02020603050405020304" pitchFamily="18" charset="0"/>
              </a:rPr>
              <a:t>Heb</a:t>
            </a:r>
            <a:r>
              <a:rPr lang="es-MX" sz="1600" b="1" dirty="0">
                <a:latin typeface="Avenir Next LT Pro Demi" panose="020B0704020202020204" pitchFamily="34" charset="0"/>
                <a:cs typeface="Times New Roman" panose="02020603050405020304" pitchFamily="18" charset="0"/>
              </a:rPr>
              <a:t>. 3:4; Sal. 50:10; </a:t>
            </a:r>
            <a:r>
              <a:rPr lang="es-MX" sz="1600" b="1" dirty="0" err="1">
                <a:latin typeface="Avenir Next LT Pro Demi" panose="020B0704020202020204" pitchFamily="34" charset="0"/>
                <a:cs typeface="Times New Roman" panose="02020603050405020304" pitchFamily="18" charset="0"/>
              </a:rPr>
              <a:t>Gén</a:t>
            </a:r>
            <a:r>
              <a:rPr lang="es-MX" sz="1600" b="1" dirty="0">
                <a:latin typeface="Avenir Next LT Pro Demi" panose="020B0704020202020204" pitchFamily="34" charset="0"/>
                <a:cs typeface="Times New Roman" panose="02020603050405020304" pitchFamily="18" charset="0"/>
              </a:rPr>
              <a:t>. 14:19; Col. 1:15–17).</a:t>
            </a:r>
          </a:p>
        </p:txBody>
      </p:sp>
      <p:sp>
        <p:nvSpPr>
          <p:cNvPr id="5" name="CuadroTexto 4">
            <a:extLst>
              <a:ext uri="{FF2B5EF4-FFF2-40B4-BE49-F238E27FC236}">
                <a16:creationId xmlns:a16="http://schemas.microsoft.com/office/drawing/2014/main" id="{E63A5537-798E-49B6-A59F-CBBBA1F00FC9}"/>
              </a:ext>
            </a:extLst>
          </p:cNvPr>
          <p:cNvSpPr txBox="1">
            <a:spLocks/>
          </p:cNvSpPr>
          <p:nvPr/>
        </p:nvSpPr>
        <p:spPr>
          <a:xfrm>
            <a:off x="335360" y="1647716"/>
            <a:ext cx="8330736" cy="5112815"/>
          </a:xfrm>
          <a:prstGeom prst="rect">
            <a:avLst/>
          </a:prstGeom>
          <a:noFill/>
        </p:spPr>
        <p:txBody>
          <a:bodyPr wrap="square" rtlCol="0">
            <a:normAutofit fontScale="92500" lnSpcReduction="20000"/>
          </a:bodyPr>
          <a:lstStyle>
            <a:defPPr>
              <a:defRPr lang="en-US"/>
            </a:defPPr>
            <a:lvl1pPr indent="0" algn="just">
              <a:spcAft>
                <a:spcPts val="300"/>
              </a:spcAft>
              <a:buFont typeface="Wingdings" panose="05000000000000000000" pitchFamily="2" charset="2"/>
              <a:buNone/>
              <a:defRPr b="1">
                <a:latin typeface="Avenir Next LT Pro" panose="020B0504020202020204" pitchFamily="34" charset="0"/>
                <a:cs typeface="Times New Roman" panose="020206030504050203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r>
              <a:rPr lang="es-MX" dirty="0"/>
              <a:t>R: </a:t>
            </a:r>
            <a:r>
              <a:rPr lang="es-MX" dirty="0">
                <a:solidFill>
                  <a:schemeClr val="accent1">
                    <a:lumMod val="75000"/>
                  </a:schemeClr>
                </a:solidFill>
              </a:rPr>
              <a:t>Que Dios es el creador y el dueño de todo, nosotros solo somos mayordomos y administradores de los bienes que el nos ha confiado, es por eso que cuando hayamos terminado con lo que Dios nos haya dado y hayamos cuidado de nuestra familia, le devolvamos el resto.</a:t>
            </a:r>
          </a:p>
          <a:p>
            <a:r>
              <a:rPr lang="es-MX" b="0" dirty="0"/>
              <a:t>Cuando nos hayamos ocupado de nuestra independencia financiera y de las necesidades de los hijos, podremos experimentar una mayor sensación de libertad para considerar qué excedentes tenemos para nuestro legado espiritual. Luego de identificar la parte de la herencia que se puede devolver a Dios, se debe tomar una decisión sobre cuándo y como se hará. Inter vivos (en vida) o se hará con documentos testamentarios después de la muerte.</a:t>
            </a:r>
          </a:p>
          <a:p>
            <a:r>
              <a:rPr lang="es-MX" dirty="0"/>
              <a:t>Nosotros profesamos estar gobernados por los mismos principios, bajo la influencia del mismo espíritu. Pero en vez de darlo todo por Cristo, muchos han tomado el lingote de oro, y el codiciable manto babilónico, y los han escondido en el campamento. Si la presencia de un solo Acán bastó para debilitar todo el campamento de Israel, ¿podemos sorprendemos ante el escaso éxito que corona nuestros esfuerzos, ahora que cada iglesia, y casi cada familia, tiene su Acán? Vayamos individualmente a trabajar para estimular a otros por nuestro ejemplo de benevolencia desinteresada. La obra podría haber avanzado con mucho mayor poder, si todos hubieran hecho lo posible por proveer medios para la tesorería” </a:t>
            </a:r>
            <a:r>
              <a:rPr lang="es-MX" b="0" i="1" dirty="0"/>
              <a:t>(Testimonios para la iglesia, t. 5, pp. 147)</a:t>
            </a:r>
          </a:p>
          <a:p>
            <a:r>
              <a:rPr lang="es-MX" dirty="0"/>
              <a:t>Reflexionando: </a:t>
            </a:r>
            <a:r>
              <a:rPr lang="es-MX" dirty="0">
                <a:solidFill>
                  <a:srgbClr val="C00000"/>
                </a:solidFill>
              </a:rPr>
              <a:t>¿Qué consecuencias provocó la codicia en tu vida? ¿Qué lecciones aprendiste? ¿Qué podrías necesitar aprender de ellas?</a:t>
            </a:r>
          </a:p>
        </p:txBody>
      </p:sp>
      <p:sp>
        <p:nvSpPr>
          <p:cNvPr id="6" name="Rectángulo 5">
            <a:extLst>
              <a:ext uri="{FF2B5EF4-FFF2-40B4-BE49-F238E27FC236}">
                <a16:creationId xmlns:a16="http://schemas.microsoft.com/office/drawing/2014/main" id="{881A4D12-881E-4FE3-9002-69A2E560BDB9}"/>
              </a:ext>
            </a:extLst>
          </p:cNvPr>
          <p:cNvSpPr/>
          <p:nvPr/>
        </p:nvSpPr>
        <p:spPr>
          <a:xfrm>
            <a:off x="8666096" y="1556792"/>
            <a:ext cx="3525904" cy="4949637"/>
          </a:xfrm>
          <a:prstGeom prst="rect">
            <a:avLst/>
          </a:prstGeom>
          <a:blipFill dpi="0" rotWithShape="1">
            <a:blip r:embed="rId2">
              <a:extLst>
                <a:ext uri="{28A0092B-C50C-407E-A947-70E740481C1C}">
                  <a14:useLocalDpi xmlns:a14="http://schemas.microsoft.com/office/drawing/2010/main" val="0"/>
                </a:ext>
              </a:extLst>
            </a:blip>
            <a:srcRect/>
            <a:stretch>
              <a:fillRect/>
            </a:stretch>
          </a:blipFill>
          <a:scene3d>
            <a:camera prst="orthographicFront">
              <a:rot lat="0" lon="21594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1404037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cion ES" id="{0394C814-B0BB-4D2A-81E0-7ECCD3DA7AB2}" vid="{E1FA17C1-539D-4072-902D-5A1BCEFE71D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183736</TotalTime>
  <Words>2974</Words>
  <Application>Microsoft Office PowerPoint</Application>
  <PresentationFormat>Panorámica</PresentationFormat>
  <Paragraphs>60</Paragraphs>
  <Slides>10</Slides>
  <Notes>9</Notes>
  <HiddenSlides>0</HiddenSlides>
  <MMClips>0</MMClips>
  <ScaleCrop>false</ScaleCrop>
  <HeadingPairs>
    <vt:vector size="6" baseType="variant">
      <vt:variant>
        <vt:lpstr>Fuentes usadas</vt:lpstr>
      </vt:variant>
      <vt:variant>
        <vt:i4>21</vt:i4>
      </vt:variant>
      <vt:variant>
        <vt:lpstr>Tema</vt:lpstr>
      </vt:variant>
      <vt:variant>
        <vt:i4>1</vt:i4>
      </vt:variant>
      <vt:variant>
        <vt:lpstr>Títulos de diapositiva</vt:lpstr>
      </vt:variant>
      <vt:variant>
        <vt:i4>10</vt:i4>
      </vt:variant>
    </vt:vector>
  </HeadingPairs>
  <TitlesOfParts>
    <vt:vector size="32" baseType="lpstr">
      <vt:lpstr>Abadi</vt:lpstr>
      <vt:lpstr>Adobe Garamond Pro Bold</vt:lpstr>
      <vt:lpstr>Amasis MT Pro Medium</vt:lpstr>
      <vt:lpstr>Arial</vt:lpstr>
      <vt:lpstr>Arial Rounded MT Bold</vt:lpstr>
      <vt:lpstr>Avenir LT Std 65 Medium</vt:lpstr>
      <vt:lpstr>Avenir Next LT Pro</vt:lpstr>
      <vt:lpstr>Avenir Next LT Pro Demi</vt:lpstr>
      <vt:lpstr>Bahnschrift</vt:lpstr>
      <vt:lpstr>Bahnschrift SemiBold</vt:lpstr>
      <vt:lpstr>Bernard MT Condensed</vt:lpstr>
      <vt:lpstr>Calibri</vt:lpstr>
      <vt:lpstr>Calibri Light</vt:lpstr>
      <vt:lpstr>Eras Bold ITC</vt:lpstr>
      <vt:lpstr>Gisha</vt:lpstr>
      <vt:lpstr>Impact</vt:lpstr>
      <vt:lpstr>Lato</vt:lpstr>
      <vt:lpstr>Lucida Grande</vt:lpstr>
      <vt:lpstr>Lucida Sans Unicode</vt:lpstr>
      <vt:lpstr>Times New Roman</vt:lpstr>
      <vt:lpstr>Wingdings</vt:lpstr>
      <vt:lpstr>Tema de Office</vt:lpstr>
      <vt:lpstr>Presentación de PowerPoint</vt:lpstr>
      <vt:lpstr>Para memorizar:</vt:lpstr>
      <vt:lpstr>Enfoque del estudio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CRUZ</dc:creator>
  <cp:lastModifiedBy>JORGE CRUZ</cp:lastModifiedBy>
  <cp:revision>5888</cp:revision>
  <dcterms:created xsi:type="dcterms:W3CDTF">2019-04-09T00:55:26Z</dcterms:created>
  <dcterms:modified xsi:type="dcterms:W3CDTF">2023-03-08T04:25:11Z</dcterms:modified>
</cp:coreProperties>
</file>