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28D"/>
    <a:srgbClr val="038293"/>
    <a:srgbClr val="FFFEFF"/>
    <a:srgbClr val="000000"/>
    <a:srgbClr val="FD1634"/>
    <a:srgbClr val="BE0707"/>
    <a:srgbClr val="FE1431"/>
    <a:srgbClr val="250703"/>
    <a:srgbClr val="41351D"/>
    <a:srgbClr val="FEC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682"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04/01/2023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04/01/2023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414" b="16207"/>
          <a:stretch/>
        </p:blipFill>
        <p:spPr>
          <a:xfrm>
            <a:off x="2279544" y="12450"/>
            <a:ext cx="8136936" cy="683384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796453"/>
          </a:xfrm>
          <a:prstGeom prst="rect">
            <a:avLst/>
          </a:prstGeom>
          <a:solidFill>
            <a:srgbClr val="038293"/>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3675"/>
            <a:ext cx="11665296"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1800" b="1" kern="100" cap="none" spc="-150" baseline="0" dirty="0">
                <a:ln w="0"/>
                <a:solidFill>
                  <a:srgbClr val="038293"/>
                </a:solidFill>
                <a:effectLst/>
                <a:latin typeface="Bahnschrift" panose="020B0502040204020203" pitchFamily="34" charset="0"/>
              </a:rPr>
              <a:t>ADMINISTRAR PARA EL SEÑOR…</a:t>
            </a:r>
          </a:p>
          <a:p>
            <a:pPr marL="0" indent="0" algn="ctr">
              <a:tabLst>
                <a:tab pos="4038600" algn="l"/>
              </a:tabLst>
            </a:pPr>
            <a:r>
              <a:rPr lang="es-MX" sz="3200" b="1" cap="none" spc="-150" dirty="0">
                <a:ln w="0"/>
                <a:solidFill>
                  <a:srgbClr val="01828D"/>
                </a:solidFill>
                <a:effectLst/>
                <a:latin typeface="Bahnschrift" panose="020B0502040204020203" pitchFamily="34" charset="0"/>
              </a:rPr>
              <a:t>HASTA QUE ÉL VENGA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55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PARTE DE LA FAMILIA DE</a:t>
            </a:r>
          </a:p>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DIOS</a:t>
            </a:r>
            <a:r>
              <a:rPr lang="es-MX" sz="2800" b="1"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rPr>
              <a:t> </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01</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07 de Enero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1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9938315">
            <a:off x="8556138" y="233325"/>
            <a:ext cx="3082778" cy="2055185"/>
          </a:xfrm>
          <a:prstGeom prst="rect">
            <a:avLst/>
          </a:prstGeom>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75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“¡Miren qué gran amor nos ha prodigado el Padre, que seamos llamados hijos de Dios!”</a:t>
            </a:r>
          </a:p>
          <a:p>
            <a:pPr algn="ctr"/>
            <a:r>
              <a:rPr lang="es-MX" sz="7000" b="1" i="0" dirty="0">
                <a:solidFill>
                  <a:schemeClr val="tx1"/>
                </a:solidFill>
                <a:effectLst/>
                <a:latin typeface="Times New Roman" panose="02020603050405020304" pitchFamily="18" charset="0"/>
                <a:cs typeface="Times New Roman" panose="02020603050405020304" pitchFamily="18" charset="0"/>
              </a:rPr>
              <a:t>(1 Juan 3:1).</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1828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58000"/>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64000" b="-6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04/01/2023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268760"/>
            <a:ext cx="11305256" cy="5400600"/>
          </a:xfrm>
          <a:blipFill>
            <a:blip r:embed="rId3">
              <a:alphaModFix amt="0"/>
            </a:blip>
            <a:tile tx="0" ty="0" sx="100000" sy="100000" flip="none" algn="tl"/>
          </a:blipFill>
        </p:spPr>
        <p:txBody>
          <a:bodyPr>
            <a:normAutofit fontScale="85000" lnSpcReduction="10000"/>
          </a:bodyPr>
          <a:lstStyle/>
          <a:p>
            <a:pPr marL="0" indent="0" algn="just">
              <a:lnSpc>
                <a:spcPct val="120000"/>
              </a:lnSpc>
              <a:spcBef>
                <a:spcPts val="0"/>
              </a:spcBef>
              <a:spcAft>
                <a:spcPts val="600"/>
              </a:spcAft>
              <a:buNone/>
            </a:pPr>
            <a:r>
              <a:rPr lang="es-MX" dirty="0">
                <a:solidFill>
                  <a:srgbClr val="000000"/>
                </a:solidFill>
                <a:latin typeface="Bahnschrift SemiBold" panose="020B0502040204020203" pitchFamily="34" charset="0"/>
              </a:rPr>
              <a:t>La Palabra de Dios nos informa de las tentaciones y las seducciones de Satanás. “Porque los que quieren enriquecerse caen en tentación y lazo, y en muchas codicias necias y dañosas, que hunden a los hombres en destrucción y perdición; porque raíz de todos los males es el amor al dinero, el cual codiciando algunos, se extraviaron de la fe, y fueron traspasados de muchos dolores”. (1 Timoteo 6: 9-10). Elena de White agrega: “El amor al dinero y el deseo de riqueza son la cadena dorada que los tiene sujetos a Satanás” </a:t>
            </a:r>
            <a:r>
              <a:rPr lang="es-MX" i="1" dirty="0">
                <a:solidFill>
                  <a:srgbClr val="000000"/>
                </a:solidFill>
                <a:latin typeface="Bahnschrift SemiBold" panose="020B0502040204020203" pitchFamily="34" charset="0"/>
              </a:rPr>
              <a:t>(El camino a Cristo, p. 39)</a:t>
            </a:r>
          </a:p>
          <a:p>
            <a:pPr marL="0" indent="0" algn="just">
              <a:lnSpc>
                <a:spcPct val="120000"/>
              </a:lnSpc>
              <a:spcBef>
                <a:spcPts val="0"/>
              </a:spcBef>
              <a:spcAft>
                <a:spcPts val="600"/>
              </a:spcAft>
              <a:buNone/>
            </a:pPr>
            <a:r>
              <a:rPr lang="es-MX" dirty="0">
                <a:solidFill>
                  <a:srgbClr val="000000"/>
                </a:solidFill>
                <a:latin typeface="Bahnschrift SemiBold" panose="020B0502040204020203" pitchFamily="34" charset="0"/>
              </a:rPr>
              <a:t>Esta semana estudiamos sobre como entender la mayordomía en la familia de Dios contestando las siguientes preguntas: 1) ¿Quién forma parte de la familia de Dios; 2) ¿Quién es el dueño de todo?; 3) ¿Qué recursos están a nuestra disposición?; 4) ¿Cuáles son mis responsabilidades?; y 4). ¿Qué debo hacer con lo que tengo?.</a:t>
            </a:r>
          </a:p>
          <a:p>
            <a:pPr marL="0" indent="0" algn="just">
              <a:lnSpc>
                <a:spcPct val="120000"/>
              </a:lnSpc>
              <a:spcBef>
                <a:spcPts val="0"/>
              </a:spcBef>
              <a:spcAft>
                <a:spcPts val="600"/>
              </a:spcAft>
              <a:buNone/>
            </a:pPr>
            <a:r>
              <a:rPr lang="es-MX" dirty="0">
                <a:solidFill>
                  <a:srgbClr val="000000"/>
                </a:solidFill>
                <a:latin typeface="Bahnschrift SemiBold" panose="020B0502040204020203" pitchFamily="34" charset="0"/>
              </a:rPr>
              <a:t>“El corazón de Dios suspira por sus hijos terrenales con un amor más fuerte que la muerte. Al dar a su Hijo, nos ha vertido todo el Cielo en un don. La vida, la muerte y la intercesión del Salvador, el ministerio de los ángeles, las súplicas del Espíritu Santo, el Padre que obra sobre todo y a través de todo, el interés incesante de los seres celestiales; todos están empeñados en beneficio de la redención del hombre” </a:t>
            </a:r>
            <a:r>
              <a:rPr lang="es-MX" i="1" dirty="0">
                <a:solidFill>
                  <a:srgbClr val="000000"/>
                </a:solidFill>
                <a:latin typeface="Bahnschrift SemiBold" panose="020B0502040204020203" pitchFamily="34" charset="0"/>
              </a:rPr>
              <a:t>(El camino a Cristo, p. 18).</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37626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1828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9074" r="9074"/>
          <a:stretch/>
        </p:blipFill>
        <p:spPr>
          <a:xfrm flipH="1">
            <a:off x="6960032" y="2708920"/>
            <a:ext cx="3456384" cy="237626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66240" y="2924943"/>
            <a:ext cx="2601048" cy="1800199"/>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412776"/>
            <a:ext cx="7200800" cy="5328592"/>
          </a:xfrm>
          <a:prstGeom prst="rect">
            <a:avLst/>
          </a:prstGeom>
        </p:spPr>
        <p:txBody>
          <a:bodyPr wrap="square">
            <a:normAutofit fontScale="85000" lnSpcReduction="20000"/>
          </a:bodyPr>
          <a:lstStyle/>
          <a:p>
            <a:pPr algn="just">
              <a:spcAft>
                <a:spcPts val="600"/>
              </a:spcAft>
            </a:pPr>
            <a:r>
              <a:rPr lang="es-MX" sz="2100" dirty="0">
                <a:ln>
                  <a:solidFill>
                    <a:schemeClr val="tx1"/>
                  </a:solidFill>
                </a:ln>
                <a:latin typeface="Bahnschrift SemiBold" panose="020B0502040204020203" pitchFamily="34" charset="0"/>
                <a:ea typeface="+mj-ea"/>
                <a:cs typeface="+mj-cs"/>
              </a:rPr>
              <a:t>La familia fue concebida para servir a Dios. El plan original del Padre era crear una gran familia en la Tierra que fuera parte de la familia celestial (Efe. 3:10-15). Su carácter, expresado en el corazón y la mente de sus hijos no caídos, se revelaría en cada generación sucesiva (</a:t>
            </a:r>
            <a:r>
              <a:rPr lang="es-MX" sz="2100" dirty="0" err="1">
                <a:ln>
                  <a:solidFill>
                    <a:schemeClr val="tx1"/>
                  </a:solidFill>
                </a:ln>
                <a:latin typeface="Bahnschrift SemiBold" panose="020B0502040204020203" pitchFamily="34" charset="0"/>
                <a:ea typeface="+mj-ea"/>
                <a:cs typeface="+mj-cs"/>
              </a:rPr>
              <a:t>Gén</a:t>
            </a:r>
            <a:r>
              <a:rPr lang="es-MX" sz="2100" dirty="0">
                <a:ln>
                  <a:solidFill>
                    <a:schemeClr val="tx1"/>
                  </a:solidFill>
                </a:ln>
                <a:latin typeface="Bahnschrift SemiBold" panose="020B0502040204020203" pitchFamily="34" charset="0"/>
                <a:ea typeface="+mj-ea"/>
                <a:cs typeface="+mj-cs"/>
              </a:rPr>
              <a:t>. 1:26-28). Las bendiciones y los dones se usarían para la gloria de Dios y para bendecir al mundo. Esas bendiciones y dones debían ser representativos de su verdadera Fuente (Sal. 24:1, 2).   </a:t>
            </a:r>
          </a:p>
          <a:p>
            <a:pPr algn="just">
              <a:spcAft>
                <a:spcPts val="600"/>
              </a:spcAft>
            </a:pPr>
            <a:r>
              <a:rPr lang="es-MX" sz="2100" b="1" dirty="0">
                <a:ln>
                  <a:solidFill>
                    <a:schemeClr val="tx1"/>
                  </a:solidFill>
                </a:ln>
                <a:latin typeface="Bahnschrift SemiBold" panose="020B0502040204020203" pitchFamily="34" charset="0"/>
                <a:ea typeface="+mj-ea"/>
                <a:cs typeface="+mj-cs"/>
              </a:rPr>
              <a:t>En el Edén, Dios estableció la primera empresa familiar en la historia del planeta. La empresa estaba bajo el cuidado de sus hijos, pero se requería que la administraran según la voluntad del Padre (</a:t>
            </a:r>
            <a:r>
              <a:rPr lang="es-MX" sz="2100" b="1" dirty="0" err="1">
                <a:ln>
                  <a:solidFill>
                    <a:schemeClr val="tx1"/>
                  </a:solidFill>
                </a:ln>
                <a:latin typeface="Bahnschrift SemiBold" panose="020B0502040204020203" pitchFamily="34" charset="0"/>
                <a:ea typeface="+mj-ea"/>
                <a:cs typeface="+mj-cs"/>
              </a:rPr>
              <a:t>Gén</a:t>
            </a:r>
            <a:r>
              <a:rPr lang="es-MX" sz="2100" b="1" dirty="0">
                <a:ln>
                  <a:solidFill>
                    <a:schemeClr val="tx1"/>
                  </a:solidFill>
                </a:ln>
                <a:latin typeface="Bahnschrift SemiBold" panose="020B0502040204020203" pitchFamily="34" charset="0"/>
                <a:ea typeface="+mj-ea"/>
                <a:cs typeface="+mj-cs"/>
              </a:rPr>
              <a:t>. 2:15-17). Dios llama a estos hijos de entre los que guardan sus mandamientos, porque ellos lo aman (1 Juan 5:3). Con los dones que les concedió, estos obreros serán una bendición en la iglesia y en el mundo hasta que se termine la obra que él hace en nosotros y por medio de nosotros (Fil. 1:6), y volvamos a la casa del Padre como familia (Juan 14:1-3).</a:t>
            </a:r>
          </a:p>
          <a:p>
            <a:pPr algn="just">
              <a:spcAft>
                <a:spcPts val="600"/>
              </a:spcAft>
            </a:pPr>
            <a:r>
              <a:rPr lang="es-MX" sz="2100" b="1" dirty="0">
                <a:ln>
                  <a:solidFill>
                    <a:schemeClr val="tx1"/>
                  </a:solidFill>
                </a:ln>
                <a:latin typeface="Bahnschrift SemiBold" panose="020B0502040204020203" pitchFamily="34" charset="0"/>
                <a:ea typeface="+mj-ea"/>
                <a:cs typeface="+mj-cs"/>
              </a:rPr>
              <a:t>En la lección de esta semana estudiaremos sobre como entender la mayordomía en la familia de Dios contestando las siguientes preguntas: 1) ¿Quién forma parte de la familia de Dios; 2) ¿Quién es el dueño de todo?; 3) ¿Qué recursos están a nuestra disposición?; 4) ¿Cuáles son mis responsabilidades?; y 4). ¿Qué debo hacer con lo que tengo?.</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182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95126" y="3068960"/>
            <a:ext cx="2601047" cy="1800199"/>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"YO HAGO NUEVAS TODAS LAS COSAS"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24745"/>
            <a:ext cx="8173419" cy="5472607"/>
          </a:xfrm>
          <a:prstGeom prst="rect">
            <a:avLst/>
          </a:prstGeom>
          <a:noFill/>
        </p:spPr>
        <p:txBody>
          <a:bodyPr wrap="square" rtlCol="0">
            <a:normAutofit lnSpcReduction="10000"/>
          </a:bodyPr>
          <a:lstStyle/>
          <a:p>
            <a:pPr indent="896938" algn="just">
              <a:spcAft>
                <a:spcPts val="600"/>
              </a:spcAft>
              <a:tabLst>
                <a:tab pos="896938" algn="l"/>
              </a:tabLst>
            </a:pPr>
            <a:r>
              <a:rPr lang="es-MX" dirty="0" err="1">
                <a:latin typeface="Avenir Next LT Pro" panose="020B0504020202020204" pitchFamily="34" charset="0"/>
                <a:cs typeface="Times New Roman" panose="02020603050405020304" pitchFamily="18" charset="0"/>
              </a:rPr>
              <a:t>er</a:t>
            </a:r>
            <a:r>
              <a:rPr lang="es-MX" dirty="0">
                <a:latin typeface="Avenir Next LT Pro" panose="020B0504020202020204" pitchFamily="34" charset="0"/>
                <a:cs typeface="Times New Roman" panose="02020603050405020304" pitchFamily="18" charset="0"/>
              </a:rPr>
              <a:t> parte de una familia llena de amor y cuidado verdaderamente es 	una experiencia agradable. Un hogar donde el padre, la madre y los 	hijos se honran y se respetan mutuamente y donde cada miembro 	de la familia acepta y desempeña responsabilidades individuales, es una bendición para todos. Lamentablemente,  esas familias son minoría en la actualidad. Debido al egoísmo y otras actitudes inspiradas por el diablo, muchas familias se llevan como enemigos.</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En algunos casos, los padres están ausentes del circulo familiar por abandono, encarcelamiento, adicción o responsabilidades laborales. Es en este escenario que Dios no </a:t>
            </a:r>
            <a:r>
              <a:rPr lang="es-MX" dirty="0" err="1">
                <a:latin typeface="Avenir Next LT Pro" panose="020B0504020202020204" pitchFamily="34" charset="0"/>
                <a:cs typeface="Times New Roman" panose="02020603050405020304" pitchFamily="18" charset="0"/>
              </a:rPr>
              <a:t>afrece</a:t>
            </a:r>
            <a:r>
              <a:rPr lang="es-MX" dirty="0">
                <a:latin typeface="Avenir Next LT Pro" panose="020B0504020202020204" pitchFamily="34" charset="0"/>
                <a:cs typeface="Times New Roman" panose="02020603050405020304" pitchFamily="18" charset="0"/>
              </a:rPr>
              <a:t> a cada uno la esperanza de algo mejor, mucho mejor.</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"Mirad cual amor nos ha dado el Padre, que seamos </a:t>
            </a:r>
            <a:r>
              <a:rPr lang="es-MX" b="1" dirty="0" err="1">
                <a:latin typeface="Avenir Next LT Pro" panose="020B0504020202020204" pitchFamily="34" charset="0"/>
                <a:cs typeface="Times New Roman" panose="02020603050405020304" pitchFamily="18" charset="0"/>
              </a:rPr>
              <a:t>Uamados</a:t>
            </a:r>
            <a:r>
              <a:rPr lang="es-MX" b="1" dirty="0">
                <a:latin typeface="Avenir Next LT Pro" panose="020B0504020202020204" pitchFamily="34" charset="0"/>
                <a:cs typeface="Times New Roman" panose="02020603050405020304" pitchFamily="18" charset="0"/>
              </a:rPr>
              <a:t> hijos de Dios". 1 Juan 3:1. Y Cristo dijo: "Como tu me enviaste al mundo, también los he enviado al mundo" (Juan 17:18), para cumplir "lo que falta de las aflicciones de Cristo por su cuerpo, que es la iglesia". Colosenses 1:24. Cada alma que Cristo ha rescatado esta llamada a trabajar en su nombre para la </a:t>
            </a:r>
            <a:r>
              <a:rPr lang="es-MX" b="1" dirty="0" err="1">
                <a:latin typeface="Avenir Next LT Pro" panose="020B0504020202020204" pitchFamily="34" charset="0"/>
                <a:cs typeface="Times New Roman" panose="02020603050405020304" pitchFamily="18" charset="0"/>
              </a:rPr>
              <a:t>salvacion</a:t>
            </a:r>
            <a:r>
              <a:rPr lang="es-MX" b="1" dirty="0">
                <a:latin typeface="Avenir Next LT Pro" panose="020B0504020202020204" pitchFamily="34" charset="0"/>
                <a:cs typeface="Times New Roman" panose="02020603050405020304" pitchFamily="18" charset="0"/>
              </a:rPr>
              <a:t> de los perdidos. Esta obra </a:t>
            </a:r>
            <a:r>
              <a:rPr lang="es-MX" b="1" dirty="0" err="1">
                <a:latin typeface="Avenir Next LT Pro" panose="020B0504020202020204" pitchFamily="34" charset="0"/>
                <a:cs typeface="Times New Roman" panose="02020603050405020304" pitchFamily="18" charset="0"/>
              </a:rPr>
              <a:t>habia</a:t>
            </a:r>
            <a:r>
              <a:rPr lang="es-MX" b="1" dirty="0">
                <a:latin typeface="Avenir Next LT Pro" panose="020B0504020202020204" pitchFamily="34" charset="0"/>
                <a:cs typeface="Times New Roman" panose="02020603050405020304" pitchFamily="18" charset="0"/>
              </a:rPr>
              <a:t> sido descuidada en Israel. ¿No es descuidada hoy </a:t>
            </a:r>
            <a:r>
              <a:rPr lang="es-MX" b="1" dirty="0" err="1">
                <a:latin typeface="Avenir Next LT Pro" panose="020B0504020202020204" pitchFamily="34" charset="0"/>
                <a:cs typeface="Times New Roman" panose="02020603050405020304" pitchFamily="18" charset="0"/>
              </a:rPr>
              <a:t>dia</a:t>
            </a:r>
            <a:r>
              <a:rPr lang="es-MX" b="1" dirty="0">
                <a:latin typeface="Avenir Next LT Pro" panose="020B0504020202020204" pitchFamily="34" charset="0"/>
                <a:cs typeface="Times New Roman" panose="02020603050405020304" pitchFamily="18" charset="0"/>
              </a:rPr>
              <a:t> por los que profesan ser los seguidores de Cristo? </a:t>
            </a:r>
            <a:r>
              <a:rPr lang="es-MX" i="1" dirty="0">
                <a:latin typeface="Avenir Next LT Pro" panose="020B0504020202020204" pitchFamily="34" charset="0"/>
                <a:cs typeface="Times New Roman" panose="02020603050405020304" pitchFamily="18" charset="0"/>
              </a:rPr>
              <a:t>{Palabras de vida del gran Maestro, pp. 149, 150)</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3274" r="3274"/>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43741" y="764704"/>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S</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SOMOS PARTE DE LA FAMILIA DE DIOS</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 esta causa doblo mis rodillas ante el Padre de nuestro Señor Jesucristo, de quien toma nombre toda familia en los cielos y en la tierra,”. (Efesios 3: 14-15) </a:t>
            </a:r>
          </a:p>
          <a:p>
            <a:pPr algn="just"/>
            <a:r>
              <a:rPr lang="es-MX" sz="1600" b="1" dirty="0">
                <a:latin typeface="Avenir Next LT Pro Demi" panose="020B0704020202020204" pitchFamily="34" charset="0"/>
                <a:cs typeface="Times New Roman" panose="02020603050405020304" pitchFamily="18" charset="0"/>
              </a:rPr>
              <a:t>Cuando leemos el texto de hoy ¿Qué imágenes se evocan en este versículo y qué esperanza encontramos aquí?</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677849"/>
            <a:ext cx="8330736" cy="4991511"/>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Que todos somos familia de Dios tanto los del cielo como los de la tierra, esto nos da la esperanza de que un día estaremos todos reunidos como hijos de Dios.</a:t>
            </a:r>
          </a:p>
          <a:p>
            <a:r>
              <a:rPr lang="es-MX" sz="1700" b="0" dirty="0">
                <a:solidFill>
                  <a:prstClr val="black"/>
                </a:solidFill>
                <a:latin typeface="Avenir Next LT Pro" panose="020B0504020202020204" pitchFamily="34" charset="0"/>
                <a:ea typeface="+mn-ea"/>
              </a:rPr>
              <a:t>Debido a su gran amor, Dios llama hijos a quienes creen en él y aceptan su don misericordioso de una vida mejor ahora y la promesa de la vida eterna. Sabemos que Dios existe y que esta profundamente preocupado por nosotros por varias razones. </a:t>
            </a:r>
            <a:r>
              <a:rPr lang="es-MX" sz="1700" b="0" dirty="0" err="1">
                <a:solidFill>
                  <a:prstClr val="black"/>
                </a:solidFill>
                <a:latin typeface="Avenir Next LT Pro" panose="020B0504020202020204" pitchFamily="34" charset="0"/>
                <a:ea typeface="+mn-ea"/>
              </a:rPr>
              <a:t>Adan</a:t>
            </a:r>
            <a:r>
              <a:rPr lang="es-MX" sz="1700" b="0" dirty="0">
                <a:solidFill>
                  <a:prstClr val="black"/>
                </a:solidFill>
                <a:latin typeface="Avenir Next LT Pro" panose="020B0504020202020204" pitchFamily="34" charset="0"/>
                <a:ea typeface="+mn-ea"/>
              </a:rPr>
              <a:t> fue hijo de Dios ¿Significa esto que todos sus descendientes también somos hijos de Dios? Somos hijos de Dios por creación. Sin embargo esto no nos hace parte de la familia de Dios. Jesús fue parte de la familia humana, y para ser nosotros parte de la familia celestial necesitamos aceptarlo.</a:t>
            </a:r>
          </a:p>
          <a:p>
            <a:r>
              <a:rPr lang="es-MX" sz="1700" dirty="0">
                <a:solidFill>
                  <a:schemeClr val="tx1"/>
                </a:solidFill>
                <a:latin typeface="Avenir Next LT Pro" panose="020B0504020202020204" pitchFamily="34" charset="0"/>
                <a:ea typeface="+mn-ea"/>
              </a:rPr>
              <a:t>“El que creo a Eva para que fuese </a:t>
            </a:r>
            <a:r>
              <a:rPr lang="es-MX" sz="1700" dirty="0" err="1">
                <a:solidFill>
                  <a:schemeClr val="tx1"/>
                </a:solidFill>
                <a:latin typeface="Avenir Next LT Pro" panose="020B0504020202020204" pitchFamily="34" charset="0"/>
                <a:ea typeface="+mn-ea"/>
              </a:rPr>
              <a:t>companera</a:t>
            </a:r>
            <a:r>
              <a:rPr lang="es-MX" sz="1700" dirty="0">
                <a:solidFill>
                  <a:schemeClr val="tx1"/>
                </a:solidFill>
                <a:latin typeface="Avenir Next LT Pro" panose="020B0504020202020204" pitchFamily="34" charset="0"/>
                <a:ea typeface="+mn-ea"/>
              </a:rPr>
              <a:t> de </a:t>
            </a:r>
            <a:r>
              <a:rPr lang="es-MX" sz="1700" dirty="0" err="1">
                <a:solidFill>
                  <a:schemeClr val="tx1"/>
                </a:solidFill>
                <a:latin typeface="Avenir Next LT Pro" panose="020B0504020202020204" pitchFamily="34" charset="0"/>
                <a:ea typeface="+mn-ea"/>
              </a:rPr>
              <a:t>Adan</a:t>
            </a:r>
            <a:r>
              <a:rPr lang="es-MX" sz="1700" dirty="0">
                <a:solidFill>
                  <a:schemeClr val="tx1"/>
                </a:solidFill>
                <a:latin typeface="Avenir Next LT Pro" panose="020B0504020202020204" pitchFamily="34" charset="0"/>
                <a:ea typeface="+mn-ea"/>
              </a:rPr>
              <a:t> realizo su primer milagro en una boda. En la sala donde los amigos y parientes se regocijaban, Cristo principio su ministerio publico. Con su presencia sanciono el matrimonio, </a:t>
            </a:r>
            <a:r>
              <a:rPr lang="es-MX" sz="1700" dirty="0" err="1">
                <a:solidFill>
                  <a:schemeClr val="tx1"/>
                </a:solidFill>
                <a:latin typeface="Avenir Next LT Pro" panose="020B0504020202020204" pitchFamily="34" charset="0"/>
                <a:ea typeface="+mn-ea"/>
              </a:rPr>
              <a:t>reconociendolo</a:t>
            </a:r>
            <a:r>
              <a:rPr lang="es-MX" sz="1700" dirty="0">
                <a:solidFill>
                  <a:schemeClr val="tx1"/>
                </a:solidFill>
                <a:latin typeface="Avenir Next LT Pro" panose="020B0504020202020204" pitchFamily="34" charset="0"/>
                <a:ea typeface="+mn-ea"/>
              </a:rPr>
              <a:t> como </a:t>
            </a:r>
            <a:r>
              <a:rPr lang="es-MX" sz="1700" dirty="0" err="1">
                <a:solidFill>
                  <a:schemeClr val="tx1"/>
                </a:solidFill>
                <a:latin typeface="Avenir Next LT Pro" panose="020B0504020202020204" pitchFamily="34" charset="0"/>
                <a:ea typeface="+mn-ea"/>
              </a:rPr>
              <a:t>institucion</a:t>
            </a:r>
            <a:r>
              <a:rPr lang="es-MX" sz="1700" dirty="0">
                <a:solidFill>
                  <a:schemeClr val="tx1"/>
                </a:solidFill>
                <a:latin typeface="Avenir Next LT Pro" panose="020B0504020202020204" pitchFamily="34" charset="0"/>
                <a:ea typeface="+mn-ea"/>
              </a:rPr>
              <a:t> que el mismo </a:t>
            </a:r>
            <a:r>
              <a:rPr lang="es-MX" sz="1700" dirty="0" err="1">
                <a:solidFill>
                  <a:schemeClr val="tx1"/>
                </a:solidFill>
                <a:latin typeface="Avenir Next LT Pro" panose="020B0504020202020204" pitchFamily="34" charset="0"/>
                <a:ea typeface="+mn-ea"/>
              </a:rPr>
              <a:t>habia</a:t>
            </a:r>
            <a:r>
              <a:rPr lang="es-MX" sz="1700" dirty="0">
                <a:solidFill>
                  <a:schemeClr val="tx1"/>
                </a:solidFill>
                <a:latin typeface="Avenir Next LT Pro" panose="020B0504020202020204" pitchFamily="34" charset="0"/>
                <a:ea typeface="+mn-ea"/>
              </a:rPr>
              <a:t> fundado. Había dispuesto que hombres y mujeres se unieran </a:t>
            </a:r>
            <a:r>
              <a:rPr lang="es-MX" sz="1700" dirty="0" err="1">
                <a:solidFill>
                  <a:schemeClr val="tx1"/>
                </a:solidFill>
                <a:latin typeface="Avenir Next LT Pro" panose="020B0504020202020204" pitchFamily="34" charset="0"/>
                <a:ea typeface="+mn-ea"/>
              </a:rPr>
              <a:t>eil</a:t>
            </a:r>
            <a:r>
              <a:rPr lang="es-MX" sz="1700" dirty="0">
                <a:solidFill>
                  <a:schemeClr val="tx1"/>
                </a:solidFill>
                <a:latin typeface="Avenir Next LT Pro" panose="020B0504020202020204" pitchFamily="34" charset="0"/>
                <a:ea typeface="+mn-ea"/>
              </a:rPr>
              <a:t> el santo lazo del matrimonio, para formar familias cuyos miembros, coronados de honor, fueran reconocidos como miembros de la familia celestial.” </a:t>
            </a:r>
            <a:r>
              <a:rPr lang="es-MX" sz="1700" b="0" i="1" dirty="0">
                <a:solidFill>
                  <a:schemeClr val="tx1"/>
                </a:solidFill>
                <a:latin typeface="Avenir Next LT Pro" panose="020B0504020202020204" pitchFamily="34" charset="0"/>
                <a:ea typeface="+mn-ea"/>
              </a:rPr>
              <a:t>(El ministerio de </a:t>
            </a:r>
            <a:r>
              <a:rPr lang="es-MX" sz="1700" b="0" i="1" dirty="0" err="1">
                <a:solidFill>
                  <a:schemeClr val="tx1"/>
                </a:solidFill>
                <a:latin typeface="Avenir Next LT Pro" panose="020B0504020202020204" pitchFamily="34" charset="0"/>
                <a:ea typeface="+mn-ea"/>
              </a:rPr>
              <a:t>curacion</a:t>
            </a:r>
            <a:r>
              <a:rPr lang="es-MX" sz="1700" b="0" i="1" dirty="0">
                <a:solidFill>
                  <a:schemeClr val="tx1"/>
                </a:solidFill>
                <a:latin typeface="Avenir Next LT Pro" panose="020B0504020202020204" pitchFamily="34" charset="0"/>
                <a:ea typeface="+mn-ea"/>
              </a:rPr>
              <a:t>, p 275).</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Imagina un mundo en el que tratáremos a todos como familia.</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0"/>
          </a:xfrm>
          <a:prstGeom prst="rect">
            <a:avLst/>
          </a:prstGeom>
          <a:blipFill dpi="0" rotWithShape="1">
            <a:blip r:embed="rId3">
              <a:extLst>
                <a:ext uri="{28A0092B-C50C-407E-A947-70E740481C1C}">
                  <a14:useLocalDpi xmlns:a14="http://schemas.microsoft.com/office/drawing/2010/main" val="0"/>
                </a:ext>
              </a:extLst>
            </a:blip>
            <a:srcRect/>
            <a:stretch>
              <a:fillRect l="-5132" t="-1515" r="-3680" b="-351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DIOS ES EL DUEÑO DE TODO</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“Porque mía es toda bestia del bosque, Y los millares de animales en los collados. Conozco a todas las aves de los montes, Y todo lo que se mueve en los campos me pertenece. </a:t>
            </a:r>
            <a:r>
              <a:rPr lang="es-MX" sz="1600" b="1" i="1" dirty="0">
                <a:latin typeface="Avenir Next LT Pro Demi" panose="020B0704020202020204" pitchFamily="34" charset="0"/>
                <a:cs typeface="Times New Roman" panose="02020603050405020304" pitchFamily="18" charset="0"/>
              </a:rPr>
              <a:t>(Salmo 50: 10-11) .</a:t>
            </a:r>
          </a:p>
          <a:p>
            <a:pPr algn="just"/>
            <a:r>
              <a:rPr lang="es-MX" sz="1600" b="1" dirty="0">
                <a:latin typeface="Avenir Next LT Pro Demi" panose="020B0704020202020204" pitchFamily="34" charset="0"/>
              </a:rPr>
              <a:t>Lee Salmo 50:10 al 12; 24:1; 1 Crónicas 29:13 y 14; y Hageo 2:8. ¿Cuál es el mensaje? ¿Qué debería significar esta verdad para nosotros y cómo nos relacionamos con lo que poseemos?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2190348"/>
            <a:ext cx="8240218" cy="4595643"/>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Que Dios es el dueño de todo, nada es nuestro incluso nuestra vida es de él. Es por eso que no debemos aferrarnos a las cosas materiales de este mundo, dejar de sentirnos los dueños, ya que solo somos Mayordomos. </a:t>
            </a:r>
          </a:p>
          <a:p>
            <a:r>
              <a:rPr lang="es-MX" b="0" dirty="0">
                <a:solidFill>
                  <a:prstClr val="black"/>
                </a:solidFill>
                <a:latin typeface="Avenir Next LT Pro" panose="020B0504020202020204" pitchFamily="34" charset="0"/>
                <a:ea typeface="+mn-ea"/>
              </a:rPr>
              <a:t>En  las </a:t>
            </a:r>
            <a:r>
              <a:rPr lang="es-MX" b="0" dirty="0" err="1">
                <a:solidFill>
                  <a:prstClr val="black"/>
                </a:solidFill>
                <a:latin typeface="Avenir Next LT Pro" panose="020B0504020202020204" pitchFamily="34" charset="0"/>
                <a:ea typeface="+mn-ea"/>
              </a:rPr>
              <a:t>parabolas</a:t>
            </a:r>
            <a:r>
              <a:rPr lang="es-MX" b="0" dirty="0">
                <a:solidFill>
                  <a:prstClr val="black"/>
                </a:solidFill>
                <a:latin typeface="Avenir Next LT Pro" panose="020B0504020202020204" pitchFamily="34" charset="0"/>
                <a:ea typeface="+mn-ea"/>
              </a:rPr>
              <a:t> de las minas (Lucas 19) y la de los talentos (Mat. 25), explícitamente se aclara que los siervos a quienes se les asignaron responsabilidades sabían que estaban tratando con los bienes de señor, y no con su propio dinero. Además, muchas referencias bíblicas subrayan este hecho. Por ejemplo, Salmo 24: 1: “Del Señor es la tierra y su plenitud, el mundo y los que habitan em él”. Y Salmo 50: 12 agrega: “Si yo tuviese hambre, no te lo diría a ti, porque mío es el mundo y su plenitud”</a:t>
            </a:r>
          </a:p>
          <a:p>
            <a:r>
              <a:rPr lang="es-MX" dirty="0">
                <a:solidFill>
                  <a:schemeClr val="tx1"/>
                </a:solidFill>
                <a:latin typeface="Avenir Next LT Pro" panose="020B0504020202020204" pitchFamily="34" charset="0"/>
                <a:ea typeface="+mn-ea"/>
              </a:rPr>
              <a:t>“Todo lo que el hombre recibe de la bondad de Dios sigue perteneciendo al Señor. Todo lo que Dios ha otorgado, en las cosas valiosas y bellas de la tierra, ha sido puesto en las manos de los hombres para probarlos, para sondear la profundidad de su amor hacia el y del aprecio en que tienen sus favores. Ya se trate de tesoros o de dones del intelecto, han de depositarse como ofrenda voluntaria a los pies de </a:t>
            </a:r>
            <a:r>
              <a:rPr lang="es-MX" dirty="0" err="1">
                <a:solidFill>
                  <a:schemeClr val="tx1"/>
                </a:solidFill>
                <a:latin typeface="Avenir Next LT Pro" panose="020B0504020202020204" pitchFamily="34" charset="0"/>
                <a:ea typeface="+mn-ea"/>
              </a:rPr>
              <a:t>Jesus</a:t>
            </a:r>
            <a:r>
              <a:rPr lang="es-MX" dirty="0">
                <a:solidFill>
                  <a:schemeClr val="tx1"/>
                </a:solidFill>
                <a:latin typeface="Avenir Next LT Pro" panose="020B0504020202020204" pitchFamily="34" charset="0"/>
                <a:ea typeface="+mn-ea"/>
              </a:rPr>
              <a:t> y el dador ha de decir como David: "Todo es tuyo, y lo recibido de tu mano te damos</a:t>
            </a:r>
            <a:r>
              <a:rPr lang="es-MX" b="0" i="1" dirty="0">
                <a:solidFill>
                  <a:schemeClr val="tx1"/>
                </a:solidFill>
                <a:latin typeface="Avenir Next LT Pro" panose="020B0504020202020204" pitchFamily="34" charset="0"/>
                <a:ea typeface="+mn-ea"/>
              </a:rPr>
              <a:t>"{Historia de los patriarcas y profetas, pp. 817)</a:t>
            </a:r>
          </a:p>
          <a:p>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C00000"/>
                </a:solidFill>
                <a:latin typeface="Avenir Next LT Pro" panose="020B0504020202020204" pitchFamily="34" charset="0"/>
              </a:rPr>
              <a:t>Piensa en todo lo que recibes de Dios desde la vida hasta todos los bienes materiales que incluye dinero. Glorificas a Dios</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RECURSOS DISPONIBLES PARA LA FAMILIA DE DIOS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No es que busque dádivas, sino que busco fruto que abunde en vuestra cuenta. Pero todo lo he recibido, y tengo abundancia; estoy lleno, habiendo recibido de Epafrodito lo que enviasteis; olor fragante, sacrificio acepto, agradable a Dios..” (Filipenses 4: 17-18) </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Salmo 23:1; 37:25; y Filipenses 4:19. ¿Qué dicen estos versículos acerca de la provisión de Dios para nuestras necesidades diarias?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896894"/>
            <a:ext cx="8424936" cy="4961106"/>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Dios nos pastoreará para que nada nos falte, él cubrirá todas nuestras necesidades y también nos dará dones espirituales, sustentando toda nuestra vida.</a:t>
            </a:r>
          </a:p>
          <a:p>
            <a:pPr>
              <a:lnSpc>
                <a:spcPct val="110000"/>
              </a:lnSpc>
              <a:spcAft>
                <a:spcPts val="300"/>
              </a:spcAft>
            </a:pPr>
            <a:r>
              <a:rPr lang="es-MX" dirty="0">
                <a:solidFill>
                  <a:prstClr val="black"/>
                </a:solidFill>
                <a:latin typeface="Avenir Next LT Pro" panose="020B0504020202020204" pitchFamily="34" charset="0"/>
                <a:cs typeface="Times New Roman" panose="02020603050405020304" pitchFamily="18" charset="0"/>
              </a:rPr>
              <a:t>Dios dueño de todas las cosas, sin embargo el a puesto recursos disponibles para nosotros, estos recursos son: Nos dio a su hijo que es el regalo más grande que nos otorgó, ya que nos trae paz del perdón, gracia para el diario vivir y el crecimiento espiritual, también la esperanza de la vida eterna. Entonces esto recursos que nos ofrece son al vida o existencia, salvación, Espíritu Santo, dones espirituales y bendiciones materiales.</a:t>
            </a:r>
            <a:endParaRPr lang="es-MX" i="1" dirty="0">
              <a:solidFill>
                <a:prstClr val="black"/>
              </a:solidFill>
              <a:latin typeface="Avenir Next LT Pro" panose="020B0504020202020204" pitchFamily="34" charset="0"/>
              <a:cs typeface="Times New Roman" panose="02020603050405020304" pitchFamily="18" charset="0"/>
            </a:endParaRPr>
          </a:p>
          <a:p>
            <a:pPr>
              <a:lnSpc>
                <a:spcPct val="110000"/>
              </a:lnSpc>
              <a:spcAft>
                <a:spcPts val="300"/>
              </a:spcAft>
            </a:pPr>
            <a:r>
              <a:rPr lang="es-MX" b="1" dirty="0">
                <a:solidFill>
                  <a:prstClr val="black"/>
                </a:solidFill>
                <a:latin typeface="Avenir Next LT Pro" panose="020B0504020202020204" pitchFamily="34" charset="0"/>
                <a:cs typeface="Times New Roman" panose="02020603050405020304" pitchFamily="18" charset="0"/>
              </a:rPr>
              <a:t>“</a:t>
            </a:r>
            <a:r>
              <a:rPr lang="es-MX" b="1" dirty="0" err="1">
                <a:solidFill>
                  <a:prstClr val="black"/>
                </a:solidFill>
                <a:latin typeface="Avenir Next LT Pro" panose="020B0504020202020204" pitchFamily="34" charset="0"/>
                <a:cs typeface="Times New Roman" panose="02020603050405020304" pitchFamily="18" charset="0"/>
              </a:rPr>
              <a:t>Jesus</a:t>
            </a:r>
            <a:r>
              <a:rPr lang="es-MX" b="1" dirty="0">
                <a:solidFill>
                  <a:prstClr val="black"/>
                </a:solidFill>
                <a:latin typeface="Avenir Next LT Pro" panose="020B0504020202020204" pitchFamily="34" charset="0"/>
                <a:cs typeface="Times New Roman" panose="02020603050405020304" pitchFamily="18" charset="0"/>
              </a:rPr>
              <a:t> no procuraba atraerse al pueblo satisfaciendo sus apetitos. Para aquella gran muchedumbre, cansada y hambrienta </a:t>
            </a:r>
            <a:r>
              <a:rPr lang="es-MX" b="1" dirty="0" err="1">
                <a:solidFill>
                  <a:prstClr val="black"/>
                </a:solidFill>
                <a:latin typeface="Avenir Next LT Pro" panose="020B0504020202020204" pitchFamily="34" charset="0"/>
                <a:cs typeface="Times New Roman" panose="02020603050405020304" pitchFamily="18" charset="0"/>
              </a:rPr>
              <a:t>despues</a:t>
            </a:r>
            <a:r>
              <a:rPr lang="es-MX" b="1" dirty="0">
                <a:solidFill>
                  <a:prstClr val="black"/>
                </a:solidFill>
                <a:latin typeface="Avenir Next LT Pro" panose="020B0504020202020204" pitchFamily="34" charset="0"/>
                <a:cs typeface="Times New Roman" panose="02020603050405020304" pitchFamily="18" charset="0"/>
              </a:rPr>
              <a:t> de tan largo </a:t>
            </a:r>
            <a:r>
              <a:rPr lang="es-MX" b="1" dirty="0" err="1">
                <a:solidFill>
                  <a:prstClr val="black"/>
                </a:solidFill>
                <a:latin typeface="Avenir Next LT Pro" panose="020B0504020202020204" pitchFamily="34" charset="0"/>
                <a:cs typeface="Times New Roman" panose="02020603050405020304" pitchFamily="18" charset="0"/>
              </a:rPr>
              <a:t>dia</a:t>
            </a:r>
            <a:r>
              <a:rPr lang="es-MX" b="1" dirty="0">
                <a:solidFill>
                  <a:prstClr val="black"/>
                </a:solidFill>
                <a:latin typeface="Avenir Next LT Pro" panose="020B0504020202020204" pitchFamily="34" charset="0"/>
                <a:cs typeface="Times New Roman" panose="02020603050405020304" pitchFamily="18" charset="0"/>
              </a:rPr>
              <a:t> lleno de emociones, una comida sencilla era prenda segura de su poder y de su </a:t>
            </a:r>
            <a:r>
              <a:rPr lang="es-MX" b="1" dirty="0" err="1">
                <a:solidFill>
                  <a:prstClr val="black"/>
                </a:solidFill>
                <a:latin typeface="Avenir Next LT Pro" panose="020B0504020202020204" pitchFamily="34" charset="0"/>
                <a:cs typeface="Times New Roman" panose="02020603050405020304" pitchFamily="18" charset="0"/>
              </a:rPr>
              <a:t>sollcito</a:t>
            </a:r>
            <a:r>
              <a:rPr lang="es-MX" b="1" dirty="0">
                <a:solidFill>
                  <a:prstClr val="black"/>
                </a:solidFill>
                <a:latin typeface="Avenir Next LT Pro" panose="020B0504020202020204" pitchFamily="34" charset="0"/>
                <a:cs typeface="Times New Roman" panose="02020603050405020304" pitchFamily="18" charset="0"/>
              </a:rPr>
              <a:t> </a:t>
            </a:r>
            <a:r>
              <a:rPr lang="es-MX" b="1" dirty="0" err="1">
                <a:solidFill>
                  <a:prstClr val="black"/>
                </a:solidFill>
                <a:latin typeface="Avenir Next LT Pro" panose="020B0504020202020204" pitchFamily="34" charset="0"/>
                <a:cs typeface="Times New Roman" panose="02020603050405020304" pitchFamily="18" charset="0"/>
              </a:rPr>
              <a:t>afan</a:t>
            </a:r>
            <a:r>
              <a:rPr lang="es-MX" b="1" dirty="0">
                <a:solidFill>
                  <a:prstClr val="black"/>
                </a:solidFill>
                <a:latin typeface="Avenir Next LT Pro" panose="020B0504020202020204" pitchFamily="34" charset="0"/>
                <a:cs typeface="Times New Roman" panose="02020603050405020304" pitchFamily="18" charset="0"/>
              </a:rPr>
              <a:t> de atender a las necesidades comunes de la vida. No ha prometido el Salvador a sus </a:t>
            </a:r>
            <a:r>
              <a:rPr lang="es-MX" b="1" dirty="0" err="1">
                <a:solidFill>
                  <a:prstClr val="black"/>
                </a:solidFill>
                <a:latin typeface="Avenir Next LT Pro" panose="020B0504020202020204" pitchFamily="34" charset="0"/>
                <a:cs typeface="Times New Roman" panose="02020603050405020304" pitchFamily="18" charset="0"/>
              </a:rPr>
              <a:t>discipulos</a:t>
            </a:r>
            <a:r>
              <a:rPr lang="es-MX" b="1" dirty="0">
                <a:solidFill>
                  <a:prstClr val="black"/>
                </a:solidFill>
                <a:latin typeface="Avenir Next LT Pro" panose="020B0504020202020204" pitchFamily="34" charset="0"/>
                <a:cs typeface="Times New Roman" panose="02020603050405020304" pitchFamily="18" charset="0"/>
              </a:rPr>
              <a:t> e! lujo mundano; el destino de ellos puede hallarse limitado por la pobreza; pero ha </a:t>
            </a:r>
            <a:r>
              <a:rPr lang="es-MX" b="1" dirty="0" err="1">
                <a:solidFill>
                  <a:prstClr val="black"/>
                </a:solidFill>
                <a:latin typeface="Avenir Next LT Pro" panose="020B0504020202020204" pitchFamily="34" charset="0"/>
                <a:cs typeface="Times New Roman" panose="02020603050405020304" pitchFamily="18" charset="0"/>
              </a:rPr>
              <a:t>empenado</a:t>
            </a:r>
            <a:r>
              <a:rPr lang="es-MX" b="1" dirty="0">
                <a:solidFill>
                  <a:prstClr val="black"/>
                </a:solidFill>
                <a:latin typeface="Avenir Next LT Pro" panose="020B0504020202020204" pitchFamily="34" charset="0"/>
                <a:cs typeface="Times New Roman" panose="02020603050405020304" pitchFamily="18" charset="0"/>
              </a:rPr>
              <a:t> su palabra al asegurarles que sus necesidades </a:t>
            </a:r>
            <a:r>
              <a:rPr lang="es-MX" b="1" dirty="0" err="1">
                <a:solidFill>
                  <a:prstClr val="black"/>
                </a:solidFill>
                <a:latin typeface="Avenir Next LT Pro" panose="020B0504020202020204" pitchFamily="34" charset="0"/>
                <a:cs typeface="Times New Roman" panose="02020603050405020304" pitchFamily="18" charset="0"/>
              </a:rPr>
              <a:t>seran</a:t>
            </a:r>
            <a:r>
              <a:rPr lang="es-MX" b="1" dirty="0">
                <a:solidFill>
                  <a:prstClr val="black"/>
                </a:solidFill>
                <a:latin typeface="Avenir Next LT Pro" panose="020B0504020202020204" pitchFamily="34" charset="0"/>
                <a:cs typeface="Times New Roman" panose="02020603050405020304" pitchFamily="18" charset="0"/>
              </a:rPr>
              <a:t> suplidas, y les ha prometido lo que vale mas que los bienes terrenales: el permanente consuelo de su propia presencia” </a:t>
            </a:r>
            <a:r>
              <a:rPr lang="es-MX" i="1" dirty="0">
                <a:solidFill>
                  <a:prstClr val="black"/>
                </a:solidFill>
                <a:latin typeface="Avenir Next LT Pro" panose="020B0504020202020204" pitchFamily="34" charset="0"/>
                <a:cs typeface="Times New Roman" panose="02020603050405020304" pitchFamily="18" charset="0"/>
              </a:rPr>
              <a:t>(El ministerio de curación, p. 30)</a:t>
            </a:r>
          </a:p>
          <a:p>
            <a:pPr>
              <a:lnSpc>
                <a:spcPct val="110000"/>
              </a:lnSpc>
              <a:spcAft>
                <a:spcPts val="300"/>
              </a:spcAft>
            </a:pPr>
            <a:r>
              <a:rPr lang="es-MX" sz="1900" b="1" dirty="0">
                <a:solidFill>
                  <a:prstClr val="black"/>
                </a:solidFill>
                <a:latin typeface="Avenir Next LT Pro" panose="020B0504020202020204" pitchFamily="34" charset="0"/>
                <a:cs typeface="Times New Roman" panose="02020603050405020304" pitchFamily="18" charset="0"/>
              </a:rPr>
              <a:t>Reflexionando: </a:t>
            </a:r>
            <a:r>
              <a:rPr lang="es-MX" sz="1900" b="1" dirty="0">
                <a:solidFill>
                  <a:srgbClr val="C00000"/>
                </a:solidFill>
                <a:latin typeface="Avenir Next LT Pro" panose="020B0504020202020204" pitchFamily="34" charset="0"/>
                <a:cs typeface="Times New Roman" panose="02020603050405020304" pitchFamily="18" charset="0"/>
              </a:rPr>
              <a:t>Como estamos utilizando estos recursos que Dios nos a otorgado.</a:t>
            </a:r>
            <a:endParaRPr lang="es-MX" sz="1900" b="1" dirty="0">
              <a:solidFill>
                <a:srgbClr val="C0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RESPONSABILIDADES DE LOS MIEMBROS DE LA FAMILIA DE DIOS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amarás a Jehová tu Dios de todo tu corazón, y de toda tu alma, y con todas tus fuerzas.” (Deuteronomio 6: 5)</a:t>
            </a:r>
          </a:p>
          <a:p>
            <a:pPr algn="just"/>
            <a:r>
              <a:rPr lang="es-MX" sz="1600" b="1" dirty="0">
                <a:latin typeface="Avenir Next LT Pro Demi" panose="020B0704020202020204" pitchFamily="34" charset="0"/>
                <a:cs typeface="Times New Roman" panose="02020603050405020304" pitchFamily="18" charset="0"/>
              </a:rPr>
              <a:t>Lee Deuteronomio 10:12 y 13 y 1 Juan 5:3. Bíblicamente hablando, ¿cuál es la respuesta apropiada en nuestra relación de amor con nuestro Padre celestial?</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628800"/>
            <a:ext cx="8296729" cy="5256584"/>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Si amamos a Dios debemos guardar sus mandamientos, pero también debemos experimentar todos sus mandamientos incluyendo el cuarto.</a:t>
            </a:r>
          </a:p>
          <a:p>
            <a:pPr>
              <a:spcAft>
                <a:spcPts val="300"/>
              </a:spcAft>
            </a:pPr>
            <a:r>
              <a:rPr lang="es-MX" dirty="0">
                <a:latin typeface="Avenir Next LT Pro" panose="020B0504020202020204" pitchFamily="34" charset="0"/>
                <a:cs typeface="Times New Roman" panose="02020603050405020304" pitchFamily="18" charset="0"/>
              </a:rPr>
              <a:t>En las citas bíblicas de hoy Jesús esta haciendo un resumen de los diez mandamientos. Y los divide en dos, los primeros cuatro de amar a Dios y los siguientes seis amar al prójimo. Notemos los siguientes pasos, para ser responsables lo primero que tengo que hacer es aprender a mar a Dios, y no hay forma de amar a Dios, si no tenemos una relación con él, sino lo conocemos, y esto solo se logra teniendo diariamente una meditación con él, que va de adentro hacia fuera. Después de amar a Dios yo tengo una responsabilidad de amar al prójimo, proyectando en la responsabilidad que tengo para beneficio del prójimo, mi familia cercan, mis amigos, vecinos y todo aquel que tenga una necesidad.</a:t>
            </a:r>
          </a:p>
          <a:p>
            <a:pPr>
              <a:spcAft>
                <a:spcPts val="300"/>
              </a:spcAft>
            </a:pPr>
            <a:r>
              <a:rPr lang="es-MX" b="1" dirty="0">
                <a:latin typeface="Avenir Next LT Pro" panose="020B0504020202020204" pitchFamily="34" charset="0"/>
                <a:cs typeface="Times New Roman" panose="02020603050405020304" pitchFamily="18" charset="0"/>
              </a:rPr>
              <a:t>“San Juan dice </a:t>
            </a:r>
            <a:r>
              <a:rPr lang="es-MX" b="1" dirty="0" err="1">
                <a:latin typeface="Avenir Next LT Pro" panose="020B0504020202020204" pitchFamily="34" charset="0"/>
                <a:cs typeface="Times New Roman" panose="02020603050405020304" pitchFamily="18" charset="0"/>
              </a:rPr>
              <a:t>tambien</a:t>
            </a:r>
            <a:r>
              <a:rPr lang="es-MX" b="1" dirty="0">
                <a:latin typeface="Avenir Next LT Pro" panose="020B0504020202020204" pitchFamily="34" charset="0"/>
                <a:cs typeface="Times New Roman" panose="02020603050405020304" pitchFamily="18" charset="0"/>
              </a:rPr>
              <a:t>: "Este es el amor de Dios, que guardemos sus mandamientos; y sus mandamientos no son gravosos". Romanes 3:31; 6:2; 1 Juan 5:3 (VM). En el nuevo nacimiento el </a:t>
            </a:r>
            <a:r>
              <a:rPr lang="es-MX" b="1" dirty="0" err="1">
                <a:latin typeface="Avenir Next LT Pro" panose="020B0504020202020204" pitchFamily="34" charset="0"/>
                <a:cs typeface="Times New Roman" panose="02020603050405020304" pitchFamily="18" charset="0"/>
              </a:rPr>
              <a:t>corazon</a:t>
            </a:r>
            <a:r>
              <a:rPr lang="es-MX" b="1" dirty="0">
                <a:latin typeface="Avenir Next LT Pro" panose="020B0504020202020204" pitchFamily="34" charset="0"/>
                <a:cs typeface="Times New Roman" panose="02020603050405020304" pitchFamily="18" charset="0"/>
              </a:rPr>
              <a:t> viene a quedar en </a:t>
            </a:r>
            <a:r>
              <a:rPr lang="es-MX" b="1" dirty="0" err="1">
                <a:latin typeface="Avenir Next LT Pro" panose="020B0504020202020204" pitchFamily="34" charset="0"/>
                <a:cs typeface="Times New Roman" panose="02020603050405020304" pitchFamily="18" charset="0"/>
              </a:rPr>
              <a:t>armonia</a:t>
            </a:r>
            <a:r>
              <a:rPr lang="es-MX" b="1" dirty="0">
                <a:latin typeface="Avenir Next LT Pro" panose="020B0504020202020204" pitchFamily="34" charset="0"/>
                <a:cs typeface="Times New Roman" panose="02020603050405020304" pitchFamily="18" charset="0"/>
              </a:rPr>
              <a:t> con Dios, al estarlo con su ley. Cuando se ha efectuado este gran cambio en el pecador, entonces ha pasado de la muerte a la vida, del pecado a la santidad, de la </a:t>
            </a:r>
            <a:r>
              <a:rPr lang="es-MX" b="1" dirty="0" err="1">
                <a:latin typeface="Avenir Next LT Pro" panose="020B0504020202020204" pitchFamily="34" charset="0"/>
                <a:cs typeface="Times New Roman" panose="02020603050405020304" pitchFamily="18" charset="0"/>
              </a:rPr>
              <a:t>transgresion</a:t>
            </a:r>
            <a:r>
              <a:rPr lang="es-MX" b="1" dirty="0">
                <a:latin typeface="Avenir Next LT Pro" panose="020B0504020202020204" pitchFamily="34" charset="0"/>
                <a:cs typeface="Times New Roman" panose="02020603050405020304" pitchFamily="18" charset="0"/>
              </a:rPr>
              <a:t> y </a:t>
            </a:r>
            <a:r>
              <a:rPr lang="es-MX" b="1" dirty="0" err="1">
                <a:latin typeface="Avenir Next LT Pro" panose="020B0504020202020204" pitchFamily="34" charset="0"/>
                <a:cs typeface="Times New Roman" panose="02020603050405020304" pitchFamily="18" charset="0"/>
              </a:rPr>
              <a:t>rebelion</a:t>
            </a:r>
            <a:r>
              <a:rPr lang="es-MX" b="1" dirty="0">
                <a:latin typeface="Avenir Next LT Pro" panose="020B0504020202020204" pitchFamily="34" charset="0"/>
                <a:cs typeface="Times New Roman" panose="02020603050405020304" pitchFamily="18" charset="0"/>
              </a:rPr>
              <a:t> a la obediencia y a la lealtad. Termino su antigua vida de </a:t>
            </a:r>
            <a:r>
              <a:rPr lang="es-MX" b="1" dirty="0" err="1">
                <a:latin typeface="Avenir Next LT Pro" panose="020B0504020202020204" pitchFamily="34" charset="0"/>
                <a:cs typeface="Times New Roman" panose="02020603050405020304" pitchFamily="18" charset="0"/>
              </a:rPr>
              <a:t>separacion</a:t>
            </a:r>
            <a:r>
              <a:rPr lang="es-MX" b="1" dirty="0">
                <a:latin typeface="Avenir Next LT Pro" panose="020B0504020202020204" pitchFamily="34" charset="0"/>
                <a:cs typeface="Times New Roman" panose="02020603050405020304" pitchFamily="18" charset="0"/>
              </a:rPr>
              <a:t> con Dios; y </a:t>
            </a:r>
            <a:r>
              <a:rPr lang="es-MX" b="1" dirty="0" err="1">
                <a:latin typeface="Avenir Next LT Pro" panose="020B0504020202020204" pitchFamily="34" charset="0"/>
                <a:cs typeface="Times New Roman" panose="02020603050405020304" pitchFamily="18" charset="0"/>
              </a:rPr>
              <a:t>comenzo</a:t>
            </a:r>
            <a:r>
              <a:rPr lang="es-MX" b="1" dirty="0">
                <a:latin typeface="Avenir Next LT Pro" panose="020B0504020202020204" pitchFamily="34" charset="0"/>
                <a:cs typeface="Times New Roman" panose="02020603050405020304" pitchFamily="18" charset="0"/>
              </a:rPr>
              <a:t> la nueva vida de reconciliación, fe y amor. Entonces "la justicia que requiere la ley" se </a:t>
            </a:r>
            <a:r>
              <a:rPr lang="es-MX" b="1" dirty="0" err="1">
                <a:latin typeface="Avenir Next LT Pro" panose="020B0504020202020204" pitchFamily="34" charset="0"/>
                <a:cs typeface="Times New Roman" panose="02020603050405020304" pitchFamily="18" charset="0"/>
              </a:rPr>
              <a:t>cumplira</a:t>
            </a:r>
            <a:r>
              <a:rPr lang="es-MX" b="1" dirty="0">
                <a:latin typeface="Avenir Next LT Pro" panose="020B0504020202020204" pitchFamily="34" charset="0"/>
                <a:cs typeface="Times New Roman" panose="02020603050405020304" pitchFamily="18" charset="0"/>
              </a:rPr>
              <a:t> "en nosotros, los que no andamos según la </a:t>
            </a:r>
            <a:r>
              <a:rPr lang="es-MX" b="1" dirty="0" err="1">
                <a:latin typeface="Avenir Next LT Pro" panose="020B0504020202020204" pitchFamily="34" charset="0"/>
                <a:cs typeface="Times New Roman" panose="02020603050405020304" pitchFamily="18" charset="0"/>
              </a:rPr>
              <a:t>carne,sino</a:t>
            </a:r>
            <a:r>
              <a:rPr lang="es-MX" b="1" dirty="0">
                <a:latin typeface="Avenir Next LT Pro" panose="020B0504020202020204" pitchFamily="34" charset="0"/>
                <a:cs typeface="Times New Roman" panose="02020603050405020304" pitchFamily="18" charset="0"/>
              </a:rPr>
              <a:t> según el espíritu". Romanes 8:4 (VM). Y el lenguaje del alma será “¡Cuanto amo yo tu ley! todo el </a:t>
            </a:r>
            <a:r>
              <a:rPr lang="es-MX" b="1" dirty="0" err="1">
                <a:latin typeface="Avenir Next LT Pro" panose="020B0504020202020204" pitchFamily="34" charset="0"/>
                <a:cs typeface="Times New Roman" panose="02020603050405020304" pitchFamily="18" charset="0"/>
              </a:rPr>
              <a:t>dia</a:t>
            </a:r>
            <a:r>
              <a:rPr lang="es-MX" b="1" dirty="0">
                <a:latin typeface="Avenir Next LT Pro" panose="020B0504020202020204" pitchFamily="34" charset="0"/>
                <a:cs typeface="Times New Roman" panose="02020603050405020304" pitchFamily="18" charset="0"/>
              </a:rPr>
              <a:t> es ella mi meditación". Salmo 119:97 </a:t>
            </a:r>
            <a:r>
              <a:rPr lang="es-MX" i="1" dirty="0">
                <a:latin typeface="Avenir Next LT Pro" panose="020B0504020202020204" pitchFamily="34" charset="0"/>
                <a:cs typeface="Times New Roman" panose="02020603050405020304" pitchFamily="18" charset="0"/>
              </a:rPr>
              <a:t>(El conflicto de los </a:t>
            </a:r>
            <a:r>
              <a:rPr lang="es-MX" i="1" dirty="0" err="1">
                <a:latin typeface="Avenir Next LT Pro" panose="020B0504020202020204" pitchFamily="34" charset="0"/>
                <a:cs typeface="Times New Roman" panose="02020603050405020304" pitchFamily="18" charset="0"/>
              </a:rPr>
              <a:t>sighs</a:t>
            </a:r>
            <a:r>
              <a:rPr lang="es-MX" i="1" dirty="0">
                <a:latin typeface="Avenir Next LT Pro" panose="020B0504020202020204" pitchFamily="34" charset="0"/>
                <a:cs typeface="Times New Roman" panose="02020603050405020304" pitchFamily="18" charset="0"/>
              </a:rPr>
              <a:t>, p. 461). .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Piensa en el vínculo entre amar a Dios y obedecer su Ley. ¿Por qué deberíamos expresar el amor por Dios de esa manera?</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TESOROS EN EL CIELO</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“No acumulen tesoros en la tierra, donde la polilla y el óxido corroen, y los ladrones socavan y roban. Sino acumulen tesoros en el cielo, donde ni polilla ni óxido corroen, ni ladrones destruyen ni roban. Porque donde esté el tesoro de ustedes, allí estará también su corazón” (Mateo 6: 19-21)</a:t>
            </a:r>
          </a:p>
          <a:p>
            <a:pPr algn="just"/>
            <a:r>
              <a:rPr lang="es-MX" sz="1600" b="1" dirty="0">
                <a:latin typeface="Avenir Next LT Pro Demi" panose="020B0704020202020204" pitchFamily="34" charset="0"/>
                <a:cs typeface="Times New Roman" panose="02020603050405020304" pitchFamily="18" charset="0"/>
              </a:rPr>
              <a:t>¿De qué verdades cruciales habla Jesús aquí?</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916832"/>
            <a:ext cx="8330736" cy="4850245"/>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Simplemente habla de que no pongamos nuestra confianza en las riquezas terrenales sino en la celestiales. </a:t>
            </a:r>
          </a:p>
          <a:p>
            <a:r>
              <a:rPr lang="es-MX" sz="2100" b="0" dirty="0">
                <a:latin typeface="Avenir Next LT Pro" panose="020B0504020202020204" pitchFamily="34" charset="0"/>
              </a:rPr>
              <a:t>Muchas de las parábolas de Jesús tocan el tema del dinero y las posesiones materiales o nuestra actitud hacia ellos. Hay más de dos mil referencias bíblicas que tratan este tema. La Biblia contiene menos de quinientas referencia a la fe y menos de cuatrocientas menciones a la oración. Obviamente, Dios considera que para sus hijos es importante tener conocimiento sobre el dinero, para que lo administren para él en los negocios de su Reino.</a:t>
            </a:r>
          </a:p>
          <a:p>
            <a:r>
              <a:rPr lang="es-MX" sz="2000" dirty="0">
                <a:latin typeface="Avenir Next LT Pro" panose="020B0504020202020204" pitchFamily="34" charset="0"/>
              </a:rPr>
              <a:t>“Reparad en estas palabras del Gran Maestro, que hablo como nunca hablo hombre alguno. Pone delante de vosotros la conducta a seguir si </a:t>
            </a:r>
            <a:r>
              <a:rPr lang="es-MX" sz="2000" dirty="0" err="1">
                <a:latin typeface="Avenir Next LT Pro" panose="020B0504020202020204" pitchFamily="34" charset="0"/>
              </a:rPr>
              <a:t>quereis</a:t>
            </a:r>
            <a:r>
              <a:rPr lang="es-MX" sz="2000" dirty="0">
                <a:latin typeface="Avenir Next LT Pro" panose="020B0504020202020204" pitchFamily="34" charset="0"/>
              </a:rPr>
              <a:t> servir a vuestros mejores intereses en esta vida, y haceros tesoros eternos. "No </a:t>
            </a:r>
            <a:r>
              <a:rPr lang="es-MX" sz="2000" dirty="0" err="1">
                <a:latin typeface="Avenir Next LT Pro" panose="020B0504020202020204" pitchFamily="34" charset="0"/>
              </a:rPr>
              <a:t>hagais</a:t>
            </a:r>
            <a:r>
              <a:rPr lang="es-MX" sz="2000" dirty="0">
                <a:latin typeface="Avenir Next LT Pro" panose="020B0504020202020204" pitchFamily="34" charset="0"/>
              </a:rPr>
              <a:t> tesoros en la tierra". Hay peligro de perderlo todo en la </a:t>
            </a:r>
            <a:r>
              <a:rPr lang="es-MX" sz="2000" dirty="0" err="1">
                <a:latin typeface="Avenir Next LT Pro" panose="020B0504020202020204" pitchFamily="34" charset="0"/>
              </a:rPr>
              <a:t>biisqueda</a:t>
            </a:r>
            <a:r>
              <a:rPr lang="es-MX" sz="2000" dirty="0">
                <a:latin typeface="Avenir Next LT Pro" panose="020B0504020202020204" pitchFamily="34" charset="0"/>
              </a:rPr>
              <a:t> de las ganancias mundanales, porque en la febril actividad que determina la </a:t>
            </a:r>
            <a:r>
              <a:rPr lang="es-MX" sz="2000" dirty="0" err="1">
                <a:latin typeface="Avenir Next LT Pro" panose="020B0504020202020204" pitchFamily="34" charset="0"/>
              </a:rPr>
              <a:t>busqueda</a:t>
            </a:r>
            <a:r>
              <a:rPr lang="es-MX" sz="2000" dirty="0">
                <a:latin typeface="Avenir Next LT Pro" panose="020B0504020202020204" pitchFamily="34" charset="0"/>
              </a:rPr>
              <a:t> de las riquezas terrenas, se olvidan los intereses eternos...” </a:t>
            </a:r>
            <a:r>
              <a:rPr lang="es-MX" sz="2000" b="0" dirty="0">
                <a:latin typeface="Avenir Next LT Pro" panose="020B0504020202020204" pitchFamily="34" charset="0"/>
              </a:rPr>
              <a:t>(</a:t>
            </a:r>
            <a:r>
              <a:rPr lang="es-MX" sz="2000" b="0" i="1" dirty="0" err="1">
                <a:latin typeface="Avenir Next LT Pro" panose="020B0504020202020204" pitchFamily="34" charset="0"/>
              </a:rPr>
              <a:t>That</a:t>
            </a:r>
            <a:r>
              <a:rPr lang="es-MX" sz="2000" b="0" i="1" dirty="0">
                <a:latin typeface="Avenir Next LT Pro" panose="020B0504020202020204" pitchFamily="34" charset="0"/>
              </a:rPr>
              <a:t> I May </a:t>
            </a:r>
            <a:r>
              <a:rPr lang="es-MX" sz="2000" b="0" i="1" dirty="0" err="1">
                <a:latin typeface="Avenir Next LT Pro" panose="020B0504020202020204" pitchFamily="34" charset="0"/>
              </a:rPr>
              <a:t>Know</a:t>
            </a:r>
            <a:r>
              <a:rPr lang="es-MX" sz="2000" b="0" i="1" dirty="0">
                <a:latin typeface="Avenir Next LT Pro" panose="020B0504020202020204" pitchFamily="34" charset="0"/>
              </a:rPr>
              <a:t> </a:t>
            </a:r>
            <a:r>
              <a:rPr lang="es-MX" sz="2000" b="0" i="1" dirty="0" err="1">
                <a:latin typeface="Avenir Next LT Pro" panose="020B0504020202020204" pitchFamily="34" charset="0"/>
              </a:rPr>
              <a:t>Him</a:t>
            </a:r>
            <a:r>
              <a:rPr lang="es-MX" sz="2000" b="0" i="1" dirty="0">
                <a:latin typeface="Avenir Next LT Pro" panose="020B0504020202020204" pitchFamily="34" charset="0"/>
              </a:rPr>
              <a:t>, p. 223; parcialmente en A fin de conocerle, p. 223).</a:t>
            </a: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“Porque donde esté el tesoro de ustedes, allí estará también su corazón” (Mat. 6:21). ¿Dónde te dice el corazón que está tu tesoro?.</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176063</TotalTime>
  <Words>2652</Words>
  <Application>Microsoft Office PowerPoint</Application>
  <PresentationFormat>Panorámica</PresentationFormat>
  <Paragraphs>59</Paragraphs>
  <Slides>10</Slides>
  <Notes>9</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10</vt:i4>
      </vt:variant>
    </vt:vector>
  </HeadingPairs>
  <TitlesOfParts>
    <vt:vector size="32"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Bahnschrift</vt:lpstr>
      <vt:lpstr>Bahnschrift SemiBold</vt:lpstr>
      <vt:lpstr>Bernard MT Condensed</vt:lpstr>
      <vt:lpstr>Calibri</vt:lpstr>
      <vt:lpstr>Calibri Light</vt:lpstr>
      <vt:lpstr>Eras Bold ITC</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5682</cp:revision>
  <dcterms:created xsi:type="dcterms:W3CDTF">2019-04-09T00:55:26Z</dcterms:created>
  <dcterms:modified xsi:type="dcterms:W3CDTF">2023-01-05T06:50:17Z</dcterms:modified>
</cp:coreProperties>
</file>