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C69"/>
    <a:srgbClr val="233867"/>
    <a:srgbClr val="1A0606"/>
    <a:srgbClr val="99B4C9"/>
    <a:srgbClr val="060000"/>
    <a:srgbClr val="98B5CC"/>
    <a:srgbClr val="000000"/>
    <a:srgbClr val="7E404B"/>
    <a:srgbClr val="F3AE36"/>
    <a:srgbClr val="F7E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72" autoAdjust="0"/>
    <p:restoredTop sz="90769" autoAdjust="0"/>
  </p:normalViewPr>
  <p:slideViewPr>
    <p:cSldViewPr showGuides="1">
      <p:cViewPr varScale="1">
        <p:scale>
          <a:sx n="86" d="100"/>
          <a:sy n="86" d="100"/>
        </p:scale>
        <p:origin x="82" y="13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02/03/2022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02/03/2022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alphaModFix amt="18000"/>
            <a:lum/>
          </a:blip>
          <a:srcRect/>
          <a:stretch>
            <a:fillRect t="-9000" b="-9000"/>
          </a:stretch>
        </a:blipFill>
        <a:effectLst/>
      </p:bgPr>
    </p:bg>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32871" y="1048101"/>
            <a:ext cx="8694681" cy="5796452"/>
          </a:xfrm>
          <a:prstGeom prst="rect">
            <a:avLst/>
          </a:prstGeom>
        </p:spPr>
      </p:pic>
      <p:sp>
        <p:nvSpPr>
          <p:cNvPr id="7" name="Rectángulo 6">
            <a:extLst>
              <a:ext uri="{FF2B5EF4-FFF2-40B4-BE49-F238E27FC236}">
                <a16:creationId xmlns:a16="http://schemas.microsoft.com/office/drawing/2014/main" id="{DE5D6099-A003-400A-A47B-D1C1756E01B7}"/>
              </a:ext>
            </a:extLst>
          </p:cNvPr>
          <p:cNvSpPr/>
          <p:nvPr userDrawn="1"/>
        </p:nvSpPr>
        <p:spPr>
          <a:xfrm>
            <a:off x="0" y="-1"/>
            <a:ext cx="10401246" cy="1049842"/>
          </a:xfrm>
          <a:prstGeom prst="rect">
            <a:avLst/>
          </a:prstGeom>
          <a:solidFill>
            <a:srgbClr val="233867"/>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2600" b="1" cap="none" spc="0" dirty="0">
                <a:ln w="0"/>
                <a:solidFill>
                  <a:schemeClr val="bg1"/>
                </a:solidFill>
                <a:effectLst/>
                <a:latin typeface="Arial Nova Light" panose="020B0304020202020204" pitchFamily="34" charset="0"/>
              </a:rPr>
              <a:t>EN ESTOS POSTREROS DÍAS:</a:t>
            </a:r>
          </a:p>
          <a:p>
            <a:pPr marL="3770313" indent="0" algn="l">
              <a:tabLst>
                <a:tab pos="4038600" algn="l"/>
              </a:tabLst>
            </a:pPr>
            <a:r>
              <a:rPr lang="es-MX" sz="3200" b="1" cap="none" spc="50" dirty="0">
                <a:ln w="0"/>
                <a:solidFill>
                  <a:schemeClr val="bg1"/>
                </a:solidFill>
                <a:effectLst/>
                <a:latin typeface="TradeGothic" panose="020B0500000000000000" pitchFamily="34" charset="0"/>
              </a:rPr>
              <a:t>EL MENSAJE DE HEBREOS</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0" y="1049842"/>
            <a:ext cx="2279662" cy="5796452"/>
          </a:xfrm>
          <a:prstGeom prst="rect">
            <a:avLst/>
          </a:prstGeom>
          <a:solidFill>
            <a:srgbClr val="99B4C9"/>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fontScale="70000" lnSpcReduction="2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JESÚS ABRE EL CAMINO A TRAVÉS DEL VELO</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10</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05 de Marzo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01246" y="3851"/>
            <a:ext cx="1790753" cy="6854260"/>
          </a:xfrm>
          <a:prstGeom prst="rect">
            <a:avLst/>
          </a:prstGeom>
          <a:solidFill>
            <a:srgbClr val="283C69"/>
          </a:solidFill>
          <a:ln>
            <a:solidFill>
              <a:srgbClr val="28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rot="20383113">
            <a:off x="9739150" y="12586"/>
            <a:ext cx="1269556" cy="1904334"/>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9">
            <a:extLst>
              <a:ext uri="{BEBA8EAE-BF5A-486C-A8C5-ECC9F3942E4B}">
                <a14:imgProps xmlns:a14="http://schemas.microsoft.com/office/drawing/2010/main">
                  <a14:imgLayer r:embed="rId10">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987459" y="1404163"/>
            <a:ext cx="2715785" cy="1592789"/>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625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“Porque no entró Cristo en el santuario hecho de mano, figura del verdadero, sino en el cielo mismo para presentarse ahora por nosotros ante Dios” </a:t>
            </a:r>
          </a:p>
          <a:p>
            <a:pPr algn="ctr"/>
            <a:r>
              <a:rPr lang="es-MX" sz="7100" b="1" kern="120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Heb</a:t>
            </a:r>
            <a:r>
              <a:rPr lang="es-MX" sz="7100" b="1" kern="1200" dirty="0">
                <a:solidFill>
                  <a:schemeClr val="tx1"/>
                </a:solidFill>
                <a:latin typeface="Arial Rounded MT Bold" panose="020F0704030504030204" pitchFamily="34" charset="0"/>
                <a:ea typeface="+mj-ea"/>
                <a:cs typeface="+mj-cs"/>
              </a:rPr>
              <a:t>. 9:24).</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31000" b="-3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02/03/2022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96752"/>
            <a:ext cx="11305256" cy="5544616"/>
          </a:xfrm>
          <a:blipFill>
            <a:blip r:embed="rId3">
              <a:alphaModFix amt="0"/>
            </a:blip>
            <a:tile tx="0" ty="0" sx="100000" sy="100000" flip="none" algn="tl"/>
          </a:blipFill>
        </p:spPr>
        <p:txBody>
          <a:bodyPr>
            <a:normAutofit fontScale="85000" lnSpcReduction="20000"/>
          </a:bodyPr>
          <a:lstStyle/>
          <a:p>
            <a:pPr marL="0" indent="0" algn="just">
              <a:buNone/>
            </a:pPr>
            <a:r>
              <a:rPr lang="es-MX" dirty="0"/>
              <a:t>Primero, la entrada de Jesús "dentro del velo" testifica de la eficacia del sacrificio de Jesús (vers. 19, 20) y de la perfección sin pecado de su carácter (</a:t>
            </a:r>
            <a:r>
              <a:rPr lang="es-MX" dirty="0" err="1"/>
              <a:t>Heb</a:t>
            </a:r>
            <a:r>
              <a:rPr lang="es-MX" dirty="0"/>
              <a:t>. 6: 19, 20; </a:t>
            </a:r>
            <a:r>
              <a:rPr lang="es-MX" dirty="0" err="1"/>
              <a:t>cf</a:t>
            </a:r>
            <a:r>
              <a:rPr lang="es-MX" dirty="0"/>
              <a:t> 4: 15; 5: 9, 10; 7: 26-28). Solo un ser sin pecado puede estar ante la presencia inmediata de Dios (</a:t>
            </a:r>
            <a:r>
              <a:rPr lang="es-MX" dirty="0" err="1"/>
              <a:t>Heb</a:t>
            </a:r>
            <a:r>
              <a:rPr lang="es-MX" dirty="0"/>
              <a:t>. 4: 15; 7: 26-28). En segundo lugar, la señal de la entrada de Jesús "dentro del velo" indica la grandeza de su logro (</a:t>
            </a:r>
            <a:r>
              <a:rPr lang="es-MX" dirty="0" err="1"/>
              <a:t>Heb</a:t>
            </a:r>
            <a:r>
              <a:rPr lang="es-MX" dirty="0"/>
              <a:t>. 8: 1). A Jesús, nuestro Representante, no se le concedió simplemente acceso a la Corte celestial; se sienta en el Trono con Dios. Nadie está más cerca del centro de poder en el Universo que Jesús. Finalmente, la entrada de Jesús "dentro del velo" nos habla de la profundidad del amor de Dios. Ha acercado a la raza que una vez se rebelara contra él.</a:t>
            </a:r>
          </a:p>
          <a:p>
            <a:pPr marL="0" indent="0" algn="just">
              <a:buNone/>
            </a:pPr>
            <a:r>
              <a:rPr lang="es-MX" dirty="0"/>
              <a:t>Hemos estudiado tres temas sobre el comienzo de Jesús en su ministerio Sumo Sacerdotal en nuestro favor: 1) Jesús ante el Padre; 2) La invitación de Dios; y 3) El camino nuevo y vivo a través del velo  </a:t>
            </a:r>
          </a:p>
          <a:p>
            <a:pPr marL="0" indent="0" algn="just">
              <a:buNone/>
            </a:pPr>
            <a:r>
              <a:rPr lang="es-MX" dirty="0"/>
              <a:t>“La ascensión de Cristo al cielo fue la señal de que sus seguidores iban a recibir la bendición prometida. Habían de esperarla antes de empezar a hacer su obra. Cuando Cristo entró por los portales celestiales, fue entronizado en medio de la adoración de los ángeles. Tan pronto como esta ceremonia hubo terminado, el Espíritu </a:t>
            </a:r>
            <a:r>
              <a:rPr lang="es-MX"/>
              <a:t>Santo descendió́ </a:t>
            </a:r>
            <a:r>
              <a:rPr lang="es-MX" dirty="0"/>
              <a:t>sobre los discípulos en abundantes raudales, y Cristo fue de veras glorificado con la misma gloria que </a:t>
            </a:r>
            <a:r>
              <a:rPr lang="es-MX" dirty="0" err="1"/>
              <a:t>había</a:t>
            </a:r>
            <a:r>
              <a:rPr lang="es-MX" dirty="0"/>
              <a:t> tenido con el Padre desde toda la eternidad. El derramamiento pentecostal era la comunicación del Cielo de que el Redentor había iniciado su ministerio celestial. De acuerdo con su promesa, había enviado al Espíritu Santo del cielo a sus seguidores como prueba de que, como Sacerdote y Rey, había recibido toda autoridad en el cielo y en la Tierra, y era el Ungido sobre su pueblo. [...]” </a:t>
            </a:r>
            <a:r>
              <a:rPr lang="es-MX" i="1" dirty="0"/>
              <a:t>(Hechos de los </a:t>
            </a:r>
            <a:r>
              <a:rPr lang="es-MX" i="1" dirty="0" err="1"/>
              <a:t>aspostoles</a:t>
            </a:r>
            <a:r>
              <a:rPr lang="es-MX" i="1" dirty="0"/>
              <a:t> p, 31,32, 38)</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104112" y="2708920"/>
            <a:ext cx="3096344" cy="1800200"/>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4400" b="4400"/>
          <a:stretch/>
        </p:blipFill>
        <p:spPr>
          <a:xfrm>
            <a:off x="7248128" y="2852936"/>
            <a:ext cx="3096344" cy="1800200"/>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36159" y="2852936"/>
            <a:ext cx="2691135" cy="1641021"/>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12776"/>
            <a:ext cx="7056784" cy="5445224"/>
          </a:xfrm>
          <a:prstGeom prst="rect">
            <a:avLst/>
          </a:prstGeom>
        </p:spPr>
        <p:txBody>
          <a:bodyPr wrap="square">
            <a:normAutofit fontScale="92500" lnSpcReduction="20000"/>
          </a:bodyPr>
          <a:lstStyle/>
          <a:p>
            <a:pPr algn="just">
              <a:spcAft>
                <a:spcPts val="600"/>
              </a:spcAft>
            </a:pPr>
            <a:r>
              <a:rPr lang="es-MX" sz="2100" b="1" dirty="0">
                <a:ln>
                  <a:solidFill>
                    <a:schemeClr val="tx1"/>
                  </a:solidFill>
                </a:ln>
                <a:latin typeface="+mj-lt"/>
                <a:ea typeface="+mj-ea"/>
                <a:cs typeface="+mj-cs"/>
              </a:rPr>
              <a:t>En Hebreos, la ascensión de Cristo marca el comienzo de su reinado y el comienzo de su ministerio </a:t>
            </a:r>
            <a:r>
              <a:rPr lang="es-MX" sz="2100" b="1" dirty="0" err="1">
                <a:ln>
                  <a:solidFill>
                    <a:schemeClr val="tx1"/>
                  </a:solidFill>
                </a:ln>
                <a:latin typeface="+mj-lt"/>
                <a:ea typeface="+mj-ea"/>
                <a:cs typeface="+mj-cs"/>
              </a:rPr>
              <a:t>sumosacerdotal</a:t>
            </a:r>
            <a:r>
              <a:rPr lang="es-MX" sz="2100" b="1" dirty="0">
                <a:ln>
                  <a:solidFill>
                    <a:schemeClr val="tx1"/>
                  </a:solidFill>
                </a:ln>
                <a:latin typeface="+mj-lt"/>
                <a:ea typeface="+mj-ea"/>
                <a:cs typeface="+mj-cs"/>
              </a:rPr>
              <a:t> en el cielo. Cuando Cristo ascendió al cielo, se presentó ante Dios en nuestro favor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9:24). En tiempos del Antiguo Testamento, se requería que todo varón se presentara delante de Dios tres veces al año. Las fiestas de peregrinación eran la Pascua, la Fiesta de las Semanas y la Fiesta de los Tabernáculos (</a:t>
            </a:r>
            <a:r>
              <a:rPr lang="es-MX" sz="2100" b="1" dirty="0" err="1">
                <a:ln>
                  <a:solidFill>
                    <a:schemeClr val="tx1"/>
                  </a:solidFill>
                </a:ln>
                <a:latin typeface="+mj-lt"/>
                <a:ea typeface="+mj-ea"/>
                <a:cs typeface="+mj-cs"/>
              </a:rPr>
              <a:t>Éxo</a:t>
            </a:r>
            <a:r>
              <a:rPr lang="es-MX" sz="2100" b="1" dirty="0">
                <a:ln>
                  <a:solidFill>
                    <a:schemeClr val="tx1"/>
                  </a:solidFill>
                </a:ln>
                <a:latin typeface="+mj-lt"/>
                <a:ea typeface="+mj-ea"/>
                <a:cs typeface="+mj-cs"/>
              </a:rPr>
              <a:t>. 23:14-17). Su propósito era presentarse ante Dios (Sal. 42:2).</a:t>
            </a:r>
          </a:p>
          <a:p>
            <a:pPr algn="just">
              <a:spcAft>
                <a:spcPts val="600"/>
              </a:spcAft>
            </a:pPr>
            <a:r>
              <a:rPr lang="es-MX" sz="2100" b="1" dirty="0">
                <a:ln>
                  <a:solidFill>
                    <a:schemeClr val="tx1"/>
                  </a:solidFill>
                </a:ln>
                <a:latin typeface="+mj-lt"/>
                <a:ea typeface="+mj-ea"/>
                <a:cs typeface="+mj-cs"/>
              </a:rPr>
              <a:t>Cuando Dios apareció a los israelitas en el Monte Sinaí, estos temieron la presencia de Dios. Moisés se convirtió en su intermediario. A lo largo de la historia de Israel, los sacerdotes fueron los mediadores. Pero incluso a ellos se les prohibía entrar cuando quisieran en el Lugar Santísimo del Tabernáculo. Los velos funcionaban como límites y como protección para los sacerdotes cuando ministraban en el Santuario. Hebreos invita a su audiencia, e implícitamente a nosotros, a acercarnos al Santuario a través del velo, es decir, a través de la carne de Cristo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10:20).</a:t>
            </a:r>
          </a:p>
          <a:p>
            <a:pPr algn="just">
              <a:spcAft>
                <a:spcPts val="600"/>
              </a:spcAft>
            </a:pPr>
            <a:r>
              <a:rPr lang="es-MX" sz="2100" b="1" dirty="0">
                <a:ln>
                  <a:solidFill>
                    <a:schemeClr val="tx1"/>
                  </a:solidFill>
                </a:ln>
                <a:latin typeface="+mj-lt"/>
                <a:ea typeface="+mj-ea"/>
                <a:cs typeface="+mj-cs"/>
              </a:rPr>
              <a:t>En la lección de esta semana estudiaremos tres temas sobre el comienzo de Jesús en su ministerio Sumo Sacerdotal en nuestro favor: 1) Jesús ante el Padre; 2) La invitación de Dios; y 3) El camino nuevo y vivo a través del velo</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rotWithShape="1">
          <a:blip r:embed="rId3">
            <a:extLst>
              <a:ext uri="{28A0092B-C50C-407E-A947-70E740481C1C}">
                <a14:useLocalDpi xmlns:a14="http://schemas.microsoft.com/office/drawing/2010/main" val="0"/>
              </a:ext>
            </a:extLst>
          </a:blip>
          <a:srcRect l="16290" t="22694" r="32125" b="31110"/>
          <a:stretch/>
        </p:blipFill>
        <p:spPr>
          <a:xfrm>
            <a:off x="7680175" y="3012115"/>
            <a:ext cx="2691133" cy="1641021"/>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830997"/>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JESÚS ABRE EL CAMINO A TRAVÉS DEL VELO</a:t>
            </a:r>
          </a:p>
          <a:p>
            <a:pPr algn="ctr"/>
            <a:endParaRPr lang="es-MX" sz="2400" b="1" dirty="0">
              <a:solidFill>
                <a:schemeClr val="bg1"/>
              </a:solidFill>
              <a:latin typeface="Lucida Sans Unicode" panose="020B0602030504020204" pitchFamily="34" charset="0"/>
              <a:cs typeface="Lucida Sans Unicode" panose="020B0602030504020204" pitchFamily="34" charset="0"/>
            </a:endParaRP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052736"/>
            <a:ext cx="8173419" cy="5760640"/>
          </a:xfrm>
          <a:prstGeom prst="rect">
            <a:avLst/>
          </a:prstGeom>
          <a:noFill/>
        </p:spPr>
        <p:txBody>
          <a:bodyPr wrap="square" rtlCol="0">
            <a:normAutofit lnSpcReduction="10000"/>
          </a:bodyPr>
          <a:lstStyle/>
          <a:p>
            <a:pPr indent="808038" algn="just">
              <a:spcAft>
                <a:spcPts val="600"/>
              </a:spcAft>
              <a:tabLst>
                <a:tab pos="808038" algn="l"/>
              </a:tabLst>
            </a:pPr>
            <a:r>
              <a:rPr lang="es-MX" dirty="0">
                <a:latin typeface="+mj-lt"/>
                <a:cs typeface="Times New Roman" panose="02020603050405020304" pitchFamily="18" charset="0"/>
              </a:rPr>
              <a:t>os seres humanos fueron excluidos durante mucho tiempo del acceso a todos 	los beneficios del gobierno de Dios y del acceso a su presencia. 	Adán y Eva 	fueron expulsados del Jardín del Edén y excluidos del Árbol de la 	Vida. Su 	alienación de Dios los llevó a la ignorancia, a la indigencia moral, a la esclavitud del diablo y, finalmente, a la muerte. Nuestra situación, sin embargo, no fue el resultado de una injustificada discriminación divina o de una injusticia. Fue el resultado de nuestras propias decisiones.</a:t>
            </a:r>
          </a:p>
          <a:p>
            <a:pPr algn="just">
              <a:spcAft>
                <a:spcPts val="600"/>
              </a:spcAft>
              <a:tabLst>
                <a:tab pos="808038" algn="l"/>
              </a:tabLst>
            </a:pPr>
            <a:r>
              <a:rPr lang="es-MX" dirty="0">
                <a:latin typeface="+mj-lt"/>
                <a:cs typeface="Times New Roman" panose="02020603050405020304" pitchFamily="18" charset="0"/>
              </a:rPr>
              <a:t>Cristo se presentó ante Dios en el cielo en nuestro favor. De acuerdo con las fiestas del Antiguo Testamento, Cristo murió en la Pascua. Luego, después de su resurrección, ascendió inicialmente al Padre en el momento en que los sacerdotes agitaban su gavilla de cebada (ver Juan 20:17; Efe. 4:8). Cristo ascendió de nuevo por última vez después de cuarenta días, para sentarse a la diestra de Dios. Cuando la investidura de Cristo como nuestro Sumo Sacerdote tuvo lugar en el cielo, el Espíritu Santo se derramó durante Pentecostés sobre los seguidores de Cristo en la Tierra.</a:t>
            </a:r>
          </a:p>
          <a:p>
            <a:pPr algn="just">
              <a:spcAft>
                <a:spcPts val="300"/>
              </a:spcAft>
              <a:tabLst>
                <a:tab pos="808038" algn="l"/>
              </a:tabLst>
            </a:pPr>
            <a:r>
              <a:rPr lang="es-MX" b="1" dirty="0">
                <a:cs typeface="Times New Roman" panose="02020603050405020304" pitchFamily="18" charset="0"/>
              </a:rPr>
              <a:t>Nunca podremos alcanzar la perfección por nuestras propias buenas obras. El alma que contempla a Jesús por fe repudia su propia justicia. Se da cuenta de que es incompleta, de que su arrepentimiento es insuficiente, su mayor fe es debilidad, su sacrificio más costoso es pobre, y se arroja con humildad al pie de la cruz. Pero una voz le habla desde los oráculos de la Palabra de Dios. Con asombro oye este mensaje: ‘Vosotros estáis completos en él». Colosenses 2: I0. Su alma descansa ahora. Ya no necesita esforzarse para encontrar algo valioso en sí misma, alguna obra meritoria con la cual ganar el favor de Dios </a:t>
            </a:r>
            <a:r>
              <a:rPr lang="es-MX" i="1" dirty="0">
                <a:cs typeface="Times New Roman" panose="02020603050405020304" pitchFamily="18" charset="0"/>
              </a:rPr>
              <a:t>(Reflejemos a Jesús, p. 68).</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7355" r="7355"/>
          <a:stretch/>
        </p:blipFill>
        <p:spPr>
          <a:xfrm>
            <a:off x="8617160" y="1556792"/>
            <a:ext cx="3598514"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79376" y="896699"/>
            <a:ext cx="1008112"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L</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1384995"/>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JESÚS ANTE EL PADRE</a:t>
            </a: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830997"/>
          </a:xfrm>
          <a:prstGeom prst="rect">
            <a:avLst/>
          </a:prstGeom>
          <a:noFill/>
        </p:spPr>
        <p:txBody>
          <a:bodyPr wrap="square" rtlCol="0">
            <a:spAutoFit/>
          </a:bodyPr>
          <a:lstStyle/>
          <a:p>
            <a:pPr algn="just"/>
            <a:r>
              <a:rPr lang="es-MX" sz="1600" b="1" i="1" dirty="0">
                <a:cs typeface="Times New Roman" panose="02020603050405020304" pitchFamily="18" charset="0"/>
              </a:rPr>
              <a:t>“Porque no entró Cristo en el santuario hecho de mano, figura del verdadero, sino en el cielo mismo para presentarse ahora por nosotros ante Dios;”. (Hebreos 9: 24) </a:t>
            </a:r>
          </a:p>
          <a:p>
            <a:pPr algn="just"/>
            <a:r>
              <a:rPr lang="es-MX" sz="1600" b="1" dirty="0">
                <a:cs typeface="Times New Roman" panose="02020603050405020304" pitchFamily="18" charset="0"/>
              </a:rPr>
              <a:t>Lee Hebreos 9:24. Según este pasaje, ¿cuál era el propósito de la ascensión de Jesús al cielo?</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501626"/>
            <a:ext cx="8362351" cy="5239742"/>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Presentarse ante el Padre en lugar de nosotros para interceder con su sangre derramada en la cruz.</a:t>
            </a:r>
          </a:p>
          <a:p>
            <a:r>
              <a:rPr lang="es-MX" b="0" dirty="0">
                <a:solidFill>
                  <a:prstClr val="black"/>
                </a:solidFill>
                <a:latin typeface="Calibri Light" panose="020F0302020204030204"/>
              </a:rPr>
              <a:t>Fue la Deidad quien se organizó para restaurar el acceso de la humanidad a todos los beneficios del gobierno de Dios y su presencia, a pesar de que la humanidad se unió a Satanás para anular el gobierno de Dios en la Tierra. El costo de esta lucha fue enorme, y todo el cielo se involucró en la obra de salvar a la humanidad (</a:t>
            </a:r>
            <a:r>
              <a:rPr lang="es-MX" b="0" dirty="0" err="1">
                <a:solidFill>
                  <a:prstClr val="black"/>
                </a:solidFill>
                <a:latin typeface="Calibri Light" panose="020F0302020204030204"/>
              </a:rPr>
              <a:t>Heb</a:t>
            </a:r>
            <a:r>
              <a:rPr lang="es-MX" b="0" dirty="0">
                <a:solidFill>
                  <a:prstClr val="black"/>
                </a:solidFill>
                <a:latin typeface="Calibri Light" panose="020F0302020204030204"/>
              </a:rPr>
              <a:t>. 1: 14). Dios mismo pagó el precio más grande cuando murió en la Cruz en la persona del Hijo, para restaurar a la humanidad a un acceso pleno y seguro a Dios.</a:t>
            </a:r>
          </a:p>
          <a:p>
            <a:r>
              <a:rPr lang="es-MX" dirty="0">
                <a:solidFill>
                  <a:prstClr val="black"/>
                </a:solidFill>
                <a:latin typeface="Calibri" panose="020F0502020204030204"/>
              </a:rPr>
              <a:t>Estos símbolos se cumplieron no solo en cuanto al acontecimiento sino también en cuanto al tiempo. El día 14 del primer mes de los judíos, el mismo día y el mismo mes en que quince largos siglos antes el cordero pascual había sido inmolado, Cristo, después de haber comido la pascua con sus discípulos, estableció la institución que debía conmemorar su propia muerte como “Cordero de Dios, que quita el pecado del mundo”. En aquella misma noche fue aprehendido por manos impías, para ser crucificado e inmolado. Y como antitipo de la gavilla mecida, nuestro Señor fue resucitado de entre los muertos al tercer día, “primicias de los que durmieron”, cual ejemplo de todos los justos </a:t>
            </a:r>
            <a:r>
              <a:rPr lang="es-MX" b="0" i="1" dirty="0">
                <a:solidFill>
                  <a:prstClr val="black"/>
                </a:solidFill>
                <a:latin typeface="Calibri" panose="020F0502020204030204"/>
              </a:rPr>
              <a:t>(El conflicto de los siglos, p. 396)</a:t>
            </a:r>
            <a:r>
              <a:rPr lang="es-MX" dirty="0">
                <a:solidFill>
                  <a:prstClr val="black"/>
                </a:solidFill>
                <a:latin typeface="Calibri" panose="020F0502020204030204"/>
              </a:rPr>
              <a:t>.</a:t>
            </a:r>
          </a:p>
          <a:p>
            <a:r>
              <a:rPr lang="es-MX" dirty="0"/>
              <a:t>Reflexionando: </a:t>
            </a:r>
            <a:r>
              <a:rPr lang="es-MX" dirty="0">
                <a:solidFill>
                  <a:srgbClr val="FF0000"/>
                </a:solidFill>
                <a:latin typeface="Calibri" panose="020F0502020204030204"/>
              </a:rPr>
              <a:t>Una vez más, ¿por qué la realidad de Cristo –no solo su Cruz sino también su mediación ahora en el cielo– debe sustentar la seguridad de nuestra salvación?</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INVITACIÓN DE DIOS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“porque no podían soportar lo que se ordenaba: Si aun una bestia tocare el monte, será apedreada, o pasada con dardo; y tan terrible era lo que se veía, que Moisés dijo: Estoy espantado y temblando;” (Efesios 3: 19).</a:t>
            </a:r>
          </a:p>
          <a:p>
            <a:pPr algn="just"/>
            <a:r>
              <a:rPr lang="es-MX" sz="1700" b="1" dirty="0"/>
              <a:t>Lee Hebreos 12:18 al 21. ¿Cuál fue la experiencia de Israel en el monte Sinaí?</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628800"/>
            <a:ext cx="8330736" cy="5157192"/>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De miedo de temor, y no aceptaron la invitación de Dios personal con él, y enviaron a </a:t>
            </a:r>
            <a:r>
              <a:rPr lang="es-MX" dirty="0" err="1"/>
              <a:t>Moises</a:t>
            </a:r>
            <a:r>
              <a:rPr lang="es-MX" dirty="0"/>
              <a:t> en su lugar. </a:t>
            </a:r>
          </a:p>
          <a:p>
            <a:r>
              <a:rPr lang="es-MX" b="0" dirty="0">
                <a:solidFill>
                  <a:prstClr val="black"/>
                </a:solidFill>
                <a:latin typeface="Calibri Light" panose="020F0302020204030204"/>
                <a:ea typeface="+mn-ea"/>
              </a:rPr>
              <a:t>La adoración de Israel al becerro de oro en el Monte Sinaí fue similar en su significado y consecuencia al pecado de Adán y de Eva en el Jardín del Edén. Sin embargo, Dios no destruyó a Israel de inmediato, sino que decidió suspender el castigo, tal como lo había hecho con Adán y Eva. Sin embargo, el pecado de Israel hizo que Dios lo echara de su presencia: "Jehová dijo a Moisés: Anda, sube de aquí, tú y el pueblo que sacaste de la tierra de Egipto [...] enviaré delante de ti el ángel [...] pero yo no subiré en medio de ti, porque eres pueblo de dura cerviz" (</a:t>
            </a:r>
            <a:r>
              <a:rPr lang="es-MX" b="0" dirty="0" err="1">
                <a:solidFill>
                  <a:prstClr val="black"/>
                </a:solidFill>
                <a:latin typeface="Calibri Light" panose="020F0302020204030204"/>
                <a:ea typeface="+mn-ea"/>
              </a:rPr>
              <a:t>Éxo</a:t>
            </a:r>
            <a:r>
              <a:rPr lang="es-MX" b="0" dirty="0">
                <a:solidFill>
                  <a:prstClr val="black"/>
                </a:solidFill>
                <a:latin typeface="Calibri Light" panose="020F0302020204030204"/>
                <a:ea typeface="+mn-ea"/>
              </a:rPr>
              <a:t>. 33: 1-3). El Tabernáculo, que servía como lugar temporal para adorar a Dios, fue removido del campamento y colocado afuera, lejos del campamento (vers. 7). </a:t>
            </a:r>
          </a:p>
          <a:p>
            <a:r>
              <a:rPr lang="es-MX" dirty="0">
                <a:solidFill>
                  <a:schemeClr val="tx1"/>
                </a:solidFill>
                <a:latin typeface="+mn-lt"/>
                <a:ea typeface="+mn-ea"/>
              </a:rPr>
              <a:t>Al proclamar los Diez Mandamientos a los hijos de Israel con su propia voz, Dios demostró su importancia. En medio de una grandiosidad pavorosa, dio a conocer su majestad y autoridad como Gobernador del mundo. Lo hizo para grabar en la mente de su pueblo la santidad de su ley y la importancia de observarla. El poder y la gloria con que fue dada la ley revelan su importancia. Es la fe una vez dada a los santos por Cristo nuestro Redentor hablando desde el Sinaí </a:t>
            </a:r>
            <a:r>
              <a:rPr lang="es-MX" b="0" i="1" dirty="0">
                <a:solidFill>
                  <a:schemeClr val="tx1"/>
                </a:solidFill>
                <a:latin typeface="+mn-lt"/>
                <a:ea typeface="+mn-ea"/>
              </a:rPr>
              <a:t>(Testimonios para la iglesia, t. 8, pp. 209, 210).</a:t>
            </a:r>
          </a:p>
          <a:p>
            <a:r>
              <a:rPr lang="es-MX" dirty="0">
                <a:solidFill>
                  <a:schemeClr val="tx1"/>
                </a:solidFill>
              </a:rPr>
              <a:t>Reflexionando:</a:t>
            </a:r>
            <a:r>
              <a:rPr lang="es-MX" dirty="0"/>
              <a:t> </a:t>
            </a:r>
            <a:r>
              <a:rPr lang="es-MX" dirty="0">
                <a:solidFill>
                  <a:srgbClr val="FF0000"/>
                </a:solidFill>
              </a:rPr>
              <a:t>¿Por qué no debemos tener miedo de acercarnos a un Dios santo? Sin embargo, ¿de qué manera se nos exhorta que debemos acercarnos?</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LA NECESIDAD DE UN VELO</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92696"/>
            <a:ext cx="8484759" cy="1077218"/>
          </a:xfrm>
          <a:prstGeom prst="rect">
            <a:avLst/>
          </a:prstGeom>
          <a:noFill/>
        </p:spPr>
        <p:txBody>
          <a:bodyPr wrap="square" rtlCol="0">
            <a:spAutoFit/>
          </a:bodyPr>
          <a:lstStyle/>
          <a:p>
            <a:pPr algn="just"/>
            <a:r>
              <a:rPr lang="es-MX" sz="1600" b="1" i="1" dirty="0">
                <a:cs typeface="Times New Roman" panose="02020603050405020304" pitchFamily="18" charset="0"/>
              </a:rPr>
              <a:t>“Así que, hermanos, teniendo libertad para entrar en el Lugar Santísimo por la sangre de Jesucristo, por el camino nuevo y vivo que él nos abrió a través del velo, esto es, de su carne,” (Hebreos 10: 19-20)</a:t>
            </a:r>
          </a:p>
          <a:p>
            <a:pPr algn="just"/>
            <a:r>
              <a:rPr lang="es-MX" sz="1600" b="1" dirty="0">
                <a:cs typeface="Times New Roman" panose="02020603050405020304" pitchFamily="18" charset="0"/>
              </a:rPr>
              <a:t>Lee Levítico 16:1 y 2; y 10:1 al 3. ¿Qué advertencia tenemos en estos pasajes?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263352" y="1792562"/>
            <a:ext cx="8395482" cy="5092822"/>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Que Jesús es nuestro velo protector, en los pasajes anteriores Dios les advierte que no en todo tiempo entrara detrás del velo para que no muriera.</a:t>
            </a:r>
          </a:p>
          <a:p>
            <a:pPr>
              <a:spcAft>
                <a:spcPts val="300"/>
              </a:spcAft>
            </a:pPr>
            <a:r>
              <a:rPr lang="es-MX" dirty="0">
                <a:solidFill>
                  <a:prstClr val="black"/>
                </a:solidFill>
                <a:latin typeface="Calibri Light" panose="020F0302020204030204"/>
                <a:cs typeface="Times New Roman" panose="02020603050405020304" pitchFamily="18" charset="0"/>
              </a:rPr>
              <a:t>La presencia y la gloria de Dios en el campamento de Israel siempre estuvieron protegidas por un velo protector, ya sea la mano de Dios que protegió a Moisés, la cortina interior del Santuario como una barrera protectora para los sacerdotes, o los levitas como un muro protector del Santuario para Israel. Estos velos protectores eran la continuación de la espada de fuego que impedía el acceso al árbol de la vida en el Jardín del Edén (</a:t>
            </a:r>
            <a:r>
              <a:rPr lang="es-MX" dirty="0" err="1">
                <a:solidFill>
                  <a:prstClr val="black"/>
                </a:solidFill>
                <a:latin typeface="Calibri Light" panose="020F0302020204030204"/>
                <a:cs typeface="Times New Roman" panose="02020603050405020304" pitchFamily="18" charset="0"/>
              </a:rPr>
              <a:t>Gén</a:t>
            </a:r>
            <a:r>
              <a:rPr lang="es-MX" dirty="0">
                <a:solidFill>
                  <a:prstClr val="black"/>
                </a:solidFill>
                <a:latin typeface="Calibri Light" panose="020F0302020204030204"/>
                <a:cs typeface="Times New Roman" panose="02020603050405020304" pitchFamily="18" charset="0"/>
              </a:rPr>
              <a:t>. 3: 24). Pero todos estos velos, desde el Edén hasta el Éxodo, finalmente serían quitados mediante el ministerio de Jesucristo. </a:t>
            </a:r>
          </a:p>
          <a:p>
            <a:pPr>
              <a:spcAft>
                <a:spcPts val="300"/>
              </a:spcAft>
            </a:pPr>
            <a:r>
              <a:rPr lang="es-MX" b="1" dirty="0">
                <a:solidFill>
                  <a:prstClr val="black"/>
                </a:solidFill>
                <a:latin typeface="Calibri" panose="020F0502020204030204"/>
                <a:cs typeface="Times New Roman" panose="02020603050405020304" pitchFamily="18" charset="0"/>
              </a:rPr>
              <a:t>En el Santuario del tabernáculo construido en el desierto y en el del templo, que eran símbolos terrenales de la morada de Dios, había un lugar sagrado para su presencia. El velo adornado de querubines a su entrada solo debía ser alzado por una mano. Alzar aquel velo, y entrar sin invitación en el sagrado misterio del Lugar Santísimo, acarreaba la muerte, pues sobre el propiciatorio descansaba la gloria del Santo de los santos, a la que nadie podía mirar y sobrevivir. En el único día del año señalado para el desempeño de su ministerio en el Lugar Santísimo, el sumo sacerdote penetraba en él temblando ante la presencia de Dios, mientras que nubes de incienso velaban la gloria ante sus ojos. En todos los atrios del templo se acallaba todo rumor. Ningún sacerdote actuaba en los altares. Los adoradores, inclinados en silencioso temor, dirigían sus peticiones en demanda de misericordia divina </a:t>
            </a:r>
            <a:r>
              <a:rPr lang="es-MX" i="1" dirty="0">
                <a:solidFill>
                  <a:prstClr val="black"/>
                </a:solidFill>
                <a:latin typeface="Calibri" panose="020F0502020204030204"/>
                <a:cs typeface="Times New Roman" panose="02020603050405020304" pitchFamily="18" charset="0"/>
              </a:rPr>
              <a:t>(El ministerio de curación, p. 344).</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Piensa en lo que implicaba que el Dios creador, el que hizo el Universo, viviera entre su pueblo, que en ese momento era una nación de esclavos fugitivos.</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58834" y="1523691"/>
            <a:ext cx="3533166" cy="4929643"/>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CAMINO NUEVO Y VIVO A TRAVÉS DEL VELO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20688"/>
            <a:ext cx="8330736" cy="830997"/>
          </a:xfrm>
          <a:prstGeom prst="rect">
            <a:avLst/>
          </a:prstGeom>
          <a:noFill/>
        </p:spPr>
        <p:txBody>
          <a:bodyPr wrap="square" rtlCol="0">
            <a:spAutoFit/>
          </a:bodyPr>
          <a:lstStyle/>
          <a:p>
            <a:pPr algn="just"/>
            <a:r>
              <a:rPr lang="es-MX" sz="1600" b="1" i="1" dirty="0">
                <a:cs typeface="Times New Roman" panose="02020603050405020304" pitchFamily="18" charset="0"/>
              </a:rPr>
              <a:t>“por el camino nuevo y vivo que él nos abrió a través del velo, esto es, de su carne,” (Hebreos 10: 20)</a:t>
            </a:r>
          </a:p>
          <a:p>
            <a:pPr algn="just"/>
            <a:r>
              <a:rPr lang="es-MX" sz="1600" b="1" i="1" dirty="0">
                <a:cs typeface="Times New Roman" panose="02020603050405020304" pitchFamily="18" charset="0"/>
              </a:rPr>
              <a:t>Lee Hebreos 10:19 al 22. ¿Qué invitación tenemos en este pasaje?</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412776"/>
            <a:ext cx="8296729" cy="5400600"/>
          </a:xfrm>
          <a:prstGeom prst="rect">
            <a:avLst/>
          </a:prstGeom>
          <a:noFill/>
        </p:spPr>
        <p:txBody>
          <a:bodyPr wrap="square" rtlCol="0">
            <a:normAutofit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Que vayamos por el camino nuevo y vivo que es en Cristo Jesús ya que el nos abrió el velo.</a:t>
            </a:r>
          </a:p>
          <a:p>
            <a:pPr>
              <a:lnSpc>
                <a:spcPct val="110000"/>
              </a:lnSpc>
              <a:spcAft>
                <a:spcPts val="300"/>
              </a:spcAft>
            </a:pPr>
            <a:r>
              <a:rPr lang="es-MX" dirty="0">
                <a:latin typeface="Calibri Light (Titulos)"/>
                <a:cs typeface="Times New Roman" panose="02020603050405020304" pitchFamily="18" charset="0"/>
              </a:rPr>
              <a:t>La muerte, la resurrección y la ascensión de Jesús fueron el momento crucial en el esfuerzo prolongado y sostenido de Dios por restaurar a la humanidad a la comunión con él. La primera evidencia de este cambio se vio en su bautismo. Los cielos se abrieron y, por primera vez desde la proclamación de los Diez Mandamientos en el Monte Sinaí, Dios habló directa y audiblemente a la asamblea. Por medio de Jesús, se abrió el velo.</a:t>
            </a:r>
            <a:r>
              <a:rPr lang="es-MX" dirty="0">
                <a:latin typeface="Calibri Light cuerpo"/>
                <a:cs typeface="Times New Roman" panose="02020603050405020304" pitchFamily="18" charset="0"/>
              </a:rPr>
              <a:t>  </a:t>
            </a:r>
          </a:p>
          <a:p>
            <a:pPr>
              <a:lnSpc>
                <a:spcPct val="110000"/>
              </a:lnSpc>
              <a:spcAft>
                <a:spcPts val="300"/>
              </a:spcAft>
            </a:pPr>
            <a:r>
              <a:rPr lang="es-MX" b="1" dirty="0">
                <a:latin typeface="+mn-lt"/>
                <a:cs typeface="Times New Roman" panose="02020603050405020304" pitchFamily="18" charset="0"/>
              </a:rPr>
              <a:t>“Así que, hermanos, teniendo libertad para entrar en el Lugar Santísimo por la sangre de Jesucristo, por el camino nuevo y vivo que él nos abrió a través del velo, esto es, de su carne, y teniendo un gran sacerdote sobre la casa de Dios, acerquémonos con corazón sincero, en plena certidumbre de fe, purificados los corazones de mala conciencia, y lavados los cuerpos con agua pura. Mantengamos firme, sin fluctuar, la profesión de nuestra esperanza, porque fiel es el que prometió. Y considerémonos unos a otros para estimulamos al amor y a las buenas obras; no dejando de congregarnos, como algunos tienen por costumbre, sino exhortándonos; y tanto más, cuanto veis que aquel día se acerca”. </a:t>
            </a:r>
            <a:r>
              <a:rPr lang="es-MX" i="1" dirty="0">
                <a:latin typeface="+mn-lt"/>
                <a:cs typeface="Times New Roman" panose="02020603050405020304" pitchFamily="18" charset="0"/>
              </a:rPr>
              <a:t>Hebreos 10:19-25 (Alza tus ojos, p. 231).</a:t>
            </a:r>
          </a:p>
          <a:p>
            <a:pPr>
              <a:spcAft>
                <a:spcPts val="300"/>
              </a:spcAft>
            </a:pPr>
            <a:r>
              <a:rPr lang="es-MX"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¿Qué acusaciones podría hacer Satanás contra ti delante de Dios, si pudiera? Aunque es un mentiroso, ¿cuánto tendría que mentir sobre ti para procurar tu condenación? ¿Cuál es tu única esperanza?</a:t>
            </a:r>
            <a:endParaRPr lang="es-MX"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ELLOS VERÁN SU ROSTRO</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92696"/>
            <a:ext cx="8330736" cy="1138773"/>
          </a:xfrm>
          <a:prstGeom prst="rect">
            <a:avLst/>
          </a:prstGeom>
          <a:noFill/>
        </p:spPr>
        <p:txBody>
          <a:bodyPr wrap="square" rtlCol="0">
            <a:spAutoFit/>
          </a:bodyPr>
          <a:lstStyle/>
          <a:p>
            <a:pPr algn="just"/>
            <a:r>
              <a:rPr lang="es-MX" sz="1700" b="1" i="1" dirty="0">
                <a:cs typeface="Times New Roman" panose="02020603050405020304" pitchFamily="18" charset="0"/>
              </a:rPr>
              <a:t>“No escondas de mí tu rostro en el día de mi angustia; Inclina a mí tu oído; Apresúrate a responderme el día que te invocare.” (Salmos 102: 2)</a:t>
            </a:r>
          </a:p>
          <a:p>
            <a:pPr algn="just"/>
            <a:r>
              <a:rPr lang="es-MX" sz="1700" b="1" dirty="0">
                <a:cs typeface="Times New Roman" panose="02020603050405020304" pitchFamily="18" charset="0"/>
              </a:rPr>
              <a:t>Lee Hebreos 12:22 al 24. ¿En qué sentido hemos llegado a la Jerusalén celestial, ante la presencia de Dios?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825660"/>
            <a:ext cx="8330736" cy="4843700"/>
          </a:xfrm>
          <a:prstGeom prst="rect">
            <a:avLst/>
          </a:prstGeom>
          <a:noFill/>
        </p:spPr>
        <p:txBody>
          <a:bodyPr wrap="square" rtlCol="0">
            <a:normAutofit fontScale="92500" lnSpcReduction="20000"/>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Se argumenta que los creyentes se han “acercado” al monte Sion, la Jerusalén celestial, mediante la fe. En este sentido, su experiencia anticipa el futuro.</a:t>
            </a:r>
          </a:p>
          <a:p>
            <a:r>
              <a:rPr lang="es-MX" b="0" dirty="0"/>
              <a:t>La frase "dentro del velo" (es </a:t>
            </a:r>
            <a:r>
              <a:rPr lang="es-MX" b="0" dirty="0" err="1"/>
              <a:t>teron</a:t>
            </a:r>
            <a:r>
              <a:rPr lang="es-MX" b="0" dirty="0"/>
              <a:t> </a:t>
            </a:r>
            <a:r>
              <a:rPr lang="es-MX" b="0" dirty="0" err="1"/>
              <a:t>tou</a:t>
            </a:r>
            <a:r>
              <a:rPr lang="es-MX" b="0" dirty="0"/>
              <a:t> </a:t>
            </a:r>
            <a:r>
              <a:rPr lang="es-MX" b="0" dirty="0" err="1"/>
              <a:t>katapetasmatos</a:t>
            </a:r>
            <a:r>
              <a:rPr lang="es-MX" b="0" dirty="0"/>
              <a:t>) aparece cuatro veces en la Septuaginta y denota consistentemente el Lugar Santísimo del Santuario.7 Esta frase se usa en Hebreos 6: 19, lo que sugiere que Jesús entró en el Lugar Santísimo del Santuario celestial. En el Santuario terrenal, los sacerdotes morirían si entraran "dentro del velo", en el Lugar Santísimo. Solo el sumo sacerdote podía entrar en el Lugar Santísimo, una vez al año, después de pasar por una preparación estricta, y con la protección de la nube de incienso (Lev. 16: 1-3, 12, 13). Jesús, sin embargo, tiene acceso permanente a la presencia misma de Dios, "dentro del velo" del Santuario celestial (</a:t>
            </a:r>
            <a:r>
              <a:rPr lang="es-MX" b="0" dirty="0" err="1"/>
              <a:t>Heb</a:t>
            </a:r>
            <a:r>
              <a:rPr lang="es-MX" b="0" dirty="0"/>
              <a:t>. 10: 11-14). </a:t>
            </a:r>
          </a:p>
          <a:p>
            <a:r>
              <a:rPr lang="es-MX" dirty="0"/>
              <a:t>“De cierto, de cierto os digo: El que cree en mí, tiene vida eterna”. Por medio del amado Juan, que escuchó estas palabras, el Espíritu Santo declaró a las iglesias: “Y este es el testimonio: Que Dios nos ha dado vida eterna; y esta vida está en su Hijo. El que tiene al Hijo, tiene la vida”.1 Juan 5:11,12 Y Jesús dijo: “Yo le resucitaré en el día postrero”. Cristo se hizo carne con nosotros, a fin de que pudiésemos ser espíritu con él. En virtud de esta unión hemos de salir de la tumba, no simplemente como manifestación del poder de Cristo, sino porque, por la fe, su vida ha llegado a ser nuestra. Los que ven a Cristo en su verdadero carácter, y le reciben en el corazón, tienen vida eterna. Por el Espíritu es como Cristo mora en nosotros; y el Espíritu de Dios, recibido en el corazón por la fe, es el principio de la vida eterna </a:t>
            </a:r>
            <a:r>
              <a:rPr lang="es-MX" b="0" i="1" dirty="0"/>
              <a:t>(El Deseado de todas las gentes, p. 352)</a:t>
            </a:r>
          </a:p>
          <a:p>
            <a:r>
              <a:rPr lang="es-MX" dirty="0">
                <a:latin typeface="Calibri Light (Cuerpo)"/>
              </a:rPr>
              <a:t>Reflexionando: </a:t>
            </a:r>
            <a:r>
              <a:rPr lang="es-MX" dirty="0">
                <a:solidFill>
                  <a:srgbClr val="FF0000"/>
                </a:solidFill>
                <a:latin typeface="Calibri Light (Cuerpo)"/>
              </a:rPr>
              <a:t>¿Cómo podemos aprender a hacer que la promesa de la vida eterna dé frutos para nosotros ahora, en medio de un mundo tan lleno de dolor y sufrimiento?</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69859"/>
            <a:ext cx="3525904" cy="4955485"/>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149840</TotalTime>
  <Words>3029</Words>
  <Application>Microsoft Office PowerPoint</Application>
  <PresentationFormat>Panorámica</PresentationFormat>
  <Paragraphs>56</Paragraphs>
  <Slides>10</Slides>
  <Notes>8</Notes>
  <HiddenSlides>0</HiddenSlides>
  <MMClips>0</MMClips>
  <ScaleCrop>false</ScaleCrop>
  <HeadingPairs>
    <vt:vector size="6" baseType="variant">
      <vt:variant>
        <vt:lpstr>Fuentes usadas</vt:lpstr>
      </vt:variant>
      <vt:variant>
        <vt:i4>20</vt:i4>
      </vt:variant>
      <vt:variant>
        <vt:lpstr>Tema</vt:lpstr>
      </vt:variant>
      <vt:variant>
        <vt:i4>1</vt:i4>
      </vt:variant>
      <vt:variant>
        <vt:lpstr>Títulos de diapositiva</vt:lpstr>
      </vt:variant>
      <vt:variant>
        <vt:i4>10</vt:i4>
      </vt:variant>
    </vt:vector>
  </HeadingPairs>
  <TitlesOfParts>
    <vt:vector size="31" baseType="lpstr">
      <vt:lpstr>Adobe Garamond Pro Bold</vt:lpstr>
      <vt:lpstr>Arial</vt:lpstr>
      <vt:lpstr>Arial Nova Light</vt:lpstr>
      <vt:lpstr>Arial Rounded MT Bold</vt:lpstr>
      <vt:lpstr>Avenir Next LT Pro</vt:lpstr>
      <vt:lpstr>Calibri</vt:lpstr>
      <vt:lpstr>Calibri Light</vt:lpstr>
      <vt:lpstr>Calibri Light (Cuerpo)</vt:lpstr>
      <vt:lpstr>Calibri Light (Titulos)</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4964</cp:revision>
  <dcterms:created xsi:type="dcterms:W3CDTF">2019-04-09T00:55:26Z</dcterms:created>
  <dcterms:modified xsi:type="dcterms:W3CDTF">2022-03-03T02:48:39Z</dcterms:modified>
</cp:coreProperties>
</file>