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12"/>
  </p:notesMasterIdLst>
  <p:handoutMasterIdLst>
    <p:handoutMasterId r:id="rId13"/>
  </p:handoutMasterIdLst>
  <p:sldIdLst>
    <p:sldId id="256" r:id="rId2"/>
    <p:sldId id="266"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GE CRUZ" initials="JC" lastIdx="2" clrIdx="0">
    <p:extLst>
      <p:ext uri="{19B8F6BF-5375-455C-9EA6-DF929625EA0E}">
        <p15:presenceInfo xmlns:p15="http://schemas.microsoft.com/office/powerpoint/2012/main" userId="cf9ca4c8ef569e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C69"/>
    <a:srgbClr val="233867"/>
    <a:srgbClr val="1A0606"/>
    <a:srgbClr val="99B4C9"/>
    <a:srgbClr val="060000"/>
    <a:srgbClr val="98B5CC"/>
    <a:srgbClr val="000000"/>
    <a:srgbClr val="7E404B"/>
    <a:srgbClr val="F3AE36"/>
    <a:srgbClr val="F7E2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72" autoAdjust="0"/>
    <p:restoredTop sz="90769" autoAdjust="0"/>
  </p:normalViewPr>
  <p:slideViewPr>
    <p:cSldViewPr showGuides="1">
      <p:cViewPr varScale="1">
        <p:scale>
          <a:sx n="73" d="100"/>
          <a:sy n="73" d="100"/>
        </p:scale>
        <p:origin x="91" y="42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66" d="100"/>
          <a:sy n="66" d="100"/>
        </p:scale>
        <p:origin x="306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5F1A038-C882-4A29-92BF-44A4D109F7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655EFADA-9D39-4E05-9E93-70F7BDE398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150B08-7AA2-4F53-A7FF-462A0E570016}" type="datetimeFigureOut">
              <a:rPr lang="es-MX" smtClean="0"/>
              <a:t>26/01/2022</a:t>
            </a:fld>
            <a:endParaRPr lang="es-MX"/>
          </a:p>
        </p:txBody>
      </p:sp>
      <p:sp>
        <p:nvSpPr>
          <p:cNvPr id="4" name="Marcador de pie de página 3">
            <a:extLst>
              <a:ext uri="{FF2B5EF4-FFF2-40B4-BE49-F238E27FC236}">
                <a16:creationId xmlns:a16="http://schemas.microsoft.com/office/drawing/2014/main" id="{DB491E8D-6494-4C91-98A3-6B6D3A1D62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2BF41129-DE05-4165-BEFB-27C01AACBC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EE3689-A360-4BF5-B180-B19E22989DCD}" type="slidenum">
              <a:rPr lang="es-MX" smtClean="0"/>
              <a:t>‹Nº›</a:t>
            </a:fld>
            <a:endParaRPr lang="es-MX"/>
          </a:p>
        </p:txBody>
      </p:sp>
    </p:spTree>
    <p:extLst>
      <p:ext uri="{BB962C8B-B14F-4D97-AF65-F5344CB8AC3E}">
        <p14:creationId xmlns:p14="http://schemas.microsoft.com/office/powerpoint/2010/main" val="638800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3291F-A549-4BEA-ADC8-4D7EA4332E19}" type="datetimeFigureOut">
              <a:rPr lang="es-MX" smtClean="0"/>
              <a:t>26/01/2022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D4040-2FF7-4002-8F2E-1B7805CB9EA6}" type="slidenum">
              <a:rPr lang="es-MX" smtClean="0"/>
              <a:t>‹Nº›</a:t>
            </a:fld>
            <a:endParaRPr lang="es-MX"/>
          </a:p>
        </p:txBody>
      </p:sp>
    </p:spTree>
    <p:extLst>
      <p:ext uri="{BB962C8B-B14F-4D97-AF65-F5344CB8AC3E}">
        <p14:creationId xmlns:p14="http://schemas.microsoft.com/office/powerpoint/2010/main" val="2798021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1</a:t>
            </a:fld>
            <a:endParaRPr lang="es-MX"/>
          </a:p>
        </p:txBody>
      </p:sp>
    </p:spTree>
    <p:extLst>
      <p:ext uri="{BB962C8B-B14F-4D97-AF65-F5344CB8AC3E}">
        <p14:creationId xmlns:p14="http://schemas.microsoft.com/office/powerpoint/2010/main" val="3200946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2</a:t>
            </a:fld>
            <a:endParaRPr lang="es-MX"/>
          </a:p>
        </p:txBody>
      </p:sp>
    </p:spTree>
    <p:extLst>
      <p:ext uri="{BB962C8B-B14F-4D97-AF65-F5344CB8AC3E}">
        <p14:creationId xmlns:p14="http://schemas.microsoft.com/office/powerpoint/2010/main" val="2529678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3</a:t>
            </a:fld>
            <a:endParaRPr lang="es-MX"/>
          </a:p>
        </p:txBody>
      </p:sp>
    </p:spTree>
    <p:extLst>
      <p:ext uri="{BB962C8B-B14F-4D97-AF65-F5344CB8AC3E}">
        <p14:creationId xmlns:p14="http://schemas.microsoft.com/office/powerpoint/2010/main" val="1657507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4</a:t>
            </a:fld>
            <a:endParaRPr lang="es-MX"/>
          </a:p>
        </p:txBody>
      </p:sp>
    </p:spTree>
    <p:extLst>
      <p:ext uri="{BB962C8B-B14F-4D97-AF65-F5344CB8AC3E}">
        <p14:creationId xmlns:p14="http://schemas.microsoft.com/office/powerpoint/2010/main" val="82022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5</a:t>
            </a:fld>
            <a:endParaRPr lang="es-MX"/>
          </a:p>
        </p:txBody>
      </p:sp>
    </p:spTree>
    <p:extLst>
      <p:ext uri="{BB962C8B-B14F-4D97-AF65-F5344CB8AC3E}">
        <p14:creationId xmlns:p14="http://schemas.microsoft.com/office/powerpoint/2010/main" val="3063393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6</a:t>
            </a:fld>
            <a:endParaRPr lang="es-MX"/>
          </a:p>
        </p:txBody>
      </p:sp>
    </p:spTree>
    <p:extLst>
      <p:ext uri="{BB962C8B-B14F-4D97-AF65-F5344CB8AC3E}">
        <p14:creationId xmlns:p14="http://schemas.microsoft.com/office/powerpoint/2010/main" val="682493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8</a:t>
            </a:fld>
            <a:endParaRPr lang="es-MX"/>
          </a:p>
        </p:txBody>
      </p:sp>
    </p:spTree>
    <p:extLst>
      <p:ext uri="{BB962C8B-B14F-4D97-AF65-F5344CB8AC3E}">
        <p14:creationId xmlns:p14="http://schemas.microsoft.com/office/powerpoint/2010/main" val="1613190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10</a:t>
            </a:fld>
            <a:endParaRPr lang="es-MX"/>
          </a:p>
        </p:txBody>
      </p:sp>
    </p:spTree>
    <p:extLst>
      <p:ext uri="{BB962C8B-B14F-4D97-AF65-F5344CB8AC3E}">
        <p14:creationId xmlns:p14="http://schemas.microsoft.com/office/powerpoint/2010/main" val="357240877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alphaModFix amt="18000"/>
            <a:lum/>
          </a:blip>
          <a:srcRect/>
          <a:stretch>
            <a:fillRect t="-9000" b="-9000"/>
          </a:stretch>
        </a:blipFill>
        <a:effectLst/>
      </p:bgPr>
    </p:bg>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07363191-81C2-490B-8B56-818EC03A4FD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732871" y="1048101"/>
            <a:ext cx="8694681" cy="5796452"/>
          </a:xfrm>
          <a:prstGeom prst="rect">
            <a:avLst/>
          </a:prstGeom>
        </p:spPr>
      </p:pic>
      <p:sp>
        <p:nvSpPr>
          <p:cNvPr id="7" name="Rectángulo 6">
            <a:extLst>
              <a:ext uri="{FF2B5EF4-FFF2-40B4-BE49-F238E27FC236}">
                <a16:creationId xmlns:a16="http://schemas.microsoft.com/office/drawing/2014/main" id="{DE5D6099-A003-400A-A47B-D1C1756E01B7}"/>
              </a:ext>
            </a:extLst>
          </p:cNvPr>
          <p:cNvSpPr/>
          <p:nvPr userDrawn="1"/>
        </p:nvSpPr>
        <p:spPr>
          <a:xfrm>
            <a:off x="0" y="-1"/>
            <a:ext cx="10401246" cy="1049842"/>
          </a:xfrm>
          <a:prstGeom prst="rect">
            <a:avLst/>
          </a:prstGeom>
          <a:solidFill>
            <a:srgbClr val="233867"/>
          </a:solidFill>
          <a:ln>
            <a:solidFill>
              <a:srgbClr val="233867"/>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marL="3770313" indent="0" algn="l">
              <a:tabLst>
                <a:tab pos="4038600" algn="l"/>
              </a:tabLst>
            </a:pPr>
            <a:r>
              <a:rPr lang="es-MX" sz="2600" b="1" cap="none" spc="0" dirty="0">
                <a:ln w="0"/>
                <a:solidFill>
                  <a:schemeClr val="bg1"/>
                </a:solidFill>
                <a:effectLst/>
                <a:latin typeface="Arial Nova Light" panose="020B0304020202020204" pitchFamily="34" charset="0"/>
              </a:rPr>
              <a:t>EN ESTOS POSTREROS DÍAS:</a:t>
            </a:r>
          </a:p>
          <a:p>
            <a:pPr marL="3770313" indent="0" algn="l">
              <a:tabLst>
                <a:tab pos="4038600" algn="l"/>
              </a:tabLst>
            </a:pPr>
            <a:r>
              <a:rPr lang="es-MX" sz="3200" b="1" cap="none" spc="50" dirty="0">
                <a:ln w="0"/>
                <a:solidFill>
                  <a:schemeClr val="bg1"/>
                </a:solidFill>
                <a:effectLst/>
                <a:latin typeface="TradeGothic" panose="020B0500000000000000" pitchFamily="34" charset="0"/>
              </a:rPr>
              <a:t>EL MENSAJE DE HEBREOS</a:t>
            </a:r>
          </a:p>
        </p:txBody>
      </p:sp>
      <p:sp>
        <p:nvSpPr>
          <p:cNvPr id="9" name="Rectángulo 8">
            <a:extLst>
              <a:ext uri="{FF2B5EF4-FFF2-40B4-BE49-F238E27FC236}">
                <a16:creationId xmlns:a16="http://schemas.microsoft.com/office/drawing/2014/main" id="{26E9E0B9-8769-4180-8CFA-E0F011E0026C}"/>
              </a:ext>
            </a:extLst>
          </p:cNvPr>
          <p:cNvSpPr/>
          <p:nvPr userDrawn="1"/>
        </p:nvSpPr>
        <p:spPr>
          <a:xfrm>
            <a:off x="0" y="1049842"/>
            <a:ext cx="2279662" cy="5796452"/>
          </a:xfrm>
          <a:prstGeom prst="rect">
            <a:avLst/>
          </a:prstGeom>
          <a:solidFill>
            <a:srgbClr val="99B4C9"/>
          </a:solidFill>
          <a:ln>
            <a:solidFill>
              <a:srgbClr val="99B4C9"/>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dirty="0"/>
          </a:p>
        </p:txBody>
      </p:sp>
      <p:sp>
        <p:nvSpPr>
          <p:cNvPr id="11" name="CuadroTexto 10">
            <a:extLst>
              <a:ext uri="{FF2B5EF4-FFF2-40B4-BE49-F238E27FC236}">
                <a16:creationId xmlns:a16="http://schemas.microsoft.com/office/drawing/2014/main" id="{F4361DCD-ED50-4D94-8817-3A83A6B29BD2}"/>
              </a:ext>
            </a:extLst>
          </p:cNvPr>
          <p:cNvSpPr txBox="1"/>
          <p:nvPr userDrawn="1"/>
        </p:nvSpPr>
        <p:spPr>
          <a:xfrm>
            <a:off x="0" y="1052736"/>
            <a:ext cx="2184400" cy="646331"/>
          </a:xfrm>
          <a:prstGeom prst="rect">
            <a:avLst/>
          </a:prstGeom>
          <a:noFill/>
        </p:spPr>
        <p:txBody>
          <a:bodyPr wrap="square" rtlCol="0">
            <a:spAutoFit/>
          </a:bodyPr>
          <a:lstStyle/>
          <a:p>
            <a:pPr algn="ctr"/>
            <a:r>
              <a:rPr lang="es-MX" sz="22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Escuela Sabática</a:t>
            </a:r>
          </a:p>
          <a:p>
            <a:pPr algn="ctr"/>
            <a:r>
              <a:rPr lang="es-MX" sz="1400" b="1" dirty="0">
                <a:ln w="6350">
                  <a:solidFill>
                    <a:schemeClr val="bg1"/>
                  </a:solidFill>
                </a:ln>
                <a:solidFill>
                  <a:schemeClr val="bg1"/>
                </a:solidFill>
                <a:effectLst/>
                <a:latin typeface="Dosis" panose="02010703020202060003" pitchFamily="2" charset="0"/>
                <a:cs typeface="Arial" panose="020B0604020202020204" pitchFamily="34" charset="0"/>
              </a:rPr>
              <a:t>Guía de Estudio de la Biblia</a:t>
            </a:r>
          </a:p>
        </p:txBody>
      </p:sp>
      <p:sp>
        <p:nvSpPr>
          <p:cNvPr id="12" name="CuadroTexto 11">
            <a:extLst>
              <a:ext uri="{FF2B5EF4-FFF2-40B4-BE49-F238E27FC236}">
                <a16:creationId xmlns:a16="http://schemas.microsoft.com/office/drawing/2014/main" id="{A3189337-61CE-4DEA-8C1F-773BAC50A0D5}"/>
              </a:ext>
            </a:extLst>
          </p:cNvPr>
          <p:cNvSpPr txBox="1"/>
          <p:nvPr userDrawn="1"/>
        </p:nvSpPr>
        <p:spPr>
          <a:xfrm>
            <a:off x="19925" y="4365103"/>
            <a:ext cx="2184400" cy="893983"/>
          </a:xfrm>
          <a:prstGeom prst="rect">
            <a:avLst/>
          </a:prstGeom>
          <a:noFill/>
        </p:spPr>
        <p:txBody>
          <a:bodyPr wrap="square" rtlCol="0">
            <a:noAutofit/>
          </a:bodyPr>
          <a:lstStyle/>
          <a:p>
            <a:pPr algn="ctr">
              <a:lnSpc>
                <a:spcPts val="2880"/>
              </a:lnSpc>
            </a:pPr>
            <a:r>
              <a:rPr lang="es-MX" sz="2400" b="1" dirty="0">
                <a:ln>
                  <a:solidFill>
                    <a:srgbClr val="1A0606"/>
                  </a:solidFill>
                </a:ln>
                <a:solidFill>
                  <a:schemeClr val="bg1"/>
                </a:solidFill>
                <a:effectLst>
                  <a:innerShdw blurRad="63500" dist="50800" dir="18900000">
                    <a:prstClr val="black">
                      <a:alpha val="50000"/>
                    </a:prstClr>
                  </a:innerShdw>
                </a:effectLst>
              </a:rPr>
              <a:t>Resumen en </a:t>
            </a:r>
          </a:p>
          <a:p>
            <a:pPr algn="ctr">
              <a:lnSpc>
                <a:spcPts val="2880"/>
              </a:lnSpc>
            </a:pPr>
            <a:r>
              <a:rPr lang="es-MX" sz="2400" b="1" dirty="0">
                <a:ln>
                  <a:solidFill>
                    <a:srgbClr val="1A0606"/>
                  </a:solidFill>
                </a:ln>
                <a:solidFill>
                  <a:schemeClr val="bg1"/>
                </a:solidFill>
                <a:effectLst>
                  <a:innerShdw blurRad="63500" dist="50800" dir="18900000">
                    <a:prstClr val="black">
                      <a:alpha val="50000"/>
                    </a:prstClr>
                  </a:innerShdw>
                </a:effectLst>
              </a:rPr>
              <a:t>PowerPoint</a:t>
            </a:r>
          </a:p>
        </p:txBody>
      </p:sp>
      <p:sp>
        <p:nvSpPr>
          <p:cNvPr id="19" name="CuadroTexto 18">
            <a:extLst>
              <a:ext uri="{FF2B5EF4-FFF2-40B4-BE49-F238E27FC236}">
                <a16:creationId xmlns:a16="http://schemas.microsoft.com/office/drawing/2014/main" id="{69904FDC-50E3-481E-A586-FBADC4B8E387}"/>
              </a:ext>
            </a:extLst>
          </p:cNvPr>
          <p:cNvSpPr txBox="1"/>
          <p:nvPr userDrawn="1"/>
        </p:nvSpPr>
        <p:spPr>
          <a:xfrm>
            <a:off x="0" y="1700808"/>
            <a:ext cx="2279576" cy="697644"/>
          </a:xfrm>
          <a:prstGeom prst="rect">
            <a:avLst/>
          </a:prstGeom>
          <a:noFill/>
        </p:spPr>
        <p:txBody>
          <a:bodyPr wrap="square" rtlCol="0">
            <a:normAutofit fontScale="40000" lnSpcReduction="20000"/>
          </a:bodyPr>
          <a:lstStyle/>
          <a:p>
            <a:pPr algn="ctr"/>
            <a:r>
              <a:rPr lang="es-MX" sz="60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1</a:t>
            </a:r>
            <a:r>
              <a:rPr lang="es-MX" sz="32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          </a:t>
            </a:r>
            <a:r>
              <a:rPr lang="es-MX" sz="4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TRIMESTRE</a:t>
            </a:r>
          </a:p>
          <a:p>
            <a:pPr algn="ctr"/>
            <a:endParaRPr lang="es-MX" sz="1400" b="1" dirty="0">
              <a:ln>
                <a:solidFill>
                  <a:schemeClr val="bg1"/>
                </a:solidFill>
              </a:ln>
              <a:solidFill>
                <a:schemeClr val="bg1"/>
              </a:solidFill>
              <a:effectLst/>
              <a:latin typeface="Gisha" panose="020B0604020202020204" pitchFamily="34" charset="-79"/>
              <a:cs typeface="Gisha" panose="020B0604020202020204" pitchFamily="34" charset="-79"/>
            </a:endParaRPr>
          </a:p>
          <a:p>
            <a:pPr algn="ctr"/>
            <a:r>
              <a:rPr lang="es-MX" sz="4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ENERO – MARZO 2022</a:t>
            </a:r>
          </a:p>
        </p:txBody>
      </p:sp>
      <p:pic>
        <p:nvPicPr>
          <p:cNvPr id="13" name="Imagen 12">
            <a:extLst>
              <a:ext uri="{FF2B5EF4-FFF2-40B4-BE49-F238E27FC236}">
                <a16:creationId xmlns:a16="http://schemas.microsoft.com/office/drawing/2014/main" id="{745B0235-C6A5-4727-A030-92D2BE77CC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3646" y="6309320"/>
            <a:ext cx="365125" cy="365125"/>
          </a:xfrm>
          <a:prstGeom prst="rect">
            <a:avLst/>
          </a:prstGeom>
        </p:spPr>
      </p:pic>
      <p:sp>
        <p:nvSpPr>
          <p:cNvPr id="14" name="CuadroTexto 13">
            <a:extLst>
              <a:ext uri="{FF2B5EF4-FFF2-40B4-BE49-F238E27FC236}">
                <a16:creationId xmlns:a16="http://schemas.microsoft.com/office/drawing/2014/main" id="{B5EAC9F4-BDEB-40F4-8BC5-4B34EAB5B0B8}"/>
              </a:ext>
            </a:extLst>
          </p:cNvPr>
          <p:cNvSpPr txBox="1"/>
          <p:nvPr userDrawn="1"/>
        </p:nvSpPr>
        <p:spPr>
          <a:xfrm>
            <a:off x="5175231" y="6340091"/>
            <a:ext cx="2432937" cy="369332"/>
          </a:xfrm>
          <a:prstGeom prst="rect">
            <a:avLst/>
          </a:prstGeom>
          <a:noFill/>
        </p:spPr>
        <p:txBody>
          <a:bodyPr wrap="square" rtlCol="0">
            <a:spAutoFit/>
          </a:bodyPr>
          <a:lstStyle/>
          <a:p>
            <a:r>
              <a:rPr lang="es-MX" b="1" dirty="0">
                <a:solidFill>
                  <a:schemeClr val="bg1"/>
                </a:solidFill>
              </a:rPr>
              <a:t>@IglesiaElLlanoTulaHgo</a:t>
            </a:r>
          </a:p>
        </p:txBody>
      </p:sp>
      <p:pic>
        <p:nvPicPr>
          <p:cNvPr id="22" name="Imagen 21">
            <a:extLst>
              <a:ext uri="{FF2B5EF4-FFF2-40B4-BE49-F238E27FC236}">
                <a16:creationId xmlns:a16="http://schemas.microsoft.com/office/drawing/2014/main" id="{DFB04A1B-25FE-4133-B651-07E8A3697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6853" y="6333603"/>
            <a:ext cx="369332" cy="369332"/>
          </a:xfrm>
          <a:prstGeom prst="rect">
            <a:avLst/>
          </a:prstGeom>
          <a:solidFill>
            <a:schemeClr val="bg1"/>
          </a:solidFill>
        </p:spPr>
      </p:pic>
      <p:sp>
        <p:nvSpPr>
          <p:cNvPr id="25" name="CuadroTexto 24">
            <a:extLst>
              <a:ext uri="{FF2B5EF4-FFF2-40B4-BE49-F238E27FC236}">
                <a16:creationId xmlns:a16="http://schemas.microsoft.com/office/drawing/2014/main" id="{EC97752F-23FE-4C36-812A-797F5C7235C0}"/>
              </a:ext>
            </a:extLst>
          </p:cNvPr>
          <p:cNvSpPr txBox="1"/>
          <p:nvPr userDrawn="1"/>
        </p:nvSpPr>
        <p:spPr>
          <a:xfrm>
            <a:off x="8570680" y="6333603"/>
            <a:ext cx="1856872" cy="369332"/>
          </a:xfrm>
          <a:prstGeom prst="rect">
            <a:avLst/>
          </a:prstGeom>
          <a:noFill/>
        </p:spPr>
        <p:txBody>
          <a:bodyPr wrap="square" rtlCol="0">
            <a:spAutoFit/>
          </a:bodyPr>
          <a:lstStyle/>
          <a:p>
            <a:r>
              <a:rPr lang="es-MX" b="1" dirty="0">
                <a:solidFill>
                  <a:schemeClr val="bg1"/>
                </a:solidFill>
              </a:rPr>
              <a:t>@</a:t>
            </a:r>
            <a:r>
              <a:rPr lang="es-MX" b="1" dirty="0" err="1">
                <a:solidFill>
                  <a:schemeClr val="bg1"/>
                </a:solidFill>
              </a:rPr>
              <a:t>IASD_EL_Llano</a:t>
            </a:r>
            <a:endParaRPr lang="es-MX" b="1" dirty="0">
              <a:solidFill>
                <a:schemeClr val="bg1"/>
              </a:solidFill>
            </a:endParaRPr>
          </a:p>
        </p:txBody>
      </p:sp>
      <p:sp>
        <p:nvSpPr>
          <p:cNvPr id="23" name="CuadroTexto 22">
            <a:extLst>
              <a:ext uri="{FF2B5EF4-FFF2-40B4-BE49-F238E27FC236}">
                <a16:creationId xmlns:a16="http://schemas.microsoft.com/office/drawing/2014/main" id="{AC89A8F2-C144-4793-911F-8663F2DF6594}"/>
              </a:ext>
            </a:extLst>
          </p:cNvPr>
          <p:cNvSpPr txBox="1"/>
          <p:nvPr userDrawn="1"/>
        </p:nvSpPr>
        <p:spPr>
          <a:xfrm>
            <a:off x="-24680" y="2398453"/>
            <a:ext cx="2331660" cy="958539"/>
          </a:xfrm>
          <a:prstGeom prst="rect">
            <a:avLst/>
          </a:prstGeom>
          <a:noFill/>
        </p:spPr>
        <p:txBody>
          <a:bodyPr wrap="square" rtlCol="0">
            <a:normAutofit fontScale="77500" lnSpcReduction="20000"/>
          </a:bodyPr>
          <a:lstStyle/>
          <a:p>
            <a:pPr algn="ctr"/>
            <a:r>
              <a:rPr lang="es-MX" sz="3200" b="1"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cs typeface="Arial" panose="020B0604020202020204" pitchFamily="34" charset="0"/>
              </a:rPr>
              <a:t>JESÚS, EL DADOR DEL DESCANSO</a:t>
            </a:r>
            <a:endParaRPr lang="es-MX" sz="31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endParaRPr>
          </a:p>
        </p:txBody>
      </p:sp>
      <p:sp>
        <p:nvSpPr>
          <p:cNvPr id="26" name="CuadroTexto 25">
            <a:extLst>
              <a:ext uri="{FF2B5EF4-FFF2-40B4-BE49-F238E27FC236}">
                <a16:creationId xmlns:a16="http://schemas.microsoft.com/office/drawing/2014/main" id="{41C00063-55F5-4B92-A7B9-A0842FAD87FD}"/>
              </a:ext>
            </a:extLst>
          </p:cNvPr>
          <p:cNvSpPr txBox="1"/>
          <p:nvPr userDrawn="1"/>
        </p:nvSpPr>
        <p:spPr>
          <a:xfrm>
            <a:off x="23168" y="3214717"/>
            <a:ext cx="2184400" cy="523220"/>
          </a:xfrm>
          <a:prstGeom prst="rect">
            <a:avLst/>
          </a:prstGeom>
          <a:noFill/>
        </p:spPr>
        <p:txBody>
          <a:bodyPr wrap="square" rtlCol="0">
            <a:spAutoFit/>
          </a:bodyPr>
          <a:lstStyle/>
          <a:p>
            <a:pPr algn="ctr"/>
            <a:r>
              <a:rPr lang="es-MX" sz="2800" b="1" dirty="0">
                <a:ln>
                  <a:solidFill>
                    <a:schemeClr val="tx1"/>
                  </a:solidFill>
                </a:ln>
                <a:solidFill>
                  <a:schemeClr val="bg1"/>
                </a:solidFill>
                <a:effectLst>
                  <a:innerShdw blurRad="63500" dist="50800" dir="18900000">
                    <a:prstClr val="black">
                      <a:alpha val="50000"/>
                    </a:prstClr>
                  </a:innerShdw>
                </a:effectLst>
                <a:latin typeface="Lato" panose="020F0502020204030203" pitchFamily="34" charset="0"/>
                <a:ea typeface="Adobe Fan Heiti Std B" panose="020B0700000000000000" pitchFamily="34" charset="-128"/>
                <a:cs typeface="Adobe Arabic" panose="02040503050201020203" pitchFamily="18" charset="-78"/>
              </a:rPr>
              <a:t>LECCIÓN</a:t>
            </a:r>
          </a:p>
        </p:txBody>
      </p:sp>
      <p:sp>
        <p:nvSpPr>
          <p:cNvPr id="27" name="CuadroTexto 26">
            <a:extLst>
              <a:ext uri="{FF2B5EF4-FFF2-40B4-BE49-F238E27FC236}">
                <a16:creationId xmlns:a16="http://schemas.microsoft.com/office/drawing/2014/main" id="{5A3A5932-79C2-4198-8769-C5918668CBF0}"/>
              </a:ext>
            </a:extLst>
          </p:cNvPr>
          <p:cNvSpPr txBox="1"/>
          <p:nvPr userDrawn="1"/>
        </p:nvSpPr>
        <p:spPr>
          <a:xfrm>
            <a:off x="22945" y="3388663"/>
            <a:ext cx="2243229" cy="1011413"/>
          </a:xfrm>
          <a:prstGeom prst="rect">
            <a:avLst/>
          </a:prstGeom>
          <a:noFill/>
        </p:spPr>
        <p:txBody>
          <a:bodyPr wrap="square" rtlCol="0">
            <a:spAutoFit/>
          </a:bodyPr>
          <a:lstStyle/>
          <a:p>
            <a:pPr algn="ctr"/>
            <a:r>
              <a:rPr lang="es-MX" sz="6000" b="1" dirty="0">
                <a:ln>
                  <a:solidFill>
                    <a:schemeClr val="tx1"/>
                  </a:solidFill>
                </a:ln>
                <a:solidFill>
                  <a:schemeClr val="bg1"/>
                </a:solidFill>
                <a:effectLst>
                  <a:outerShdw blurRad="38100" dist="38100" dir="2700000" algn="tl">
                    <a:schemeClr val="bg1">
                      <a:alpha val="43000"/>
                    </a:schemeClr>
                  </a:outerShdw>
                </a:effectLst>
                <a:latin typeface="+mn-lt"/>
                <a:ea typeface="Adobe Fan Heiti Std B" panose="020B0700000000000000" pitchFamily="34" charset="-128"/>
                <a:cs typeface="Adobe Arabic" panose="02040503050201020203" pitchFamily="18" charset="-78"/>
              </a:rPr>
              <a:t>5</a:t>
            </a:r>
          </a:p>
        </p:txBody>
      </p:sp>
      <p:sp>
        <p:nvSpPr>
          <p:cNvPr id="8" name="CuadroTexto 7">
            <a:extLst>
              <a:ext uri="{FF2B5EF4-FFF2-40B4-BE49-F238E27FC236}">
                <a16:creationId xmlns:a16="http://schemas.microsoft.com/office/drawing/2014/main" id="{74E9DE97-4752-4F97-AD6C-85B6C1D2C4F1}"/>
              </a:ext>
            </a:extLst>
          </p:cNvPr>
          <p:cNvSpPr txBox="1"/>
          <p:nvPr userDrawn="1"/>
        </p:nvSpPr>
        <p:spPr>
          <a:xfrm>
            <a:off x="-96688" y="4216003"/>
            <a:ext cx="2441498" cy="365125"/>
          </a:xfrm>
          <a:prstGeom prst="rect">
            <a:avLst/>
          </a:prstGeom>
          <a:noFill/>
        </p:spPr>
        <p:txBody>
          <a:bodyPr wrap="square" rtlCol="0">
            <a:normAutofit/>
          </a:bodyPr>
          <a:lstStyle/>
          <a:p>
            <a:pPr algn="ctr"/>
            <a:r>
              <a:rPr lang="es-MX" sz="1400" b="1" baseline="0" dirty="0">
                <a:ln>
                  <a:solidFill>
                    <a:srgbClr val="1A0606">
                      <a:alpha val="62000"/>
                    </a:srgbClr>
                  </a:solidFill>
                </a:ln>
                <a:solidFill>
                  <a:schemeClr val="bg1"/>
                </a:solidFill>
                <a:effectLst>
                  <a:outerShdw blurRad="50800" dist="38100" dir="2700000" algn="tl" rotWithShape="0">
                    <a:prstClr val="black">
                      <a:alpha val="40000"/>
                    </a:prstClr>
                  </a:outerShdw>
                </a:effectLst>
              </a:rPr>
              <a:t>Para el 29 de Enero de 2022</a:t>
            </a:r>
          </a:p>
        </p:txBody>
      </p:sp>
      <p:grpSp>
        <p:nvGrpSpPr>
          <p:cNvPr id="57" name="Grupo 56">
            <a:extLst>
              <a:ext uri="{FF2B5EF4-FFF2-40B4-BE49-F238E27FC236}">
                <a16:creationId xmlns:a16="http://schemas.microsoft.com/office/drawing/2014/main" id="{3B8C415B-5957-40A3-A78D-55A1181639F1}"/>
              </a:ext>
            </a:extLst>
          </p:cNvPr>
          <p:cNvGrpSpPr/>
          <p:nvPr userDrawn="1"/>
        </p:nvGrpSpPr>
        <p:grpSpPr>
          <a:xfrm>
            <a:off x="95176" y="5065034"/>
            <a:ext cx="2184400" cy="1510832"/>
            <a:chOff x="23168" y="5065034"/>
            <a:chExt cx="2184400" cy="1510832"/>
          </a:xfrm>
        </p:grpSpPr>
        <p:sp>
          <p:nvSpPr>
            <p:cNvPr id="16" name="CuadroTexto 15">
              <a:extLst>
                <a:ext uri="{FF2B5EF4-FFF2-40B4-BE49-F238E27FC236}">
                  <a16:creationId xmlns:a16="http://schemas.microsoft.com/office/drawing/2014/main" id="{254547A9-7714-495C-AAB1-BFAF89F82828}"/>
                </a:ext>
              </a:extLst>
            </p:cNvPr>
            <p:cNvSpPr txBox="1"/>
            <p:nvPr userDrawn="1"/>
          </p:nvSpPr>
          <p:spPr>
            <a:xfrm>
              <a:off x="23168" y="6237312"/>
              <a:ext cx="2184400" cy="338554"/>
            </a:xfrm>
            <a:prstGeom prst="rect">
              <a:avLst/>
            </a:prstGeom>
            <a:noFill/>
          </p:spPr>
          <p:txBody>
            <a:bodyPr wrap="square" rtlCol="0">
              <a:spAutoFit/>
            </a:bodyPr>
            <a:lstStyle/>
            <a:p>
              <a:pPr algn="ctr"/>
              <a:r>
                <a:rPr lang="es-MX" sz="1600" dirty="0">
                  <a:solidFill>
                    <a:schemeClr val="bg1"/>
                  </a:solidFill>
                  <a:latin typeface="Avenir Next LT Pro"/>
                </a:rPr>
                <a:t>“El Llano”</a:t>
              </a:r>
            </a:p>
          </p:txBody>
        </p:sp>
        <p:pic>
          <p:nvPicPr>
            <p:cNvPr id="56" name="Imagen 55" descr="Imagen que contiene dibujo, camiseta&#10;&#10;Descripción generada automáticamente">
              <a:extLst>
                <a:ext uri="{FF2B5EF4-FFF2-40B4-BE49-F238E27FC236}">
                  <a16:creationId xmlns:a16="http://schemas.microsoft.com/office/drawing/2014/main" id="{822B866B-DB82-4A2F-985D-A64BAD45314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180" y="5065034"/>
              <a:ext cx="2042379" cy="1316294"/>
            </a:xfrm>
            <a:prstGeom prst="rect">
              <a:avLst/>
            </a:prstGeom>
          </p:spPr>
        </p:pic>
      </p:grpSp>
      <p:sp>
        <p:nvSpPr>
          <p:cNvPr id="10" name="Rectángulo 9">
            <a:extLst>
              <a:ext uri="{FF2B5EF4-FFF2-40B4-BE49-F238E27FC236}">
                <a16:creationId xmlns:a16="http://schemas.microsoft.com/office/drawing/2014/main" id="{3C26FF54-4FA3-42CF-B99B-DF63E7852F07}"/>
              </a:ext>
            </a:extLst>
          </p:cNvPr>
          <p:cNvSpPr/>
          <p:nvPr userDrawn="1"/>
        </p:nvSpPr>
        <p:spPr>
          <a:xfrm>
            <a:off x="10401246" y="3851"/>
            <a:ext cx="1790753" cy="6854260"/>
          </a:xfrm>
          <a:prstGeom prst="rect">
            <a:avLst/>
          </a:prstGeom>
          <a:solidFill>
            <a:srgbClr val="283C69"/>
          </a:solidFill>
          <a:ln>
            <a:solidFill>
              <a:srgbClr val="283C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8" name="Imagen 17" descr="Imagen que contiene señal, dibujo&#10;&#10;Descripción generada automáticamente">
            <a:extLst>
              <a:ext uri="{FF2B5EF4-FFF2-40B4-BE49-F238E27FC236}">
                <a16:creationId xmlns:a16="http://schemas.microsoft.com/office/drawing/2014/main" id="{9687239E-A802-44A4-8570-3F7917D6DF7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595375" y="5949280"/>
            <a:ext cx="620305" cy="901075"/>
          </a:xfrm>
          <a:prstGeom prst="rect">
            <a:avLst/>
          </a:prstGeom>
        </p:spPr>
      </p:pic>
      <p:pic>
        <p:nvPicPr>
          <p:cNvPr id="6" name="Imagen 5">
            <a:extLst>
              <a:ext uri="{FF2B5EF4-FFF2-40B4-BE49-F238E27FC236}">
                <a16:creationId xmlns:a16="http://schemas.microsoft.com/office/drawing/2014/main" id="{11FF85D7-AC5C-4296-83B3-8A34AF732A0D}"/>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rot="20383113">
            <a:off x="9739150" y="12586"/>
            <a:ext cx="1269556" cy="1904334"/>
          </a:xfrm>
          <a:prstGeom prst="rect">
            <a:avLst/>
          </a:prstGeom>
        </p:spPr>
      </p:pic>
      <p:pic>
        <p:nvPicPr>
          <p:cNvPr id="54" name="Imagen 53">
            <a:extLst>
              <a:ext uri="{FF2B5EF4-FFF2-40B4-BE49-F238E27FC236}">
                <a16:creationId xmlns:a16="http://schemas.microsoft.com/office/drawing/2014/main" id="{0885E048-ECB1-430D-9253-852772EA6BDB}"/>
              </a:ext>
            </a:extLst>
          </p:cNvPr>
          <p:cNvPicPr>
            <a:picLocks noChangeAspect="1"/>
          </p:cNvPicPr>
          <p:nvPr userDrawn="1"/>
        </p:nvPicPr>
        <p:blipFill>
          <a:blip r:embed="rId9">
            <a:extLst>
              <a:ext uri="{BEBA8EAE-BF5A-486C-A8C5-ECC9F3942E4B}">
                <a14:imgProps xmlns:a14="http://schemas.microsoft.com/office/drawing/2010/main">
                  <a14:imgLayer r:embed="rId10">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552129" y="5293128"/>
            <a:ext cx="1596770" cy="1561021"/>
          </a:xfrm>
          <a:prstGeom prst="rect">
            <a:avLst/>
          </a:prstGeom>
        </p:spPr>
      </p:pic>
      <p:pic>
        <p:nvPicPr>
          <p:cNvPr id="20" name="Imagen 19">
            <a:extLst>
              <a:ext uri="{FF2B5EF4-FFF2-40B4-BE49-F238E27FC236}">
                <a16:creationId xmlns:a16="http://schemas.microsoft.com/office/drawing/2014/main" id="{E6F61C72-F55C-49B4-9CD2-F3A5641FA7D6}"/>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2642948" y="1375452"/>
            <a:ext cx="3067683" cy="1549492"/>
          </a:xfrm>
          <a:prstGeom prst="rect">
            <a:avLst/>
          </a:prstGeom>
          <a:ln>
            <a:noFill/>
          </a:ln>
          <a:effectLst>
            <a:softEdge rad="112500"/>
          </a:effectLst>
        </p:spPr>
      </p:pic>
      <p:sp>
        <p:nvSpPr>
          <p:cNvPr id="32" name="CuadroTexto 31">
            <a:extLst>
              <a:ext uri="{FF2B5EF4-FFF2-40B4-BE49-F238E27FC236}">
                <a16:creationId xmlns:a16="http://schemas.microsoft.com/office/drawing/2014/main" id="{27CB90C2-2ABC-4D11-A713-81AB0DF603F7}"/>
              </a:ext>
            </a:extLst>
          </p:cNvPr>
          <p:cNvSpPr txBox="1"/>
          <p:nvPr userDrawn="1"/>
        </p:nvSpPr>
        <p:spPr>
          <a:xfrm>
            <a:off x="513695" y="1666428"/>
            <a:ext cx="416117" cy="395705"/>
          </a:xfrm>
          <a:prstGeom prst="rect">
            <a:avLst/>
          </a:prstGeom>
          <a:noFill/>
        </p:spPr>
        <p:txBody>
          <a:bodyPr wrap="square" rtlCol="0">
            <a:normAutofit/>
          </a:bodyPr>
          <a:lstStyle/>
          <a:p>
            <a:pPr algn="just"/>
            <a:r>
              <a:rPr lang="es-MX" sz="1600" b="1" kern="1200" dirty="0" err="1">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er</a:t>
            </a:r>
            <a:r>
              <a:rPr lang="es-MX" sz="16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a:t>
            </a:r>
          </a:p>
        </p:txBody>
      </p:sp>
    </p:spTree>
    <p:extLst>
      <p:ext uri="{BB962C8B-B14F-4D97-AF65-F5344CB8AC3E}">
        <p14:creationId xmlns:p14="http://schemas.microsoft.com/office/powerpoint/2010/main" val="20601133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Encabezado de sección">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0F6A906D-97A9-4CDE-B7B4-821AF89773E8}"/>
              </a:ext>
            </a:extLst>
          </p:cNvPr>
          <p:cNvSpPr>
            <a:spLocks noGrp="1"/>
          </p:cNvSpPr>
          <p:nvPr>
            <p:ph type="body" sz="quarter" idx="10"/>
          </p:nvPr>
        </p:nvSpPr>
        <p:spPr>
          <a:xfrm>
            <a:off x="407368" y="1052736"/>
            <a:ext cx="11449272" cy="1274539"/>
          </a:xfrm>
        </p:spPr>
        <p:txBody>
          <a:bodyPr/>
          <a:lstStyle>
            <a:lvl1pPr>
              <a:defRPr>
                <a:latin typeface="Arial Rounded MT Bold" panose="020F0704030504030204" pitchFamily="34" charset="0"/>
              </a:defRPr>
            </a:lvl1pPr>
          </a:lstStyle>
          <a:p>
            <a:pPr lvl="0"/>
            <a:r>
              <a:rPr lang="es-ES"/>
              <a:t>Haga clic para modificar los estilos de texto del patrón</a:t>
            </a:r>
          </a:p>
        </p:txBody>
      </p:sp>
      <p:grpSp>
        <p:nvGrpSpPr>
          <p:cNvPr id="8" name="Grupo 7">
            <a:extLst>
              <a:ext uri="{FF2B5EF4-FFF2-40B4-BE49-F238E27FC236}">
                <a16:creationId xmlns:a16="http://schemas.microsoft.com/office/drawing/2014/main" id="{93082F60-C532-49DB-A67D-0A600D580FFE}"/>
              </a:ext>
            </a:extLst>
          </p:cNvPr>
          <p:cNvGrpSpPr/>
          <p:nvPr userDrawn="1"/>
        </p:nvGrpSpPr>
        <p:grpSpPr>
          <a:xfrm>
            <a:off x="407368" y="44624"/>
            <a:ext cx="11449272" cy="792088"/>
            <a:chOff x="407368" y="2924944"/>
            <a:chExt cx="11449272" cy="720080"/>
          </a:xfrm>
          <a:solidFill>
            <a:srgbClr val="145C8D"/>
          </a:solidFill>
        </p:grpSpPr>
        <p:sp>
          <p:nvSpPr>
            <p:cNvPr id="2" name="Rectángulo: esquinas redondeadas 1">
              <a:extLst>
                <a:ext uri="{FF2B5EF4-FFF2-40B4-BE49-F238E27FC236}">
                  <a16:creationId xmlns:a16="http://schemas.microsoft.com/office/drawing/2014/main" id="{65395420-A9FA-4043-A016-9CB89BA95122}"/>
                </a:ext>
              </a:extLst>
            </p:cNvPr>
            <p:cNvSpPr/>
            <p:nvPr userDrawn="1"/>
          </p:nvSpPr>
          <p:spPr>
            <a:xfrm>
              <a:off x="407368" y="2924944"/>
              <a:ext cx="11449272" cy="72008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dirty="0">
                  <a:solidFill>
                    <a:schemeClr val="bg1"/>
                  </a:solidFill>
                  <a:latin typeface="Lucida Sans Unicode" panose="020B0602030504020204" pitchFamily="34" charset="0"/>
                  <a:cs typeface="Lucida Sans Unicode" panose="020B0602030504020204" pitchFamily="34" charset="0"/>
                </a:rPr>
                <a:t>PARA ESTUDIAR Y MEDITAR</a:t>
              </a:r>
            </a:p>
          </p:txBody>
        </p:sp>
        <p:pic>
          <p:nvPicPr>
            <p:cNvPr id="4" name="Imagen 3">
              <a:extLst>
                <a:ext uri="{FF2B5EF4-FFF2-40B4-BE49-F238E27FC236}">
                  <a16:creationId xmlns:a16="http://schemas.microsoft.com/office/drawing/2014/main" id="{1E6995D9-C209-4BEC-806E-16ADECA49E5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50096" y1="22780" x2="50096" y2="22780"/>
                          <a14:foregroundMark x1="52987" y1="26641" x2="52987" y2="26641"/>
                          <a14:foregroundMark x1="53372" y1="34749" x2="53372" y2="34749"/>
                          <a14:foregroundMark x1="59538" y1="46911" x2="59538" y2="46911"/>
                          <a14:foregroundMark x1="62428" y1="51351" x2="62428" y2="51351"/>
                          <a14:foregroundMark x1="62813" y1="58880" x2="62813" y2="58880"/>
                          <a14:foregroundMark x1="71869" y1="74131" x2="71869" y2="74131"/>
                          <a14:foregroundMark x1="52023" y1="72008" x2="52023" y2="72008"/>
                        </a14:backgroundRemoval>
                      </a14:imgEffect>
                    </a14:imgLayer>
                  </a14:imgProps>
                </a:ext>
                <a:ext uri="{28A0092B-C50C-407E-A947-70E740481C1C}">
                  <a14:useLocalDpi xmlns:a14="http://schemas.microsoft.com/office/drawing/2010/main" val="0"/>
                </a:ext>
              </a:extLst>
            </a:blip>
            <a:stretch>
              <a:fillRect/>
            </a:stretch>
          </p:blipFill>
          <p:spPr>
            <a:xfrm>
              <a:off x="10992544" y="2924944"/>
              <a:ext cx="672278" cy="670983"/>
            </a:xfrm>
            <a:prstGeom prst="rect">
              <a:avLst/>
            </a:prstGeom>
            <a:grpFill/>
          </p:spPr>
        </p:pic>
      </p:grpSp>
    </p:spTree>
    <p:extLst>
      <p:ext uri="{BB962C8B-B14F-4D97-AF65-F5344CB8AC3E}">
        <p14:creationId xmlns:p14="http://schemas.microsoft.com/office/powerpoint/2010/main" val="114278164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974F86-18BE-4452-B8BD-FB7420D4B553}"/>
              </a:ext>
            </a:extLst>
          </p:cNvPr>
          <p:cNvSpPr>
            <a:spLocks noGrp="1"/>
          </p:cNvSpPr>
          <p:nvPr>
            <p:ph type="title" hasCustomPrompt="1"/>
          </p:nvPr>
        </p:nvSpPr>
        <p:spPr>
          <a:xfrm>
            <a:off x="263352" y="365126"/>
            <a:ext cx="6552728" cy="1206500"/>
          </a:xfrm>
          <a:solidFill>
            <a:schemeClr val="bg1"/>
          </a:solidFill>
        </p:spPr>
        <p:txBody>
          <a:bodyPr/>
          <a:lstStyle>
            <a:lvl1pPr marL="0" indent="0" algn="ctr" defTabSz="895350">
              <a:defRPr>
                <a:solidFill>
                  <a:schemeClr val="tx1"/>
                </a:solidFill>
                <a:latin typeface="Arial Rounded MT Bold" panose="020F0704030504030204" pitchFamily="34" charset="0"/>
              </a:defRPr>
            </a:lvl1pPr>
          </a:lstStyle>
          <a:p>
            <a:r>
              <a:rPr lang="es-ES" dirty="0">
                <a:solidFill>
                  <a:srgbClr val="FF0000"/>
                </a:solidFill>
              </a:rPr>
              <a:t>Para memorizar</a:t>
            </a:r>
            <a:endParaRPr lang="es-MX" dirty="0"/>
          </a:p>
        </p:txBody>
      </p:sp>
      <p:sp>
        <p:nvSpPr>
          <p:cNvPr id="10" name="Rectángulo 9">
            <a:extLst>
              <a:ext uri="{FF2B5EF4-FFF2-40B4-BE49-F238E27FC236}">
                <a16:creationId xmlns:a16="http://schemas.microsoft.com/office/drawing/2014/main" id="{B1ABF945-0BFA-4146-A229-6FA278D56EB4}"/>
              </a:ext>
            </a:extLst>
          </p:cNvPr>
          <p:cNvSpPr/>
          <p:nvPr userDrawn="1"/>
        </p:nvSpPr>
        <p:spPr>
          <a:xfrm>
            <a:off x="263352" y="2050970"/>
            <a:ext cx="6552728" cy="4546382"/>
          </a:xfrm>
          <a:prstGeom prst="rect">
            <a:avLst/>
          </a:prstGeom>
        </p:spPr>
        <p:txBody>
          <a:bodyPr wrap="square">
            <a:normAutofit fontScale="85000" lnSpcReduction="10000"/>
          </a:bodyPr>
          <a:lstStyle/>
          <a:p>
            <a:pPr algn="ctr"/>
            <a:r>
              <a:rPr lang="es-MX" sz="3600" b="1" i="0" dirty="0">
                <a:solidFill>
                  <a:srgbClr val="FE9F41"/>
                </a:solidFill>
                <a:effectLst/>
                <a:latin typeface="Lucida Grande"/>
              </a:rPr>
              <a:t> </a:t>
            </a:r>
            <a:r>
              <a:rPr lang="es-MX" sz="7100" b="1" kern="1200" dirty="0">
                <a:solidFill>
                  <a:schemeClr val="tx1"/>
                </a:solidFill>
                <a:latin typeface="Arial Rounded MT Bold" panose="020F0704030504030204" pitchFamily="34" charset="0"/>
                <a:ea typeface="+mj-ea"/>
                <a:cs typeface="+mj-cs"/>
              </a:rPr>
              <a:t>“Por tanto, queda un reposo para el pueblo de Dios” </a:t>
            </a:r>
          </a:p>
          <a:p>
            <a:pPr algn="ctr"/>
            <a:r>
              <a:rPr lang="es-MX" sz="7100" b="1" kern="1200" dirty="0">
                <a:solidFill>
                  <a:schemeClr val="tx1"/>
                </a:solidFill>
                <a:latin typeface="Arial Rounded MT Bold" panose="020F0704030504030204" pitchFamily="34" charset="0"/>
                <a:ea typeface="+mj-ea"/>
                <a:cs typeface="+mj-cs"/>
              </a:rPr>
              <a:t>(</a:t>
            </a:r>
            <a:r>
              <a:rPr lang="es-MX" sz="7100" b="1" kern="1200" dirty="0" err="1">
                <a:solidFill>
                  <a:schemeClr val="tx1"/>
                </a:solidFill>
                <a:latin typeface="Arial Rounded MT Bold" panose="020F0704030504030204" pitchFamily="34" charset="0"/>
                <a:ea typeface="+mj-ea"/>
                <a:cs typeface="+mj-cs"/>
              </a:rPr>
              <a:t>Heb</a:t>
            </a:r>
            <a:r>
              <a:rPr lang="es-MX" sz="7100" b="1" kern="1200" dirty="0">
                <a:solidFill>
                  <a:schemeClr val="tx1"/>
                </a:solidFill>
                <a:latin typeface="Arial Rounded MT Bold" panose="020F0704030504030204" pitchFamily="34" charset="0"/>
                <a:ea typeface="+mj-ea"/>
                <a:cs typeface="+mj-cs"/>
              </a:rPr>
              <a:t>. 4:9).</a:t>
            </a:r>
          </a:p>
        </p:txBody>
      </p:sp>
      <p:sp>
        <p:nvSpPr>
          <p:cNvPr id="18" name="Rectángulo 17">
            <a:extLst>
              <a:ext uri="{FF2B5EF4-FFF2-40B4-BE49-F238E27FC236}">
                <a16:creationId xmlns:a16="http://schemas.microsoft.com/office/drawing/2014/main" id="{E333BF84-1192-4899-AA77-A68B74979C61}"/>
              </a:ext>
            </a:extLst>
          </p:cNvPr>
          <p:cNvSpPr/>
          <p:nvPr userDrawn="1"/>
        </p:nvSpPr>
        <p:spPr>
          <a:xfrm>
            <a:off x="10495632" y="0"/>
            <a:ext cx="1735793" cy="6865655"/>
          </a:xfrm>
          <a:prstGeom prst="rect">
            <a:avLst/>
          </a:prstGeom>
          <a:solidFill>
            <a:srgbClr val="233867"/>
          </a:solidFill>
          <a:ln>
            <a:solidFill>
              <a:srgbClr val="F2C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9" name="Imagen 18">
            <a:extLst>
              <a:ext uri="{FF2B5EF4-FFF2-40B4-BE49-F238E27FC236}">
                <a16:creationId xmlns:a16="http://schemas.microsoft.com/office/drawing/2014/main" id="{5B0CA18A-9C54-4131-A5DA-FF26E3DDD826}"/>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500898" y="5290541"/>
            <a:ext cx="1691102" cy="1594843"/>
          </a:xfrm>
          <a:prstGeom prst="rect">
            <a:avLst/>
          </a:prstGeom>
        </p:spPr>
      </p:pic>
    </p:spTree>
    <p:extLst>
      <p:ext uri="{BB962C8B-B14F-4D97-AF65-F5344CB8AC3E}">
        <p14:creationId xmlns:p14="http://schemas.microsoft.com/office/powerpoint/2010/main" val="2479423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A0D82C-9B1D-481F-A2E7-393CCFE147F0}"/>
              </a:ext>
            </a:extLst>
          </p:cNvPr>
          <p:cNvSpPr>
            <a:spLocks noGrp="1"/>
          </p:cNvSpPr>
          <p:nvPr>
            <p:ph type="title" hasCustomPrompt="1"/>
          </p:nvPr>
        </p:nvSpPr>
        <p:spPr>
          <a:xfrm>
            <a:off x="479376" y="365125"/>
            <a:ext cx="9506272" cy="831627"/>
          </a:xfrm>
          <a:solidFill>
            <a:schemeClr val="bg1"/>
          </a:solidFill>
          <a:ln>
            <a:solidFill>
              <a:srgbClr val="31ADB5"/>
            </a:solidFill>
          </a:ln>
          <a:effectLst>
            <a:outerShdw blurRad="76200" dist="27940" dir="5400000" algn="ctr">
              <a:srgbClr val="31ADB5">
                <a:alpha val="32000"/>
              </a:srgbClr>
            </a:outerShdw>
          </a:effectLst>
          <a:scene3d>
            <a:camera prst="orthographicFront">
              <a:rot lat="0" lon="0" rev="0"/>
            </a:camera>
            <a:lightRig rig="balanced" dir="t">
              <a:rot lat="0" lon="0" rev="8700000"/>
            </a:lightRig>
          </a:scene3d>
          <a:sp3d contourW="12700">
            <a:bevelT w="190500" h="38100"/>
            <a:contourClr>
              <a:srgbClr val="31ADB5"/>
            </a:contourClr>
          </a:sp3d>
        </p:spPr>
        <p:txBody>
          <a:bodyPr>
            <a:normAutofit/>
          </a:bodyPr>
          <a:lstStyle>
            <a:lvl1pPr algn="ctr">
              <a:defRPr lang="es-MX" sz="4800" kern="1200" dirty="0">
                <a:ln>
                  <a:solidFill>
                    <a:schemeClr val="tx1"/>
                  </a:solidFill>
                </a:ln>
                <a:solidFill>
                  <a:schemeClr val="tx1"/>
                </a:solidFill>
                <a:effectLst>
                  <a:outerShdw blurRad="38100" dist="38100" dir="2700000" algn="tl">
                    <a:srgbClr val="000000">
                      <a:alpha val="43137"/>
                    </a:srgbClr>
                  </a:outerShdw>
                </a:effectLst>
                <a:latin typeface="Arial Rounded MT Bold" panose="020F0704030504030204" pitchFamily="34" charset="0"/>
                <a:ea typeface="+mj-ea"/>
                <a:cs typeface="+mj-cs"/>
              </a:defRPr>
            </a:lvl1pPr>
          </a:lstStyle>
          <a:p>
            <a:r>
              <a:rPr lang="es-MX" dirty="0"/>
              <a:t>Enfoque del estudio</a:t>
            </a:r>
          </a:p>
        </p:txBody>
      </p:sp>
      <p:sp>
        <p:nvSpPr>
          <p:cNvPr id="3" name="Rectángulo 2">
            <a:extLst>
              <a:ext uri="{FF2B5EF4-FFF2-40B4-BE49-F238E27FC236}">
                <a16:creationId xmlns:a16="http://schemas.microsoft.com/office/drawing/2014/main" id="{C688665C-6185-4BD2-9EA1-FD2D58DBAB1B}"/>
              </a:ext>
            </a:extLst>
          </p:cNvPr>
          <p:cNvSpPr/>
          <p:nvPr userDrawn="1"/>
        </p:nvSpPr>
        <p:spPr>
          <a:xfrm>
            <a:off x="10452089" y="0"/>
            <a:ext cx="1735793" cy="6865655"/>
          </a:xfrm>
          <a:prstGeom prst="rect">
            <a:avLst/>
          </a:prstGeom>
          <a:solidFill>
            <a:srgbClr val="233867"/>
          </a:solidFill>
          <a:ln>
            <a:solidFill>
              <a:srgbClr val="F2C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4683BC68-2AD2-47DF-9809-1E88825E78D8}"/>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500898" y="5290541"/>
            <a:ext cx="1686984" cy="1594843"/>
          </a:xfrm>
          <a:prstGeom prst="rect">
            <a:avLst/>
          </a:prstGeom>
        </p:spPr>
      </p:pic>
    </p:spTree>
    <p:extLst>
      <p:ext uri="{BB962C8B-B14F-4D97-AF65-F5344CB8AC3E}">
        <p14:creationId xmlns:p14="http://schemas.microsoft.com/office/powerpoint/2010/main" val="2113206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0"/>
            <a:ext cx="11201400" cy="664119"/>
            <a:chOff x="733425" y="38100"/>
            <a:chExt cx="8401050" cy="447675"/>
          </a:xfrm>
          <a:gradFill flip="none" rotWithShape="1">
            <a:gsLst>
              <a:gs pos="0">
                <a:srgbClr val="FFC000"/>
              </a:gs>
              <a:gs pos="50000">
                <a:srgbClr val="FFC000"/>
              </a:gs>
              <a:gs pos="100000">
                <a:srgbClr val="FFC000"/>
              </a:gs>
            </a:gsLst>
            <a:lin ang="2700000" scaled="1"/>
            <a:tileRect/>
          </a:gra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88900"/>
                <a:bevelB w="38100" h="25400"/>
              </a:sp3d>
            </a:bodyPr>
            <a:lstStyle/>
            <a:p>
              <a:pPr algn="ctr"/>
              <a:endParaRPr lang="es-MX" sz="1800">
                <a:effectLst>
                  <a:outerShdw blurRad="50800" dir="5400000" algn="ctr" rotWithShape="0">
                    <a:schemeClr val="accent4">
                      <a:lumMod val="60000"/>
                      <a:lumOff val="40000"/>
                    </a:schemeClr>
                  </a:outerShdw>
                </a:effectLst>
              </a:endParaRPr>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88900"/>
                <a:bevelB w="38100" h="25400"/>
              </a:sp3d>
            </a:bodyPr>
            <a:lstStyle/>
            <a:p>
              <a:pPr algn="ctr"/>
              <a:endParaRPr lang="es-MX" sz="1800">
                <a:effectLst>
                  <a:outerShdw blurRad="50800" dir="5400000" algn="ctr" rotWithShape="0">
                    <a:schemeClr val="accent4">
                      <a:lumMod val="60000"/>
                      <a:lumOff val="40000"/>
                    </a:schemeClr>
                  </a:outerShdw>
                </a:effectLst>
              </a:endParaRPr>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16280" y="6523434"/>
            <a:ext cx="3563936" cy="361950"/>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11783" y="6767012"/>
            <a:ext cx="8628063" cy="118372"/>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8" name="CuadroTexto 17">
            <a:extLst>
              <a:ext uri="{FF2B5EF4-FFF2-40B4-BE49-F238E27FC236}">
                <a16:creationId xmlns:a16="http://schemas.microsoft.com/office/drawing/2014/main" id="{1EC75721-423D-421B-A732-C9122905495E}"/>
              </a:ext>
            </a:extLst>
          </p:cNvPr>
          <p:cNvSpPr txBox="1"/>
          <p:nvPr userDrawn="1"/>
        </p:nvSpPr>
        <p:spPr>
          <a:xfrm>
            <a:off x="8616280" y="643335"/>
            <a:ext cx="3563936" cy="769441"/>
          </a:xfrm>
          <a:prstGeom prst="rect">
            <a:avLst/>
          </a:prstGeom>
          <a:noFill/>
          <a:ln>
            <a:noFill/>
          </a:ln>
        </p:spPr>
        <p:txBody>
          <a:bodyPr wrap="square" rtlCol="0">
            <a:spAutoFit/>
            <a:scene3d>
              <a:camera prst="obliqueTopRight"/>
              <a:lightRig rig="balanced" dir="t"/>
            </a:scene3d>
            <a:sp3d extrusionH="88900" prstMaterial="dkEdge">
              <a:bevelT w="0" h="127000"/>
              <a:bevelB w="38100" h="38100"/>
              <a:extrusionClr>
                <a:schemeClr val="accent6">
                  <a:lumMod val="60000"/>
                  <a:lumOff val="40000"/>
                </a:schemeClr>
              </a:extrusionClr>
            </a:sp3d>
          </a:bodyPr>
          <a:lstStyle>
            <a:defPPr>
              <a:defRPr lang="en-US"/>
            </a:defPPr>
            <a:lvl1pPr algn="ctr">
              <a:defRPr sz="4400">
                <a:ln>
                  <a:solidFill>
                    <a:schemeClr val="accent6">
                      <a:lumMod val="60000"/>
                      <a:lumOff val="40000"/>
                    </a:schemeClr>
                  </a:solidFill>
                </a:ln>
                <a:solidFill>
                  <a:srgbClr val="548235"/>
                </a:solidFill>
                <a:effectLst>
                  <a:outerShdw blurRad="50800" dir="5400000" algn="ctr" rotWithShape="0">
                    <a:srgbClr val="548235"/>
                  </a:outerShdw>
                </a:effectLst>
                <a:latin typeface="Abadi" panose="020B0604020202020204" pitchFamily="34" charset="0"/>
              </a:defRPr>
            </a:lvl1pPr>
          </a:lstStyle>
          <a:p>
            <a:pPr lvl="0"/>
            <a:r>
              <a:rPr lang="es-MX" dirty="0">
                <a:ln>
                  <a:solidFill>
                    <a:schemeClr val="accent4">
                      <a:lumMod val="60000"/>
                      <a:lumOff val="40000"/>
                    </a:schemeClr>
                  </a:solidFill>
                </a:ln>
                <a:solidFill>
                  <a:srgbClr val="FFFF00"/>
                </a:solidFill>
                <a:effectLst/>
                <a:latin typeface="Eras Bold ITC" panose="020B0907030504020204" pitchFamily="34" charset="0"/>
              </a:rPr>
              <a:t>Sábado</a:t>
            </a:r>
          </a:p>
        </p:txBody>
      </p:sp>
      <p:sp>
        <p:nvSpPr>
          <p:cNvPr id="11" name="Rectángulo 10">
            <a:extLst>
              <a:ext uri="{FF2B5EF4-FFF2-40B4-BE49-F238E27FC236}">
                <a16:creationId xmlns:a16="http://schemas.microsoft.com/office/drawing/2014/main" id="{C8514502-1155-4B3D-8F4D-4E71C876B1D0}"/>
              </a:ext>
            </a:extLst>
          </p:cNvPr>
          <p:cNvSpPr/>
          <p:nvPr userDrawn="1"/>
        </p:nvSpPr>
        <p:spPr>
          <a:xfrm>
            <a:off x="8616280" y="1430505"/>
            <a:ext cx="3563936" cy="118372"/>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2097460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1015280" y="0"/>
            <a:ext cx="11201400" cy="664116"/>
            <a:chOff x="733425" y="38100"/>
            <a:chExt cx="8401050" cy="447675"/>
          </a:xfrm>
          <a:solidFill>
            <a:srgbClr val="E19A43"/>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4" y="6481762"/>
            <a:ext cx="3563936" cy="361950"/>
          </a:xfrm>
          <a:prstGeom prst="rect">
            <a:avLst/>
          </a:prstGeom>
          <a:solidFill>
            <a:srgbClr val="E19A4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s-MX"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19887"/>
            <a:ext cx="8628063" cy="123825"/>
          </a:xfrm>
          <a:prstGeom prst="rect">
            <a:avLst/>
          </a:prstGeom>
          <a:solidFill>
            <a:srgbClr val="E19A4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s-MX"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2" y="620688"/>
            <a:ext cx="3563935" cy="769441"/>
          </a:xfrm>
          <a:prstGeom prst="rect">
            <a:avLst/>
          </a:prstGeom>
          <a:noFill/>
          <a:ln>
            <a:noFill/>
          </a:ln>
        </p:spPr>
        <p:txBody>
          <a:bodyPr wrap="square" rtlCol="0">
            <a:spAutoFit/>
            <a:scene3d>
              <a:camera prst="obliqueTopRight"/>
              <a:lightRig rig="balanced" dir="t"/>
            </a:scene3d>
            <a:sp3d extrusionH="88900" prstMaterial="dkEdge">
              <a:bevelT w="0" h="127000"/>
              <a:bevelB w="38100" h="38100"/>
              <a:extrusionClr>
                <a:schemeClr val="accent6">
                  <a:lumMod val="60000"/>
                  <a:lumOff val="40000"/>
                </a:schemeClr>
              </a:extrusionClr>
            </a:sp3d>
          </a:bodyPr>
          <a:lstStyle/>
          <a:p>
            <a:pPr algn="ctr"/>
            <a:r>
              <a:rPr lang="es-MX" sz="4400" baseline="0" dirty="0">
                <a:ln>
                  <a:solidFill>
                    <a:schemeClr val="accent6">
                      <a:lumMod val="75000"/>
                    </a:schemeClr>
                  </a:solidFill>
                </a:ln>
                <a:solidFill>
                  <a:srgbClr val="FFC000"/>
                </a:solidFill>
                <a:effectLst>
                  <a:outerShdw blurRad="88900" dir="5400000" algn="ctr" rotWithShape="0">
                    <a:schemeClr val="accent2">
                      <a:lumMod val="60000"/>
                      <a:lumOff val="40000"/>
                    </a:schemeClr>
                  </a:outerShdw>
                </a:effectLst>
                <a:latin typeface="Eras Bold ITC" panose="020B0907030504020204" pitchFamily="34" charset="0"/>
              </a:rPr>
              <a:t>Domingo</a:t>
            </a:r>
          </a:p>
        </p:txBody>
      </p:sp>
      <p:sp>
        <p:nvSpPr>
          <p:cNvPr id="11" name="Rectángulo 10">
            <a:extLst>
              <a:ext uri="{FF2B5EF4-FFF2-40B4-BE49-F238E27FC236}">
                <a16:creationId xmlns:a16="http://schemas.microsoft.com/office/drawing/2014/main" id="{25676727-9345-463B-8ECA-EB680D14F607}"/>
              </a:ext>
            </a:extLst>
          </p:cNvPr>
          <p:cNvSpPr/>
          <p:nvPr userDrawn="1"/>
        </p:nvSpPr>
        <p:spPr>
          <a:xfrm>
            <a:off x="8628062" y="1360413"/>
            <a:ext cx="3563935" cy="123825"/>
          </a:xfrm>
          <a:prstGeom prst="rect">
            <a:avLst/>
          </a:prstGeom>
          <a:solidFill>
            <a:srgbClr val="E19A4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s-MX" dirty="0"/>
          </a:p>
        </p:txBody>
      </p:sp>
    </p:spTree>
    <p:extLst>
      <p:ext uri="{BB962C8B-B14F-4D97-AF65-F5344CB8AC3E}">
        <p14:creationId xmlns:p14="http://schemas.microsoft.com/office/powerpoint/2010/main" val="48149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3096"/>
            <a:ext cx="11201400" cy="664117"/>
            <a:chOff x="733425" y="38100"/>
            <a:chExt cx="8401050" cy="447675"/>
          </a:xfrm>
          <a:solidFill>
            <a:srgbClr val="856253"/>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4" y="6496050"/>
            <a:ext cx="3563936" cy="361950"/>
          </a:xfrm>
          <a:prstGeom prst="rect">
            <a:avLst/>
          </a:prstGeom>
          <a:solidFill>
            <a:srgbClr val="85625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34175"/>
            <a:ext cx="8628063" cy="123825"/>
          </a:xfrm>
          <a:prstGeom prst="rect">
            <a:avLst/>
          </a:prstGeom>
          <a:solidFill>
            <a:srgbClr val="85625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2" y="643335"/>
            <a:ext cx="3563935" cy="769441"/>
          </a:xfrm>
          <a:prstGeom prst="rect">
            <a:avLst/>
          </a:prstGeom>
          <a:noFill/>
        </p:spPr>
        <p:txBody>
          <a:bodyPr wrap="square" rtlCol="0">
            <a:spAutoFit/>
            <a:scene3d>
              <a:camera prst="obliqueTopRight"/>
              <a:lightRig rig="balanced" dir="t"/>
            </a:scene3d>
            <a:sp3d extrusionH="88900" prstMaterial="dkEdge">
              <a:bevelT w="0" h="127000"/>
              <a:bevelB w="38100" h="38100"/>
              <a:extrusionClr>
                <a:srgbClr val="2F5597"/>
              </a:extrusionClr>
              <a:contourClr>
                <a:schemeClr val="accent1">
                  <a:lumMod val="60000"/>
                  <a:lumOff val="40000"/>
                </a:schemeClr>
              </a:contourClr>
            </a:sp3d>
          </a:bodyPr>
          <a:lstStyle/>
          <a:p>
            <a:pPr algn="ctr"/>
            <a:r>
              <a:rPr lang="es-MX" sz="4400" dirty="0">
                <a:ln>
                  <a:solidFill>
                    <a:srgbClr val="69727B"/>
                  </a:solidFill>
                </a:ln>
                <a:solidFill>
                  <a:srgbClr val="856050"/>
                </a:solidFill>
                <a:effectLst>
                  <a:innerShdw blurRad="63500" dist="50800" dir="18900000">
                    <a:prstClr val="black">
                      <a:alpha val="50000"/>
                    </a:prstClr>
                  </a:innerShdw>
                </a:effectLst>
                <a:latin typeface="Eras Bold ITC" panose="020B0907030504020204" pitchFamily="34" charset="0"/>
              </a:rPr>
              <a:t>Lunes</a:t>
            </a:r>
          </a:p>
        </p:txBody>
      </p:sp>
      <p:cxnSp>
        <p:nvCxnSpPr>
          <p:cNvPr id="8" name="Conector recto 7">
            <a:extLst>
              <a:ext uri="{FF2B5EF4-FFF2-40B4-BE49-F238E27FC236}">
                <a16:creationId xmlns:a16="http://schemas.microsoft.com/office/drawing/2014/main" id="{44EA761E-8895-4B7F-A0D2-5637A17499D0}"/>
              </a:ext>
            </a:extLst>
          </p:cNvPr>
          <p:cNvCxnSpPr>
            <a:cxnSpLocks/>
          </p:cNvCxnSpPr>
          <p:nvPr userDrawn="1"/>
        </p:nvCxnSpPr>
        <p:spPr>
          <a:xfrm>
            <a:off x="8628063" y="1223205"/>
            <a:ext cx="3563936" cy="0"/>
          </a:xfrm>
          <a:prstGeom prst="line">
            <a:avLst/>
          </a:prstGeom>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17E138AC-C985-4B6B-A54C-00F6E8E20E59}"/>
              </a:ext>
            </a:extLst>
          </p:cNvPr>
          <p:cNvSpPr/>
          <p:nvPr userDrawn="1"/>
        </p:nvSpPr>
        <p:spPr>
          <a:xfrm flipV="1">
            <a:off x="8628058" y="1423956"/>
            <a:ext cx="3563939" cy="120563"/>
          </a:xfrm>
          <a:prstGeom prst="rect">
            <a:avLst/>
          </a:prstGeom>
          <a:solidFill>
            <a:srgbClr val="85625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149156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1241"/>
            <a:ext cx="11201400" cy="664117"/>
            <a:chOff x="733425" y="38100"/>
            <a:chExt cx="8401050" cy="447675"/>
          </a:xfrm>
          <a:solidFill>
            <a:srgbClr val="373C3E"/>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1214103" y="38100"/>
              <a:ext cx="7920372" cy="447675"/>
            </a:xfrm>
            <a:prstGeom prst="rect">
              <a:avLst/>
            </a:prstGeom>
            <a:solidFill>
              <a:srgbClr val="077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solidFill>
              <a:srgbClr val="077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3" y="6496050"/>
            <a:ext cx="3563936" cy="361950"/>
          </a:xfrm>
          <a:prstGeom prst="rect">
            <a:avLst/>
          </a:prstGeom>
          <a:solidFill>
            <a:srgbClr val="077FBA"/>
          </a:solidFill>
          <a:ln>
            <a:solidFill>
              <a:srgbClr val="077FBA"/>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34175"/>
            <a:ext cx="8628063" cy="123825"/>
          </a:xfrm>
          <a:prstGeom prst="rect">
            <a:avLst/>
          </a:prstGeom>
          <a:solidFill>
            <a:srgbClr val="077FBA"/>
          </a:solidFill>
          <a:ln>
            <a:solidFill>
              <a:srgbClr val="077FBA"/>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16280" y="692696"/>
            <a:ext cx="3563936" cy="769441"/>
          </a:xfrm>
          <a:prstGeom prst="rect">
            <a:avLst/>
          </a:prstGeom>
          <a:noFill/>
        </p:spPr>
        <p:txBody>
          <a:bodyPr wrap="square" rtlCol="0">
            <a:spAutoFit/>
            <a:scene3d>
              <a:camera prst="obliqueTopRight"/>
              <a:lightRig rig="threePt" dir="t"/>
            </a:scene3d>
            <a:sp3d extrusionH="88900">
              <a:bevelT w="0" h="127000"/>
              <a:bevelB w="38100" h="38100"/>
              <a:extrusionClr>
                <a:srgbClr val="7030A0"/>
              </a:extrusionClr>
            </a:sp3d>
          </a:bodyPr>
          <a:lstStyle/>
          <a:p>
            <a:pPr algn="ctr"/>
            <a:r>
              <a:rPr lang="es-MX" sz="4400" dirty="0">
                <a:ln>
                  <a:solidFill>
                    <a:srgbClr val="077FBA"/>
                  </a:solidFill>
                </a:ln>
                <a:solidFill>
                  <a:srgbClr val="077FBA"/>
                </a:solidFill>
                <a:effectLst>
                  <a:innerShdw blurRad="63500" dist="50800" dir="18900000">
                    <a:prstClr val="black">
                      <a:alpha val="50000"/>
                    </a:prstClr>
                  </a:innerShdw>
                </a:effectLst>
                <a:latin typeface="Eras Bold ITC" panose="020B0907030504020204" pitchFamily="34" charset="0"/>
              </a:rPr>
              <a:t>Martes</a:t>
            </a:r>
          </a:p>
        </p:txBody>
      </p:sp>
      <p:sp>
        <p:nvSpPr>
          <p:cNvPr id="13" name="Rectángulo 12">
            <a:extLst>
              <a:ext uri="{FF2B5EF4-FFF2-40B4-BE49-F238E27FC236}">
                <a16:creationId xmlns:a16="http://schemas.microsoft.com/office/drawing/2014/main" id="{8DCE7C6C-E8C3-4E6F-AE3B-0618B032DE27}"/>
              </a:ext>
            </a:extLst>
          </p:cNvPr>
          <p:cNvSpPr/>
          <p:nvPr userDrawn="1"/>
        </p:nvSpPr>
        <p:spPr>
          <a:xfrm>
            <a:off x="8616280" y="1390129"/>
            <a:ext cx="3563936" cy="123825"/>
          </a:xfrm>
          <a:prstGeom prst="rect">
            <a:avLst/>
          </a:prstGeom>
          <a:solidFill>
            <a:srgbClr val="077FBA"/>
          </a:solidFill>
          <a:ln>
            <a:solidFill>
              <a:srgbClr val="077FBA"/>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266918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1238"/>
            <a:ext cx="11201400" cy="664117"/>
            <a:chOff x="733425" y="38100"/>
            <a:chExt cx="8401050" cy="447675"/>
          </a:xfrm>
          <a:solidFill>
            <a:srgbClr val="5CB9BF"/>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3" y="6496050"/>
            <a:ext cx="3563936" cy="361950"/>
          </a:xfrm>
          <a:prstGeom prst="rect">
            <a:avLst/>
          </a:prstGeom>
          <a:solidFill>
            <a:srgbClr val="5CB9B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3" y="704666"/>
            <a:ext cx="3575133" cy="769441"/>
          </a:xfrm>
          <a:prstGeom prst="rect">
            <a:avLst/>
          </a:prstGeom>
          <a:noFill/>
        </p:spPr>
        <p:txBody>
          <a:bodyPr wrap="square" rtlCol="0">
            <a:spAutoFit/>
            <a:scene3d>
              <a:camera prst="obliqueTopRight"/>
              <a:lightRig rig="threePt" dir="t"/>
            </a:scene3d>
            <a:sp3d extrusionH="107950" contourW="12700" prstMaterial="dkEdge">
              <a:bevelT w="19050" h="82550"/>
              <a:bevelB w="12700"/>
              <a:extrusionClr>
                <a:srgbClr val="5CB9BF"/>
              </a:extrusionClr>
              <a:contourClr>
                <a:srgbClr val="5CB9BF"/>
              </a:contourClr>
            </a:sp3d>
          </a:bodyPr>
          <a:lstStyle/>
          <a:p>
            <a:pPr algn="ctr"/>
            <a:r>
              <a:rPr lang="es-MX" sz="4400" dirty="0">
                <a:ln>
                  <a:solidFill>
                    <a:srgbClr val="5CB9BF"/>
                  </a:solidFill>
                </a:ln>
                <a:solidFill>
                  <a:srgbClr val="5CB9BF"/>
                </a:solidFill>
                <a:effectLst>
                  <a:innerShdw blurRad="63500" dist="50800">
                    <a:prstClr val="black">
                      <a:alpha val="50000"/>
                    </a:prstClr>
                  </a:innerShdw>
                </a:effectLst>
                <a:latin typeface="Eras Bold ITC" panose="020B0907030504020204" pitchFamily="34" charset="0"/>
              </a:rPr>
              <a:t>Miércoles</a:t>
            </a:r>
          </a:p>
        </p:txBody>
      </p:sp>
      <p:sp>
        <p:nvSpPr>
          <p:cNvPr id="11" name="Rectángulo 10">
            <a:extLst>
              <a:ext uri="{FF2B5EF4-FFF2-40B4-BE49-F238E27FC236}">
                <a16:creationId xmlns:a16="http://schemas.microsoft.com/office/drawing/2014/main" id="{9B825BBA-0797-48D3-BC2C-AC70CB47B958}"/>
              </a:ext>
            </a:extLst>
          </p:cNvPr>
          <p:cNvSpPr/>
          <p:nvPr userDrawn="1"/>
        </p:nvSpPr>
        <p:spPr>
          <a:xfrm>
            <a:off x="8616280" y="1390129"/>
            <a:ext cx="3563936" cy="123825"/>
          </a:xfrm>
          <a:prstGeom prst="rect">
            <a:avLst/>
          </a:prstGeom>
          <a:solidFill>
            <a:srgbClr val="5CB9B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solidFill>
                <a:srgbClr val="385723"/>
              </a:solidFill>
            </a:endParaRPr>
          </a:p>
        </p:txBody>
      </p:sp>
      <p:sp>
        <p:nvSpPr>
          <p:cNvPr id="12" name="Rectángulo 11">
            <a:extLst>
              <a:ext uri="{FF2B5EF4-FFF2-40B4-BE49-F238E27FC236}">
                <a16:creationId xmlns:a16="http://schemas.microsoft.com/office/drawing/2014/main" id="{699194B3-4FDB-4BDE-9B8A-8A2B1B6E2861}"/>
              </a:ext>
            </a:extLst>
          </p:cNvPr>
          <p:cNvSpPr/>
          <p:nvPr userDrawn="1"/>
        </p:nvSpPr>
        <p:spPr>
          <a:xfrm>
            <a:off x="0" y="6734175"/>
            <a:ext cx="8628063" cy="123825"/>
          </a:xfrm>
          <a:prstGeom prst="rect">
            <a:avLst/>
          </a:prstGeom>
          <a:solidFill>
            <a:srgbClr val="5CB9B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62378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1257"/>
            <a:ext cx="11201400" cy="664117"/>
            <a:chOff x="733425" y="38100"/>
            <a:chExt cx="8401050" cy="447675"/>
          </a:xfrm>
          <a:solidFill>
            <a:srgbClr val="ECC088"/>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solidFill>
                <a:srgbClr val="ECC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4" y="6496050"/>
            <a:ext cx="3563936" cy="361950"/>
          </a:xfrm>
          <a:prstGeom prst="rect">
            <a:avLst/>
          </a:prstGeom>
          <a:solidFill>
            <a:srgbClr val="ECC088"/>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34175"/>
            <a:ext cx="8628063" cy="123825"/>
          </a:xfrm>
          <a:prstGeom prst="rect">
            <a:avLst/>
          </a:prstGeom>
          <a:solidFill>
            <a:srgbClr val="ECC088"/>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3" y="692693"/>
            <a:ext cx="3563935" cy="769441"/>
          </a:xfrm>
          <a:prstGeom prst="rect">
            <a:avLst/>
          </a:prstGeom>
          <a:noFill/>
          <a:effectLst>
            <a:outerShdw blurRad="50800" dist="50800" dir="5400000" algn="ctr" rotWithShape="0">
              <a:srgbClr val="C00000"/>
            </a:outerShdw>
          </a:effectLst>
        </p:spPr>
        <p:txBody>
          <a:bodyPr wrap="square" rtlCol="0">
            <a:spAutoFit/>
            <a:scene3d>
              <a:camera prst="obliqueTopRight"/>
              <a:lightRig rig="twoPt" dir="t"/>
            </a:scene3d>
            <a:sp3d extrusionH="88900" contourW="19050" prstMaterial="metal">
              <a:extrusionClr>
                <a:schemeClr val="bg1"/>
              </a:extrusionClr>
              <a:contourClr>
                <a:srgbClr val="856253"/>
              </a:contourClr>
            </a:sp3d>
          </a:bodyPr>
          <a:lstStyle/>
          <a:p>
            <a:pPr algn="ctr"/>
            <a:r>
              <a:rPr lang="es-MX" sz="4400" dirty="0">
                <a:ln>
                  <a:solidFill>
                    <a:srgbClr val="131818">
                      <a:alpha val="98000"/>
                    </a:srgbClr>
                  </a:solidFill>
                </a:ln>
                <a:solidFill>
                  <a:srgbClr val="ECC088"/>
                </a:solidFill>
                <a:effectLst>
                  <a:innerShdw blurRad="63500" dist="50800" dir="18900000">
                    <a:prstClr val="black">
                      <a:alpha val="50000"/>
                    </a:prstClr>
                  </a:innerShdw>
                </a:effectLst>
                <a:latin typeface="Eras Bold ITC" panose="020B0907030504020204" pitchFamily="34" charset="0"/>
              </a:rPr>
              <a:t>Jueves</a:t>
            </a:r>
          </a:p>
        </p:txBody>
      </p:sp>
      <p:sp>
        <p:nvSpPr>
          <p:cNvPr id="11" name="Rectángulo 10">
            <a:extLst>
              <a:ext uri="{FF2B5EF4-FFF2-40B4-BE49-F238E27FC236}">
                <a16:creationId xmlns:a16="http://schemas.microsoft.com/office/drawing/2014/main" id="{DF26A9CF-54DF-415E-92E8-D99EDF116806}"/>
              </a:ext>
            </a:extLst>
          </p:cNvPr>
          <p:cNvSpPr/>
          <p:nvPr userDrawn="1"/>
        </p:nvSpPr>
        <p:spPr>
          <a:xfrm>
            <a:off x="8628060" y="1400221"/>
            <a:ext cx="3563939" cy="123825"/>
          </a:xfrm>
          <a:prstGeom prst="rect">
            <a:avLst/>
          </a:prstGeom>
          <a:solidFill>
            <a:srgbClr val="ECC088"/>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314896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18000"/>
            <a:lum/>
          </a:blip>
          <a:srcRect/>
          <a:stretch>
            <a:fillRect t="-31000" b="-3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DEF44-DEF2-4D8A-BFAD-8C38AFA99A77}" type="datetime1">
              <a:rPr lang="es-MX" smtClean="0"/>
              <a:t>26/01/2022</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4321C-B956-46ED-8AE0-A323D2C352ED}" type="slidenum">
              <a:rPr lang="es-MX" smtClean="0"/>
              <a:t>‹Nº›</a:t>
            </a:fld>
            <a:endParaRPr lang="es-MX"/>
          </a:p>
        </p:txBody>
      </p:sp>
    </p:spTree>
    <p:extLst>
      <p:ext uri="{BB962C8B-B14F-4D97-AF65-F5344CB8AC3E}">
        <p14:creationId xmlns:p14="http://schemas.microsoft.com/office/powerpoint/2010/main" val="166000612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72" r:id="rId3"/>
    <p:sldLayoutId id="2147483663" r:id="rId4"/>
    <p:sldLayoutId id="2147483686" r:id="rId5"/>
    <p:sldLayoutId id="2147483688" r:id="rId6"/>
    <p:sldLayoutId id="2147483689" r:id="rId7"/>
    <p:sldLayoutId id="2147483690" r:id="rId8"/>
    <p:sldLayoutId id="2147483691" r:id="rId9"/>
    <p:sldLayoutId id="2147483692" r:id="rId10"/>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s-ES" sz="2400" kern="1200" dirty="0">
          <a:ln>
            <a:solidFill>
              <a:schemeClr val="accent1">
                <a:lumMod val="50000"/>
              </a:schemeClr>
            </a:solidFill>
          </a:ln>
          <a:solidFill>
            <a:schemeClr val="tx1"/>
          </a:solidFill>
          <a:effectLst/>
          <a:latin typeface="Arial Rounded MT Bold" panose="020F0704030504030204" pitchFamily="34"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120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282D843-F76C-4A24-B20A-0C2B992E5A2B}"/>
              </a:ext>
            </a:extLst>
          </p:cNvPr>
          <p:cNvSpPr>
            <a:spLocks noGrp="1"/>
          </p:cNvSpPr>
          <p:nvPr>
            <p:ph type="body" sz="quarter" idx="10"/>
          </p:nvPr>
        </p:nvSpPr>
        <p:spPr>
          <a:xfrm>
            <a:off x="479376" y="1196752"/>
            <a:ext cx="11305256" cy="5544616"/>
          </a:xfrm>
          <a:blipFill>
            <a:blip r:embed="rId3">
              <a:alphaModFix amt="0"/>
            </a:blip>
            <a:tile tx="0" ty="0" sx="100000" sy="100000" flip="none" algn="tl"/>
          </a:blipFill>
        </p:spPr>
        <p:txBody>
          <a:bodyPr>
            <a:normAutofit fontScale="92500" lnSpcReduction="10000"/>
          </a:bodyPr>
          <a:lstStyle/>
          <a:p>
            <a:pPr marL="0" indent="0" algn="just">
              <a:buNone/>
            </a:pPr>
            <a:r>
              <a:rPr lang="es-MX" dirty="0"/>
              <a:t>Es importante señalar que Hebreos 3 y 4 no son una invitación al descanso sino una súplica para entraren ese reposo (</a:t>
            </a:r>
            <a:r>
              <a:rPr lang="es-MX" dirty="0" err="1"/>
              <a:t>Heb</a:t>
            </a:r>
            <a:r>
              <a:rPr lang="es-MX" dirty="0"/>
              <a:t>. 4: 11). Jesús explicó en Mateo 11:28 al 30 cómo podemos entrar en el reposo. Necesitamos tomar su yugo y obrar con él. Jesús también nos invita a seguir su ejemplo y disfrutar de la intimidad personal con él. Él es el que da descanso. Explicó lo que Dios le había dicho a Moisés: "Mi presencia irá contigo, y te daré descanso" (</a:t>
            </a:r>
            <a:r>
              <a:rPr lang="es-MX" dirty="0" err="1"/>
              <a:t>Éxo</a:t>
            </a:r>
            <a:r>
              <a:rPr lang="es-MX" dirty="0"/>
              <a:t>. 33: 14).</a:t>
            </a:r>
          </a:p>
          <a:p>
            <a:pPr marL="0" indent="0" algn="just">
              <a:buNone/>
            </a:pPr>
            <a:r>
              <a:rPr lang="es-MX" dirty="0"/>
              <a:t>Hemos estudiado tres temas sobre el estudio del sábado: 1) El propósito del sábado; 2) Dios nos invita a entrar en su reposo; y 3) Guardar el sábado es un anticipo de la nueva creación.  </a:t>
            </a:r>
          </a:p>
          <a:p>
            <a:pPr marL="0" indent="0" algn="just">
              <a:buNone/>
            </a:pPr>
            <a:r>
              <a:rPr lang="es-MX" dirty="0"/>
              <a:t>“Una vida en Cristo es una vida de reposo. Puede no haber éxtasis de sentimientos, pero habrá una confianza permanente y apacible. Tu esperanza no está en ti; está en Cristo. Tu debilidad está unida a su fortaleza; tu ignorancia, a su sabiduría; tu fragilidad, a su poder eterno. De modo que no debes mirarte a ti mismo, ni dejar que la mente se espacie en el yo, sino mirar a Cristo. Que tu mente se espacie en su amor, en la belleza y la perfección de su carácter. Cristo en su abnegación, Cristo en su humillación, Cristo en su pureza y santidad, Cristo en su incomparable amor; esto es lo que debe contemplar el ser humano. Es amándolo, imitándolo y dependiendo enteramente de él como serás transformado a su semejanza” </a:t>
            </a:r>
            <a:r>
              <a:rPr lang="es-MX" i="1" dirty="0"/>
              <a:t>(El Camino a Cristo, p. 60).</a:t>
            </a:r>
          </a:p>
        </p:txBody>
      </p:sp>
    </p:spTree>
    <p:extLst>
      <p:ext uri="{BB962C8B-B14F-4D97-AF65-F5344CB8AC3E}">
        <p14:creationId xmlns:p14="http://schemas.microsoft.com/office/powerpoint/2010/main" val="74754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35B18E2E-EA7D-4701-A7E9-A6D2F537435F}"/>
              </a:ext>
            </a:extLst>
          </p:cNvPr>
          <p:cNvSpPr/>
          <p:nvPr/>
        </p:nvSpPr>
        <p:spPr>
          <a:xfrm>
            <a:off x="7248128" y="2784855"/>
            <a:ext cx="2874038" cy="1796274"/>
          </a:xfrm>
          <a:prstGeom prst="rect">
            <a:avLst/>
          </a:prstGeom>
          <a:solidFill>
            <a:srgbClr val="F3AE36"/>
          </a:solidFill>
          <a:ln>
            <a:solidFill>
              <a:srgbClr val="ECC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Título 1">
            <a:extLst>
              <a:ext uri="{FF2B5EF4-FFF2-40B4-BE49-F238E27FC236}">
                <a16:creationId xmlns:a16="http://schemas.microsoft.com/office/drawing/2014/main" id="{78C32ED3-45C3-4EA8-B01D-0642AFFCE857}"/>
              </a:ext>
            </a:extLst>
          </p:cNvPr>
          <p:cNvSpPr>
            <a:spLocks noGrp="1"/>
          </p:cNvSpPr>
          <p:nvPr>
            <p:ph type="title" hasCustomPrompt="1"/>
          </p:nvPr>
        </p:nvSpPr>
        <p:spPr>
          <a:xfrm>
            <a:off x="263352" y="365126"/>
            <a:ext cx="6048672" cy="1206500"/>
          </a:xfrm>
          <a:solidFill>
            <a:srgbClr val="233867"/>
          </a:solidFill>
          <a:ln>
            <a:solidFill>
              <a:srgbClr val="00255B"/>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marL="0" indent="0" algn="ctr" defTabSz="895350">
              <a:defRPr>
                <a:solidFill>
                  <a:schemeClr val="bg1"/>
                </a:solidFill>
                <a:latin typeface="Arial Rounded MT Bold" panose="020F0704030504030204" pitchFamily="34" charset="0"/>
              </a:defRPr>
            </a:lvl1pPr>
          </a:lstStyle>
          <a:p>
            <a:r>
              <a:rPr lang="es-ES" dirty="0"/>
              <a:t>Para memorizar</a:t>
            </a:r>
            <a:endParaRPr lang="es-MX" dirty="0"/>
          </a:p>
        </p:txBody>
      </p:sp>
      <p:pic>
        <p:nvPicPr>
          <p:cNvPr id="4" name="Imagen 3">
            <a:extLst>
              <a:ext uri="{FF2B5EF4-FFF2-40B4-BE49-F238E27FC236}">
                <a16:creationId xmlns:a16="http://schemas.microsoft.com/office/drawing/2014/main" id="{AA878FB5-5D11-488E-86E1-6D8BD210D3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07797" y="2924944"/>
            <a:ext cx="2936675" cy="1796274"/>
          </a:xfrm>
          <a:prstGeom prst="rect">
            <a:avLst/>
          </a:prstGeom>
        </p:spPr>
      </p:pic>
    </p:spTree>
    <p:extLst>
      <p:ext uri="{BB962C8B-B14F-4D97-AF65-F5344CB8AC3E}">
        <p14:creationId xmlns:p14="http://schemas.microsoft.com/office/powerpoint/2010/main" val="210558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BA48B19-AC6B-4AB8-8DCB-55B8CCF59481}"/>
              </a:ext>
            </a:extLst>
          </p:cNvPr>
          <p:cNvSpPr/>
          <p:nvPr/>
        </p:nvSpPr>
        <p:spPr>
          <a:xfrm>
            <a:off x="7536159" y="2996952"/>
            <a:ext cx="2691135" cy="1898186"/>
          </a:xfrm>
          <a:prstGeom prst="rect">
            <a:avLst/>
          </a:prstGeom>
          <a:solidFill>
            <a:srgbClr val="F3AE36"/>
          </a:solidFill>
          <a:ln>
            <a:solidFill>
              <a:srgbClr val="ECC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Rectángulo 1">
            <a:extLst>
              <a:ext uri="{FF2B5EF4-FFF2-40B4-BE49-F238E27FC236}">
                <a16:creationId xmlns:a16="http://schemas.microsoft.com/office/drawing/2014/main" id="{A5DC6A4E-9C88-4063-9C74-E83E1F449282}"/>
              </a:ext>
            </a:extLst>
          </p:cNvPr>
          <p:cNvSpPr>
            <a:spLocks/>
          </p:cNvSpPr>
          <p:nvPr/>
        </p:nvSpPr>
        <p:spPr>
          <a:xfrm>
            <a:off x="335360" y="1484784"/>
            <a:ext cx="7056784" cy="5373216"/>
          </a:xfrm>
          <a:prstGeom prst="rect">
            <a:avLst/>
          </a:prstGeom>
        </p:spPr>
        <p:txBody>
          <a:bodyPr wrap="square">
            <a:normAutofit fontScale="92500"/>
          </a:bodyPr>
          <a:lstStyle/>
          <a:p>
            <a:pPr algn="just">
              <a:spcAft>
                <a:spcPts val="600"/>
              </a:spcAft>
            </a:pPr>
            <a:r>
              <a:rPr lang="es-MX" sz="2100" b="1" dirty="0">
                <a:ln>
                  <a:solidFill>
                    <a:schemeClr val="tx1"/>
                  </a:solidFill>
                </a:ln>
                <a:latin typeface="+mj-lt"/>
                <a:ea typeface="+mj-ea"/>
                <a:cs typeface="+mj-cs"/>
              </a:rPr>
              <a:t>El pacto davídico prometía descanso al rey entronizado y a su pueblo. La progresión lógica de Hebreos coincide con esta noción. En Hebreos 1 y 2, vemos la preeminencia de Cristo como Gobernante divino y Libertador de su pueblo. Hebreos 3 y 4 muestran la superioridad de Jesús sobre Moisés y Josué como el Líder divino que ofrece descanso. El reposo sabático, en el Antiguo Testamento, se describe en dos versiones de los Diez Mandamientos (</a:t>
            </a:r>
            <a:r>
              <a:rPr lang="es-MX" sz="2100" b="1" dirty="0" err="1">
                <a:ln>
                  <a:solidFill>
                    <a:schemeClr val="tx1"/>
                  </a:solidFill>
                </a:ln>
                <a:latin typeface="+mj-lt"/>
                <a:ea typeface="+mj-ea"/>
                <a:cs typeface="+mj-cs"/>
              </a:rPr>
              <a:t>Éxo</a:t>
            </a:r>
            <a:r>
              <a:rPr lang="es-MX" sz="2100" b="1" dirty="0">
                <a:ln>
                  <a:solidFill>
                    <a:schemeClr val="tx1"/>
                  </a:solidFill>
                </a:ln>
                <a:latin typeface="+mj-lt"/>
                <a:ea typeface="+mj-ea"/>
                <a:cs typeface="+mj-cs"/>
              </a:rPr>
              <a:t>. 20; </a:t>
            </a:r>
            <a:r>
              <a:rPr lang="es-MX" sz="2100" b="1" dirty="0" err="1">
                <a:ln>
                  <a:solidFill>
                    <a:schemeClr val="tx1"/>
                  </a:solidFill>
                </a:ln>
                <a:latin typeface="+mj-lt"/>
                <a:ea typeface="+mj-ea"/>
                <a:cs typeface="+mj-cs"/>
              </a:rPr>
              <a:t>Deut</a:t>
            </a:r>
            <a:r>
              <a:rPr lang="es-MX" sz="2100" b="1" dirty="0">
                <a:ln>
                  <a:solidFill>
                    <a:schemeClr val="tx1"/>
                  </a:solidFill>
                </a:ln>
                <a:latin typeface="+mj-lt"/>
                <a:ea typeface="+mj-ea"/>
                <a:cs typeface="+mj-cs"/>
              </a:rPr>
              <a:t>. 5). </a:t>
            </a:r>
          </a:p>
          <a:p>
            <a:pPr algn="just">
              <a:spcAft>
                <a:spcPts val="600"/>
              </a:spcAft>
            </a:pPr>
            <a:r>
              <a:rPr lang="es-MX" sz="2100" b="1" dirty="0">
                <a:ln>
                  <a:solidFill>
                    <a:schemeClr val="tx1"/>
                  </a:solidFill>
                </a:ln>
                <a:latin typeface="+mj-lt"/>
                <a:ea typeface="+mj-ea"/>
                <a:cs typeface="+mj-cs"/>
              </a:rPr>
              <a:t>El primer pasaje enfatiza la Creación; el segundo, la Redención. En Hebreos 3 y 4, Pablo usa a la generación del Éxodo (no a sus hijos pequeños) como ejemplo de incredulidad y desobediencia (</a:t>
            </a:r>
            <a:r>
              <a:rPr lang="es-MX" sz="2100" b="1" dirty="0" err="1">
                <a:ln>
                  <a:solidFill>
                    <a:schemeClr val="tx1"/>
                  </a:solidFill>
                </a:ln>
                <a:latin typeface="+mj-lt"/>
                <a:ea typeface="+mj-ea"/>
                <a:cs typeface="+mj-cs"/>
              </a:rPr>
              <a:t>Heb</a:t>
            </a:r>
            <a:r>
              <a:rPr lang="es-MX" sz="2100" b="1" dirty="0">
                <a:ln>
                  <a:solidFill>
                    <a:schemeClr val="tx1"/>
                  </a:solidFill>
                </a:ln>
                <a:latin typeface="+mj-lt"/>
                <a:ea typeface="+mj-ea"/>
                <a:cs typeface="+mj-cs"/>
              </a:rPr>
              <a:t>. 3:19) para mostrar la consecuencia perjudicial de no poder entrar en la tierra de reposo en Canaán. Pablo se dirige a su audiencia y la exhorta con una cita del Salmo 95: “Si oyereis hoy su voz, no endurezcáis vuestros corazones” (</a:t>
            </a:r>
            <a:r>
              <a:rPr lang="es-MX" sz="2100" b="1" dirty="0" err="1">
                <a:ln>
                  <a:solidFill>
                    <a:schemeClr val="tx1"/>
                  </a:solidFill>
                </a:ln>
                <a:latin typeface="+mj-lt"/>
                <a:ea typeface="+mj-ea"/>
                <a:cs typeface="+mj-cs"/>
              </a:rPr>
              <a:t>Heb</a:t>
            </a:r>
            <a:r>
              <a:rPr lang="es-MX" sz="2100" b="1" dirty="0">
                <a:ln>
                  <a:solidFill>
                    <a:schemeClr val="tx1"/>
                  </a:solidFill>
                </a:ln>
                <a:latin typeface="+mj-lt"/>
                <a:ea typeface="+mj-ea"/>
                <a:cs typeface="+mj-cs"/>
              </a:rPr>
              <a:t>. 4:7), antes bien entren en su reposo (</a:t>
            </a:r>
            <a:r>
              <a:rPr lang="es-MX" sz="2100" b="1" dirty="0" err="1">
                <a:ln>
                  <a:solidFill>
                    <a:schemeClr val="tx1"/>
                  </a:solidFill>
                </a:ln>
                <a:latin typeface="+mj-lt"/>
                <a:ea typeface="+mj-ea"/>
                <a:cs typeface="+mj-cs"/>
              </a:rPr>
              <a:t>Heb</a:t>
            </a:r>
            <a:r>
              <a:rPr lang="es-MX" sz="2100" b="1" dirty="0">
                <a:ln>
                  <a:solidFill>
                    <a:schemeClr val="tx1"/>
                  </a:solidFill>
                </a:ln>
                <a:latin typeface="+mj-lt"/>
                <a:ea typeface="+mj-ea"/>
                <a:cs typeface="+mj-cs"/>
              </a:rPr>
              <a:t>. 4:9).</a:t>
            </a:r>
          </a:p>
          <a:p>
            <a:pPr algn="just">
              <a:spcAft>
                <a:spcPts val="600"/>
              </a:spcAft>
            </a:pPr>
            <a:r>
              <a:rPr lang="es-MX" sz="2100" b="1" dirty="0">
                <a:ln>
                  <a:solidFill>
                    <a:schemeClr val="tx1"/>
                  </a:solidFill>
                </a:ln>
                <a:latin typeface="+mj-lt"/>
                <a:ea typeface="+mj-ea"/>
                <a:cs typeface="+mj-cs"/>
              </a:rPr>
              <a:t>En la lección de esta semana estudiaremos tres temas sobre el estudio del sábado: 1) El propósito del sábado; 2) Dios nos invita a entrar en su reposo; y 3) Guardar el sábado es un anticipo de la nueva creación.</a:t>
            </a:r>
          </a:p>
          <a:p>
            <a:pPr algn="just">
              <a:spcAft>
                <a:spcPts val="600"/>
              </a:spcAft>
            </a:pPr>
            <a:endParaRPr lang="es-MX" sz="2100" b="1" dirty="0">
              <a:ln>
                <a:solidFill>
                  <a:schemeClr val="tx1"/>
                </a:solidFill>
              </a:ln>
              <a:latin typeface="+mj-lt"/>
              <a:ea typeface="+mj-ea"/>
              <a:cs typeface="+mj-cs"/>
            </a:endParaRPr>
          </a:p>
          <a:p>
            <a:pPr algn="just">
              <a:spcAft>
                <a:spcPts val="600"/>
              </a:spcAft>
            </a:pPr>
            <a:endParaRPr lang="es-MX" sz="2100" b="1" dirty="0">
              <a:ln>
                <a:solidFill>
                  <a:schemeClr val="tx1"/>
                </a:solidFill>
              </a:ln>
            </a:endParaRPr>
          </a:p>
          <a:p>
            <a:pPr algn="just">
              <a:spcAft>
                <a:spcPts val="600"/>
              </a:spcAft>
            </a:pPr>
            <a:endParaRPr lang="es-MX" sz="2100" b="1" dirty="0">
              <a:ln>
                <a:solidFill>
                  <a:schemeClr val="tx1"/>
                </a:solidFill>
              </a:ln>
            </a:endParaRPr>
          </a:p>
          <a:p>
            <a:pPr algn="just">
              <a:spcAft>
                <a:spcPts val="600"/>
              </a:spcAft>
            </a:pPr>
            <a:endParaRPr lang="es-MX" sz="2100" b="1" dirty="0">
              <a:ln>
                <a:solidFill>
                  <a:schemeClr val="tx1"/>
                </a:solidFill>
              </a:ln>
              <a:latin typeface="+mj-lt"/>
              <a:ea typeface="+mj-ea"/>
              <a:cs typeface="+mj-cs"/>
            </a:endParaRPr>
          </a:p>
        </p:txBody>
      </p:sp>
      <p:sp>
        <p:nvSpPr>
          <p:cNvPr id="9" name="Título 1">
            <a:extLst>
              <a:ext uri="{FF2B5EF4-FFF2-40B4-BE49-F238E27FC236}">
                <a16:creationId xmlns:a16="http://schemas.microsoft.com/office/drawing/2014/main" id="{E96C4159-831F-452F-8EB3-EC13083F24A4}"/>
              </a:ext>
            </a:extLst>
          </p:cNvPr>
          <p:cNvSpPr>
            <a:spLocks noGrp="1"/>
          </p:cNvSpPr>
          <p:nvPr>
            <p:ph type="title" hasCustomPrompt="1"/>
          </p:nvPr>
        </p:nvSpPr>
        <p:spPr>
          <a:solidFill>
            <a:srgbClr val="23386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p:spPr>
        <p:txBody>
          <a:bodyPr>
            <a:normAutofit/>
          </a:bodyPr>
          <a:lstStyle>
            <a:lvl1pPr algn="ctr">
              <a:defRPr lang="es-MX" sz="4800" kern="1200" dirty="0">
                <a:ln>
                  <a:solidFill>
                    <a:schemeClr val="bg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mj-ea"/>
                <a:cs typeface="+mj-cs"/>
              </a:defRPr>
            </a:lvl1pPr>
          </a:lstStyle>
          <a:p>
            <a:r>
              <a:rPr lang="es-MX" dirty="0">
                <a:effectLst>
                  <a:innerShdw blurRad="63500" dist="50800" dir="18900000">
                    <a:schemeClr val="bg1">
                      <a:alpha val="50000"/>
                    </a:schemeClr>
                  </a:innerShdw>
                </a:effectLst>
              </a:rPr>
              <a:t>Enfoque del estudio</a:t>
            </a:r>
          </a:p>
        </p:txBody>
      </p:sp>
      <p:pic>
        <p:nvPicPr>
          <p:cNvPr id="6" name="Imagen 5">
            <a:extLst>
              <a:ext uri="{FF2B5EF4-FFF2-40B4-BE49-F238E27FC236}">
                <a16:creationId xmlns:a16="http://schemas.microsoft.com/office/drawing/2014/main" id="{ABEA6D0E-FAC0-4DD5-AD06-F44DF9534C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6923" y="3114990"/>
            <a:ext cx="2691135" cy="1898186"/>
          </a:xfrm>
          <a:prstGeom prst="rect">
            <a:avLst/>
          </a:prstGeom>
        </p:spPr>
      </p:pic>
    </p:spTree>
    <p:extLst>
      <p:ext uri="{BB962C8B-B14F-4D97-AF65-F5344CB8AC3E}">
        <p14:creationId xmlns:p14="http://schemas.microsoft.com/office/powerpoint/2010/main" val="43636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0430BA-7DAD-4F36-A1DE-EB55E3315629}"/>
              </a:ext>
            </a:extLst>
          </p:cNvPr>
          <p:cNvSpPr txBox="1"/>
          <p:nvPr/>
        </p:nvSpPr>
        <p:spPr>
          <a:xfrm>
            <a:off x="1149763" y="107921"/>
            <a:ext cx="11064552" cy="461665"/>
          </a:xfrm>
          <a:prstGeom prst="rect">
            <a:avLst/>
          </a:prstGeom>
          <a:noFill/>
        </p:spPr>
        <p:txBody>
          <a:bodyPr wrap="square" rtlCol="0">
            <a:spAutoFit/>
          </a:bodyPr>
          <a:lstStyle/>
          <a:p>
            <a:pPr algn="ctr"/>
            <a:r>
              <a:rPr lang="es-MX" sz="2400" b="1" dirty="0">
                <a:solidFill>
                  <a:schemeClr val="bg1"/>
                </a:solidFill>
                <a:latin typeface="Lucida Sans Unicode" panose="020B0602030504020204" pitchFamily="34" charset="0"/>
                <a:cs typeface="Lucida Sans Unicode" panose="020B0602030504020204" pitchFamily="34" charset="0"/>
              </a:rPr>
              <a:t>JESÚS, EL DADOR DEL DESCANSO</a:t>
            </a:r>
          </a:p>
        </p:txBody>
      </p:sp>
      <p:sp>
        <p:nvSpPr>
          <p:cNvPr id="4" name="Rectángulo 3">
            <a:extLst>
              <a:ext uri="{FF2B5EF4-FFF2-40B4-BE49-F238E27FC236}">
                <a16:creationId xmlns:a16="http://schemas.microsoft.com/office/drawing/2014/main" id="{B0711CB5-CB09-4F4D-AFFB-D26800B4D015}"/>
              </a:ext>
            </a:extLst>
          </p:cNvPr>
          <p:cNvSpPr>
            <a:spLocks/>
          </p:cNvSpPr>
          <p:nvPr/>
        </p:nvSpPr>
        <p:spPr>
          <a:xfrm>
            <a:off x="443741" y="836712"/>
            <a:ext cx="8173419" cy="6021288"/>
          </a:xfrm>
          <a:prstGeom prst="rect">
            <a:avLst/>
          </a:prstGeom>
          <a:noFill/>
        </p:spPr>
        <p:txBody>
          <a:bodyPr wrap="square" rtlCol="0">
            <a:normAutofit/>
          </a:bodyPr>
          <a:lstStyle/>
          <a:p>
            <a:pPr indent="808038" algn="just">
              <a:spcAft>
                <a:spcPts val="600"/>
              </a:spcAft>
              <a:tabLst>
                <a:tab pos="808038" algn="l"/>
              </a:tabLst>
            </a:pPr>
            <a:r>
              <a:rPr lang="es-MX" dirty="0">
                <a:latin typeface="+mj-lt"/>
                <a:cs typeface="Times New Roman" panose="02020603050405020304" pitchFamily="18" charset="0"/>
              </a:rPr>
              <a:t>l  libro de Hebreos describe el descanso como un descanso que pertenece a 	Dios y como descanso sabático. Hebreos 4:1-11. Dios hizo que este 	descanso, que era 	suyo, estuviera disponible para Adán y Eva. El primer 	sábado fue la experiencia de 	la perfección con aquel que hizo posible la perfección. Dios promete un descanso sabático porque la verdadera observancia del sábado materializa la promesa de que Dios restituirá esa perfección. El guardar el sábado es más que un acto de conmemoración. Es un anticipo, en este mundo imperfecto, del futuro que Dios ha prometido.</a:t>
            </a:r>
          </a:p>
          <a:p>
            <a:pPr algn="just">
              <a:spcAft>
                <a:spcPts val="600"/>
              </a:spcAft>
              <a:tabLst>
                <a:tab pos="808038" algn="l"/>
              </a:tabLst>
            </a:pPr>
            <a:r>
              <a:rPr lang="es-MX" dirty="0">
                <a:latin typeface="+mj-lt"/>
                <a:cs typeface="Times New Roman" panose="02020603050405020304" pitchFamily="18" charset="0"/>
              </a:rPr>
              <a:t>La Biblia dice que Dios estableció el sábado como una señal de la relación de pacto entre él y el pueblo de Israel.1 La palabra hebrea </a:t>
            </a:r>
            <a:r>
              <a:rPr lang="es-MX" i="1" dirty="0" err="1">
                <a:latin typeface="+mj-lt"/>
                <a:cs typeface="Times New Roman" panose="02020603050405020304" pitchFamily="18" charset="0"/>
              </a:rPr>
              <a:t>oth</a:t>
            </a:r>
            <a:r>
              <a:rPr lang="es-MX" dirty="0">
                <a:latin typeface="+mj-lt"/>
                <a:cs typeface="Times New Roman" panose="02020603050405020304" pitchFamily="18" charset="0"/>
              </a:rPr>
              <a:t>, traducida como "señal" en nuestra Biblia, es muy significativa. Un </a:t>
            </a:r>
            <a:r>
              <a:rPr lang="es-MX" i="1" dirty="0" err="1">
                <a:latin typeface="+mj-lt"/>
                <a:cs typeface="Times New Roman" panose="02020603050405020304" pitchFamily="18" charset="0"/>
              </a:rPr>
              <a:t>oth</a:t>
            </a:r>
            <a:r>
              <a:rPr lang="es-MX" dirty="0">
                <a:latin typeface="+mj-lt"/>
                <a:cs typeface="Times New Roman" panose="02020603050405020304" pitchFamily="18" charset="0"/>
              </a:rPr>
              <a:t>, o señal, "es un objeto, un suceso, un evento mediante el cual una persona debe </a:t>
            </a:r>
            <a:r>
              <a:rPr lang="es-MX" i="1" dirty="0">
                <a:latin typeface="+mj-lt"/>
                <a:cs typeface="Times New Roman" panose="02020603050405020304" pitchFamily="18" charset="0"/>
              </a:rPr>
              <a:t>reconocer, aprender, recordar o percibir la credibilidad de algo</a:t>
            </a:r>
            <a:r>
              <a:rPr lang="es-MX" dirty="0">
                <a:latin typeface="+mj-lt"/>
                <a:cs typeface="Times New Roman" panose="02020603050405020304" pitchFamily="18" charset="0"/>
              </a:rPr>
              <a:t>“ (énfasis añadido). Diccionario Teológico del Antiguo Testamento.</a:t>
            </a:r>
          </a:p>
          <a:p>
            <a:pPr algn="just">
              <a:spcAft>
                <a:spcPts val="300"/>
              </a:spcAft>
              <a:tabLst>
                <a:tab pos="808038" algn="l"/>
              </a:tabLst>
            </a:pPr>
            <a:r>
              <a:rPr lang="es-MX" b="1" dirty="0">
                <a:cs typeface="Times New Roman" panose="02020603050405020304" pitchFamily="18" charset="0"/>
              </a:rPr>
              <a:t>Por haber reposado en sábado, “bendijo Dios </a:t>
            </a:r>
            <a:r>
              <a:rPr lang="es-MX" b="1" dirty="0" err="1">
                <a:cs typeface="Times New Roman" panose="02020603050405020304" pitchFamily="18" charset="0"/>
              </a:rPr>
              <a:t>eldía</a:t>
            </a:r>
            <a:r>
              <a:rPr lang="es-MX" b="1" dirty="0">
                <a:cs typeface="Times New Roman" panose="02020603050405020304" pitchFamily="18" charset="0"/>
              </a:rPr>
              <a:t> séptimo y santificólo”, es decir, que lo puso aparte para un uso santo. Lo dio a Adán como día de descanso. Era un monumento recordativo de lo obra de la creación, y así una señal del poder de Dios y de su amor. Las escrituras dicen: “Hizo memorables sus maravillas”. “Las cosas invisibles de él, su eterna potencia y divinidad, se echan de ver desde la creación del mundo, siendo entendidas por las cosas que son hechas”. Génesis 2:3; Salmo 111:4; Romanos 1:20…</a:t>
            </a:r>
            <a:r>
              <a:rPr lang="es-MX" i="1" dirty="0">
                <a:cs typeface="Times New Roman" panose="02020603050405020304" pitchFamily="18" charset="0"/>
              </a:rPr>
              <a:t> (El Deseado de todas las gentes, p. 255).</a:t>
            </a:r>
            <a:endParaRPr lang="es-MX" sz="1900" i="1" dirty="0">
              <a:latin typeface="+mj-lt"/>
              <a:cs typeface="Times New Roman" panose="02020603050405020304" pitchFamily="18" charset="0"/>
            </a:endParaRPr>
          </a:p>
        </p:txBody>
      </p:sp>
      <p:pic>
        <p:nvPicPr>
          <p:cNvPr id="5" name="Imagen 4">
            <a:extLst>
              <a:ext uri="{FF2B5EF4-FFF2-40B4-BE49-F238E27FC236}">
                <a16:creationId xmlns:a16="http://schemas.microsoft.com/office/drawing/2014/main" id="{F827ED35-E9B2-43CE-B5CF-6EAC3AF9EE0B}"/>
              </a:ext>
            </a:extLst>
          </p:cNvPr>
          <p:cNvPicPr>
            <a:picLocks noChangeAspect="1"/>
          </p:cNvPicPr>
          <p:nvPr/>
        </p:nvPicPr>
        <p:blipFill>
          <a:blip r:embed="rId3">
            <a:extLst>
              <a:ext uri="{28A0092B-C50C-407E-A947-70E740481C1C}">
                <a14:useLocalDpi xmlns:a14="http://schemas.microsoft.com/office/drawing/2010/main" val="0"/>
              </a:ext>
            </a:extLst>
          </a:blip>
          <a:srcRect t="958" b="958"/>
          <a:stretch/>
        </p:blipFill>
        <p:spPr>
          <a:xfrm>
            <a:off x="8638595" y="1556792"/>
            <a:ext cx="3575720" cy="4968552"/>
          </a:xfrm>
          <a:prstGeom prst="rect">
            <a:avLst/>
          </a:prstGeom>
        </p:spPr>
      </p:pic>
      <p:sp>
        <p:nvSpPr>
          <p:cNvPr id="2" name="CuadroTexto 1">
            <a:extLst>
              <a:ext uri="{FF2B5EF4-FFF2-40B4-BE49-F238E27FC236}">
                <a16:creationId xmlns:a16="http://schemas.microsoft.com/office/drawing/2014/main" id="{D9428FD1-4FBA-4869-A514-9E6E1888C930}"/>
              </a:ext>
            </a:extLst>
          </p:cNvPr>
          <p:cNvSpPr txBox="1"/>
          <p:nvPr/>
        </p:nvSpPr>
        <p:spPr>
          <a:xfrm>
            <a:off x="479376" y="536659"/>
            <a:ext cx="1008112" cy="1596197"/>
          </a:xfrm>
          <a:prstGeom prst="rect">
            <a:avLst/>
          </a:prstGeom>
          <a:noFill/>
        </p:spPr>
        <p:txBody>
          <a:bodyPr wrap="square" tIns="72000" rtlCol="0" anchor="ctr">
            <a:spAutoFit/>
          </a:bodyPr>
          <a:lstStyle/>
          <a:p>
            <a:r>
              <a:rPr lang="es-MX" sz="9600" dirty="0">
                <a:solidFill>
                  <a:srgbClr val="C00000"/>
                </a:solidFill>
                <a:latin typeface="Adobe Garamond Pro Bold" panose="02020702060506020403" pitchFamily="18" charset="0"/>
              </a:rPr>
              <a:t>E</a:t>
            </a:r>
          </a:p>
        </p:txBody>
      </p:sp>
    </p:spTree>
    <p:extLst>
      <p:ext uri="{BB962C8B-B14F-4D97-AF65-F5344CB8AC3E}">
        <p14:creationId xmlns:p14="http://schemas.microsoft.com/office/powerpoint/2010/main" val="145295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60FCE5-705F-4E4B-B2A5-039C449A1079}"/>
              </a:ext>
            </a:extLst>
          </p:cNvPr>
          <p:cNvSpPr txBox="1"/>
          <p:nvPr/>
        </p:nvSpPr>
        <p:spPr>
          <a:xfrm>
            <a:off x="983432" y="116632"/>
            <a:ext cx="11208568" cy="1384995"/>
          </a:xfrm>
          <a:prstGeom prst="rect">
            <a:avLst/>
          </a:prstGeom>
          <a:noFill/>
        </p:spPr>
        <p:txBody>
          <a:bodyPr wrap="square" rtlCol="0">
            <a:spAutoFit/>
          </a:bodyPr>
          <a:lstStyle/>
          <a:p>
            <a:pPr algn="ctr"/>
            <a:r>
              <a:rPr lang="es-MX" sz="2800" b="1" dirty="0">
                <a:solidFill>
                  <a:schemeClr val="bg1"/>
                </a:solidFill>
                <a:latin typeface="Lucida Sans Unicode" panose="020B0602030504020204" pitchFamily="34" charset="0"/>
                <a:cs typeface="Lucida Sans Unicode" panose="020B0602030504020204" pitchFamily="34" charset="0"/>
              </a:rPr>
              <a:t>LA TIERRA COMO UN LUGAR DE DESCANSO</a:t>
            </a:r>
          </a:p>
          <a:p>
            <a:pPr algn="ctr"/>
            <a:endParaRPr lang="es-MX" sz="2800" b="1" dirty="0">
              <a:solidFill>
                <a:schemeClr val="bg1"/>
              </a:solidFill>
              <a:latin typeface="Lucida Sans Unicode" panose="020B0602030504020204" pitchFamily="34" charset="0"/>
              <a:cs typeface="Lucida Sans Unicode" panose="020B0602030504020204" pitchFamily="34" charset="0"/>
            </a:endParaRPr>
          </a:p>
          <a:p>
            <a:pPr algn="ctr"/>
            <a:endParaRPr lang="es-MX" sz="2800" b="1" dirty="0">
              <a:solidFill>
                <a:schemeClr val="bg1"/>
              </a:solidFill>
              <a:latin typeface="Lucida Sans Unicode" panose="020B0602030504020204" pitchFamily="34" charset="0"/>
              <a:cs typeface="Lucida Sans Unicode" panose="020B0602030504020204" pitchFamily="34" charset="0"/>
            </a:endParaRPr>
          </a:p>
        </p:txBody>
      </p:sp>
      <p:sp>
        <p:nvSpPr>
          <p:cNvPr id="3" name="CuadroTexto 2">
            <a:extLst>
              <a:ext uri="{FF2B5EF4-FFF2-40B4-BE49-F238E27FC236}">
                <a16:creationId xmlns:a16="http://schemas.microsoft.com/office/drawing/2014/main" id="{8FA79ECF-8C03-4172-A74C-1E6325E21E02}"/>
              </a:ext>
            </a:extLst>
          </p:cNvPr>
          <p:cNvSpPr txBox="1"/>
          <p:nvPr/>
        </p:nvSpPr>
        <p:spPr>
          <a:xfrm>
            <a:off x="335360" y="767606"/>
            <a:ext cx="8330736" cy="1077218"/>
          </a:xfrm>
          <a:prstGeom prst="rect">
            <a:avLst/>
          </a:prstGeom>
          <a:noFill/>
        </p:spPr>
        <p:txBody>
          <a:bodyPr wrap="square" rtlCol="0">
            <a:spAutoFit/>
          </a:bodyPr>
          <a:lstStyle/>
          <a:p>
            <a:pPr algn="just"/>
            <a:r>
              <a:rPr lang="es-MX" sz="1600" b="1" i="1" dirty="0">
                <a:cs typeface="Times New Roman" panose="02020603050405020304" pitchFamily="18" charset="0"/>
              </a:rPr>
              <a:t>“Condujiste en tu misericordia a este pueblo que redimiste; Lo llevaste con tu poder a tu santa morada. Lo oirán los pueblos, y temblarán; Se apoderará dolor de la tierra de los filisteos”. (Éxodo 15: 13,14) </a:t>
            </a:r>
          </a:p>
          <a:p>
            <a:pPr algn="just"/>
            <a:r>
              <a:rPr lang="es-MX" sz="1600" b="1" dirty="0">
                <a:cs typeface="Times New Roman" panose="02020603050405020304" pitchFamily="18" charset="0"/>
              </a:rPr>
              <a:t>Lee Génesis 15:13 al 21. ¿Qué le prometió Dios a Abraham?</a:t>
            </a:r>
          </a:p>
        </p:txBody>
      </p:sp>
      <p:sp>
        <p:nvSpPr>
          <p:cNvPr id="4" name="CuadroTexto 3">
            <a:extLst>
              <a:ext uri="{FF2B5EF4-FFF2-40B4-BE49-F238E27FC236}">
                <a16:creationId xmlns:a16="http://schemas.microsoft.com/office/drawing/2014/main" id="{89BD9609-DA3E-492E-895A-A27A97EEBCFD}"/>
              </a:ext>
            </a:extLst>
          </p:cNvPr>
          <p:cNvSpPr txBox="1">
            <a:spLocks/>
          </p:cNvSpPr>
          <p:nvPr/>
        </p:nvSpPr>
        <p:spPr>
          <a:xfrm>
            <a:off x="335360" y="2014928"/>
            <a:ext cx="8330736" cy="4654432"/>
          </a:xfrm>
          <a:prstGeom prst="rect">
            <a:avLst/>
          </a:prstGeom>
          <a:noFill/>
        </p:spPr>
        <p:txBody>
          <a:bodyPr wrap="square" rtlCol="0">
            <a:normAutofit fontScale="92500" lnSpcReduction="20000"/>
          </a:bodyPr>
          <a:lstStyle>
            <a:defPPr>
              <a:defRPr lang="en-US"/>
            </a:defPPr>
            <a:lvl1pPr indent="0" algn="just">
              <a:spcAft>
                <a:spcPts val="1200"/>
              </a:spcAft>
              <a:buFont typeface="Wingdings" panose="05000000000000000000" pitchFamily="2" charset="2"/>
              <a:buNone/>
              <a:defRPr>
                <a:latin typeface="Lucida Fax" panose="020606020505050202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pPr>
              <a:spcAft>
                <a:spcPts val="300"/>
              </a:spcAft>
            </a:pPr>
            <a:r>
              <a:rPr lang="es-MX" b="1" dirty="0">
                <a:solidFill>
                  <a:schemeClr val="accent1">
                    <a:lumMod val="75000"/>
                  </a:schemeClr>
                </a:solidFill>
                <a:latin typeface="Calibri Light" panose="020F0302020204030204" pitchFamily="34" charset="0"/>
                <a:ea typeface="Adobe Heiti Std R" panose="020B0400000000000000" pitchFamily="34" charset="-128"/>
                <a:cs typeface="Times New Roman" panose="02020603050405020304" pitchFamily="18" charset="0"/>
              </a:rPr>
              <a:t>R:</a:t>
            </a:r>
            <a:r>
              <a:rPr lang="es-MX" b="1" dirty="0">
                <a:solidFill>
                  <a:schemeClr val="accent1">
                    <a:lumMod val="75000"/>
                  </a:schemeClr>
                </a:solidFill>
                <a:latin typeface="Calibri Light" panose="020F0302020204030204" pitchFamily="34" charset="0"/>
                <a:cs typeface="Times New Roman" panose="02020603050405020304" pitchFamily="18" charset="0"/>
              </a:rPr>
              <a:t> </a:t>
            </a:r>
            <a:r>
              <a:rPr lang="es-MX" b="1" dirty="0">
                <a:solidFill>
                  <a:schemeClr val="accent1">
                    <a:lumMod val="75000"/>
                  </a:schemeClr>
                </a:solidFill>
                <a:latin typeface="Calibri Light" panose="020F0302020204030204" pitchFamily="34" charset="0"/>
                <a:ea typeface="Adobe Heiti Std R" panose="020B0400000000000000" pitchFamily="34" charset="-128"/>
                <a:cs typeface="Times New Roman" panose="02020603050405020304" pitchFamily="18" charset="0"/>
              </a:rPr>
              <a:t>Le prometió una tierra donde podían descansar, la tierra prometida y esa tierra era Canaán, la herencia prometida. El </a:t>
            </a:r>
            <a:r>
              <a:rPr lang="es-MX" b="1" dirty="0" err="1">
                <a:solidFill>
                  <a:schemeClr val="accent1">
                    <a:lumMod val="75000"/>
                  </a:schemeClr>
                </a:solidFill>
                <a:latin typeface="Calibri Light" panose="020F0302020204030204" pitchFamily="34" charset="0"/>
                <a:ea typeface="Adobe Heiti Std R" panose="020B0400000000000000" pitchFamily="34" charset="-128"/>
                <a:cs typeface="Times New Roman" panose="02020603050405020304" pitchFamily="18" charset="0"/>
              </a:rPr>
              <a:t>propositio</a:t>
            </a:r>
            <a:r>
              <a:rPr lang="es-MX" b="1" dirty="0">
                <a:solidFill>
                  <a:schemeClr val="accent1">
                    <a:lumMod val="75000"/>
                  </a:schemeClr>
                </a:solidFill>
                <a:latin typeface="Calibri Light" panose="020F0302020204030204" pitchFamily="34" charset="0"/>
                <a:ea typeface="Adobe Heiti Std R" panose="020B0400000000000000" pitchFamily="34" charset="-128"/>
                <a:cs typeface="Times New Roman" panose="02020603050405020304" pitchFamily="18" charset="0"/>
              </a:rPr>
              <a:t> era que Dios quería que vivieran en una tierra donde pudieran disfrutar de una relación intima con él sin ningún obstáculo.</a:t>
            </a:r>
            <a:endParaRPr lang="es-MX" b="1" i="1" dirty="0">
              <a:solidFill>
                <a:schemeClr val="accent1">
                  <a:lumMod val="75000"/>
                </a:schemeClr>
              </a:solidFill>
              <a:latin typeface="Calibri Light" panose="020F0302020204030204" pitchFamily="34" charset="0"/>
              <a:ea typeface="Adobe Heiti Std R" panose="020B0400000000000000" pitchFamily="34" charset="-128"/>
              <a:cs typeface="Times New Roman" panose="02020603050405020304" pitchFamily="18" charset="0"/>
            </a:endParaRPr>
          </a:p>
          <a:p>
            <a:pPr>
              <a:spcAft>
                <a:spcPts val="300"/>
              </a:spcAft>
            </a:pPr>
            <a:r>
              <a:rPr lang="es-MX" dirty="0">
                <a:latin typeface="Calibri Light" panose="020F0302020204030204" pitchFamily="34" charset="0"/>
                <a:ea typeface="Adobe Heiti Std R" panose="020B0400000000000000" pitchFamily="34" charset="-128"/>
                <a:cs typeface="Times New Roman" panose="02020603050405020304" pitchFamily="18" charset="0"/>
              </a:rPr>
              <a:t>¿Porque era importante ir a Canaán? 1. en Canaán iban a estar libres y por ser libres y perdonados, podrían celebrar el culto podrían desarrollar su reuniones, 2. Porque en esa libertad podían tener una relación intima con Dios. Faraón les ofreció a medias cuando eran esclavos en Egipto, les dijo vayan adoren a Dios y vuelvan a seguir siendo esclavos, hoy muchos de nosotros hacemos los mismo vamos adoramos a Dios y volvemos a ser esclavos del pecado, 3. Canaán era un tierra prospera y eso les iba a dar descanso de sus preocupaciones comerciales y de alimento. 4. Podían tener un descanso pleno en Cristo ya que podían adorar en completa libertad y 5. Debian dar testimonio de todo lo que Dios había hecho con ellos.</a:t>
            </a:r>
          </a:p>
          <a:p>
            <a:pPr>
              <a:spcAft>
                <a:spcPts val="300"/>
              </a:spcAft>
            </a:pPr>
            <a:r>
              <a:rPr lang="es-MX" b="1" dirty="0">
                <a:latin typeface="+mn-lt"/>
                <a:cs typeface="Times New Roman" panose="02020603050405020304" pitchFamily="18" charset="0"/>
              </a:rPr>
              <a:t>«Por la fe Abraham, siendo llamado, obedeció para salir al lugar que había de recibir por heredad; y salió sin saber dónde iba». Hebreos 11:8. La obediencia incondicional de Abraham es una de las más notables evidencias de fe de toda la Sagrada Escritura. Para él, la fe era «la sustancia de las cosas que se esperan, la demostración de las cosas que no se ven». Vers. 1. Confiando en la divina promesa, sin la menor seguridad externa de su cumplimiento, abandonó su hogar, sus parientes, y su tierra nativa; y salió, sin saber adónde iba, fiel a la dirección divina </a:t>
            </a:r>
            <a:r>
              <a:rPr lang="es-MX" i="1" dirty="0">
                <a:latin typeface="+mn-lt"/>
                <a:cs typeface="Times New Roman" panose="02020603050405020304" pitchFamily="18" charset="0"/>
              </a:rPr>
              <a:t>(Historia de los patriarcas y profetas, p. 1 18).</a:t>
            </a:r>
          </a:p>
          <a:p>
            <a:pPr>
              <a:spcAft>
                <a:spcPts val="600"/>
              </a:spcAft>
            </a:pPr>
            <a:r>
              <a:rPr lang="es-MX" sz="1700" b="1" dirty="0">
                <a:latin typeface="+mn-lt"/>
                <a:cs typeface="Times New Roman" panose="02020603050405020304" pitchFamily="18" charset="0"/>
              </a:rPr>
              <a:t>Reflexionando: </a:t>
            </a:r>
            <a:r>
              <a:rPr lang="es-MX" b="1" dirty="0">
                <a:solidFill>
                  <a:srgbClr val="FF0000"/>
                </a:solidFill>
                <a:latin typeface="+mn-lt"/>
                <a:cs typeface="Times New Roman" panose="02020603050405020304" pitchFamily="18" charset="0"/>
              </a:rPr>
              <a:t>¿Cómo puede ayudarnos la observancia del sábado a comprender nuestra completa dependencia de Dios, no solo para la existencia, sino también para la salvación?</a:t>
            </a:r>
          </a:p>
        </p:txBody>
      </p:sp>
      <p:sp>
        <p:nvSpPr>
          <p:cNvPr id="7" name="Rectángulo 6">
            <a:extLst>
              <a:ext uri="{FF2B5EF4-FFF2-40B4-BE49-F238E27FC236}">
                <a16:creationId xmlns:a16="http://schemas.microsoft.com/office/drawing/2014/main" id="{7D894886-35AB-4DD7-B4C9-9E3B7DB15D1F}"/>
              </a:ext>
            </a:extLst>
          </p:cNvPr>
          <p:cNvSpPr/>
          <p:nvPr/>
        </p:nvSpPr>
        <p:spPr>
          <a:xfrm>
            <a:off x="8666096" y="1484784"/>
            <a:ext cx="3522960" cy="499151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1455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126CC4B-19D4-4EFB-91C6-10C409E8AE4C}"/>
              </a:ext>
            </a:extLst>
          </p:cNvPr>
          <p:cNvSpPr txBox="1"/>
          <p:nvPr/>
        </p:nvSpPr>
        <p:spPr>
          <a:xfrm>
            <a:off x="1127448" y="97468"/>
            <a:ext cx="11064552" cy="523220"/>
          </a:xfrm>
          <a:prstGeom prst="rect">
            <a:avLst/>
          </a:prstGeom>
          <a:noFill/>
        </p:spPr>
        <p:txBody>
          <a:bodyPr wrap="square" rtlCol="0">
            <a:spAutoFit/>
          </a:bodyPr>
          <a:lstStyle/>
          <a:p>
            <a:pPr algn="ctr"/>
            <a:r>
              <a:rPr lang="es-MX" sz="2800" b="1" dirty="0">
                <a:solidFill>
                  <a:schemeClr val="bg1"/>
                </a:solidFill>
                <a:latin typeface="Lucida Sans Unicode" panose="020B0602030504020204" pitchFamily="34" charset="0"/>
                <a:cs typeface="Lucida Sans Unicode" panose="020B0602030504020204" pitchFamily="34" charset="0"/>
              </a:rPr>
              <a:t>A CAUSA DE INCREDULIDAD</a:t>
            </a:r>
          </a:p>
        </p:txBody>
      </p:sp>
      <p:sp>
        <p:nvSpPr>
          <p:cNvPr id="3" name="CuadroTexto 2">
            <a:extLst>
              <a:ext uri="{FF2B5EF4-FFF2-40B4-BE49-F238E27FC236}">
                <a16:creationId xmlns:a16="http://schemas.microsoft.com/office/drawing/2014/main" id="{5FFD46A8-FA4E-4988-B200-B6C6AFEB7E7B}"/>
              </a:ext>
            </a:extLst>
          </p:cNvPr>
          <p:cNvSpPr txBox="1"/>
          <p:nvPr/>
        </p:nvSpPr>
        <p:spPr>
          <a:xfrm>
            <a:off x="335360" y="620688"/>
            <a:ext cx="8330736" cy="877163"/>
          </a:xfrm>
          <a:prstGeom prst="rect">
            <a:avLst/>
          </a:prstGeom>
          <a:noFill/>
        </p:spPr>
        <p:txBody>
          <a:bodyPr wrap="square" rtlCol="0">
            <a:spAutoFit/>
          </a:bodyPr>
          <a:lstStyle/>
          <a:p>
            <a:pPr algn="just"/>
            <a:r>
              <a:rPr lang="es-MX" sz="1700" b="1" i="1" dirty="0">
                <a:cs typeface="Times New Roman" panose="02020603050405020304" pitchFamily="18" charset="0"/>
              </a:rPr>
              <a:t>“¿Y a quiénes juró que no entrarían en su reposo, sino a aquellos que desobedecieron? Y vemos que no pudieron entrar a causa de incredulidad.” (Hebreos 3: 18-19).</a:t>
            </a:r>
          </a:p>
          <a:p>
            <a:pPr algn="just"/>
            <a:r>
              <a:rPr lang="es-MX" sz="1700" b="1" dirty="0"/>
              <a:t>Lee Hebreos 3:12 al 19. ¿Por qué Israel no pudo entrar en el descanso prometido?</a:t>
            </a:r>
          </a:p>
        </p:txBody>
      </p:sp>
      <p:sp>
        <p:nvSpPr>
          <p:cNvPr id="4" name="CuadroTexto 3">
            <a:extLst>
              <a:ext uri="{FF2B5EF4-FFF2-40B4-BE49-F238E27FC236}">
                <a16:creationId xmlns:a16="http://schemas.microsoft.com/office/drawing/2014/main" id="{4982B9E0-250B-4576-B4CC-67D7FE143C56}"/>
              </a:ext>
            </a:extLst>
          </p:cNvPr>
          <p:cNvSpPr txBox="1">
            <a:spLocks/>
          </p:cNvSpPr>
          <p:nvPr/>
        </p:nvSpPr>
        <p:spPr>
          <a:xfrm>
            <a:off x="335360" y="1628800"/>
            <a:ext cx="8330736" cy="5184576"/>
          </a:xfrm>
          <a:prstGeom prst="rect">
            <a:avLst/>
          </a:prstGeom>
          <a:noFill/>
        </p:spPr>
        <p:txBody>
          <a:bodyPr wrap="square" rtlCol="0">
            <a:normAutofit fontScale="92500" lnSpcReduction="10000"/>
          </a:bodyPr>
          <a:lstStyle>
            <a:defPPr>
              <a:defRPr lang="en-US"/>
            </a:defPPr>
            <a:lvl1pPr indent="0" algn="just">
              <a:spcAft>
                <a:spcPts val="300"/>
              </a:spcAft>
              <a:buFont typeface="Wingdings" panose="05000000000000000000" pitchFamily="2" charset="2"/>
              <a:buNone/>
              <a:defRPr b="1">
                <a:solidFill>
                  <a:schemeClr val="accent1">
                    <a:lumMod val="75000"/>
                  </a:schemeClr>
                </a:solidFill>
                <a:latin typeface="Calibri Light" panose="020F0302020204030204" pitchFamily="34" charset="0"/>
                <a:ea typeface="Adobe Heiti Std R" panose="020B0400000000000000" pitchFamily="34" charset="-128"/>
                <a:cs typeface="Times New Roman" panose="020206030504050203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r>
              <a:rPr lang="es-MX" dirty="0"/>
              <a:t>R: Porque no confiaron (fueron incrédulos) en que Dios estaba con ellos a pesar de las señales </a:t>
            </a:r>
            <a:r>
              <a:rPr lang="es-MX" i="1" dirty="0"/>
              <a:t>(</a:t>
            </a:r>
            <a:r>
              <a:rPr lang="es-MX" i="1" dirty="0" err="1"/>
              <a:t>oth</a:t>
            </a:r>
            <a:r>
              <a:rPr lang="es-MX" i="1" dirty="0"/>
              <a:t>)</a:t>
            </a:r>
            <a:r>
              <a:rPr lang="es-MX" dirty="0"/>
              <a:t> que Dios le había mostrado, endurecieron su corazón, desobedecieron la voluntad de Dios.</a:t>
            </a:r>
          </a:p>
          <a:p>
            <a:r>
              <a:rPr lang="es-MX" b="0" dirty="0">
                <a:solidFill>
                  <a:prstClr val="black"/>
                </a:solidFill>
                <a:latin typeface="Calibri Light" panose="020F0302020204030204"/>
                <a:ea typeface="+mn-ea"/>
              </a:rPr>
              <a:t>Las señales cumplen varias funciones en la relación entre Dios y su pueblo. En la mayoría de los casos, tienen la intención de impartir conocimiento sobre la credibilidad de Dios. También tenían la intención de ser señales para recordar a los israelitas "que Jehová es Dios, y no hay otro fuera de él" (</a:t>
            </a:r>
            <a:r>
              <a:rPr lang="es-MX" b="0" dirty="0" err="1">
                <a:solidFill>
                  <a:prstClr val="black"/>
                </a:solidFill>
                <a:latin typeface="Calibri Light" panose="020F0302020204030204"/>
                <a:ea typeface="+mn-ea"/>
              </a:rPr>
              <a:t>Deut</a:t>
            </a:r>
            <a:r>
              <a:rPr lang="es-MX" b="0" dirty="0">
                <a:solidFill>
                  <a:prstClr val="black"/>
                </a:solidFill>
                <a:latin typeface="Calibri Light" panose="020F0302020204030204"/>
                <a:ea typeface="+mn-ea"/>
              </a:rPr>
              <a:t>. 4: 35). Entonces, por medio de las plagas milagrosas, tanto los egipcios como los israelitas supieron que Jehová está por encima de todo y de todos, porque experimentaron su poder incomparable.</a:t>
            </a:r>
          </a:p>
          <a:p>
            <a:r>
              <a:rPr lang="es-MX" dirty="0">
                <a:solidFill>
                  <a:schemeClr val="tx1"/>
                </a:solidFill>
                <a:latin typeface="+mn-lt"/>
                <a:ea typeface="+mn-ea"/>
              </a:rPr>
              <a:t>La tierra hacia la cual viajamos es en todo sentido mucho más atrayente de lo que fue la tierra de Canaán para los hijos de Israel ¿Qué detuvo su progreso precisamente a la vista de la buena tierra? Las dificultades ante ellos no eran tan grandes como las que habían encontrado previamente. El gran obstáculo estaba en ellos mismos. Fue su propia y determinada incredulidad lo que los hizo volverse. No estuvieron dispuestos a arriesgar nada por las promesas de Dios… La historia de los hijos de Israel está escrita como una amonestación para nosotros «a quienes han alcanzado los fines de los siglos». 1 Corintios 10:11. Por así decirlo estamos en los mismos bordes de la Canaán celestial… Si tenemos fe en las promesas de Dios, mostraremos… que no vivimos para este mundo, sino que nuestra primera ocupación es prepararnos para esa tierra santa </a:t>
            </a:r>
            <a:r>
              <a:rPr lang="es-MX" b="0" i="1" dirty="0">
                <a:solidFill>
                  <a:schemeClr val="tx1"/>
                </a:solidFill>
                <a:latin typeface="+mn-lt"/>
                <a:ea typeface="+mn-ea"/>
              </a:rPr>
              <a:t>(A fin de conocerle, p. 170)</a:t>
            </a:r>
            <a:r>
              <a:rPr lang="es-MX" dirty="0">
                <a:solidFill>
                  <a:schemeClr val="tx1"/>
                </a:solidFill>
                <a:latin typeface="+mn-lt"/>
                <a:ea typeface="+mn-ea"/>
              </a:rPr>
              <a:t>.</a:t>
            </a:r>
            <a:endParaRPr lang="es-MX" b="0" i="1" dirty="0">
              <a:solidFill>
                <a:schemeClr val="tx1"/>
              </a:solidFill>
              <a:latin typeface="+mn-lt"/>
              <a:ea typeface="+mn-ea"/>
            </a:endParaRPr>
          </a:p>
          <a:p>
            <a:r>
              <a:rPr lang="es-MX" dirty="0">
                <a:solidFill>
                  <a:schemeClr val="tx1"/>
                </a:solidFill>
              </a:rPr>
              <a:t>Reflexionando:</a:t>
            </a:r>
            <a:r>
              <a:rPr lang="es-MX" dirty="0"/>
              <a:t> </a:t>
            </a:r>
            <a:r>
              <a:rPr lang="es-MX" dirty="0">
                <a:solidFill>
                  <a:srgbClr val="FF0000"/>
                </a:solidFill>
              </a:rPr>
              <a:t>¿De qué manera puedes ayudar a edificar la fe de tus hermanos? ¿Cómo puedes cerciorarte de no decir ni hacer nada que pueda debilitar la fe de otra persona?</a:t>
            </a:r>
          </a:p>
        </p:txBody>
      </p:sp>
      <p:sp>
        <p:nvSpPr>
          <p:cNvPr id="7" name="Rectángulo 6">
            <a:extLst>
              <a:ext uri="{FF2B5EF4-FFF2-40B4-BE49-F238E27FC236}">
                <a16:creationId xmlns:a16="http://schemas.microsoft.com/office/drawing/2014/main" id="{29ECB11D-D089-4830-9D19-3A36501AD235}"/>
              </a:ext>
            </a:extLst>
          </p:cNvPr>
          <p:cNvSpPr/>
          <p:nvPr/>
        </p:nvSpPr>
        <p:spPr>
          <a:xfrm>
            <a:off x="8666096" y="1497851"/>
            <a:ext cx="3525904" cy="5014426"/>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2597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D51EE5B-2987-4924-9FEC-9A2FD12BAF85}"/>
              </a:ext>
            </a:extLst>
          </p:cNvPr>
          <p:cNvSpPr txBox="1"/>
          <p:nvPr/>
        </p:nvSpPr>
        <p:spPr>
          <a:xfrm>
            <a:off x="1271464" y="97469"/>
            <a:ext cx="10920536" cy="523219"/>
          </a:xfrm>
          <a:prstGeom prst="rect">
            <a:avLst/>
          </a:prstGeom>
          <a:noFill/>
        </p:spPr>
        <p:txBody>
          <a:bodyPr wrap="square" rtlCol="0" anchor="ctr" anchorCtr="0">
            <a:normAutofit/>
          </a:bodyPr>
          <a:lstStyle/>
          <a:p>
            <a:pPr algn="ctr"/>
            <a:r>
              <a:rPr lang="es-MX" sz="2800" b="1" dirty="0">
                <a:solidFill>
                  <a:schemeClr val="bg1"/>
                </a:solidFill>
                <a:latin typeface="Lucida Sans Unicode" panose="020B0602030504020204" pitchFamily="34" charset="0"/>
                <a:cs typeface="Lucida Sans Unicode" panose="020B0602030504020204" pitchFamily="34" charset="0"/>
              </a:rPr>
              <a:t>SI OYEREIS HOY SU VOZ</a:t>
            </a:r>
          </a:p>
        </p:txBody>
      </p:sp>
      <p:sp>
        <p:nvSpPr>
          <p:cNvPr id="3" name="CuadroTexto 2">
            <a:extLst>
              <a:ext uri="{FF2B5EF4-FFF2-40B4-BE49-F238E27FC236}">
                <a16:creationId xmlns:a16="http://schemas.microsoft.com/office/drawing/2014/main" id="{6F911482-FA16-4796-8C5E-EB2C924F117C}"/>
              </a:ext>
            </a:extLst>
          </p:cNvPr>
          <p:cNvSpPr txBox="1"/>
          <p:nvPr/>
        </p:nvSpPr>
        <p:spPr>
          <a:xfrm>
            <a:off x="191344" y="692696"/>
            <a:ext cx="8484759" cy="1323439"/>
          </a:xfrm>
          <a:prstGeom prst="rect">
            <a:avLst/>
          </a:prstGeom>
          <a:noFill/>
        </p:spPr>
        <p:txBody>
          <a:bodyPr wrap="square" rtlCol="0">
            <a:spAutoFit/>
          </a:bodyPr>
          <a:lstStyle/>
          <a:p>
            <a:pPr algn="just"/>
            <a:r>
              <a:rPr lang="es-MX" sz="1600" b="1" i="1" dirty="0">
                <a:cs typeface="Times New Roman" panose="02020603050405020304" pitchFamily="18" charset="0"/>
              </a:rPr>
              <a:t>“Por lo tanto, puesto que falta que algunos entren en él, y aquellos a quienes primero se les anunció la buena nueva no entraron por causa de desobediencia, otra vez determina un día: Hoy, diciendo después de tanto tiempo, por medio de David, como se dijo: Si oyereis hoy su voz, No endurezcáis vuestros corazones” (Hebreos 4: 6-7)</a:t>
            </a:r>
          </a:p>
          <a:p>
            <a:pPr algn="just"/>
            <a:r>
              <a:rPr lang="es-MX" sz="1600" b="1" dirty="0">
                <a:cs typeface="Times New Roman" panose="02020603050405020304" pitchFamily="18" charset="0"/>
              </a:rPr>
              <a:t>Lee Hebreos 4:6 al 11. ¿Cuál es la invitación de Dios para nosotros en este pasaje?</a:t>
            </a:r>
          </a:p>
        </p:txBody>
      </p:sp>
      <p:sp>
        <p:nvSpPr>
          <p:cNvPr id="4" name="CuadroTexto 3">
            <a:extLst>
              <a:ext uri="{FF2B5EF4-FFF2-40B4-BE49-F238E27FC236}">
                <a16:creationId xmlns:a16="http://schemas.microsoft.com/office/drawing/2014/main" id="{A64C4A9C-2581-4A7A-87B7-14E620AB4C89}"/>
              </a:ext>
            </a:extLst>
          </p:cNvPr>
          <p:cNvSpPr txBox="1">
            <a:spLocks/>
          </p:cNvSpPr>
          <p:nvPr/>
        </p:nvSpPr>
        <p:spPr>
          <a:xfrm>
            <a:off x="263352" y="1988840"/>
            <a:ext cx="8395482" cy="4845974"/>
          </a:xfrm>
          <a:prstGeom prst="rect">
            <a:avLst/>
          </a:prstGeom>
          <a:noFill/>
        </p:spPr>
        <p:txBody>
          <a:bodyPr wrap="square" rtlCol="0">
            <a:normAutofit fontScale="92500" lnSpcReduction="10000"/>
          </a:bodyPr>
          <a:lstStyle>
            <a:defPPr>
              <a:defRPr lang="en-US"/>
            </a:defPPr>
            <a:lvl1pPr indent="0" algn="just">
              <a:spcAft>
                <a:spcPts val="1200"/>
              </a:spcAft>
              <a:buFont typeface="Wingdings" panose="05000000000000000000" pitchFamily="2" charset="2"/>
              <a:buNone/>
              <a:defRPr>
                <a:latin typeface="Lucida Fax" panose="020606020505050202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pPr>
              <a:spcAft>
                <a:spcPts val="300"/>
              </a:spcAft>
            </a:pPr>
            <a:r>
              <a:rPr lang="es-MX" b="1" dirty="0">
                <a:latin typeface="+mj-lt"/>
                <a:cs typeface="Times New Roman" panose="02020603050405020304" pitchFamily="18" charset="0"/>
              </a:rPr>
              <a:t>R: </a:t>
            </a:r>
            <a:r>
              <a:rPr lang="es-MX" b="1" dirty="0">
                <a:solidFill>
                  <a:schemeClr val="accent1">
                    <a:lumMod val="75000"/>
                  </a:schemeClr>
                </a:solidFill>
                <a:latin typeface="+mj-lt"/>
                <a:cs typeface="Times New Roman" panose="02020603050405020304" pitchFamily="18" charset="0"/>
              </a:rPr>
              <a:t>La invitación es entrar en el reposo. Dios es fiel, a pesar de la falta de fe del pueblo, por eso Pablo repite varias veces que la promesa de Dios “permanece”. El hecho de que la invitación a entrar en el reposo se repitiera en la época de David (</a:t>
            </a:r>
            <a:r>
              <a:rPr lang="es-MX" b="1" dirty="0" err="1">
                <a:solidFill>
                  <a:schemeClr val="accent1">
                    <a:lumMod val="75000"/>
                  </a:schemeClr>
                </a:solidFill>
                <a:latin typeface="+mj-lt"/>
                <a:cs typeface="Times New Roman" panose="02020603050405020304" pitchFamily="18" charset="0"/>
              </a:rPr>
              <a:t>Heb</a:t>
            </a:r>
            <a:r>
              <a:rPr lang="es-MX" b="1" dirty="0">
                <a:solidFill>
                  <a:schemeClr val="accent1">
                    <a:lumMod val="75000"/>
                  </a:schemeClr>
                </a:solidFill>
                <a:latin typeface="+mj-lt"/>
                <a:cs typeface="Times New Roman" panose="02020603050405020304" pitchFamily="18" charset="0"/>
              </a:rPr>
              <a:t>. 4:6, 7, en referencia a Sal. 95) implicaba que la promesa no había sido reclamada y que todavía estaba disponible. </a:t>
            </a:r>
          </a:p>
          <a:p>
            <a:pPr>
              <a:spcAft>
                <a:spcPts val="300"/>
              </a:spcAft>
            </a:pPr>
            <a:r>
              <a:rPr lang="es-MX" dirty="0">
                <a:solidFill>
                  <a:prstClr val="black"/>
                </a:solidFill>
                <a:latin typeface="Calibri Light" panose="020F0302020204030204"/>
                <a:cs typeface="Times New Roman" panose="02020603050405020304" pitchFamily="18" charset="0"/>
              </a:rPr>
              <a:t>En el argumento de Hebreos, la observancia del sábado funciona como una señal o símbolo de la promesa de reposo que Dios le dio a su pueblo. En Hebreos 3 y 4, se afirma que el Salmo 95 contiene una invitación permanente a entrar en el reposo de Dios. En el Antiguo Testamento, el concepto de reposo se refiere al sábado que Dios guardó al final de la Creación, o a la tierra que le dio a su pueblo como herencia, liberándolo de la amenaza de los enemigos, o al Templo donde Dios reposaba.4</a:t>
            </a:r>
          </a:p>
          <a:p>
            <a:pPr>
              <a:spcAft>
                <a:spcPts val="300"/>
              </a:spcAft>
            </a:pPr>
            <a:r>
              <a:rPr lang="es-MX" b="1" dirty="0">
                <a:solidFill>
                  <a:prstClr val="black"/>
                </a:solidFill>
                <a:latin typeface="Calibri" panose="020F0502020204030204"/>
                <a:cs typeface="Times New Roman" panose="02020603050405020304" pitchFamily="18" charset="0"/>
              </a:rPr>
              <a:t>Así como el sábado fue la señal que distinguía a Israel cuando salió de Egipto para entrar en la Canaán terrenal, así también es la señal que ahora distingue al pueblo de Dios cuando sale del mundo para entrar en el reposo celestial. El sábado es una señal de la relación que existe entre Dios y su pueblo, una señal de que este honra la ley de su Creador. Hace distinción entre los súbditos leales y los transgresores </a:t>
            </a:r>
            <a:r>
              <a:rPr lang="es-MX" i="1" dirty="0">
                <a:solidFill>
                  <a:prstClr val="black"/>
                </a:solidFill>
                <a:latin typeface="Calibri" panose="020F0502020204030204"/>
                <a:cs typeface="Times New Roman" panose="02020603050405020304" pitchFamily="18" charset="0"/>
              </a:rPr>
              <a:t>(Testimonios para la iglesia, t. 6 p. 351).</a:t>
            </a:r>
          </a:p>
          <a:p>
            <a:pPr>
              <a:spcAft>
                <a:spcPts val="300"/>
              </a:spcAft>
            </a:pPr>
            <a:r>
              <a:rPr lang="es-MX" b="1" dirty="0">
                <a:solidFill>
                  <a:prstClr val="black"/>
                </a:solidFill>
                <a:latin typeface="Calibri" panose="020F0502020204030204"/>
                <a:cs typeface="Times New Roman" panose="02020603050405020304" pitchFamily="18" charset="0"/>
              </a:rPr>
              <a:t>Reflexionando: </a:t>
            </a:r>
            <a:r>
              <a:rPr lang="es-MX" b="1" dirty="0">
                <a:solidFill>
                  <a:srgbClr val="FF0000"/>
                </a:solidFill>
                <a:latin typeface="Calibri" panose="020F0502020204030204"/>
                <a:cs typeface="Times New Roman" panose="02020603050405020304" pitchFamily="18" charset="0"/>
              </a:rPr>
              <a:t>¿Qué decisiones espirituales debes tomar “hoy”, es decir, que no admitan postergación? ¿Cuáles han sido tus experiencias pasadas en las que te demoraste en hacer lo que sabías que Dios quería que hicieras de inmediato?</a:t>
            </a:r>
            <a:endParaRPr lang="es-MX" b="1" dirty="0">
              <a:solidFill>
                <a:srgbClr val="FF0000"/>
              </a:solidFill>
              <a:latin typeface="+mj-lt"/>
            </a:endParaRPr>
          </a:p>
        </p:txBody>
      </p:sp>
      <p:sp>
        <p:nvSpPr>
          <p:cNvPr id="7" name="Rectángulo 6">
            <a:extLst>
              <a:ext uri="{FF2B5EF4-FFF2-40B4-BE49-F238E27FC236}">
                <a16:creationId xmlns:a16="http://schemas.microsoft.com/office/drawing/2014/main" id="{454AA21A-21D9-4AEE-BE06-96B58D0EF196}"/>
              </a:ext>
            </a:extLst>
          </p:cNvPr>
          <p:cNvSpPr/>
          <p:nvPr/>
        </p:nvSpPr>
        <p:spPr>
          <a:xfrm>
            <a:off x="8616280" y="1484784"/>
            <a:ext cx="3575720" cy="501447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1210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029F711-9A78-4328-B780-DD13D406FB04}"/>
              </a:ext>
            </a:extLst>
          </p:cNvPr>
          <p:cNvSpPr txBox="1"/>
          <p:nvPr/>
        </p:nvSpPr>
        <p:spPr>
          <a:xfrm>
            <a:off x="1127448" y="116632"/>
            <a:ext cx="11064552" cy="523220"/>
          </a:xfrm>
          <a:prstGeom prst="rect">
            <a:avLst/>
          </a:prstGeom>
          <a:noFill/>
        </p:spPr>
        <p:txBody>
          <a:bodyPr wrap="square" rtlCol="0">
            <a:spAutoFit/>
          </a:bodyPr>
          <a:lstStyle/>
          <a:p>
            <a:pPr algn="ctr"/>
            <a:r>
              <a:rPr lang="es-MX" sz="2800" b="1" dirty="0">
                <a:solidFill>
                  <a:schemeClr val="bg1"/>
                </a:solidFill>
                <a:latin typeface="Lucida Sans Unicode" panose="020B0602030504020204" pitchFamily="34" charset="0"/>
                <a:cs typeface="Lucida Sans Unicode" panose="020B0602030504020204" pitchFamily="34" charset="0"/>
              </a:rPr>
              <a:t>ENTRAR EN SU REPOSO</a:t>
            </a:r>
          </a:p>
        </p:txBody>
      </p:sp>
      <p:sp>
        <p:nvSpPr>
          <p:cNvPr id="3" name="CuadroTexto 2">
            <a:extLst>
              <a:ext uri="{FF2B5EF4-FFF2-40B4-BE49-F238E27FC236}">
                <a16:creationId xmlns:a16="http://schemas.microsoft.com/office/drawing/2014/main" id="{77056CE7-0198-4461-A0E8-3D9713B442E3}"/>
              </a:ext>
            </a:extLst>
          </p:cNvPr>
          <p:cNvSpPr txBox="1"/>
          <p:nvPr/>
        </p:nvSpPr>
        <p:spPr>
          <a:xfrm>
            <a:off x="334753" y="620688"/>
            <a:ext cx="8330736" cy="830997"/>
          </a:xfrm>
          <a:prstGeom prst="rect">
            <a:avLst/>
          </a:prstGeom>
          <a:noFill/>
        </p:spPr>
        <p:txBody>
          <a:bodyPr wrap="square" rtlCol="0">
            <a:spAutoFit/>
          </a:bodyPr>
          <a:lstStyle/>
          <a:p>
            <a:pPr algn="just"/>
            <a:r>
              <a:rPr lang="es-MX" sz="1600" b="1" i="1" dirty="0">
                <a:cs typeface="Times New Roman" panose="02020603050405020304" pitchFamily="18" charset="0"/>
              </a:rPr>
              <a:t>“Por tanto, queda un reposo para el pueblo de Dios. Porque el que ha entrado en su reposo, también ha reposado de sus obras, como Dios de las suyas.” (Hebreos 4: 9-10)</a:t>
            </a:r>
          </a:p>
          <a:p>
            <a:pPr algn="just"/>
            <a:r>
              <a:rPr lang="es-MX" sz="1600" b="1" i="1" dirty="0">
                <a:cs typeface="Times New Roman" panose="02020603050405020304" pitchFamily="18" charset="0"/>
              </a:rPr>
              <a:t>Lee Hebreos 3:11; y 4:1, 3, 5 y 10. ¿Cómo describe Dios el reposo al que nos invita a entrar?</a:t>
            </a:r>
            <a:endParaRPr lang="es-MX" sz="1600" b="1" dirty="0">
              <a:cs typeface="Times New Roman" panose="02020603050405020304" pitchFamily="18" charset="0"/>
            </a:endParaRPr>
          </a:p>
        </p:txBody>
      </p:sp>
      <p:sp>
        <p:nvSpPr>
          <p:cNvPr id="4" name="CuadroTexto 3">
            <a:extLst>
              <a:ext uri="{FF2B5EF4-FFF2-40B4-BE49-F238E27FC236}">
                <a16:creationId xmlns:a16="http://schemas.microsoft.com/office/drawing/2014/main" id="{383394F0-88F1-43E6-88DB-DE4FFEB17AC1}"/>
              </a:ext>
            </a:extLst>
          </p:cNvPr>
          <p:cNvSpPr txBox="1">
            <a:spLocks/>
          </p:cNvSpPr>
          <p:nvPr/>
        </p:nvSpPr>
        <p:spPr>
          <a:xfrm>
            <a:off x="335360" y="1412776"/>
            <a:ext cx="8296729" cy="5406315"/>
          </a:xfrm>
          <a:prstGeom prst="rect">
            <a:avLst/>
          </a:prstGeom>
          <a:noFill/>
        </p:spPr>
        <p:txBody>
          <a:bodyPr wrap="square" rtlCol="0">
            <a:normAutofit fontScale="92500" lnSpcReduction="10000"/>
          </a:bodyPr>
          <a:lstStyle>
            <a:defPPr>
              <a:defRPr lang="en-US"/>
            </a:defPPr>
            <a:lvl1pPr indent="0" algn="just">
              <a:spcAft>
                <a:spcPts val="1200"/>
              </a:spcAft>
              <a:buFont typeface="Wingdings" panose="05000000000000000000" pitchFamily="2" charset="2"/>
              <a:buNone/>
              <a:defRPr>
                <a:latin typeface="Lucida Fax" panose="020606020505050202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pPr>
              <a:lnSpc>
                <a:spcPct val="110000"/>
              </a:lnSpc>
              <a:spcAft>
                <a:spcPts val="300"/>
              </a:spcAft>
            </a:pPr>
            <a:r>
              <a:rPr lang="es-MX" b="1" dirty="0">
                <a:latin typeface="+mj-lt"/>
                <a:cs typeface="Times New Roman" panose="02020603050405020304" pitchFamily="18" charset="0"/>
              </a:rPr>
              <a:t>R:</a:t>
            </a:r>
            <a:r>
              <a:rPr lang="es-MX" dirty="0">
                <a:latin typeface="+mj-lt"/>
                <a:cs typeface="Times New Roman" panose="02020603050405020304" pitchFamily="18" charset="0"/>
              </a:rPr>
              <a:t> </a:t>
            </a:r>
            <a:r>
              <a:rPr lang="es-MX" b="1" dirty="0">
                <a:solidFill>
                  <a:schemeClr val="accent1">
                    <a:lumMod val="75000"/>
                  </a:schemeClr>
                </a:solidFill>
                <a:latin typeface="+mj-lt"/>
                <a:cs typeface="Times New Roman" panose="02020603050405020304" pitchFamily="18" charset="0"/>
              </a:rPr>
              <a:t>El reposo al cual Dios nos invita es el reposo que el tuvo cuando termino la creación, o concluyo toda su obra de la Creación y de Redención. Es el reposo de la entronización de Jesús en el Templo celestial, celebrando la terminación de la ofrenda un sacrificio perfecto para nuestra salvación. Solo falta el reposo definitivo que será la creación del mundo nuevo después de que finalmente termine el  Gran Conflicto.</a:t>
            </a:r>
          </a:p>
          <a:p>
            <a:pPr>
              <a:lnSpc>
                <a:spcPct val="110000"/>
              </a:lnSpc>
              <a:spcAft>
                <a:spcPts val="300"/>
              </a:spcAft>
            </a:pPr>
            <a:r>
              <a:rPr lang="es-MX" dirty="0">
                <a:latin typeface="+mj-lt"/>
                <a:cs typeface="Times New Roman" panose="02020603050405020304" pitchFamily="18" charset="0"/>
              </a:rPr>
              <a:t>Sin embargo, ten en cuenta que la Tierra Prometida, el Templo y el sábado no son en sí mismos el reposo; son las estructuras geográficas y temporales que hacían disponible el reposo. El reposo es algo que ocurre dentro de esas estructuras temporales y geográficas. Esto explica por qué Hebreos 4: 8 dice que Josué no le dio a Israel el reposo que Dios había prometido.</a:t>
            </a:r>
          </a:p>
          <a:p>
            <a:pPr>
              <a:lnSpc>
                <a:spcPct val="110000"/>
              </a:lnSpc>
              <a:spcAft>
                <a:spcPts val="300"/>
              </a:spcAft>
            </a:pPr>
            <a:r>
              <a:rPr lang="es-MX" b="1" dirty="0">
                <a:latin typeface="+mn-lt"/>
                <a:cs typeface="Times New Roman" panose="02020603050405020304" pitchFamily="18" charset="0"/>
              </a:rPr>
              <a:t>Largo tiempo hemos esperado el retorno del Salvador, pero ello no quita seguridad a su promesa. Pronto estaremos en la patria prometida. Allí Jesús nos conducirá junto al vivo caudal que fluye del trono de Dios y nos explicará las obscuras providencias por las cuales nos hizo pasar en esta tierra para perfeccionar nuestro carácter. Allí contemplaremos con límpida visión las bellezas del Edén restaurado. Arrojando a los pies del Redentor las coronas que puso sobre nuestras cabezas y tocando nuestras arpas de oro, llenaremos todo el cielo con las alabanzas del que está sentado en su trono </a:t>
            </a:r>
            <a:r>
              <a:rPr lang="es-MX" i="1" dirty="0">
                <a:latin typeface="+mn-lt"/>
                <a:cs typeface="Times New Roman" panose="02020603050405020304" pitchFamily="18" charset="0"/>
              </a:rPr>
              <a:t>(El hogar cristiano, p. 493).</a:t>
            </a:r>
          </a:p>
          <a:p>
            <a:pPr>
              <a:lnSpc>
                <a:spcPct val="110000"/>
              </a:lnSpc>
              <a:spcAft>
                <a:spcPts val="300"/>
              </a:spcAft>
            </a:pPr>
            <a:r>
              <a:rPr lang="es-MX" b="1" dirty="0">
                <a:latin typeface="+mn-lt"/>
                <a:cs typeface="Times New Roman" panose="02020603050405020304" pitchFamily="18" charset="0"/>
              </a:rPr>
              <a:t>Reflexionando </a:t>
            </a:r>
            <a:r>
              <a:rPr lang="es-MX" b="1" dirty="0">
                <a:solidFill>
                  <a:srgbClr val="FF0000"/>
                </a:solidFill>
                <a:latin typeface="+mn-lt"/>
                <a:cs typeface="Times New Roman" panose="02020603050405020304" pitchFamily="18" charset="0"/>
              </a:rPr>
              <a:t>¿Cómo podemos entrar en su reposo incluso ahora? Es decir, ¿cómo podemos, por fe, descansar en la seguridad de la salvación que tenemos en Cristo y no en nosotros mismos?</a:t>
            </a:r>
            <a:endParaRPr lang="es-MX" b="1" dirty="0">
              <a:solidFill>
                <a:srgbClr val="FF0000"/>
              </a:solidFill>
              <a:latin typeface="+mj-lt"/>
            </a:endParaRPr>
          </a:p>
        </p:txBody>
      </p:sp>
      <p:sp>
        <p:nvSpPr>
          <p:cNvPr id="5" name="Rectángulo 4">
            <a:extLst>
              <a:ext uri="{FF2B5EF4-FFF2-40B4-BE49-F238E27FC236}">
                <a16:creationId xmlns:a16="http://schemas.microsoft.com/office/drawing/2014/main" id="{B77F7DB8-AB9F-47B0-B8B3-B0B72DCCFF86}"/>
              </a:ext>
            </a:extLst>
          </p:cNvPr>
          <p:cNvSpPr/>
          <p:nvPr/>
        </p:nvSpPr>
        <p:spPr>
          <a:xfrm>
            <a:off x="8628978" y="1539552"/>
            <a:ext cx="3563022" cy="4914366"/>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4839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E7D9D1-010B-43C2-A2B5-787DCD4797EB}"/>
              </a:ext>
            </a:extLst>
          </p:cNvPr>
          <p:cNvSpPr txBox="1"/>
          <p:nvPr/>
        </p:nvSpPr>
        <p:spPr>
          <a:xfrm>
            <a:off x="1127448" y="97468"/>
            <a:ext cx="11064552" cy="523220"/>
          </a:xfrm>
          <a:prstGeom prst="rect">
            <a:avLst/>
          </a:prstGeom>
          <a:noFill/>
        </p:spPr>
        <p:txBody>
          <a:bodyPr wrap="square" rtlCol="0">
            <a:spAutoFit/>
          </a:bodyPr>
          <a:lstStyle/>
          <a:p>
            <a:pPr algn="ctr"/>
            <a:r>
              <a:rPr lang="es-MX" sz="2800" b="1" i="0" dirty="0">
                <a:solidFill>
                  <a:schemeClr val="bg1"/>
                </a:solidFill>
                <a:effectLst/>
                <a:latin typeface="open sans"/>
              </a:rPr>
              <a:t>UN ANTICIPO DE LA NUEVA CREACIÓN</a:t>
            </a:r>
            <a:endParaRPr lang="es-MX" sz="2800" b="1" dirty="0">
              <a:solidFill>
                <a:schemeClr val="bg1"/>
              </a:solidFill>
              <a:latin typeface="Lucida Sans Unicode" panose="020B0602030504020204" pitchFamily="34" charset="0"/>
              <a:cs typeface="Lucida Sans Unicode" panose="020B0602030504020204" pitchFamily="34" charset="0"/>
            </a:endParaRPr>
          </a:p>
        </p:txBody>
      </p:sp>
      <p:sp>
        <p:nvSpPr>
          <p:cNvPr id="4" name="CuadroTexto 3">
            <a:extLst>
              <a:ext uri="{FF2B5EF4-FFF2-40B4-BE49-F238E27FC236}">
                <a16:creationId xmlns:a16="http://schemas.microsoft.com/office/drawing/2014/main" id="{7945C082-5F5A-4162-ABBF-29242DBFBADE}"/>
              </a:ext>
            </a:extLst>
          </p:cNvPr>
          <p:cNvSpPr txBox="1"/>
          <p:nvPr/>
        </p:nvSpPr>
        <p:spPr>
          <a:xfrm>
            <a:off x="335360" y="692696"/>
            <a:ext cx="8330736" cy="1661993"/>
          </a:xfrm>
          <a:prstGeom prst="rect">
            <a:avLst/>
          </a:prstGeom>
          <a:noFill/>
        </p:spPr>
        <p:txBody>
          <a:bodyPr wrap="square" rtlCol="0">
            <a:spAutoFit/>
          </a:bodyPr>
          <a:lstStyle/>
          <a:p>
            <a:pPr algn="just"/>
            <a:r>
              <a:rPr lang="es-MX" sz="1700" b="1" i="1" dirty="0">
                <a:cs typeface="Times New Roman" panose="02020603050405020304" pitchFamily="18" charset="0"/>
              </a:rPr>
              <a:t>“Porque como los cielos nuevos y la nueva tierra que yo hago permanecerán delante de mí, dice Jehová, así permanecerá vuestra descendencia y vuestro nombre. Y de mes en mes, y de día de reposo en día de reposo, vendrán todos a adorar delante de mí, dijo Jehová.” (Hebreos 12: 1)</a:t>
            </a:r>
          </a:p>
          <a:p>
            <a:pPr algn="just"/>
            <a:r>
              <a:rPr lang="es-MX" sz="1700" b="1" dirty="0">
                <a:cs typeface="Times New Roman" panose="02020603050405020304" pitchFamily="18" charset="0"/>
              </a:rPr>
              <a:t>Compara Éxodo 20:8 al 11; Deuteronomio 5:12 al 15; y Hebreos 4:8 al 11. ¿Qué diferencias encuentras con respecto al significado del reposo sabático?</a:t>
            </a:r>
          </a:p>
        </p:txBody>
      </p:sp>
      <p:sp>
        <p:nvSpPr>
          <p:cNvPr id="5" name="CuadroTexto 4">
            <a:extLst>
              <a:ext uri="{FF2B5EF4-FFF2-40B4-BE49-F238E27FC236}">
                <a16:creationId xmlns:a16="http://schemas.microsoft.com/office/drawing/2014/main" id="{E63A5537-798E-49B6-A59F-CBBBA1F00FC9}"/>
              </a:ext>
            </a:extLst>
          </p:cNvPr>
          <p:cNvSpPr txBox="1">
            <a:spLocks/>
          </p:cNvSpPr>
          <p:nvPr/>
        </p:nvSpPr>
        <p:spPr>
          <a:xfrm>
            <a:off x="335360" y="2239128"/>
            <a:ext cx="8330736" cy="4646256"/>
          </a:xfrm>
          <a:prstGeom prst="rect">
            <a:avLst/>
          </a:prstGeom>
          <a:noFill/>
        </p:spPr>
        <p:txBody>
          <a:bodyPr wrap="square" rtlCol="0">
            <a:normAutofit fontScale="92500" lnSpcReduction="20000"/>
          </a:bodyPr>
          <a:lstStyle>
            <a:defPPr>
              <a:defRPr lang="en-US"/>
            </a:defPPr>
            <a:lvl1pPr indent="0" algn="just">
              <a:spcAft>
                <a:spcPts val="300"/>
              </a:spcAft>
              <a:buFont typeface="Wingdings" panose="05000000000000000000" pitchFamily="2" charset="2"/>
              <a:buNone/>
              <a:defRPr b="1">
                <a:latin typeface="+mj-lt"/>
                <a:cs typeface="Times New Roman" panose="020206030504050203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r>
              <a:rPr lang="es-MX" dirty="0"/>
              <a:t>R: </a:t>
            </a:r>
            <a:r>
              <a:rPr lang="es-MX" dirty="0">
                <a:solidFill>
                  <a:schemeClr val="accent1">
                    <a:lumMod val="75000"/>
                  </a:schemeClr>
                </a:solidFill>
              </a:rPr>
              <a:t>Éxodo y Deuteronomio nos invitan a mirar al pasado. Nos exhortan a descansar en sábado para celebrar los logros de Dios en la Creación y en la Redención. Sin embargo, Hebreos 4:9 al 11 nos invita a mirar hacia el futuro.</a:t>
            </a:r>
          </a:p>
          <a:p>
            <a:r>
              <a:rPr lang="es-MX" b="0" dirty="0"/>
              <a:t>La observancia del sábado protege al pueblo de Dios contra el olvido que conduce a la apostasía. El sábado es una afirmación de que nuestra fe no está en nuestro trabajo, nuestras relaciones sociales o familiares, ni siquiera en nuestros esfuerzos y habilidades. La observancia del sábado declara que nuestra fe se pone en Dios y él tiene prioridad. Adoramos en sábado porque ningún otro día recuerda a Dios como Creador y Redentor.</a:t>
            </a:r>
          </a:p>
          <a:p>
            <a:r>
              <a:rPr lang="es-MX" dirty="0"/>
              <a:t>Se me mostró que la ley de Dios permanecerá inalterable por siempre y regirá en la nueva tierra por toda la eternidad. Cuando en la creación se echaron los cimientos de la tierra, los hijos de Dios contemplaron admirados la obra del Creador, y la hueste celestial prorrumpió en exclamaciones de júbilo. Entonces se echaron también los cimientos del sábado. Después de los seis días de la creación, Dios reposó el séptimo, de toda la obra que había hecho, y lo bendijo y santificó, porque en dicho día había reposado de toda su obra. El sábado fue instituido en el Edén antes de la caída, y lo observaron Adán y Eva y toda la hueste celestial. Dios reposó en el séptimo día, lo bendijo y lo santificó. Vi que el sábado nunca será abolido, sino que los santos redimidos y toda la hueste angélica lo observarán eternamente en honra del gran Creador </a:t>
            </a:r>
            <a:r>
              <a:rPr lang="es-MX" b="0" i="1" dirty="0"/>
              <a:t>(Primeros escritos, p. 217).</a:t>
            </a:r>
          </a:p>
          <a:p>
            <a:r>
              <a:rPr lang="es-MX" dirty="0">
                <a:latin typeface="Calibri Light (Cuerpo)"/>
              </a:rPr>
              <a:t>Reflexionando: </a:t>
            </a:r>
            <a:r>
              <a:rPr lang="es-MX" dirty="0">
                <a:solidFill>
                  <a:srgbClr val="FF0000"/>
                </a:solidFill>
                <a:latin typeface="Calibri Light (Cuerpo)"/>
              </a:rPr>
              <a:t>¿Cómo puedes aprender a guardar el día de reposo de tal forma que verdaderamente se manifieste nuestra interpretación de lo que significa la salvación por la fe, sin las obras de la Ley? </a:t>
            </a:r>
            <a:endParaRPr lang="es-MX" dirty="0"/>
          </a:p>
        </p:txBody>
      </p:sp>
      <p:sp>
        <p:nvSpPr>
          <p:cNvPr id="6" name="Rectángulo 5">
            <a:extLst>
              <a:ext uri="{FF2B5EF4-FFF2-40B4-BE49-F238E27FC236}">
                <a16:creationId xmlns:a16="http://schemas.microsoft.com/office/drawing/2014/main" id="{881A4D12-881E-4FE3-9002-69A2E560BDB9}"/>
              </a:ext>
            </a:extLst>
          </p:cNvPr>
          <p:cNvSpPr/>
          <p:nvPr/>
        </p:nvSpPr>
        <p:spPr>
          <a:xfrm>
            <a:off x="8666096" y="1535305"/>
            <a:ext cx="3525904" cy="4987132"/>
          </a:xfrm>
          <a:prstGeom prst="rect">
            <a:avLst/>
          </a:prstGeom>
          <a:blipFill dpi="0" rotWithShape="1">
            <a:blip r:embed="rId2">
              <a:extLst>
                <a:ext uri="{28A0092B-C50C-407E-A947-70E740481C1C}">
                  <a14:useLocalDpi xmlns:a14="http://schemas.microsoft.com/office/drawing/2010/main" val="0"/>
                </a:ext>
              </a:extLst>
            </a:blip>
            <a:srcRect/>
            <a:stretch>
              <a:fillRect/>
            </a:stretch>
          </a:blipFill>
          <a:scene3d>
            <a:camera prst="orthographicFront">
              <a:rot lat="0" lon="21594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40403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cion ES" id="{0394C814-B0BB-4D2A-81E0-7ECCD3DA7AB2}" vid="{E1FA17C1-539D-4072-902D-5A1BCEFE71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141937</TotalTime>
  <Words>2942</Words>
  <Application>Microsoft Office PowerPoint</Application>
  <PresentationFormat>Panorámica</PresentationFormat>
  <Paragraphs>58</Paragraphs>
  <Slides>10</Slides>
  <Notes>8</Notes>
  <HiddenSlides>0</HiddenSlides>
  <MMClips>0</MMClips>
  <ScaleCrop>false</ScaleCrop>
  <HeadingPairs>
    <vt:vector size="6" baseType="variant">
      <vt:variant>
        <vt:lpstr>Fuentes usadas</vt:lpstr>
      </vt:variant>
      <vt:variant>
        <vt:i4>18</vt:i4>
      </vt:variant>
      <vt:variant>
        <vt:lpstr>Tema</vt:lpstr>
      </vt:variant>
      <vt:variant>
        <vt:i4>1</vt:i4>
      </vt:variant>
      <vt:variant>
        <vt:lpstr>Títulos de diapositiva</vt:lpstr>
      </vt:variant>
      <vt:variant>
        <vt:i4>10</vt:i4>
      </vt:variant>
    </vt:vector>
  </HeadingPairs>
  <TitlesOfParts>
    <vt:vector size="29" baseType="lpstr">
      <vt:lpstr>Adobe Garamond Pro Bold</vt:lpstr>
      <vt:lpstr>Arial</vt:lpstr>
      <vt:lpstr>Arial Nova Light</vt:lpstr>
      <vt:lpstr>Arial Rounded MT Bold</vt:lpstr>
      <vt:lpstr>Avenir Next LT Pro</vt:lpstr>
      <vt:lpstr>Calibri</vt:lpstr>
      <vt:lpstr>Calibri Light</vt:lpstr>
      <vt:lpstr>Calibri Light (Cuerpo)</vt:lpstr>
      <vt:lpstr>Dosis</vt:lpstr>
      <vt:lpstr>Eras Bold ITC</vt:lpstr>
      <vt:lpstr>Gisha</vt:lpstr>
      <vt:lpstr>Impact</vt:lpstr>
      <vt:lpstr>Lato</vt:lpstr>
      <vt:lpstr>Lucida Grande</vt:lpstr>
      <vt:lpstr>Lucida Sans Unicode</vt:lpstr>
      <vt:lpstr>open sans</vt:lpstr>
      <vt:lpstr>TradeGothic</vt:lpstr>
      <vt:lpstr>Wingdings</vt:lpstr>
      <vt:lpstr>Tema de Office</vt:lpstr>
      <vt:lpstr>Presentación de PowerPoint</vt:lpstr>
      <vt:lpstr>Para memorizar</vt:lpstr>
      <vt:lpstr>Enfoque del estudio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CRUZ</dc:creator>
  <cp:lastModifiedBy>JORGE CRUZ</cp:lastModifiedBy>
  <cp:revision>4877</cp:revision>
  <dcterms:created xsi:type="dcterms:W3CDTF">2019-04-09T00:55:26Z</dcterms:created>
  <dcterms:modified xsi:type="dcterms:W3CDTF">2022-01-27T23:00:47Z</dcterms:modified>
</cp:coreProperties>
</file>