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3" r:id="rId1"/>
  </p:sldMasterIdLst>
  <p:notesMasterIdLst>
    <p:notesMasterId r:id="rId12"/>
  </p:notesMasterIdLst>
  <p:handoutMasterIdLst>
    <p:handoutMasterId r:id="rId13"/>
  </p:handoutMasterIdLst>
  <p:sldIdLst>
    <p:sldId id="256" r:id="rId2"/>
    <p:sldId id="266" r:id="rId3"/>
    <p:sldId id="258" r:id="rId4"/>
    <p:sldId id="259" r:id="rId5"/>
    <p:sldId id="260" r:id="rId6"/>
    <p:sldId id="261" r:id="rId7"/>
    <p:sldId id="262" r:id="rId8"/>
    <p:sldId id="263" r:id="rId9"/>
    <p:sldId id="264" r:id="rId10"/>
    <p:sldId id="265"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RGE CRUZ" initials="JC" lastIdx="2" clrIdx="0">
    <p:extLst>
      <p:ext uri="{19B8F6BF-5375-455C-9EA6-DF929625EA0E}">
        <p15:presenceInfo xmlns:p15="http://schemas.microsoft.com/office/powerpoint/2012/main" userId="cf9ca4c8ef569ed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83C69"/>
    <a:srgbClr val="233867"/>
    <a:srgbClr val="1A0606"/>
    <a:srgbClr val="99B4C9"/>
    <a:srgbClr val="060000"/>
    <a:srgbClr val="98B5CC"/>
    <a:srgbClr val="000000"/>
    <a:srgbClr val="7E404B"/>
    <a:srgbClr val="F3AE36"/>
    <a:srgbClr val="F7E2A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772" autoAdjust="0"/>
    <p:restoredTop sz="90769" autoAdjust="0"/>
  </p:normalViewPr>
  <p:slideViewPr>
    <p:cSldViewPr showGuides="1">
      <p:cViewPr varScale="1">
        <p:scale>
          <a:sx n="86" d="100"/>
          <a:sy n="86" d="100"/>
        </p:scale>
        <p:origin x="82" y="134"/>
      </p:cViewPr>
      <p:guideLst>
        <p:guide orient="horz" pos="2160"/>
        <p:guide pos="3840"/>
      </p:guideLst>
    </p:cSldViewPr>
  </p:slideViewPr>
  <p:notesTextViewPr>
    <p:cViewPr>
      <p:scale>
        <a:sx n="3" d="2"/>
        <a:sy n="3" d="2"/>
      </p:scale>
      <p:origin x="0" y="0"/>
    </p:cViewPr>
  </p:notesTextViewPr>
  <p:sorterViewPr>
    <p:cViewPr>
      <p:scale>
        <a:sx n="100" d="100"/>
        <a:sy n="100" d="100"/>
      </p:scale>
      <p:origin x="0" y="0"/>
    </p:cViewPr>
  </p:sorterViewPr>
  <p:notesViewPr>
    <p:cSldViewPr>
      <p:cViewPr varScale="1">
        <p:scale>
          <a:sx n="66" d="100"/>
          <a:sy n="66" d="100"/>
        </p:scale>
        <p:origin x="3062"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55F1A038-C882-4A29-92BF-44A4D109F78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a:extLst>
              <a:ext uri="{FF2B5EF4-FFF2-40B4-BE49-F238E27FC236}">
                <a16:creationId xmlns:a16="http://schemas.microsoft.com/office/drawing/2014/main" id="{655EFADA-9D39-4E05-9E93-70F7BDE398E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150B08-7AA2-4F53-A7FF-462A0E570016}" type="datetimeFigureOut">
              <a:rPr lang="es-MX" smtClean="0"/>
              <a:t>05/01/2022</a:t>
            </a:fld>
            <a:endParaRPr lang="es-MX"/>
          </a:p>
        </p:txBody>
      </p:sp>
      <p:sp>
        <p:nvSpPr>
          <p:cNvPr id="4" name="Marcador de pie de página 3">
            <a:extLst>
              <a:ext uri="{FF2B5EF4-FFF2-40B4-BE49-F238E27FC236}">
                <a16:creationId xmlns:a16="http://schemas.microsoft.com/office/drawing/2014/main" id="{DB491E8D-6494-4C91-98A3-6B6D3A1D620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5" name="Marcador de número de diapositiva 4">
            <a:extLst>
              <a:ext uri="{FF2B5EF4-FFF2-40B4-BE49-F238E27FC236}">
                <a16:creationId xmlns:a16="http://schemas.microsoft.com/office/drawing/2014/main" id="{2BF41129-DE05-4165-BEFB-27C01AACBC8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1EE3689-A360-4BF5-B180-B19E22989DCD}" type="slidenum">
              <a:rPr lang="es-MX" smtClean="0"/>
              <a:t>‹Nº›</a:t>
            </a:fld>
            <a:endParaRPr lang="es-MX"/>
          </a:p>
        </p:txBody>
      </p:sp>
    </p:spTree>
    <p:extLst>
      <p:ext uri="{BB962C8B-B14F-4D97-AF65-F5344CB8AC3E}">
        <p14:creationId xmlns:p14="http://schemas.microsoft.com/office/powerpoint/2010/main" val="6388006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C83291F-A549-4BEA-ADC8-4D7EA4332E19}" type="datetimeFigureOut">
              <a:rPr lang="es-MX" smtClean="0"/>
              <a:t>05/01/2022</a:t>
            </a:fld>
            <a:endParaRPr lang="es-MX"/>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3D4040-2FF7-4002-8F2E-1B7805CB9EA6}" type="slidenum">
              <a:rPr lang="es-MX" smtClean="0"/>
              <a:t>‹Nº›</a:t>
            </a:fld>
            <a:endParaRPr lang="es-MX"/>
          </a:p>
        </p:txBody>
      </p:sp>
    </p:spTree>
    <p:extLst>
      <p:ext uri="{BB962C8B-B14F-4D97-AF65-F5344CB8AC3E}">
        <p14:creationId xmlns:p14="http://schemas.microsoft.com/office/powerpoint/2010/main" val="27980214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1</a:t>
            </a:fld>
            <a:endParaRPr lang="es-MX"/>
          </a:p>
        </p:txBody>
      </p:sp>
    </p:spTree>
    <p:extLst>
      <p:ext uri="{BB962C8B-B14F-4D97-AF65-F5344CB8AC3E}">
        <p14:creationId xmlns:p14="http://schemas.microsoft.com/office/powerpoint/2010/main" val="32009464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2</a:t>
            </a:fld>
            <a:endParaRPr lang="es-MX"/>
          </a:p>
        </p:txBody>
      </p:sp>
    </p:spTree>
    <p:extLst>
      <p:ext uri="{BB962C8B-B14F-4D97-AF65-F5344CB8AC3E}">
        <p14:creationId xmlns:p14="http://schemas.microsoft.com/office/powerpoint/2010/main" val="25296788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3</a:t>
            </a:fld>
            <a:endParaRPr lang="es-MX"/>
          </a:p>
        </p:txBody>
      </p:sp>
    </p:spTree>
    <p:extLst>
      <p:ext uri="{BB962C8B-B14F-4D97-AF65-F5344CB8AC3E}">
        <p14:creationId xmlns:p14="http://schemas.microsoft.com/office/powerpoint/2010/main" val="16575078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4</a:t>
            </a:fld>
            <a:endParaRPr lang="es-MX"/>
          </a:p>
        </p:txBody>
      </p:sp>
    </p:spTree>
    <p:extLst>
      <p:ext uri="{BB962C8B-B14F-4D97-AF65-F5344CB8AC3E}">
        <p14:creationId xmlns:p14="http://schemas.microsoft.com/office/powerpoint/2010/main" val="820223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5</a:t>
            </a:fld>
            <a:endParaRPr lang="es-MX"/>
          </a:p>
        </p:txBody>
      </p:sp>
    </p:spTree>
    <p:extLst>
      <p:ext uri="{BB962C8B-B14F-4D97-AF65-F5344CB8AC3E}">
        <p14:creationId xmlns:p14="http://schemas.microsoft.com/office/powerpoint/2010/main" val="30633939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6</a:t>
            </a:fld>
            <a:endParaRPr lang="es-MX"/>
          </a:p>
        </p:txBody>
      </p:sp>
    </p:spTree>
    <p:extLst>
      <p:ext uri="{BB962C8B-B14F-4D97-AF65-F5344CB8AC3E}">
        <p14:creationId xmlns:p14="http://schemas.microsoft.com/office/powerpoint/2010/main" val="6824937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8</a:t>
            </a:fld>
            <a:endParaRPr lang="es-MX"/>
          </a:p>
        </p:txBody>
      </p:sp>
    </p:spTree>
    <p:extLst>
      <p:ext uri="{BB962C8B-B14F-4D97-AF65-F5344CB8AC3E}">
        <p14:creationId xmlns:p14="http://schemas.microsoft.com/office/powerpoint/2010/main" val="16131900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10</a:t>
            </a:fld>
            <a:endParaRPr lang="es-MX"/>
          </a:p>
        </p:txBody>
      </p:sp>
    </p:spTree>
    <p:extLst>
      <p:ext uri="{BB962C8B-B14F-4D97-AF65-F5344CB8AC3E}">
        <p14:creationId xmlns:p14="http://schemas.microsoft.com/office/powerpoint/2010/main" val="3572408770"/>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11" Type="http://schemas.openxmlformats.org/officeDocument/2006/relationships/image" Target="../media/image10.png"/><Relationship Id="rId5" Type="http://schemas.openxmlformats.org/officeDocument/2006/relationships/image" Target="../media/image5.png"/><Relationship Id="rId10" Type="http://schemas.microsoft.com/office/2007/relationships/hdphoto" Target="../media/hdphoto1.wdp"/><Relationship Id="rId4" Type="http://schemas.openxmlformats.org/officeDocument/2006/relationships/image" Target="../media/image4.png"/><Relationship Id="rId9" Type="http://schemas.openxmlformats.org/officeDocument/2006/relationships/image" Target="../media/image9.png"/></Relationships>
</file>

<file path=ppt/slideLayouts/_rels/slideLayout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Diapositiva de título">
    <p:bg>
      <p:bgPr>
        <a:blipFill dpi="0" rotWithShape="1">
          <a:blip r:embed="rId2">
            <a:alphaModFix amt="18000"/>
            <a:lum/>
          </a:blip>
          <a:srcRect/>
          <a:stretch>
            <a:fillRect t="-9000" b="-9000"/>
          </a:stretch>
        </a:blipFill>
        <a:effectLst/>
      </p:bgPr>
    </p:bg>
    <p:spTree>
      <p:nvGrpSpPr>
        <p:cNvPr id="1" name=""/>
        <p:cNvGrpSpPr/>
        <p:nvPr/>
      </p:nvGrpSpPr>
      <p:grpSpPr>
        <a:xfrm>
          <a:off x="0" y="0"/>
          <a:ext cx="0" cy="0"/>
          <a:chOff x="0" y="0"/>
          <a:chExt cx="0" cy="0"/>
        </a:xfrm>
      </p:grpSpPr>
      <p:pic>
        <p:nvPicPr>
          <p:cNvPr id="24" name="Imagen 23">
            <a:extLst>
              <a:ext uri="{FF2B5EF4-FFF2-40B4-BE49-F238E27FC236}">
                <a16:creationId xmlns:a16="http://schemas.microsoft.com/office/drawing/2014/main" id="{07363191-81C2-490B-8B56-818EC03A4FD8}"/>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732871" y="1057697"/>
            <a:ext cx="8694681" cy="5796452"/>
          </a:xfrm>
          <a:prstGeom prst="rect">
            <a:avLst/>
          </a:prstGeom>
        </p:spPr>
      </p:pic>
      <p:sp>
        <p:nvSpPr>
          <p:cNvPr id="7" name="Rectángulo 6">
            <a:extLst>
              <a:ext uri="{FF2B5EF4-FFF2-40B4-BE49-F238E27FC236}">
                <a16:creationId xmlns:a16="http://schemas.microsoft.com/office/drawing/2014/main" id="{DE5D6099-A003-400A-A47B-D1C1756E01B7}"/>
              </a:ext>
            </a:extLst>
          </p:cNvPr>
          <p:cNvSpPr/>
          <p:nvPr userDrawn="1"/>
        </p:nvSpPr>
        <p:spPr>
          <a:xfrm>
            <a:off x="0" y="-1"/>
            <a:ext cx="10401246" cy="1049842"/>
          </a:xfrm>
          <a:prstGeom prst="rect">
            <a:avLst/>
          </a:prstGeom>
          <a:solidFill>
            <a:srgbClr val="233867"/>
          </a:solidFill>
          <a:ln>
            <a:solidFill>
              <a:srgbClr val="233867"/>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rmAutofit/>
          </a:bodyPr>
          <a:lstStyle/>
          <a:p>
            <a:pPr marL="3770313" indent="0" algn="l">
              <a:tabLst>
                <a:tab pos="4038600" algn="l"/>
              </a:tabLst>
            </a:pPr>
            <a:r>
              <a:rPr lang="es-MX" sz="2600" b="1" cap="none" spc="0" dirty="0">
                <a:ln w="0"/>
                <a:solidFill>
                  <a:schemeClr val="bg1"/>
                </a:solidFill>
                <a:effectLst/>
                <a:latin typeface="Arial Nova Light" panose="020B0304020202020204" pitchFamily="34" charset="0"/>
              </a:rPr>
              <a:t>EN ESTOS POSTREROS DÍAS:</a:t>
            </a:r>
          </a:p>
          <a:p>
            <a:pPr marL="3770313" indent="0" algn="l">
              <a:tabLst>
                <a:tab pos="4038600" algn="l"/>
              </a:tabLst>
            </a:pPr>
            <a:r>
              <a:rPr lang="es-MX" sz="3200" b="1" cap="none" spc="50" dirty="0">
                <a:ln w="0"/>
                <a:solidFill>
                  <a:schemeClr val="bg1"/>
                </a:solidFill>
                <a:effectLst/>
                <a:latin typeface="TradeGothic" panose="020B0500000000000000" pitchFamily="34" charset="0"/>
              </a:rPr>
              <a:t>EL MENSAJE DE HEBREOS</a:t>
            </a:r>
          </a:p>
        </p:txBody>
      </p:sp>
      <p:sp>
        <p:nvSpPr>
          <p:cNvPr id="9" name="Rectángulo 8">
            <a:extLst>
              <a:ext uri="{FF2B5EF4-FFF2-40B4-BE49-F238E27FC236}">
                <a16:creationId xmlns:a16="http://schemas.microsoft.com/office/drawing/2014/main" id="{26E9E0B9-8769-4180-8CFA-E0F011E0026C}"/>
              </a:ext>
            </a:extLst>
          </p:cNvPr>
          <p:cNvSpPr/>
          <p:nvPr userDrawn="1"/>
        </p:nvSpPr>
        <p:spPr>
          <a:xfrm>
            <a:off x="0" y="1049842"/>
            <a:ext cx="2279662" cy="5796452"/>
          </a:xfrm>
          <a:prstGeom prst="rect">
            <a:avLst/>
          </a:prstGeom>
          <a:solidFill>
            <a:srgbClr val="99B4C9"/>
          </a:solidFill>
          <a:ln>
            <a:solidFill>
              <a:srgbClr val="99B4C9"/>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dirty="0"/>
          </a:p>
        </p:txBody>
      </p:sp>
      <p:sp>
        <p:nvSpPr>
          <p:cNvPr id="11" name="CuadroTexto 10">
            <a:extLst>
              <a:ext uri="{FF2B5EF4-FFF2-40B4-BE49-F238E27FC236}">
                <a16:creationId xmlns:a16="http://schemas.microsoft.com/office/drawing/2014/main" id="{F4361DCD-ED50-4D94-8817-3A83A6B29BD2}"/>
              </a:ext>
            </a:extLst>
          </p:cNvPr>
          <p:cNvSpPr txBox="1"/>
          <p:nvPr userDrawn="1"/>
        </p:nvSpPr>
        <p:spPr>
          <a:xfrm>
            <a:off x="0" y="1052736"/>
            <a:ext cx="2184400" cy="646331"/>
          </a:xfrm>
          <a:prstGeom prst="rect">
            <a:avLst/>
          </a:prstGeom>
          <a:noFill/>
        </p:spPr>
        <p:txBody>
          <a:bodyPr wrap="square" rtlCol="0">
            <a:spAutoFit/>
          </a:bodyPr>
          <a:lstStyle/>
          <a:p>
            <a:pPr algn="ctr"/>
            <a:r>
              <a:rPr lang="es-MX" sz="22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Escuela Sabática</a:t>
            </a:r>
          </a:p>
          <a:p>
            <a:pPr algn="ctr"/>
            <a:r>
              <a:rPr lang="es-MX" sz="1400" b="1" dirty="0">
                <a:ln w="6350">
                  <a:solidFill>
                    <a:schemeClr val="bg1"/>
                  </a:solidFill>
                </a:ln>
                <a:solidFill>
                  <a:schemeClr val="bg1"/>
                </a:solidFill>
                <a:effectLst/>
                <a:latin typeface="Dosis" panose="02010703020202060003" pitchFamily="2" charset="0"/>
                <a:cs typeface="Arial" panose="020B0604020202020204" pitchFamily="34" charset="0"/>
              </a:rPr>
              <a:t>Guía de Estudio de la Biblia</a:t>
            </a:r>
          </a:p>
        </p:txBody>
      </p:sp>
      <p:sp>
        <p:nvSpPr>
          <p:cNvPr id="12" name="CuadroTexto 11">
            <a:extLst>
              <a:ext uri="{FF2B5EF4-FFF2-40B4-BE49-F238E27FC236}">
                <a16:creationId xmlns:a16="http://schemas.microsoft.com/office/drawing/2014/main" id="{A3189337-61CE-4DEA-8C1F-773BAC50A0D5}"/>
              </a:ext>
            </a:extLst>
          </p:cNvPr>
          <p:cNvSpPr txBox="1"/>
          <p:nvPr userDrawn="1"/>
        </p:nvSpPr>
        <p:spPr>
          <a:xfrm>
            <a:off x="19925" y="4365103"/>
            <a:ext cx="2184400" cy="893983"/>
          </a:xfrm>
          <a:prstGeom prst="rect">
            <a:avLst/>
          </a:prstGeom>
          <a:noFill/>
        </p:spPr>
        <p:txBody>
          <a:bodyPr wrap="square" rtlCol="0">
            <a:noAutofit/>
          </a:bodyPr>
          <a:lstStyle/>
          <a:p>
            <a:pPr algn="ctr">
              <a:lnSpc>
                <a:spcPts val="2880"/>
              </a:lnSpc>
            </a:pPr>
            <a:r>
              <a:rPr lang="es-MX" sz="2400" b="1" dirty="0">
                <a:ln>
                  <a:solidFill>
                    <a:srgbClr val="1A0606"/>
                  </a:solidFill>
                </a:ln>
                <a:solidFill>
                  <a:schemeClr val="bg1"/>
                </a:solidFill>
                <a:effectLst>
                  <a:innerShdw blurRad="63500" dist="50800" dir="18900000">
                    <a:prstClr val="black">
                      <a:alpha val="50000"/>
                    </a:prstClr>
                  </a:innerShdw>
                </a:effectLst>
              </a:rPr>
              <a:t>Resumen en </a:t>
            </a:r>
          </a:p>
          <a:p>
            <a:pPr algn="ctr">
              <a:lnSpc>
                <a:spcPts val="2880"/>
              </a:lnSpc>
            </a:pPr>
            <a:r>
              <a:rPr lang="es-MX" sz="2400" b="1" dirty="0">
                <a:ln>
                  <a:solidFill>
                    <a:srgbClr val="1A0606"/>
                  </a:solidFill>
                </a:ln>
                <a:solidFill>
                  <a:schemeClr val="bg1"/>
                </a:solidFill>
                <a:effectLst>
                  <a:innerShdw blurRad="63500" dist="50800" dir="18900000">
                    <a:prstClr val="black">
                      <a:alpha val="50000"/>
                    </a:prstClr>
                  </a:innerShdw>
                </a:effectLst>
              </a:rPr>
              <a:t>PowerPoint</a:t>
            </a:r>
          </a:p>
        </p:txBody>
      </p:sp>
      <p:sp>
        <p:nvSpPr>
          <p:cNvPr id="19" name="CuadroTexto 18">
            <a:extLst>
              <a:ext uri="{FF2B5EF4-FFF2-40B4-BE49-F238E27FC236}">
                <a16:creationId xmlns:a16="http://schemas.microsoft.com/office/drawing/2014/main" id="{69904FDC-50E3-481E-A586-FBADC4B8E387}"/>
              </a:ext>
            </a:extLst>
          </p:cNvPr>
          <p:cNvSpPr txBox="1"/>
          <p:nvPr userDrawn="1"/>
        </p:nvSpPr>
        <p:spPr>
          <a:xfrm>
            <a:off x="0" y="1700808"/>
            <a:ext cx="2279576" cy="697644"/>
          </a:xfrm>
          <a:prstGeom prst="rect">
            <a:avLst/>
          </a:prstGeom>
          <a:noFill/>
        </p:spPr>
        <p:txBody>
          <a:bodyPr wrap="square" rtlCol="0">
            <a:normAutofit fontScale="40000" lnSpcReduction="20000"/>
          </a:bodyPr>
          <a:lstStyle/>
          <a:p>
            <a:pPr algn="ctr"/>
            <a:r>
              <a:rPr lang="es-MX" sz="60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1</a:t>
            </a:r>
            <a:r>
              <a:rPr lang="es-MX" sz="32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          </a:t>
            </a:r>
            <a:r>
              <a:rPr lang="es-MX" sz="45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TRIMESTRE</a:t>
            </a:r>
          </a:p>
          <a:p>
            <a:pPr algn="ctr"/>
            <a:endParaRPr lang="es-MX" sz="1400" b="1" dirty="0">
              <a:ln>
                <a:solidFill>
                  <a:schemeClr val="bg1"/>
                </a:solidFill>
              </a:ln>
              <a:solidFill>
                <a:schemeClr val="bg1"/>
              </a:solidFill>
              <a:effectLst/>
              <a:latin typeface="Gisha" panose="020B0604020202020204" pitchFamily="34" charset="-79"/>
              <a:cs typeface="Gisha" panose="020B0604020202020204" pitchFamily="34" charset="-79"/>
            </a:endParaRPr>
          </a:p>
          <a:p>
            <a:pPr algn="ctr"/>
            <a:r>
              <a:rPr lang="es-MX" sz="45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ENERO – MARZO 2022</a:t>
            </a:r>
          </a:p>
        </p:txBody>
      </p:sp>
      <p:pic>
        <p:nvPicPr>
          <p:cNvPr id="13" name="Imagen 12">
            <a:extLst>
              <a:ext uri="{FF2B5EF4-FFF2-40B4-BE49-F238E27FC236}">
                <a16:creationId xmlns:a16="http://schemas.microsoft.com/office/drawing/2014/main" id="{745B0235-C6A5-4727-A030-92D2BE77CC8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853646" y="6309320"/>
            <a:ext cx="365125" cy="365125"/>
          </a:xfrm>
          <a:prstGeom prst="rect">
            <a:avLst/>
          </a:prstGeom>
        </p:spPr>
      </p:pic>
      <p:sp>
        <p:nvSpPr>
          <p:cNvPr id="14" name="CuadroTexto 13">
            <a:extLst>
              <a:ext uri="{FF2B5EF4-FFF2-40B4-BE49-F238E27FC236}">
                <a16:creationId xmlns:a16="http://schemas.microsoft.com/office/drawing/2014/main" id="{B5EAC9F4-BDEB-40F4-8BC5-4B34EAB5B0B8}"/>
              </a:ext>
            </a:extLst>
          </p:cNvPr>
          <p:cNvSpPr txBox="1"/>
          <p:nvPr userDrawn="1"/>
        </p:nvSpPr>
        <p:spPr>
          <a:xfrm>
            <a:off x="5175231" y="6340091"/>
            <a:ext cx="2432937" cy="369332"/>
          </a:xfrm>
          <a:prstGeom prst="rect">
            <a:avLst/>
          </a:prstGeom>
          <a:noFill/>
        </p:spPr>
        <p:txBody>
          <a:bodyPr wrap="square" rtlCol="0">
            <a:spAutoFit/>
          </a:bodyPr>
          <a:lstStyle/>
          <a:p>
            <a:r>
              <a:rPr lang="es-MX" b="1" dirty="0">
                <a:solidFill>
                  <a:schemeClr val="bg1"/>
                </a:solidFill>
              </a:rPr>
              <a:t>@IglesiaElLlanoTulaHgo</a:t>
            </a:r>
          </a:p>
        </p:txBody>
      </p:sp>
      <p:pic>
        <p:nvPicPr>
          <p:cNvPr id="22" name="Imagen 21">
            <a:extLst>
              <a:ext uri="{FF2B5EF4-FFF2-40B4-BE49-F238E27FC236}">
                <a16:creationId xmlns:a16="http://schemas.microsoft.com/office/drawing/2014/main" id="{DFB04A1B-25FE-4133-B651-07E8A3697117}"/>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8276853" y="6333603"/>
            <a:ext cx="369332" cy="369332"/>
          </a:xfrm>
          <a:prstGeom prst="rect">
            <a:avLst/>
          </a:prstGeom>
          <a:solidFill>
            <a:schemeClr val="bg1"/>
          </a:solidFill>
        </p:spPr>
      </p:pic>
      <p:sp>
        <p:nvSpPr>
          <p:cNvPr id="25" name="CuadroTexto 24">
            <a:extLst>
              <a:ext uri="{FF2B5EF4-FFF2-40B4-BE49-F238E27FC236}">
                <a16:creationId xmlns:a16="http://schemas.microsoft.com/office/drawing/2014/main" id="{EC97752F-23FE-4C36-812A-797F5C7235C0}"/>
              </a:ext>
            </a:extLst>
          </p:cNvPr>
          <p:cNvSpPr txBox="1"/>
          <p:nvPr userDrawn="1"/>
        </p:nvSpPr>
        <p:spPr>
          <a:xfrm>
            <a:off x="8570680" y="6333603"/>
            <a:ext cx="1856872" cy="369332"/>
          </a:xfrm>
          <a:prstGeom prst="rect">
            <a:avLst/>
          </a:prstGeom>
          <a:noFill/>
        </p:spPr>
        <p:txBody>
          <a:bodyPr wrap="square" rtlCol="0">
            <a:spAutoFit/>
          </a:bodyPr>
          <a:lstStyle/>
          <a:p>
            <a:r>
              <a:rPr lang="es-MX" b="1" dirty="0">
                <a:solidFill>
                  <a:schemeClr val="bg1"/>
                </a:solidFill>
              </a:rPr>
              <a:t>@</a:t>
            </a:r>
            <a:r>
              <a:rPr lang="es-MX" b="1" dirty="0" err="1">
                <a:solidFill>
                  <a:schemeClr val="bg1"/>
                </a:solidFill>
              </a:rPr>
              <a:t>IASD_EL_Llano</a:t>
            </a:r>
            <a:endParaRPr lang="es-MX" b="1" dirty="0">
              <a:solidFill>
                <a:schemeClr val="bg1"/>
              </a:solidFill>
            </a:endParaRPr>
          </a:p>
        </p:txBody>
      </p:sp>
      <p:sp>
        <p:nvSpPr>
          <p:cNvPr id="23" name="CuadroTexto 22">
            <a:extLst>
              <a:ext uri="{FF2B5EF4-FFF2-40B4-BE49-F238E27FC236}">
                <a16:creationId xmlns:a16="http://schemas.microsoft.com/office/drawing/2014/main" id="{AC89A8F2-C144-4793-911F-8663F2DF6594}"/>
              </a:ext>
            </a:extLst>
          </p:cNvPr>
          <p:cNvSpPr txBox="1"/>
          <p:nvPr userDrawn="1"/>
        </p:nvSpPr>
        <p:spPr>
          <a:xfrm>
            <a:off x="-24680" y="2398453"/>
            <a:ext cx="2331660" cy="958539"/>
          </a:xfrm>
          <a:prstGeom prst="rect">
            <a:avLst/>
          </a:prstGeom>
          <a:noFill/>
        </p:spPr>
        <p:txBody>
          <a:bodyPr wrap="square" rtlCol="0">
            <a:normAutofit fontScale="92500" lnSpcReduction="10000"/>
          </a:bodyPr>
          <a:lstStyle/>
          <a:p>
            <a:pPr algn="ctr"/>
            <a:r>
              <a:rPr lang="es-MX" sz="3200" b="1"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cs typeface="Arial" panose="020B0604020202020204" pitchFamily="34" charset="0"/>
              </a:rPr>
              <a:t>EL MENSAJE DE HEBREOS</a:t>
            </a:r>
            <a:endParaRPr lang="es-MX" sz="31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endParaRPr>
          </a:p>
        </p:txBody>
      </p:sp>
      <p:sp>
        <p:nvSpPr>
          <p:cNvPr id="26" name="CuadroTexto 25">
            <a:extLst>
              <a:ext uri="{FF2B5EF4-FFF2-40B4-BE49-F238E27FC236}">
                <a16:creationId xmlns:a16="http://schemas.microsoft.com/office/drawing/2014/main" id="{41C00063-55F5-4B92-A7B9-A0842FAD87FD}"/>
              </a:ext>
            </a:extLst>
          </p:cNvPr>
          <p:cNvSpPr txBox="1"/>
          <p:nvPr userDrawn="1"/>
        </p:nvSpPr>
        <p:spPr>
          <a:xfrm>
            <a:off x="23168" y="3214717"/>
            <a:ext cx="2184400" cy="523220"/>
          </a:xfrm>
          <a:prstGeom prst="rect">
            <a:avLst/>
          </a:prstGeom>
          <a:noFill/>
        </p:spPr>
        <p:txBody>
          <a:bodyPr wrap="square" rtlCol="0">
            <a:spAutoFit/>
          </a:bodyPr>
          <a:lstStyle/>
          <a:p>
            <a:pPr algn="ctr"/>
            <a:r>
              <a:rPr lang="es-MX" sz="2800" b="1" dirty="0">
                <a:ln>
                  <a:solidFill>
                    <a:schemeClr val="tx1"/>
                  </a:solidFill>
                </a:ln>
                <a:solidFill>
                  <a:schemeClr val="bg1"/>
                </a:solidFill>
                <a:effectLst>
                  <a:innerShdw blurRad="63500" dist="50800" dir="18900000">
                    <a:prstClr val="black">
                      <a:alpha val="50000"/>
                    </a:prstClr>
                  </a:innerShdw>
                </a:effectLst>
                <a:latin typeface="Lato" panose="020F0502020204030203" pitchFamily="34" charset="0"/>
                <a:ea typeface="Adobe Fan Heiti Std B" panose="020B0700000000000000" pitchFamily="34" charset="-128"/>
                <a:cs typeface="Adobe Arabic" panose="02040503050201020203" pitchFamily="18" charset="-78"/>
              </a:rPr>
              <a:t>LECCIÓN</a:t>
            </a:r>
          </a:p>
        </p:txBody>
      </p:sp>
      <p:sp>
        <p:nvSpPr>
          <p:cNvPr id="27" name="CuadroTexto 26">
            <a:extLst>
              <a:ext uri="{FF2B5EF4-FFF2-40B4-BE49-F238E27FC236}">
                <a16:creationId xmlns:a16="http://schemas.microsoft.com/office/drawing/2014/main" id="{5A3A5932-79C2-4198-8769-C5918668CBF0}"/>
              </a:ext>
            </a:extLst>
          </p:cNvPr>
          <p:cNvSpPr txBox="1"/>
          <p:nvPr userDrawn="1"/>
        </p:nvSpPr>
        <p:spPr>
          <a:xfrm>
            <a:off x="22945" y="3388663"/>
            <a:ext cx="2243229" cy="1011413"/>
          </a:xfrm>
          <a:prstGeom prst="rect">
            <a:avLst/>
          </a:prstGeom>
          <a:noFill/>
        </p:spPr>
        <p:txBody>
          <a:bodyPr wrap="square" rtlCol="0">
            <a:spAutoFit/>
          </a:bodyPr>
          <a:lstStyle/>
          <a:p>
            <a:pPr algn="ctr"/>
            <a:r>
              <a:rPr lang="es-MX" sz="6000" b="1" dirty="0">
                <a:ln>
                  <a:solidFill>
                    <a:schemeClr val="tx1"/>
                  </a:solidFill>
                </a:ln>
                <a:solidFill>
                  <a:schemeClr val="bg1"/>
                </a:solidFill>
                <a:effectLst>
                  <a:outerShdw blurRad="38100" dist="38100" dir="2700000" algn="tl">
                    <a:schemeClr val="bg1">
                      <a:alpha val="43000"/>
                    </a:schemeClr>
                  </a:outerShdw>
                </a:effectLst>
                <a:latin typeface="+mn-lt"/>
                <a:ea typeface="Adobe Fan Heiti Std B" panose="020B0700000000000000" pitchFamily="34" charset="-128"/>
                <a:cs typeface="Adobe Arabic" panose="02040503050201020203" pitchFamily="18" charset="-78"/>
              </a:rPr>
              <a:t>2</a:t>
            </a:r>
          </a:p>
        </p:txBody>
      </p:sp>
      <p:sp>
        <p:nvSpPr>
          <p:cNvPr id="8" name="CuadroTexto 7">
            <a:extLst>
              <a:ext uri="{FF2B5EF4-FFF2-40B4-BE49-F238E27FC236}">
                <a16:creationId xmlns:a16="http://schemas.microsoft.com/office/drawing/2014/main" id="{74E9DE97-4752-4F97-AD6C-85B6C1D2C4F1}"/>
              </a:ext>
            </a:extLst>
          </p:cNvPr>
          <p:cNvSpPr txBox="1"/>
          <p:nvPr userDrawn="1"/>
        </p:nvSpPr>
        <p:spPr>
          <a:xfrm>
            <a:off x="-96688" y="4216003"/>
            <a:ext cx="2441498" cy="365125"/>
          </a:xfrm>
          <a:prstGeom prst="rect">
            <a:avLst/>
          </a:prstGeom>
          <a:noFill/>
        </p:spPr>
        <p:txBody>
          <a:bodyPr wrap="square" rtlCol="0">
            <a:normAutofit/>
          </a:bodyPr>
          <a:lstStyle/>
          <a:p>
            <a:pPr algn="ctr"/>
            <a:r>
              <a:rPr lang="es-MX" sz="1400" b="1" baseline="0" dirty="0">
                <a:ln>
                  <a:solidFill>
                    <a:srgbClr val="1A0606">
                      <a:alpha val="62000"/>
                    </a:srgbClr>
                  </a:solidFill>
                </a:ln>
                <a:solidFill>
                  <a:schemeClr val="bg1"/>
                </a:solidFill>
                <a:effectLst>
                  <a:outerShdw blurRad="50800" dist="38100" dir="2700000" algn="tl" rotWithShape="0">
                    <a:prstClr val="black">
                      <a:alpha val="40000"/>
                    </a:prstClr>
                  </a:outerShdw>
                </a:effectLst>
              </a:rPr>
              <a:t>Para el 8 de Enero de 2022</a:t>
            </a:r>
          </a:p>
        </p:txBody>
      </p:sp>
      <p:grpSp>
        <p:nvGrpSpPr>
          <p:cNvPr id="57" name="Grupo 56">
            <a:extLst>
              <a:ext uri="{FF2B5EF4-FFF2-40B4-BE49-F238E27FC236}">
                <a16:creationId xmlns:a16="http://schemas.microsoft.com/office/drawing/2014/main" id="{3B8C415B-5957-40A3-A78D-55A1181639F1}"/>
              </a:ext>
            </a:extLst>
          </p:cNvPr>
          <p:cNvGrpSpPr/>
          <p:nvPr userDrawn="1"/>
        </p:nvGrpSpPr>
        <p:grpSpPr>
          <a:xfrm>
            <a:off x="95176" y="5065034"/>
            <a:ext cx="2184400" cy="1510832"/>
            <a:chOff x="23168" y="5065034"/>
            <a:chExt cx="2184400" cy="1510832"/>
          </a:xfrm>
        </p:grpSpPr>
        <p:sp>
          <p:nvSpPr>
            <p:cNvPr id="16" name="CuadroTexto 15">
              <a:extLst>
                <a:ext uri="{FF2B5EF4-FFF2-40B4-BE49-F238E27FC236}">
                  <a16:creationId xmlns:a16="http://schemas.microsoft.com/office/drawing/2014/main" id="{254547A9-7714-495C-AAB1-BFAF89F82828}"/>
                </a:ext>
              </a:extLst>
            </p:cNvPr>
            <p:cNvSpPr txBox="1"/>
            <p:nvPr userDrawn="1"/>
          </p:nvSpPr>
          <p:spPr>
            <a:xfrm>
              <a:off x="23168" y="6237312"/>
              <a:ext cx="2184400" cy="338554"/>
            </a:xfrm>
            <a:prstGeom prst="rect">
              <a:avLst/>
            </a:prstGeom>
            <a:noFill/>
          </p:spPr>
          <p:txBody>
            <a:bodyPr wrap="square" rtlCol="0">
              <a:spAutoFit/>
            </a:bodyPr>
            <a:lstStyle/>
            <a:p>
              <a:pPr algn="ctr"/>
              <a:r>
                <a:rPr lang="es-MX" sz="1600" dirty="0">
                  <a:solidFill>
                    <a:schemeClr val="bg1"/>
                  </a:solidFill>
                  <a:latin typeface="Avenir Next LT Pro"/>
                </a:rPr>
                <a:t>“El Llano”</a:t>
              </a:r>
            </a:p>
          </p:txBody>
        </p:sp>
        <p:pic>
          <p:nvPicPr>
            <p:cNvPr id="56" name="Imagen 55" descr="Imagen que contiene dibujo, camiseta&#10;&#10;Descripción generada automáticamente">
              <a:extLst>
                <a:ext uri="{FF2B5EF4-FFF2-40B4-BE49-F238E27FC236}">
                  <a16:creationId xmlns:a16="http://schemas.microsoft.com/office/drawing/2014/main" id="{822B866B-DB82-4A2F-985D-A64BAD453142}"/>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93180" y="5065034"/>
              <a:ext cx="2042379" cy="1316294"/>
            </a:xfrm>
            <a:prstGeom prst="rect">
              <a:avLst/>
            </a:prstGeom>
          </p:spPr>
        </p:pic>
      </p:grpSp>
      <p:sp>
        <p:nvSpPr>
          <p:cNvPr id="10" name="Rectángulo 9">
            <a:extLst>
              <a:ext uri="{FF2B5EF4-FFF2-40B4-BE49-F238E27FC236}">
                <a16:creationId xmlns:a16="http://schemas.microsoft.com/office/drawing/2014/main" id="{3C26FF54-4FA3-42CF-B99B-DF63E7852F07}"/>
              </a:ext>
            </a:extLst>
          </p:cNvPr>
          <p:cNvSpPr/>
          <p:nvPr userDrawn="1"/>
        </p:nvSpPr>
        <p:spPr>
          <a:xfrm>
            <a:off x="10401246" y="3851"/>
            <a:ext cx="1790753" cy="6854260"/>
          </a:xfrm>
          <a:prstGeom prst="rect">
            <a:avLst/>
          </a:prstGeom>
          <a:solidFill>
            <a:srgbClr val="283C69"/>
          </a:solidFill>
          <a:ln>
            <a:solidFill>
              <a:srgbClr val="283C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8" name="Imagen 17" descr="Imagen que contiene señal, dibujo&#10;&#10;Descripción generada automáticamente">
            <a:extLst>
              <a:ext uri="{FF2B5EF4-FFF2-40B4-BE49-F238E27FC236}">
                <a16:creationId xmlns:a16="http://schemas.microsoft.com/office/drawing/2014/main" id="{9687239E-A802-44A4-8570-3F7917D6DF75}"/>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2595375" y="5949280"/>
            <a:ext cx="620305" cy="901075"/>
          </a:xfrm>
          <a:prstGeom prst="rect">
            <a:avLst/>
          </a:prstGeom>
        </p:spPr>
      </p:pic>
      <p:pic>
        <p:nvPicPr>
          <p:cNvPr id="6" name="Imagen 5">
            <a:extLst>
              <a:ext uri="{FF2B5EF4-FFF2-40B4-BE49-F238E27FC236}">
                <a16:creationId xmlns:a16="http://schemas.microsoft.com/office/drawing/2014/main" id="{11FF85D7-AC5C-4296-83B3-8A34AF732A0D}"/>
              </a:ext>
            </a:extLst>
          </p:cNvPr>
          <p:cNvPicPr>
            <a:picLocks noChangeAspect="1"/>
          </p:cNvPicPr>
          <p:nvPr userDrawn="1"/>
        </p:nvPicPr>
        <p:blipFill>
          <a:blip r:embed="rId8">
            <a:extLst>
              <a:ext uri="{28A0092B-C50C-407E-A947-70E740481C1C}">
                <a14:useLocalDpi xmlns:a14="http://schemas.microsoft.com/office/drawing/2010/main" val="0"/>
              </a:ext>
            </a:extLst>
          </a:blip>
          <a:srcRect/>
          <a:stretch/>
        </p:blipFill>
        <p:spPr>
          <a:xfrm rot="20383113">
            <a:off x="9739150" y="12586"/>
            <a:ext cx="1269556" cy="1904334"/>
          </a:xfrm>
          <a:prstGeom prst="rect">
            <a:avLst/>
          </a:prstGeom>
        </p:spPr>
      </p:pic>
      <p:pic>
        <p:nvPicPr>
          <p:cNvPr id="54" name="Imagen 53">
            <a:extLst>
              <a:ext uri="{FF2B5EF4-FFF2-40B4-BE49-F238E27FC236}">
                <a16:creationId xmlns:a16="http://schemas.microsoft.com/office/drawing/2014/main" id="{0885E048-ECB1-430D-9253-852772EA6BDB}"/>
              </a:ext>
            </a:extLst>
          </p:cNvPr>
          <p:cNvPicPr>
            <a:picLocks noChangeAspect="1"/>
          </p:cNvPicPr>
          <p:nvPr userDrawn="1"/>
        </p:nvPicPr>
        <p:blipFill>
          <a:blip r:embed="rId9">
            <a:extLst>
              <a:ext uri="{BEBA8EAE-BF5A-486C-A8C5-ECC9F3942E4B}">
                <a14:imgProps xmlns:a14="http://schemas.microsoft.com/office/drawing/2010/main">
                  <a14:imgLayer r:embed="rId10">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552129" y="5293128"/>
            <a:ext cx="1596770" cy="1561021"/>
          </a:xfrm>
          <a:prstGeom prst="rect">
            <a:avLst/>
          </a:prstGeom>
        </p:spPr>
      </p:pic>
      <p:pic>
        <p:nvPicPr>
          <p:cNvPr id="20" name="Imagen 19">
            <a:extLst>
              <a:ext uri="{FF2B5EF4-FFF2-40B4-BE49-F238E27FC236}">
                <a16:creationId xmlns:a16="http://schemas.microsoft.com/office/drawing/2014/main" id="{E6F61C72-F55C-49B4-9CD2-F3A5641FA7D6}"/>
              </a:ext>
            </a:extLst>
          </p:cNvPr>
          <p:cNvPicPr>
            <a:picLocks noChangeAspect="1"/>
          </p:cNvPicPr>
          <p:nvPr userDrawn="1"/>
        </p:nvPicPr>
        <p:blipFill>
          <a:blip r:embed="rId11">
            <a:extLst>
              <a:ext uri="{28A0092B-C50C-407E-A947-70E740481C1C}">
                <a14:useLocalDpi xmlns:a14="http://schemas.microsoft.com/office/drawing/2010/main" val="0"/>
              </a:ext>
            </a:extLst>
          </a:blip>
          <a:srcRect/>
          <a:stretch/>
        </p:blipFill>
        <p:spPr>
          <a:xfrm>
            <a:off x="2502263" y="1107397"/>
            <a:ext cx="3339506" cy="2226337"/>
          </a:xfrm>
          <a:prstGeom prst="rect">
            <a:avLst/>
          </a:prstGeom>
          <a:ln>
            <a:noFill/>
          </a:ln>
          <a:effectLst>
            <a:softEdge rad="112500"/>
          </a:effectLst>
        </p:spPr>
      </p:pic>
      <p:sp>
        <p:nvSpPr>
          <p:cNvPr id="32" name="CuadroTexto 31">
            <a:extLst>
              <a:ext uri="{FF2B5EF4-FFF2-40B4-BE49-F238E27FC236}">
                <a16:creationId xmlns:a16="http://schemas.microsoft.com/office/drawing/2014/main" id="{27CB90C2-2ABC-4D11-A713-81AB0DF603F7}"/>
              </a:ext>
            </a:extLst>
          </p:cNvPr>
          <p:cNvSpPr txBox="1"/>
          <p:nvPr userDrawn="1"/>
        </p:nvSpPr>
        <p:spPr>
          <a:xfrm>
            <a:off x="513695" y="1666428"/>
            <a:ext cx="416117" cy="395705"/>
          </a:xfrm>
          <a:prstGeom prst="rect">
            <a:avLst/>
          </a:prstGeom>
          <a:noFill/>
        </p:spPr>
        <p:txBody>
          <a:bodyPr wrap="square" rtlCol="0">
            <a:normAutofit/>
          </a:bodyPr>
          <a:lstStyle/>
          <a:p>
            <a:pPr algn="just"/>
            <a:r>
              <a:rPr lang="es-MX" sz="1600" b="1" kern="1200" dirty="0" err="1">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er</a:t>
            </a:r>
            <a:r>
              <a:rPr lang="es-MX" sz="16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a:t>
            </a:r>
          </a:p>
        </p:txBody>
      </p:sp>
    </p:spTree>
    <p:extLst>
      <p:ext uri="{BB962C8B-B14F-4D97-AF65-F5344CB8AC3E}">
        <p14:creationId xmlns:p14="http://schemas.microsoft.com/office/powerpoint/2010/main" val="206011336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7_Encabezado de sección">
    <p:spTree>
      <p:nvGrpSpPr>
        <p:cNvPr id="1" name=""/>
        <p:cNvGrpSpPr/>
        <p:nvPr/>
      </p:nvGrpSpPr>
      <p:grpSpPr>
        <a:xfrm>
          <a:off x="0" y="0"/>
          <a:ext cx="0" cy="0"/>
          <a:chOff x="0" y="0"/>
          <a:chExt cx="0" cy="0"/>
        </a:xfrm>
      </p:grpSpPr>
      <p:sp>
        <p:nvSpPr>
          <p:cNvPr id="5" name="Marcador de texto 4">
            <a:extLst>
              <a:ext uri="{FF2B5EF4-FFF2-40B4-BE49-F238E27FC236}">
                <a16:creationId xmlns:a16="http://schemas.microsoft.com/office/drawing/2014/main" id="{0F6A906D-97A9-4CDE-B7B4-821AF89773E8}"/>
              </a:ext>
            </a:extLst>
          </p:cNvPr>
          <p:cNvSpPr>
            <a:spLocks noGrp="1"/>
          </p:cNvSpPr>
          <p:nvPr>
            <p:ph type="body" sz="quarter" idx="10"/>
          </p:nvPr>
        </p:nvSpPr>
        <p:spPr>
          <a:xfrm>
            <a:off x="407368" y="1052736"/>
            <a:ext cx="11449272" cy="1274539"/>
          </a:xfrm>
        </p:spPr>
        <p:txBody>
          <a:bodyPr/>
          <a:lstStyle>
            <a:lvl1pPr>
              <a:defRPr>
                <a:latin typeface="Arial Rounded MT Bold" panose="020F0704030504030204" pitchFamily="34" charset="0"/>
              </a:defRPr>
            </a:lvl1pPr>
          </a:lstStyle>
          <a:p>
            <a:pPr lvl="0"/>
            <a:r>
              <a:rPr lang="es-ES"/>
              <a:t>Haga clic para modificar los estilos de texto del patrón</a:t>
            </a:r>
          </a:p>
        </p:txBody>
      </p:sp>
      <p:grpSp>
        <p:nvGrpSpPr>
          <p:cNvPr id="8" name="Grupo 7">
            <a:extLst>
              <a:ext uri="{FF2B5EF4-FFF2-40B4-BE49-F238E27FC236}">
                <a16:creationId xmlns:a16="http://schemas.microsoft.com/office/drawing/2014/main" id="{93082F60-C532-49DB-A67D-0A600D580FFE}"/>
              </a:ext>
            </a:extLst>
          </p:cNvPr>
          <p:cNvGrpSpPr/>
          <p:nvPr userDrawn="1"/>
        </p:nvGrpSpPr>
        <p:grpSpPr>
          <a:xfrm>
            <a:off x="407368" y="44624"/>
            <a:ext cx="11449272" cy="792088"/>
            <a:chOff x="407368" y="2924944"/>
            <a:chExt cx="11449272" cy="720080"/>
          </a:xfrm>
          <a:solidFill>
            <a:srgbClr val="145C8D"/>
          </a:solidFill>
        </p:grpSpPr>
        <p:sp>
          <p:nvSpPr>
            <p:cNvPr id="2" name="Rectángulo: esquinas redondeadas 1">
              <a:extLst>
                <a:ext uri="{FF2B5EF4-FFF2-40B4-BE49-F238E27FC236}">
                  <a16:creationId xmlns:a16="http://schemas.microsoft.com/office/drawing/2014/main" id="{65395420-A9FA-4043-A016-9CB89BA95122}"/>
                </a:ext>
              </a:extLst>
            </p:cNvPr>
            <p:cNvSpPr/>
            <p:nvPr userDrawn="1"/>
          </p:nvSpPr>
          <p:spPr>
            <a:xfrm>
              <a:off x="407368" y="2924944"/>
              <a:ext cx="11449272" cy="720080"/>
            </a:xfrm>
            <a:prstGeom prst="roundRect">
              <a:avLst/>
            </a:prstGeom>
            <a:grp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3600" dirty="0">
                  <a:solidFill>
                    <a:schemeClr val="bg1"/>
                  </a:solidFill>
                  <a:latin typeface="Lucida Sans Unicode" panose="020B0602030504020204" pitchFamily="34" charset="0"/>
                  <a:cs typeface="Lucida Sans Unicode" panose="020B0602030504020204" pitchFamily="34" charset="0"/>
                </a:rPr>
                <a:t>PARA ESTUDIAR Y MEDITAR</a:t>
              </a:r>
            </a:p>
          </p:txBody>
        </p:sp>
        <p:pic>
          <p:nvPicPr>
            <p:cNvPr id="4" name="Imagen 3">
              <a:extLst>
                <a:ext uri="{FF2B5EF4-FFF2-40B4-BE49-F238E27FC236}">
                  <a16:creationId xmlns:a16="http://schemas.microsoft.com/office/drawing/2014/main" id="{1E6995D9-C209-4BEC-806E-16ADECA49E5E}"/>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50096" y1="22780" x2="50096" y2="22780"/>
                          <a14:foregroundMark x1="52987" y1="26641" x2="52987" y2="26641"/>
                          <a14:foregroundMark x1="53372" y1="34749" x2="53372" y2="34749"/>
                          <a14:foregroundMark x1="59538" y1="46911" x2="59538" y2="46911"/>
                          <a14:foregroundMark x1="62428" y1="51351" x2="62428" y2="51351"/>
                          <a14:foregroundMark x1="62813" y1="58880" x2="62813" y2="58880"/>
                          <a14:foregroundMark x1="71869" y1="74131" x2="71869" y2="74131"/>
                          <a14:foregroundMark x1="52023" y1="72008" x2="52023" y2="72008"/>
                        </a14:backgroundRemoval>
                      </a14:imgEffect>
                    </a14:imgLayer>
                  </a14:imgProps>
                </a:ext>
                <a:ext uri="{28A0092B-C50C-407E-A947-70E740481C1C}">
                  <a14:useLocalDpi xmlns:a14="http://schemas.microsoft.com/office/drawing/2010/main" val="0"/>
                </a:ext>
              </a:extLst>
            </a:blip>
            <a:stretch>
              <a:fillRect/>
            </a:stretch>
          </p:blipFill>
          <p:spPr>
            <a:xfrm>
              <a:off x="10992544" y="2924944"/>
              <a:ext cx="672278" cy="670983"/>
            </a:xfrm>
            <a:prstGeom prst="rect">
              <a:avLst/>
            </a:prstGeom>
            <a:grpFill/>
          </p:spPr>
        </p:pic>
      </p:grpSp>
    </p:spTree>
    <p:extLst>
      <p:ext uri="{BB962C8B-B14F-4D97-AF65-F5344CB8AC3E}">
        <p14:creationId xmlns:p14="http://schemas.microsoft.com/office/powerpoint/2010/main" val="1142781645"/>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iseño personaliza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9974F86-18BE-4452-B8BD-FB7420D4B553}"/>
              </a:ext>
            </a:extLst>
          </p:cNvPr>
          <p:cNvSpPr>
            <a:spLocks noGrp="1"/>
          </p:cNvSpPr>
          <p:nvPr>
            <p:ph type="title" hasCustomPrompt="1"/>
          </p:nvPr>
        </p:nvSpPr>
        <p:spPr>
          <a:xfrm>
            <a:off x="263352" y="365126"/>
            <a:ext cx="6552728" cy="1206500"/>
          </a:xfrm>
          <a:solidFill>
            <a:schemeClr val="bg1"/>
          </a:solidFill>
        </p:spPr>
        <p:txBody>
          <a:bodyPr/>
          <a:lstStyle>
            <a:lvl1pPr marL="0" indent="0" algn="ctr" defTabSz="895350">
              <a:defRPr>
                <a:solidFill>
                  <a:schemeClr val="tx1"/>
                </a:solidFill>
                <a:latin typeface="Arial Rounded MT Bold" panose="020F0704030504030204" pitchFamily="34" charset="0"/>
              </a:defRPr>
            </a:lvl1pPr>
          </a:lstStyle>
          <a:p>
            <a:r>
              <a:rPr lang="es-ES" dirty="0">
                <a:solidFill>
                  <a:srgbClr val="FF0000"/>
                </a:solidFill>
              </a:rPr>
              <a:t>Para memorizar</a:t>
            </a:r>
            <a:endParaRPr lang="es-MX" dirty="0"/>
          </a:p>
        </p:txBody>
      </p:sp>
      <p:sp>
        <p:nvSpPr>
          <p:cNvPr id="10" name="Rectángulo 9">
            <a:extLst>
              <a:ext uri="{FF2B5EF4-FFF2-40B4-BE49-F238E27FC236}">
                <a16:creationId xmlns:a16="http://schemas.microsoft.com/office/drawing/2014/main" id="{B1ABF945-0BFA-4146-A229-6FA278D56EB4}"/>
              </a:ext>
            </a:extLst>
          </p:cNvPr>
          <p:cNvSpPr/>
          <p:nvPr userDrawn="1"/>
        </p:nvSpPr>
        <p:spPr>
          <a:xfrm>
            <a:off x="263352" y="2050970"/>
            <a:ext cx="6552728" cy="4441904"/>
          </a:xfrm>
          <a:prstGeom prst="rect">
            <a:avLst/>
          </a:prstGeom>
        </p:spPr>
        <p:txBody>
          <a:bodyPr wrap="square">
            <a:normAutofit fontScale="55000" lnSpcReduction="20000"/>
          </a:bodyPr>
          <a:lstStyle/>
          <a:p>
            <a:pPr algn="ctr"/>
            <a:r>
              <a:rPr lang="es-MX" sz="3600" b="1" i="0" dirty="0">
                <a:solidFill>
                  <a:srgbClr val="FE9F41"/>
                </a:solidFill>
                <a:effectLst/>
                <a:latin typeface="Lucida Grande"/>
              </a:rPr>
              <a:t> </a:t>
            </a:r>
            <a:r>
              <a:rPr lang="es-MX" sz="7100" b="1" kern="1200" dirty="0">
                <a:solidFill>
                  <a:schemeClr val="tx1"/>
                </a:solidFill>
                <a:latin typeface="Arial Rounded MT Bold" panose="020F0704030504030204" pitchFamily="34" charset="0"/>
                <a:ea typeface="+mj-ea"/>
                <a:cs typeface="+mj-cs"/>
              </a:rPr>
              <a:t>“Ahora bien, el punto principal de lo que venimos diciendo es que tenemos tal sumo sacerdote, el cual se sentó a la diestra del trono de la Majestad en los cielos” </a:t>
            </a:r>
          </a:p>
          <a:p>
            <a:pPr algn="ctr"/>
            <a:r>
              <a:rPr lang="es-MX" sz="7100" b="1" kern="1200" dirty="0">
                <a:solidFill>
                  <a:schemeClr val="tx1"/>
                </a:solidFill>
                <a:latin typeface="Arial Rounded MT Bold" panose="020F0704030504030204" pitchFamily="34" charset="0"/>
                <a:ea typeface="+mj-ea"/>
                <a:cs typeface="+mj-cs"/>
              </a:rPr>
              <a:t>(</a:t>
            </a:r>
            <a:r>
              <a:rPr lang="es-MX" sz="7100" b="1" kern="1200" dirty="0" err="1">
                <a:solidFill>
                  <a:schemeClr val="tx1"/>
                </a:solidFill>
                <a:latin typeface="Arial Rounded MT Bold" panose="020F0704030504030204" pitchFamily="34" charset="0"/>
                <a:ea typeface="+mj-ea"/>
                <a:cs typeface="+mj-cs"/>
              </a:rPr>
              <a:t>Heb</a:t>
            </a:r>
            <a:r>
              <a:rPr lang="es-MX" sz="7100" b="1" kern="1200" dirty="0">
                <a:solidFill>
                  <a:schemeClr val="tx1"/>
                </a:solidFill>
                <a:latin typeface="Arial Rounded MT Bold" panose="020F0704030504030204" pitchFamily="34" charset="0"/>
                <a:ea typeface="+mj-ea"/>
                <a:cs typeface="+mj-cs"/>
              </a:rPr>
              <a:t>. 8:1).</a:t>
            </a:r>
          </a:p>
        </p:txBody>
      </p:sp>
      <p:sp>
        <p:nvSpPr>
          <p:cNvPr id="18" name="Rectángulo 17">
            <a:extLst>
              <a:ext uri="{FF2B5EF4-FFF2-40B4-BE49-F238E27FC236}">
                <a16:creationId xmlns:a16="http://schemas.microsoft.com/office/drawing/2014/main" id="{E333BF84-1192-4899-AA77-A68B74979C61}"/>
              </a:ext>
            </a:extLst>
          </p:cNvPr>
          <p:cNvSpPr/>
          <p:nvPr userDrawn="1"/>
        </p:nvSpPr>
        <p:spPr>
          <a:xfrm>
            <a:off x="10495632" y="0"/>
            <a:ext cx="1735793" cy="6865655"/>
          </a:xfrm>
          <a:prstGeom prst="rect">
            <a:avLst/>
          </a:prstGeom>
          <a:solidFill>
            <a:srgbClr val="233867"/>
          </a:solidFill>
          <a:ln>
            <a:solidFill>
              <a:srgbClr val="F2C4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9" name="Imagen 18">
            <a:extLst>
              <a:ext uri="{FF2B5EF4-FFF2-40B4-BE49-F238E27FC236}">
                <a16:creationId xmlns:a16="http://schemas.microsoft.com/office/drawing/2014/main" id="{5B0CA18A-9C54-4131-A5DA-FF26E3DDD826}"/>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500898" y="5290541"/>
            <a:ext cx="1691102" cy="1594843"/>
          </a:xfrm>
          <a:prstGeom prst="rect">
            <a:avLst/>
          </a:prstGeom>
        </p:spPr>
      </p:pic>
    </p:spTree>
    <p:extLst>
      <p:ext uri="{BB962C8B-B14F-4D97-AF65-F5344CB8AC3E}">
        <p14:creationId xmlns:p14="http://schemas.microsoft.com/office/powerpoint/2010/main" val="24794230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FA0D82C-9B1D-481F-A2E7-393CCFE147F0}"/>
              </a:ext>
            </a:extLst>
          </p:cNvPr>
          <p:cNvSpPr>
            <a:spLocks noGrp="1"/>
          </p:cNvSpPr>
          <p:nvPr>
            <p:ph type="title" hasCustomPrompt="1"/>
          </p:nvPr>
        </p:nvSpPr>
        <p:spPr>
          <a:xfrm>
            <a:off x="479376" y="365125"/>
            <a:ext cx="9506272" cy="831627"/>
          </a:xfrm>
          <a:solidFill>
            <a:schemeClr val="bg1"/>
          </a:solidFill>
          <a:ln>
            <a:solidFill>
              <a:srgbClr val="31ADB5"/>
            </a:solidFill>
          </a:ln>
          <a:effectLst>
            <a:outerShdw blurRad="76200" dist="27940" dir="5400000" algn="ctr">
              <a:srgbClr val="31ADB5">
                <a:alpha val="32000"/>
              </a:srgbClr>
            </a:outerShdw>
          </a:effectLst>
          <a:scene3d>
            <a:camera prst="orthographicFront">
              <a:rot lat="0" lon="0" rev="0"/>
            </a:camera>
            <a:lightRig rig="balanced" dir="t">
              <a:rot lat="0" lon="0" rev="8700000"/>
            </a:lightRig>
          </a:scene3d>
          <a:sp3d contourW="12700">
            <a:bevelT w="190500" h="38100"/>
            <a:contourClr>
              <a:srgbClr val="31ADB5"/>
            </a:contourClr>
          </a:sp3d>
        </p:spPr>
        <p:txBody>
          <a:bodyPr>
            <a:normAutofit/>
          </a:bodyPr>
          <a:lstStyle>
            <a:lvl1pPr algn="ctr">
              <a:defRPr lang="es-MX" sz="4800" kern="1200" dirty="0">
                <a:ln>
                  <a:solidFill>
                    <a:schemeClr val="tx1"/>
                  </a:solidFill>
                </a:ln>
                <a:solidFill>
                  <a:schemeClr val="tx1"/>
                </a:solidFill>
                <a:effectLst>
                  <a:outerShdw blurRad="38100" dist="38100" dir="2700000" algn="tl">
                    <a:srgbClr val="000000">
                      <a:alpha val="43137"/>
                    </a:srgbClr>
                  </a:outerShdw>
                </a:effectLst>
                <a:latin typeface="Arial Rounded MT Bold" panose="020F0704030504030204" pitchFamily="34" charset="0"/>
                <a:ea typeface="+mj-ea"/>
                <a:cs typeface="+mj-cs"/>
              </a:defRPr>
            </a:lvl1pPr>
          </a:lstStyle>
          <a:p>
            <a:r>
              <a:rPr lang="es-MX" dirty="0"/>
              <a:t>Enfoque del estudio</a:t>
            </a:r>
          </a:p>
        </p:txBody>
      </p:sp>
      <p:sp>
        <p:nvSpPr>
          <p:cNvPr id="3" name="Rectángulo 2">
            <a:extLst>
              <a:ext uri="{FF2B5EF4-FFF2-40B4-BE49-F238E27FC236}">
                <a16:creationId xmlns:a16="http://schemas.microsoft.com/office/drawing/2014/main" id="{C688665C-6185-4BD2-9EA1-FD2D58DBAB1B}"/>
              </a:ext>
            </a:extLst>
          </p:cNvPr>
          <p:cNvSpPr/>
          <p:nvPr userDrawn="1"/>
        </p:nvSpPr>
        <p:spPr>
          <a:xfrm>
            <a:off x="10452089" y="0"/>
            <a:ext cx="1735793" cy="6865655"/>
          </a:xfrm>
          <a:prstGeom prst="rect">
            <a:avLst/>
          </a:prstGeom>
          <a:solidFill>
            <a:srgbClr val="233867"/>
          </a:solidFill>
          <a:ln>
            <a:solidFill>
              <a:srgbClr val="F2C4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4" name="Imagen 3">
            <a:extLst>
              <a:ext uri="{FF2B5EF4-FFF2-40B4-BE49-F238E27FC236}">
                <a16:creationId xmlns:a16="http://schemas.microsoft.com/office/drawing/2014/main" id="{4683BC68-2AD2-47DF-9809-1E88825E78D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500898" y="5290541"/>
            <a:ext cx="1686984" cy="1594843"/>
          </a:xfrm>
          <a:prstGeom prst="rect">
            <a:avLst/>
          </a:prstGeom>
        </p:spPr>
      </p:pic>
    </p:spTree>
    <p:extLst>
      <p:ext uri="{BB962C8B-B14F-4D97-AF65-F5344CB8AC3E}">
        <p14:creationId xmlns:p14="http://schemas.microsoft.com/office/powerpoint/2010/main" val="21132063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Encabezado de sección">
    <p:spTree>
      <p:nvGrpSpPr>
        <p:cNvPr id="1" name=""/>
        <p:cNvGrpSpPr/>
        <p:nvPr/>
      </p:nvGrpSpPr>
      <p:grpSpPr>
        <a:xfrm>
          <a:off x="0" y="0"/>
          <a:ext cx="0" cy="0"/>
          <a:chOff x="0" y="0"/>
          <a:chExt cx="0" cy="0"/>
        </a:xfrm>
      </p:grpSpPr>
      <p:grpSp>
        <p:nvGrpSpPr>
          <p:cNvPr id="10" name="Grupo 9">
            <a:extLst>
              <a:ext uri="{FF2B5EF4-FFF2-40B4-BE49-F238E27FC236}">
                <a16:creationId xmlns:a16="http://schemas.microsoft.com/office/drawing/2014/main" id="{447AF23A-654F-4A5A-99FB-642F8FEB12A0}"/>
              </a:ext>
            </a:extLst>
          </p:cNvPr>
          <p:cNvGrpSpPr/>
          <p:nvPr userDrawn="1"/>
        </p:nvGrpSpPr>
        <p:grpSpPr>
          <a:xfrm>
            <a:off x="990600" y="0"/>
            <a:ext cx="11201400" cy="664119"/>
            <a:chOff x="733425" y="38100"/>
            <a:chExt cx="8401050" cy="447675"/>
          </a:xfrm>
          <a:gradFill flip="none" rotWithShape="1">
            <a:gsLst>
              <a:gs pos="0">
                <a:srgbClr val="FFC000"/>
              </a:gs>
              <a:gs pos="50000">
                <a:srgbClr val="FFC000"/>
              </a:gs>
              <a:gs pos="100000">
                <a:srgbClr val="FFC000"/>
              </a:gs>
            </a:gsLst>
            <a:lin ang="2700000" scaled="1"/>
            <a:tileRect/>
          </a:gradFill>
        </p:grpSpPr>
        <p:sp>
          <p:nvSpPr>
            <p:cNvPr id="7" name="Rectángulo 6">
              <a:extLst>
                <a:ext uri="{FF2B5EF4-FFF2-40B4-BE49-F238E27FC236}">
                  <a16:creationId xmlns:a16="http://schemas.microsoft.com/office/drawing/2014/main" id="{79894453-0B23-43C7-9260-25FD59A95588}"/>
                </a:ext>
              </a:extLst>
            </p:cNvPr>
            <p:cNvSpPr/>
            <p:nvPr userDrawn="1"/>
          </p:nvSpPr>
          <p:spPr>
            <a:xfrm>
              <a:off x="809625" y="38100"/>
              <a:ext cx="8324850" cy="4476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88900"/>
                <a:bevelB w="38100" h="25400"/>
              </a:sp3d>
            </a:bodyPr>
            <a:lstStyle/>
            <a:p>
              <a:pPr algn="ctr"/>
              <a:endParaRPr lang="es-MX" sz="1800">
                <a:effectLst>
                  <a:outerShdw blurRad="50800" dir="5400000" algn="ctr" rotWithShape="0">
                    <a:schemeClr val="accent4">
                      <a:lumMod val="60000"/>
                      <a:lumOff val="40000"/>
                    </a:schemeClr>
                  </a:outerShdw>
                </a:effectLst>
              </a:endParaRPr>
            </a:p>
          </p:txBody>
        </p:sp>
        <p:sp>
          <p:nvSpPr>
            <p:cNvPr id="9" name="Diagrama de flujo: datos almacenados 8">
              <a:extLst>
                <a:ext uri="{FF2B5EF4-FFF2-40B4-BE49-F238E27FC236}">
                  <a16:creationId xmlns:a16="http://schemas.microsoft.com/office/drawing/2014/main" id="{380449C2-3922-4038-8FCC-09672F474A59}"/>
                </a:ext>
              </a:extLst>
            </p:cNvPr>
            <p:cNvSpPr/>
            <p:nvPr userDrawn="1"/>
          </p:nvSpPr>
          <p:spPr>
            <a:xfrm>
              <a:off x="733425" y="38100"/>
              <a:ext cx="600075" cy="447675"/>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88900"/>
                <a:bevelB w="38100" h="25400"/>
              </a:sp3d>
            </a:bodyPr>
            <a:lstStyle/>
            <a:p>
              <a:pPr algn="ctr"/>
              <a:endParaRPr lang="es-MX" sz="1800">
                <a:effectLst>
                  <a:outerShdw blurRad="50800" dir="5400000" algn="ctr" rotWithShape="0">
                    <a:schemeClr val="accent4">
                      <a:lumMod val="60000"/>
                      <a:lumOff val="40000"/>
                    </a:schemeClr>
                  </a:outerShdw>
                </a:effectLst>
              </a:endParaRPr>
            </a:p>
          </p:txBody>
        </p:sp>
      </p:grpSp>
      <p:sp>
        <p:nvSpPr>
          <p:cNvPr id="14" name="Rectángulo 13">
            <a:extLst>
              <a:ext uri="{FF2B5EF4-FFF2-40B4-BE49-F238E27FC236}">
                <a16:creationId xmlns:a16="http://schemas.microsoft.com/office/drawing/2014/main" id="{FA609D54-6BDB-4FC5-9555-A2FA3C1B5014}"/>
              </a:ext>
            </a:extLst>
          </p:cNvPr>
          <p:cNvSpPr/>
          <p:nvPr userDrawn="1"/>
        </p:nvSpPr>
        <p:spPr>
          <a:xfrm>
            <a:off x="8616280" y="6523434"/>
            <a:ext cx="3563936" cy="361950"/>
          </a:xfrm>
          <a:prstGeom prst="rect">
            <a:avLst/>
          </a:prstGeom>
          <a:solidFill>
            <a:srgbClr val="FFC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15" name="Rectángulo 14">
            <a:extLst>
              <a:ext uri="{FF2B5EF4-FFF2-40B4-BE49-F238E27FC236}">
                <a16:creationId xmlns:a16="http://schemas.microsoft.com/office/drawing/2014/main" id="{90AD3A19-94B9-499B-B84B-37CEB1286296}"/>
              </a:ext>
            </a:extLst>
          </p:cNvPr>
          <p:cNvSpPr/>
          <p:nvPr userDrawn="1"/>
        </p:nvSpPr>
        <p:spPr>
          <a:xfrm>
            <a:off x="-11783" y="6767012"/>
            <a:ext cx="8628063" cy="118372"/>
          </a:xfrm>
          <a:prstGeom prst="rect">
            <a:avLst/>
          </a:prstGeom>
          <a:solidFill>
            <a:srgbClr val="FFC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18" name="CuadroTexto 17">
            <a:extLst>
              <a:ext uri="{FF2B5EF4-FFF2-40B4-BE49-F238E27FC236}">
                <a16:creationId xmlns:a16="http://schemas.microsoft.com/office/drawing/2014/main" id="{1EC75721-423D-421B-A732-C9122905495E}"/>
              </a:ext>
            </a:extLst>
          </p:cNvPr>
          <p:cNvSpPr txBox="1"/>
          <p:nvPr userDrawn="1"/>
        </p:nvSpPr>
        <p:spPr>
          <a:xfrm>
            <a:off x="8616280" y="643335"/>
            <a:ext cx="3563936" cy="769441"/>
          </a:xfrm>
          <a:prstGeom prst="rect">
            <a:avLst/>
          </a:prstGeom>
          <a:noFill/>
          <a:ln>
            <a:noFill/>
          </a:ln>
        </p:spPr>
        <p:txBody>
          <a:bodyPr wrap="square" rtlCol="0">
            <a:spAutoFit/>
            <a:scene3d>
              <a:camera prst="obliqueTopRight"/>
              <a:lightRig rig="balanced" dir="t"/>
            </a:scene3d>
            <a:sp3d extrusionH="88900" prstMaterial="dkEdge">
              <a:bevelT w="0" h="127000"/>
              <a:bevelB w="38100" h="38100"/>
              <a:extrusionClr>
                <a:schemeClr val="accent6">
                  <a:lumMod val="60000"/>
                  <a:lumOff val="40000"/>
                </a:schemeClr>
              </a:extrusionClr>
            </a:sp3d>
          </a:bodyPr>
          <a:lstStyle>
            <a:defPPr>
              <a:defRPr lang="en-US"/>
            </a:defPPr>
            <a:lvl1pPr algn="ctr">
              <a:defRPr sz="4400">
                <a:ln>
                  <a:solidFill>
                    <a:schemeClr val="accent6">
                      <a:lumMod val="60000"/>
                      <a:lumOff val="40000"/>
                    </a:schemeClr>
                  </a:solidFill>
                </a:ln>
                <a:solidFill>
                  <a:srgbClr val="548235"/>
                </a:solidFill>
                <a:effectLst>
                  <a:outerShdw blurRad="50800" dir="5400000" algn="ctr" rotWithShape="0">
                    <a:srgbClr val="548235"/>
                  </a:outerShdw>
                </a:effectLst>
                <a:latin typeface="Abadi" panose="020B0604020202020204" pitchFamily="34" charset="0"/>
              </a:defRPr>
            </a:lvl1pPr>
          </a:lstStyle>
          <a:p>
            <a:pPr lvl="0"/>
            <a:r>
              <a:rPr lang="es-MX" dirty="0">
                <a:ln>
                  <a:solidFill>
                    <a:schemeClr val="accent4">
                      <a:lumMod val="60000"/>
                      <a:lumOff val="40000"/>
                    </a:schemeClr>
                  </a:solidFill>
                </a:ln>
                <a:solidFill>
                  <a:srgbClr val="FFFF00"/>
                </a:solidFill>
                <a:effectLst/>
                <a:latin typeface="Eras Bold ITC" panose="020B0907030504020204" pitchFamily="34" charset="0"/>
              </a:rPr>
              <a:t>Sábado</a:t>
            </a:r>
          </a:p>
        </p:txBody>
      </p:sp>
      <p:sp>
        <p:nvSpPr>
          <p:cNvPr id="11" name="Rectángulo 10">
            <a:extLst>
              <a:ext uri="{FF2B5EF4-FFF2-40B4-BE49-F238E27FC236}">
                <a16:creationId xmlns:a16="http://schemas.microsoft.com/office/drawing/2014/main" id="{C8514502-1155-4B3D-8F4D-4E71C876B1D0}"/>
              </a:ext>
            </a:extLst>
          </p:cNvPr>
          <p:cNvSpPr/>
          <p:nvPr userDrawn="1"/>
        </p:nvSpPr>
        <p:spPr>
          <a:xfrm>
            <a:off x="8616280" y="1430505"/>
            <a:ext cx="3563936" cy="118372"/>
          </a:xfrm>
          <a:prstGeom prst="rect">
            <a:avLst/>
          </a:prstGeom>
          <a:solidFill>
            <a:srgbClr val="FFC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Tree>
    <p:extLst>
      <p:ext uri="{BB962C8B-B14F-4D97-AF65-F5344CB8AC3E}">
        <p14:creationId xmlns:p14="http://schemas.microsoft.com/office/powerpoint/2010/main" val="20974601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Encabezado de sección">
    <p:spTree>
      <p:nvGrpSpPr>
        <p:cNvPr id="1" name=""/>
        <p:cNvGrpSpPr/>
        <p:nvPr/>
      </p:nvGrpSpPr>
      <p:grpSpPr>
        <a:xfrm>
          <a:off x="0" y="0"/>
          <a:ext cx="0" cy="0"/>
          <a:chOff x="0" y="0"/>
          <a:chExt cx="0" cy="0"/>
        </a:xfrm>
      </p:grpSpPr>
      <p:grpSp>
        <p:nvGrpSpPr>
          <p:cNvPr id="10" name="Grupo 9">
            <a:extLst>
              <a:ext uri="{FF2B5EF4-FFF2-40B4-BE49-F238E27FC236}">
                <a16:creationId xmlns:a16="http://schemas.microsoft.com/office/drawing/2014/main" id="{447AF23A-654F-4A5A-99FB-642F8FEB12A0}"/>
              </a:ext>
            </a:extLst>
          </p:cNvPr>
          <p:cNvGrpSpPr/>
          <p:nvPr userDrawn="1"/>
        </p:nvGrpSpPr>
        <p:grpSpPr>
          <a:xfrm>
            <a:off x="1015280" y="0"/>
            <a:ext cx="11201400" cy="664116"/>
            <a:chOff x="733425" y="38100"/>
            <a:chExt cx="8401050" cy="447675"/>
          </a:xfrm>
          <a:solidFill>
            <a:srgbClr val="E19A43"/>
          </a:solidFill>
        </p:grpSpPr>
        <p:sp>
          <p:nvSpPr>
            <p:cNvPr id="7" name="Rectángulo 6">
              <a:extLst>
                <a:ext uri="{FF2B5EF4-FFF2-40B4-BE49-F238E27FC236}">
                  <a16:creationId xmlns:a16="http://schemas.microsoft.com/office/drawing/2014/main" id="{79894453-0B23-43C7-9260-25FD59A95588}"/>
                </a:ext>
              </a:extLst>
            </p:cNvPr>
            <p:cNvSpPr/>
            <p:nvPr userDrawn="1"/>
          </p:nvSpPr>
          <p:spPr>
            <a:xfrm>
              <a:off x="809625" y="38100"/>
              <a:ext cx="8324850" cy="4476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sp>
          <p:nvSpPr>
            <p:cNvPr id="9" name="Diagrama de flujo: datos almacenados 8">
              <a:extLst>
                <a:ext uri="{FF2B5EF4-FFF2-40B4-BE49-F238E27FC236}">
                  <a16:creationId xmlns:a16="http://schemas.microsoft.com/office/drawing/2014/main" id="{380449C2-3922-4038-8FCC-09672F474A59}"/>
                </a:ext>
              </a:extLst>
            </p:cNvPr>
            <p:cNvSpPr/>
            <p:nvPr userDrawn="1"/>
          </p:nvSpPr>
          <p:spPr>
            <a:xfrm>
              <a:off x="733425" y="38100"/>
              <a:ext cx="600075" cy="447675"/>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grpSp>
      <p:sp>
        <p:nvSpPr>
          <p:cNvPr id="14" name="Rectángulo 13">
            <a:extLst>
              <a:ext uri="{FF2B5EF4-FFF2-40B4-BE49-F238E27FC236}">
                <a16:creationId xmlns:a16="http://schemas.microsoft.com/office/drawing/2014/main" id="{FA609D54-6BDB-4FC5-9555-A2FA3C1B5014}"/>
              </a:ext>
            </a:extLst>
          </p:cNvPr>
          <p:cNvSpPr/>
          <p:nvPr userDrawn="1"/>
        </p:nvSpPr>
        <p:spPr>
          <a:xfrm>
            <a:off x="8628064" y="6481762"/>
            <a:ext cx="3563936" cy="361950"/>
          </a:xfrm>
          <a:prstGeom prst="rect">
            <a:avLst/>
          </a:prstGeom>
          <a:solidFill>
            <a:srgbClr val="E19A43"/>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s-MX" dirty="0"/>
          </a:p>
        </p:txBody>
      </p:sp>
      <p:sp>
        <p:nvSpPr>
          <p:cNvPr id="15" name="Rectángulo 14">
            <a:extLst>
              <a:ext uri="{FF2B5EF4-FFF2-40B4-BE49-F238E27FC236}">
                <a16:creationId xmlns:a16="http://schemas.microsoft.com/office/drawing/2014/main" id="{90AD3A19-94B9-499B-B84B-37CEB1286296}"/>
              </a:ext>
            </a:extLst>
          </p:cNvPr>
          <p:cNvSpPr/>
          <p:nvPr userDrawn="1"/>
        </p:nvSpPr>
        <p:spPr>
          <a:xfrm>
            <a:off x="0" y="6719887"/>
            <a:ext cx="8628063" cy="123825"/>
          </a:xfrm>
          <a:prstGeom prst="rect">
            <a:avLst/>
          </a:prstGeom>
          <a:solidFill>
            <a:srgbClr val="E19A43"/>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s-MX" dirty="0"/>
          </a:p>
        </p:txBody>
      </p:sp>
      <p:sp>
        <p:nvSpPr>
          <p:cNvPr id="2" name="CuadroTexto 1">
            <a:extLst>
              <a:ext uri="{FF2B5EF4-FFF2-40B4-BE49-F238E27FC236}">
                <a16:creationId xmlns:a16="http://schemas.microsoft.com/office/drawing/2014/main" id="{EB08DBCC-2826-42D1-877C-6CFA8A9804C1}"/>
              </a:ext>
            </a:extLst>
          </p:cNvPr>
          <p:cNvSpPr txBox="1"/>
          <p:nvPr userDrawn="1"/>
        </p:nvSpPr>
        <p:spPr>
          <a:xfrm>
            <a:off x="8628062" y="620688"/>
            <a:ext cx="3563935" cy="769441"/>
          </a:xfrm>
          <a:prstGeom prst="rect">
            <a:avLst/>
          </a:prstGeom>
          <a:noFill/>
          <a:ln>
            <a:noFill/>
          </a:ln>
        </p:spPr>
        <p:txBody>
          <a:bodyPr wrap="square" rtlCol="0">
            <a:spAutoFit/>
            <a:scene3d>
              <a:camera prst="obliqueTopRight"/>
              <a:lightRig rig="balanced" dir="t"/>
            </a:scene3d>
            <a:sp3d extrusionH="88900" prstMaterial="dkEdge">
              <a:bevelT w="0" h="127000"/>
              <a:bevelB w="38100" h="38100"/>
              <a:extrusionClr>
                <a:schemeClr val="accent6">
                  <a:lumMod val="60000"/>
                  <a:lumOff val="40000"/>
                </a:schemeClr>
              </a:extrusionClr>
            </a:sp3d>
          </a:bodyPr>
          <a:lstStyle/>
          <a:p>
            <a:pPr algn="ctr"/>
            <a:r>
              <a:rPr lang="es-MX" sz="4400" baseline="0" dirty="0">
                <a:ln>
                  <a:solidFill>
                    <a:schemeClr val="accent6">
                      <a:lumMod val="75000"/>
                    </a:schemeClr>
                  </a:solidFill>
                </a:ln>
                <a:solidFill>
                  <a:srgbClr val="FFC000"/>
                </a:solidFill>
                <a:effectLst>
                  <a:outerShdw blurRad="88900" dir="5400000" algn="ctr" rotWithShape="0">
                    <a:schemeClr val="accent2">
                      <a:lumMod val="60000"/>
                      <a:lumOff val="40000"/>
                    </a:schemeClr>
                  </a:outerShdw>
                </a:effectLst>
                <a:latin typeface="Eras Bold ITC" panose="020B0907030504020204" pitchFamily="34" charset="0"/>
              </a:rPr>
              <a:t>Domingo</a:t>
            </a:r>
          </a:p>
        </p:txBody>
      </p:sp>
      <p:sp>
        <p:nvSpPr>
          <p:cNvPr id="11" name="Rectángulo 10">
            <a:extLst>
              <a:ext uri="{FF2B5EF4-FFF2-40B4-BE49-F238E27FC236}">
                <a16:creationId xmlns:a16="http://schemas.microsoft.com/office/drawing/2014/main" id="{25676727-9345-463B-8ECA-EB680D14F607}"/>
              </a:ext>
            </a:extLst>
          </p:cNvPr>
          <p:cNvSpPr/>
          <p:nvPr userDrawn="1"/>
        </p:nvSpPr>
        <p:spPr>
          <a:xfrm>
            <a:off x="8628062" y="1360413"/>
            <a:ext cx="3563935" cy="123825"/>
          </a:xfrm>
          <a:prstGeom prst="rect">
            <a:avLst/>
          </a:prstGeom>
          <a:solidFill>
            <a:srgbClr val="E19A43"/>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s-MX" dirty="0"/>
          </a:p>
        </p:txBody>
      </p:sp>
    </p:spTree>
    <p:extLst>
      <p:ext uri="{BB962C8B-B14F-4D97-AF65-F5344CB8AC3E}">
        <p14:creationId xmlns:p14="http://schemas.microsoft.com/office/powerpoint/2010/main" val="4814999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Encabezado de sección">
    <p:spTree>
      <p:nvGrpSpPr>
        <p:cNvPr id="1" name=""/>
        <p:cNvGrpSpPr/>
        <p:nvPr/>
      </p:nvGrpSpPr>
      <p:grpSpPr>
        <a:xfrm>
          <a:off x="0" y="0"/>
          <a:ext cx="0" cy="0"/>
          <a:chOff x="0" y="0"/>
          <a:chExt cx="0" cy="0"/>
        </a:xfrm>
      </p:grpSpPr>
      <p:grpSp>
        <p:nvGrpSpPr>
          <p:cNvPr id="10" name="Grupo 9">
            <a:extLst>
              <a:ext uri="{FF2B5EF4-FFF2-40B4-BE49-F238E27FC236}">
                <a16:creationId xmlns:a16="http://schemas.microsoft.com/office/drawing/2014/main" id="{447AF23A-654F-4A5A-99FB-642F8FEB12A0}"/>
              </a:ext>
            </a:extLst>
          </p:cNvPr>
          <p:cNvGrpSpPr/>
          <p:nvPr userDrawn="1"/>
        </p:nvGrpSpPr>
        <p:grpSpPr>
          <a:xfrm>
            <a:off x="990600" y="3096"/>
            <a:ext cx="11201400" cy="664117"/>
            <a:chOff x="733425" y="38100"/>
            <a:chExt cx="8401050" cy="447675"/>
          </a:xfrm>
          <a:solidFill>
            <a:srgbClr val="856253"/>
          </a:solidFill>
        </p:grpSpPr>
        <p:sp>
          <p:nvSpPr>
            <p:cNvPr id="7" name="Rectángulo 6">
              <a:extLst>
                <a:ext uri="{FF2B5EF4-FFF2-40B4-BE49-F238E27FC236}">
                  <a16:creationId xmlns:a16="http://schemas.microsoft.com/office/drawing/2014/main" id="{79894453-0B23-43C7-9260-25FD59A95588}"/>
                </a:ext>
              </a:extLst>
            </p:cNvPr>
            <p:cNvSpPr/>
            <p:nvPr userDrawn="1"/>
          </p:nvSpPr>
          <p:spPr>
            <a:xfrm>
              <a:off x="809625" y="38100"/>
              <a:ext cx="8324850" cy="4476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sp>
          <p:nvSpPr>
            <p:cNvPr id="9" name="Diagrama de flujo: datos almacenados 8">
              <a:extLst>
                <a:ext uri="{FF2B5EF4-FFF2-40B4-BE49-F238E27FC236}">
                  <a16:creationId xmlns:a16="http://schemas.microsoft.com/office/drawing/2014/main" id="{380449C2-3922-4038-8FCC-09672F474A59}"/>
                </a:ext>
              </a:extLst>
            </p:cNvPr>
            <p:cNvSpPr/>
            <p:nvPr userDrawn="1"/>
          </p:nvSpPr>
          <p:spPr>
            <a:xfrm>
              <a:off x="733425" y="38100"/>
              <a:ext cx="600075" cy="447675"/>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grpSp>
      <p:sp>
        <p:nvSpPr>
          <p:cNvPr id="14" name="Rectángulo 13">
            <a:extLst>
              <a:ext uri="{FF2B5EF4-FFF2-40B4-BE49-F238E27FC236}">
                <a16:creationId xmlns:a16="http://schemas.microsoft.com/office/drawing/2014/main" id="{FA609D54-6BDB-4FC5-9555-A2FA3C1B5014}"/>
              </a:ext>
            </a:extLst>
          </p:cNvPr>
          <p:cNvSpPr/>
          <p:nvPr userDrawn="1"/>
        </p:nvSpPr>
        <p:spPr>
          <a:xfrm>
            <a:off x="8628064" y="6496050"/>
            <a:ext cx="3563936" cy="361950"/>
          </a:xfrm>
          <a:prstGeom prst="rect">
            <a:avLst/>
          </a:prstGeom>
          <a:solidFill>
            <a:srgbClr val="856253"/>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15" name="Rectángulo 14">
            <a:extLst>
              <a:ext uri="{FF2B5EF4-FFF2-40B4-BE49-F238E27FC236}">
                <a16:creationId xmlns:a16="http://schemas.microsoft.com/office/drawing/2014/main" id="{90AD3A19-94B9-499B-B84B-37CEB1286296}"/>
              </a:ext>
            </a:extLst>
          </p:cNvPr>
          <p:cNvSpPr/>
          <p:nvPr userDrawn="1"/>
        </p:nvSpPr>
        <p:spPr>
          <a:xfrm>
            <a:off x="0" y="6734175"/>
            <a:ext cx="8628063" cy="123825"/>
          </a:xfrm>
          <a:prstGeom prst="rect">
            <a:avLst/>
          </a:prstGeom>
          <a:solidFill>
            <a:srgbClr val="856253"/>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2" name="CuadroTexto 1">
            <a:extLst>
              <a:ext uri="{FF2B5EF4-FFF2-40B4-BE49-F238E27FC236}">
                <a16:creationId xmlns:a16="http://schemas.microsoft.com/office/drawing/2014/main" id="{EB08DBCC-2826-42D1-877C-6CFA8A9804C1}"/>
              </a:ext>
            </a:extLst>
          </p:cNvPr>
          <p:cNvSpPr txBox="1"/>
          <p:nvPr userDrawn="1"/>
        </p:nvSpPr>
        <p:spPr>
          <a:xfrm>
            <a:off x="8628062" y="643335"/>
            <a:ext cx="3563935" cy="769441"/>
          </a:xfrm>
          <a:prstGeom prst="rect">
            <a:avLst/>
          </a:prstGeom>
          <a:noFill/>
        </p:spPr>
        <p:txBody>
          <a:bodyPr wrap="square" rtlCol="0">
            <a:spAutoFit/>
            <a:scene3d>
              <a:camera prst="obliqueTopRight"/>
              <a:lightRig rig="balanced" dir="t"/>
            </a:scene3d>
            <a:sp3d extrusionH="88900" prstMaterial="dkEdge">
              <a:bevelT w="0" h="127000"/>
              <a:bevelB w="38100" h="38100"/>
              <a:extrusionClr>
                <a:srgbClr val="2F5597"/>
              </a:extrusionClr>
              <a:contourClr>
                <a:schemeClr val="accent1">
                  <a:lumMod val="60000"/>
                  <a:lumOff val="40000"/>
                </a:schemeClr>
              </a:contourClr>
            </a:sp3d>
          </a:bodyPr>
          <a:lstStyle/>
          <a:p>
            <a:pPr algn="ctr"/>
            <a:r>
              <a:rPr lang="es-MX" sz="4400" dirty="0">
                <a:ln>
                  <a:solidFill>
                    <a:srgbClr val="69727B"/>
                  </a:solidFill>
                </a:ln>
                <a:solidFill>
                  <a:srgbClr val="856050"/>
                </a:solidFill>
                <a:effectLst>
                  <a:innerShdw blurRad="63500" dist="50800" dir="18900000">
                    <a:prstClr val="black">
                      <a:alpha val="50000"/>
                    </a:prstClr>
                  </a:innerShdw>
                </a:effectLst>
                <a:latin typeface="Eras Bold ITC" panose="020B0907030504020204" pitchFamily="34" charset="0"/>
              </a:rPr>
              <a:t>Lunes</a:t>
            </a:r>
          </a:p>
        </p:txBody>
      </p:sp>
      <p:cxnSp>
        <p:nvCxnSpPr>
          <p:cNvPr id="8" name="Conector recto 7">
            <a:extLst>
              <a:ext uri="{FF2B5EF4-FFF2-40B4-BE49-F238E27FC236}">
                <a16:creationId xmlns:a16="http://schemas.microsoft.com/office/drawing/2014/main" id="{44EA761E-8895-4B7F-A0D2-5637A17499D0}"/>
              </a:ext>
            </a:extLst>
          </p:cNvPr>
          <p:cNvCxnSpPr>
            <a:cxnSpLocks/>
          </p:cNvCxnSpPr>
          <p:nvPr userDrawn="1"/>
        </p:nvCxnSpPr>
        <p:spPr>
          <a:xfrm>
            <a:off x="8628063" y="1223205"/>
            <a:ext cx="3563936" cy="0"/>
          </a:xfrm>
          <a:prstGeom prst="line">
            <a:avLst/>
          </a:prstGeom>
          <a:ln w="762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0">
            <a:schemeClr val="accent1"/>
          </a:fillRef>
          <a:effectRef idx="0">
            <a:schemeClr val="accent1"/>
          </a:effectRef>
          <a:fontRef idx="minor">
            <a:schemeClr val="tx1"/>
          </a:fontRef>
        </p:style>
      </p:cxnSp>
      <p:sp>
        <p:nvSpPr>
          <p:cNvPr id="13" name="Rectángulo 12">
            <a:extLst>
              <a:ext uri="{FF2B5EF4-FFF2-40B4-BE49-F238E27FC236}">
                <a16:creationId xmlns:a16="http://schemas.microsoft.com/office/drawing/2014/main" id="{17E138AC-C985-4B6B-A54C-00F6E8E20E59}"/>
              </a:ext>
            </a:extLst>
          </p:cNvPr>
          <p:cNvSpPr/>
          <p:nvPr userDrawn="1"/>
        </p:nvSpPr>
        <p:spPr>
          <a:xfrm flipV="1">
            <a:off x="8628058" y="1423956"/>
            <a:ext cx="3563939" cy="120563"/>
          </a:xfrm>
          <a:prstGeom prst="rect">
            <a:avLst/>
          </a:prstGeom>
          <a:solidFill>
            <a:srgbClr val="856253"/>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Tree>
    <p:extLst>
      <p:ext uri="{BB962C8B-B14F-4D97-AF65-F5344CB8AC3E}">
        <p14:creationId xmlns:p14="http://schemas.microsoft.com/office/powerpoint/2010/main" val="31491565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Encabezado de sección">
    <p:spTree>
      <p:nvGrpSpPr>
        <p:cNvPr id="1" name=""/>
        <p:cNvGrpSpPr/>
        <p:nvPr/>
      </p:nvGrpSpPr>
      <p:grpSpPr>
        <a:xfrm>
          <a:off x="0" y="0"/>
          <a:ext cx="0" cy="0"/>
          <a:chOff x="0" y="0"/>
          <a:chExt cx="0" cy="0"/>
        </a:xfrm>
      </p:grpSpPr>
      <p:grpSp>
        <p:nvGrpSpPr>
          <p:cNvPr id="10" name="Grupo 9">
            <a:extLst>
              <a:ext uri="{FF2B5EF4-FFF2-40B4-BE49-F238E27FC236}">
                <a16:creationId xmlns:a16="http://schemas.microsoft.com/office/drawing/2014/main" id="{447AF23A-654F-4A5A-99FB-642F8FEB12A0}"/>
              </a:ext>
            </a:extLst>
          </p:cNvPr>
          <p:cNvGrpSpPr/>
          <p:nvPr userDrawn="1"/>
        </p:nvGrpSpPr>
        <p:grpSpPr>
          <a:xfrm>
            <a:off x="990600" y="-1241"/>
            <a:ext cx="11201400" cy="664117"/>
            <a:chOff x="733425" y="38100"/>
            <a:chExt cx="8401050" cy="447675"/>
          </a:xfrm>
          <a:solidFill>
            <a:srgbClr val="373C3E"/>
          </a:solidFill>
        </p:grpSpPr>
        <p:sp>
          <p:nvSpPr>
            <p:cNvPr id="7" name="Rectángulo 6">
              <a:extLst>
                <a:ext uri="{FF2B5EF4-FFF2-40B4-BE49-F238E27FC236}">
                  <a16:creationId xmlns:a16="http://schemas.microsoft.com/office/drawing/2014/main" id="{79894453-0B23-43C7-9260-25FD59A95588}"/>
                </a:ext>
              </a:extLst>
            </p:cNvPr>
            <p:cNvSpPr/>
            <p:nvPr userDrawn="1"/>
          </p:nvSpPr>
          <p:spPr>
            <a:xfrm>
              <a:off x="1214103" y="38100"/>
              <a:ext cx="7920372" cy="447675"/>
            </a:xfrm>
            <a:prstGeom prst="rect">
              <a:avLst/>
            </a:prstGeom>
            <a:solidFill>
              <a:srgbClr val="077F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sp>
          <p:nvSpPr>
            <p:cNvPr id="9" name="Diagrama de flujo: datos almacenados 8">
              <a:extLst>
                <a:ext uri="{FF2B5EF4-FFF2-40B4-BE49-F238E27FC236}">
                  <a16:creationId xmlns:a16="http://schemas.microsoft.com/office/drawing/2014/main" id="{380449C2-3922-4038-8FCC-09672F474A59}"/>
                </a:ext>
              </a:extLst>
            </p:cNvPr>
            <p:cNvSpPr/>
            <p:nvPr userDrawn="1"/>
          </p:nvSpPr>
          <p:spPr>
            <a:xfrm>
              <a:off x="733425" y="38100"/>
              <a:ext cx="600075" cy="447675"/>
            </a:xfrm>
            <a:prstGeom prst="flowChartOnlineStorage">
              <a:avLst/>
            </a:prstGeom>
            <a:solidFill>
              <a:srgbClr val="077F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grpSp>
      <p:sp>
        <p:nvSpPr>
          <p:cNvPr id="14" name="Rectángulo 13">
            <a:extLst>
              <a:ext uri="{FF2B5EF4-FFF2-40B4-BE49-F238E27FC236}">
                <a16:creationId xmlns:a16="http://schemas.microsoft.com/office/drawing/2014/main" id="{FA609D54-6BDB-4FC5-9555-A2FA3C1B5014}"/>
              </a:ext>
            </a:extLst>
          </p:cNvPr>
          <p:cNvSpPr/>
          <p:nvPr userDrawn="1"/>
        </p:nvSpPr>
        <p:spPr>
          <a:xfrm>
            <a:off x="8628063" y="6496050"/>
            <a:ext cx="3563936" cy="361950"/>
          </a:xfrm>
          <a:prstGeom prst="rect">
            <a:avLst/>
          </a:prstGeom>
          <a:solidFill>
            <a:srgbClr val="077FBA"/>
          </a:solidFill>
          <a:ln>
            <a:solidFill>
              <a:srgbClr val="077FBA"/>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15" name="Rectángulo 14">
            <a:extLst>
              <a:ext uri="{FF2B5EF4-FFF2-40B4-BE49-F238E27FC236}">
                <a16:creationId xmlns:a16="http://schemas.microsoft.com/office/drawing/2014/main" id="{90AD3A19-94B9-499B-B84B-37CEB1286296}"/>
              </a:ext>
            </a:extLst>
          </p:cNvPr>
          <p:cNvSpPr/>
          <p:nvPr userDrawn="1"/>
        </p:nvSpPr>
        <p:spPr>
          <a:xfrm>
            <a:off x="0" y="6734175"/>
            <a:ext cx="8628063" cy="123825"/>
          </a:xfrm>
          <a:prstGeom prst="rect">
            <a:avLst/>
          </a:prstGeom>
          <a:solidFill>
            <a:srgbClr val="077FBA"/>
          </a:solidFill>
          <a:ln>
            <a:solidFill>
              <a:srgbClr val="077FBA"/>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2" name="CuadroTexto 1">
            <a:extLst>
              <a:ext uri="{FF2B5EF4-FFF2-40B4-BE49-F238E27FC236}">
                <a16:creationId xmlns:a16="http://schemas.microsoft.com/office/drawing/2014/main" id="{EB08DBCC-2826-42D1-877C-6CFA8A9804C1}"/>
              </a:ext>
            </a:extLst>
          </p:cNvPr>
          <p:cNvSpPr txBox="1"/>
          <p:nvPr userDrawn="1"/>
        </p:nvSpPr>
        <p:spPr>
          <a:xfrm>
            <a:off x="8616280" y="692696"/>
            <a:ext cx="3563936" cy="769441"/>
          </a:xfrm>
          <a:prstGeom prst="rect">
            <a:avLst/>
          </a:prstGeom>
          <a:noFill/>
        </p:spPr>
        <p:txBody>
          <a:bodyPr wrap="square" rtlCol="0">
            <a:spAutoFit/>
            <a:scene3d>
              <a:camera prst="obliqueTopRight"/>
              <a:lightRig rig="threePt" dir="t"/>
            </a:scene3d>
            <a:sp3d extrusionH="88900">
              <a:bevelT w="0" h="127000"/>
              <a:bevelB w="38100" h="38100"/>
              <a:extrusionClr>
                <a:srgbClr val="7030A0"/>
              </a:extrusionClr>
            </a:sp3d>
          </a:bodyPr>
          <a:lstStyle/>
          <a:p>
            <a:pPr algn="ctr"/>
            <a:r>
              <a:rPr lang="es-MX" sz="4400" dirty="0">
                <a:ln>
                  <a:solidFill>
                    <a:srgbClr val="077FBA"/>
                  </a:solidFill>
                </a:ln>
                <a:solidFill>
                  <a:srgbClr val="077FBA"/>
                </a:solidFill>
                <a:effectLst>
                  <a:innerShdw blurRad="63500" dist="50800" dir="18900000">
                    <a:prstClr val="black">
                      <a:alpha val="50000"/>
                    </a:prstClr>
                  </a:innerShdw>
                </a:effectLst>
                <a:latin typeface="Eras Bold ITC" panose="020B0907030504020204" pitchFamily="34" charset="0"/>
              </a:rPr>
              <a:t>Martes</a:t>
            </a:r>
          </a:p>
        </p:txBody>
      </p:sp>
      <p:sp>
        <p:nvSpPr>
          <p:cNvPr id="13" name="Rectángulo 12">
            <a:extLst>
              <a:ext uri="{FF2B5EF4-FFF2-40B4-BE49-F238E27FC236}">
                <a16:creationId xmlns:a16="http://schemas.microsoft.com/office/drawing/2014/main" id="{8DCE7C6C-E8C3-4E6F-AE3B-0618B032DE27}"/>
              </a:ext>
            </a:extLst>
          </p:cNvPr>
          <p:cNvSpPr/>
          <p:nvPr userDrawn="1"/>
        </p:nvSpPr>
        <p:spPr>
          <a:xfrm>
            <a:off x="8616280" y="1390129"/>
            <a:ext cx="3563936" cy="123825"/>
          </a:xfrm>
          <a:prstGeom prst="rect">
            <a:avLst/>
          </a:prstGeom>
          <a:solidFill>
            <a:srgbClr val="077FBA"/>
          </a:solidFill>
          <a:ln>
            <a:solidFill>
              <a:srgbClr val="077FBA"/>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Tree>
    <p:extLst>
      <p:ext uri="{BB962C8B-B14F-4D97-AF65-F5344CB8AC3E}">
        <p14:creationId xmlns:p14="http://schemas.microsoft.com/office/powerpoint/2010/main" val="32669189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Encabezado de sección">
    <p:spTree>
      <p:nvGrpSpPr>
        <p:cNvPr id="1" name=""/>
        <p:cNvGrpSpPr/>
        <p:nvPr/>
      </p:nvGrpSpPr>
      <p:grpSpPr>
        <a:xfrm>
          <a:off x="0" y="0"/>
          <a:ext cx="0" cy="0"/>
          <a:chOff x="0" y="0"/>
          <a:chExt cx="0" cy="0"/>
        </a:xfrm>
      </p:grpSpPr>
      <p:grpSp>
        <p:nvGrpSpPr>
          <p:cNvPr id="10" name="Grupo 9">
            <a:extLst>
              <a:ext uri="{FF2B5EF4-FFF2-40B4-BE49-F238E27FC236}">
                <a16:creationId xmlns:a16="http://schemas.microsoft.com/office/drawing/2014/main" id="{447AF23A-654F-4A5A-99FB-642F8FEB12A0}"/>
              </a:ext>
            </a:extLst>
          </p:cNvPr>
          <p:cNvGrpSpPr/>
          <p:nvPr userDrawn="1"/>
        </p:nvGrpSpPr>
        <p:grpSpPr>
          <a:xfrm>
            <a:off x="990600" y="-1238"/>
            <a:ext cx="11201400" cy="664117"/>
            <a:chOff x="733425" y="38100"/>
            <a:chExt cx="8401050" cy="447675"/>
          </a:xfrm>
          <a:solidFill>
            <a:srgbClr val="5CB9BF"/>
          </a:solidFill>
        </p:grpSpPr>
        <p:sp>
          <p:nvSpPr>
            <p:cNvPr id="7" name="Rectángulo 6">
              <a:extLst>
                <a:ext uri="{FF2B5EF4-FFF2-40B4-BE49-F238E27FC236}">
                  <a16:creationId xmlns:a16="http://schemas.microsoft.com/office/drawing/2014/main" id="{79894453-0B23-43C7-9260-25FD59A95588}"/>
                </a:ext>
              </a:extLst>
            </p:cNvPr>
            <p:cNvSpPr/>
            <p:nvPr userDrawn="1"/>
          </p:nvSpPr>
          <p:spPr>
            <a:xfrm>
              <a:off x="809625" y="38100"/>
              <a:ext cx="8324850" cy="4476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sp>
          <p:nvSpPr>
            <p:cNvPr id="9" name="Diagrama de flujo: datos almacenados 8">
              <a:extLst>
                <a:ext uri="{FF2B5EF4-FFF2-40B4-BE49-F238E27FC236}">
                  <a16:creationId xmlns:a16="http://schemas.microsoft.com/office/drawing/2014/main" id="{380449C2-3922-4038-8FCC-09672F474A59}"/>
                </a:ext>
              </a:extLst>
            </p:cNvPr>
            <p:cNvSpPr/>
            <p:nvPr userDrawn="1"/>
          </p:nvSpPr>
          <p:spPr>
            <a:xfrm>
              <a:off x="733425" y="38100"/>
              <a:ext cx="600075" cy="447675"/>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grpSp>
      <p:sp>
        <p:nvSpPr>
          <p:cNvPr id="14" name="Rectángulo 13">
            <a:extLst>
              <a:ext uri="{FF2B5EF4-FFF2-40B4-BE49-F238E27FC236}">
                <a16:creationId xmlns:a16="http://schemas.microsoft.com/office/drawing/2014/main" id="{FA609D54-6BDB-4FC5-9555-A2FA3C1B5014}"/>
              </a:ext>
            </a:extLst>
          </p:cNvPr>
          <p:cNvSpPr/>
          <p:nvPr userDrawn="1"/>
        </p:nvSpPr>
        <p:spPr>
          <a:xfrm>
            <a:off x="8628063" y="6496050"/>
            <a:ext cx="3563936" cy="361950"/>
          </a:xfrm>
          <a:prstGeom prst="rect">
            <a:avLst/>
          </a:prstGeom>
          <a:solidFill>
            <a:srgbClr val="5CB9BF"/>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2" name="CuadroTexto 1">
            <a:extLst>
              <a:ext uri="{FF2B5EF4-FFF2-40B4-BE49-F238E27FC236}">
                <a16:creationId xmlns:a16="http://schemas.microsoft.com/office/drawing/2014/main" id="{EB08DBCC-2826-42D1-877C-6CFA8A9804C1}"/>
              </a:ext>
            </a:extLst>
          </p:cNvPr>
          <p:cNvSpPr txBox="1"/>
          <p:nvPr userDrawn="1"/>
        </p:nvSpPr>
        <p:spPr>
          <a:xfrm>
            <a:off x="8628063" y="704666"/>
            <a:ext cx="3575133" cy="769441"/>
          </a:xfrm>
          <a:prstGeom prst="rect">
            <a:avLst/>
          </a:prstGeom>
          <a:noFill/>
        </p:spPr>
        <p:txBody>
          <a:bodyPr wrap="square" rtlCol="0">
            <a:spAutoFit/>
            <a:scene3d>
              <a:camera prst="obliqueTopRight"/>
              <a:lightRig rig="threePt" dir="t"/>
            </a:scene3d>
            <a:sp3d extrusionH="107950" contourW="12700" prstMaterial="dkEdge">
              <a:bevelT w="19050" h="82550"/>
              <a:bevelB w="12700"/>
              <a:extrusionClr>
                <a:srgbClr val="5CB9BF"/>
              </a:extrusionClr>
              <a:contourClr>
                <a:srgbClr val="5CB9BF"/>
              </a:contourClr>
            </a:sp3d>
          </a:bodyPr>
          <a:lstStyle/>
          <a:p>
            <a:pPr algn="ctr"/>
            <a:r>
              <a:rPr lang="es-MX" sz="4400" dirty="0">
                <a:ln>
                  <a:solidFill>
                    <a:srgbClr val="5CB9BF"/>
                  </a:solidFill>
                </a:ln>
                <a:solidFill>
                  <a:srgbClr val="5CB9BF"/>
                </a:solidFill>
                <a:effectLst>
                  <a:innerShdw blurRad="63500" dist="50800">
                    <a:prstClr val="black">
                      <a:alpha val="50000"/>
                    </a:prstClr>
                  </a:innerShdw>
                </a:effectLst>
                <a:latin typeface="Eras Bold ITC" panose="020B0907030504020204" pitchFamily="34" charset="0"/>
              </a:rPr>
              <a:t>Miércoles</a:t>
            </a:r>
          </a:p>
        </p:txBody>
      </p:sp>
      <p:sp>
        <p:nvSpPr>
          <p:cNvPr id="11" name="Rectángulo 10">
            <a:extLst>
              <a:ext uri="{FF2B5EF4-FFF2-40B4-BE49-F238E27FC236}">
                <a16:creationId xmlns:a16="http://schemas.microsoft.com/office/drawing/2014/main" id="{9B825BBA-0797-48D3-BC2C-AC70CB47B958}"/>
              </a:ext>
            </a:extLst>
          </p:cNvPr>
          <p:cNvSpPr/>
          <p:nvPr userDrawn="1"/>
        </p:nvSpPr>
        <p:spPr>
          <a:xfrm>
            <a:off x="8616280" y="1390129"/>
            <a:ext cx="3563936" cy="123825"/>
          </a:xfrm>
          <a:prstGeom prst="rect">
            <a:avLst/>
          </a:prstGeom>
          <a:solidFill>
            <a:srgbClr val="5CB9BF"/>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solidFill>
                <a:srgbClr val="385723"/>
              </a:solidFill>
            </a:endParaRPr>
          </a:p>
        </p:txBody>
      </p:sp>
      <p:sp>
        <p:nvSpPr>
          <p:cNvPr id="12" name="Rectángulo 11">
            <a:extLst>
              <a:ext uri="{FF2B5EF4-FFF2-40B4-BE49-F238E27FC236}">
                <a16:creationId xmlns:a16="http://schemas.microsoft.com/office/drawing/2014/main" id="{699194B3-4FDB-4BDE-9B8A-8A2B1B6E2861}"/>
              </a:ext>
            </a:extLst>
          </p:cNvPr>
          <p:cNvSpPr/>
          <p:nvPr userDrawn="1"/>
        </p:nvSpPr>
        <p:spPr>
          <a:xfrm>
            <a:off x="0" y="6734175"/>
            <a:ext cx="8628063" cy="123825"/>
          </a:xfrm>
          <a:prstGeom prst="rect">
            <a:avLst/>
          </a:prstGeom>
          <a:solidFill>
            <a:srgbClr val="5CB9BF"/>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Tree>
    <p:extLst>
      <p:ext uri="{BB962C8B-B14F-4D97-AF65-F5344CB8AC3E}">
        <p14:creationId xmlns:p14="http://schemas.microsoft.com/office/powerpoint/2010/main" val="3623787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Encabezado de sección">
    <p:spTree>
      <p:nvGrpSpPr>
        <p:cNvPr id="1" name=""/>
        <p:cNvGrpSpPr/>
        <p:nvPr/>
      </p:nvGrpSpPr>
      <p:grpSpPr>
        <a:xfrm>
          <a:off x="0" y="0"/>
          <a:ext cx="0" cy="0"/>
          <a:chOff x="0" y="0"/>
          <a:chExt cx="0" cy="0"/>
        </a:xfrm>
      </p:grpSpPr>
      <p:grpSp>
        <p:nvGrpSpPr>
          <p:cNvPr id="10" name="Grupo 9">
            <a:extLst>
              <a:ext uri="{FF2B5EF4-FFF2-40B4-BE49-F238E27FC236}">
                <a16:creationId xmlns:a16="http://schemas.microsoft.com/office/drawing/2014/main" id="{447AF23A-654F-4A5A-99FB-642F8FEB12A0}"/>
              </a:ext>
            </a:extLst>
          </p:cNvPr>
          <p:cNvGrpSpPr/>
          <p:nvPr userDrawn="1"/>
        </p:nvGrpSpPr>
        <p:grpSpPr>
          <a:xfrm>
            <a:off x="990600" y="-1257"/>
            <a:ext cx="11201400" cy="664117"/>
            <a:chOff x="733425" y="38100"/>
            <a:chExt cx="8401050" cy="447675"/>
          </a:xfrm>
          <a:solidFill>
            <a:srgbClr val="ECC088"/>
          </a:solidFill>
        </p:grpSpPr>
        <p:sp>
          <p:nvSpPr>
            <p:cNvPr id="7" name="Rectángulo 6">
              <a:extLst>
                <a:ext uri="{FF2B5EF4-FFF2-40B4-BE49-F238E27FC236}">
                  <a16:creationId xmlns:a16="http://schemas.microsoft.com/office/drawing/2014/main" id="{79894453-0B23-43C7-9260-25FD59A95588}"/>
                </a:ext>
              </a:extLst>
            </p:cNvPr>
            <p:cNvSpPr/>
            <p:nvPr userDrawn="1"/>
          </p:nvSpPr>
          <p:spPr>
            <a:xfrm>
              <a:off x="809625" y="38100"/>
              <a:ext cx="8324850" cy="447675"/>
            </a:xfrm>
            <a:prstGeom prst="rect">
              <a:avLst/>
            </a:prstGeom>
            <a:grpFill/>
            <a:ln>
              <a:solidFill>
                <a:srgbClr val="ECC0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sp>
          <p:nvSpPr>
            <p:cNvPr id="9" name="Diagrama de flujo: datos almacenados 8">
              <a:extLst>
                <a:ext uri="{FF2B5EF4-FFF2-40B4-BE49-F238E27FC236}">
                  <a16:creationId xmlns:a16="http://schemas.microsoft.com/office/drawing/2014/main" id="{380449C2-3922-4038-8FCC-09672F474A59}"/>
                </a:ext>
              </a:extLst>
            </p:cNvPr>
            <p:cNvSpPr/>
            <p:nvPr userDrawn="1"/>
          </p:nvSpPr>
          <p:spPr>
            <a:xfrm>
              <a:off x="733425" y="38100"/>
              <a:ext cx="600075" cy="447675"/>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grpSp>
      <p:sp>
        <p:nvSpPr>
          <p:cNvPr id="14" name="Rectángulo 13">
            <a:extLst>
              <a:ext uri="{FF2B5EF4-FFF2-40B4-BE49-F238E27FC236}">
                <a16:creationId xmlns:a16="http://schemas.microsoft.com/office/drawing/2014/main" id="{FA609D54-6BDB-4FC5-9555-A2FA3C1B5014}"/>
              </a:ext>
            </a:extLst>
          </p:cNvPr>
          <p:cNvSpPr/>
          <p:nvPr userDrawn="1"/>
        </p:nvSpPr>
        <p:spPr>
          <a:xfrm>
            <a:off x="8628064" y="6496050"/>
            <a:ext cx="3563936" cy="361950"/>
          </a:xfrm>
          <a:prstGeom prst="rect">
            <a:avLst/>
          </a:prstGeom>
          <a:solidFill>
            <a:srgbClr val="ECC088"/>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15" name="Rectángulo 14">
            <a:extLst>
              <a:ext uri="{FF2B5EF4-FFF2-40B4-BE49-F238E27FC236}">
                <a16:creationId xmlns:a16="http://schemas.microsoft.com/office/drawing/2014/main" id="{90AD3A19-94B9-499B-B84B-37CEB1286296}"/>
              </a:ext>
            </a:extLst>
          </p:cNvPr>
          <p:cNvSpPr/>
          <p:nvPr userDrawn="1"/>
        </p:nvSpPr>
        <p:spPr>
          <a:xfrm>
            <a:off x="0" y="6734175"/>
            <a:ext cx="8628063" cy="123825"/>
          </a:xfrm>
          <a:prstGeom prst="rect">
            <a:avLst/>
          </a:prstGeom>
          <a:solidFill>
            <a:srgbClr val="ECC088"/>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2" name="CuadroTexto 1">
            <a:extLst>
              <a:ext uri="{FF2B5EF4-FFF2-40B4-BE49-F238E27FC236}">
                <a16:creationId xmlns:a16="http://schemas.microsoft.com/office/drawing/2014/main" id="{EB08DBCC-2826-42D1-877C-6CFA8A9804C1}"/>
              </a:ext>
            </a:extLst>
          </p:cNvPr>
          <p:cNvSpPr txBox="1"/>
          <p:nvPr userDrawn="1"/>
        </p:nvSpPr>
        <p:spPr>
          <a:xfrm>
            <a:off x="8628063" y="692693"/>
            <a:ext cx="3563935" cy="769441"/>
          </a:xfrm>
          <a:prstGeom prst="rect">
            <a:avLst/>
          </a:prstGeom>
          <a:noFill/>
          <a:effectLst>
            <a:outerShdw blurRad="50800" dist="50800" dir="5400000" algn="ctr" rotWithShape="0">
              <a:srgbClr val="C00000"/>
            </a:outerShdw>
          </a:effectLst>
        </p:spPr>
        <p:txBody>
          <a:bodyPr wrap="square" rtlCol="0">
            <a:spAutoFit/>
            <a:scene3d>
              <a:camera prst="obliqueTopRight"/>
              <a:lightRig rig="twoPt" dir="t"/>
            </a:scene3d>
            <a:sp3d extrusionH="88900" contourW="19050" prstMaterial="metal">
              <a:extrusionClr>
                <a:schemeClr val="bg1"/>
              </a:extrusionClr>
              <a:contourClr>
                <a:srgbClr val="856253"/>
              </a:contourClr>
            </a:sp3d>
          </a:bodyPr>
          <a:lstStyle/>
          <a:p>
            <a:pPr algn="ctr"/>
            <a:r>
              <a:rPr lang="es-MX" sz="4400" dirty="0">
                <a:ln>
                  <a:solidFill>
                    <a:srgbClr val="131818">
                      <a:alpha val="98000"/>
                    </a:srgbClr>
                  </a:solidFill>
                </a:ln>
                <a:solidFill>
                  <a:srgbClr val="ECC088"/>
                </a:solidFill>
                <a:effectLst>
                  <a:innerShdw blurRad="63500" dist="50800" dir="18900000">
                    <a:prstClr val="black">
                      <a:alpha val="50000"/>
                    </a:prstClr>
                  </a:innerShdw>
                </a:effectLst>
                <a:latin typeface="Eras Bold ITC" panose="020B0907030504020204" pitchFamily="34" charset="0"/>
              </a:rPr>
              <a:t>Jueves</a:t>
            </a:r>
          </a:p>
        </p:txBody>
      </p:sp>
      <p:sp>
        <p:nvSpPr>
          <p:cNvPr id="11" name="Rectángulo 10">
            <a:extLst>
              <a:ext uri="{FF2B5EF4-FFF2-40B4-BE49-F238E27FC236}">
                <a16:creationId xmlns:a16="http://schemas.microsoft.com/office/drawing/2014/main" id="{DF26A9CF-54DF-415E-92E8-D99EDF116806}"/>
              </a:ext>
            </a:extLst>
          </p:cNvPr>
          <p:cNvSpPr/>
          <p:nvPr userDrawn="1"/>
        </p:nvSpPr>
        <p:spPr>
          <a:xfrm>
            <a:off x="8628060" y="1400221"/>
            <a:ext cx="3563939" cy="123825"/>
          </a:xfrm>
          <a:prstGeom prst="rect">
            <a:avLst/>
          </a:prstGeom>
          <a:solidFill>
            <a:srgbClr val="ECC088"/>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Tree>
    <p:extLst>
      <p:ext uri="{BB962C8B-B14F-4D97-AF65-F5344CB8AC3E}">
        <p14:creationId xmlns:p14="http://schemas.microsoft.com/office/powerpoint/2010/main" val="33148968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alphaModFix amt="18000"/>
            <a:lum/>
          </a:blip>
          <a:srcRect/>
          <a:stretch>
            <a:fillRect t="-31000" b="-3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5DEF44-DEF2-4D8A-BFAD-8C38AFA99A77}" type="datetime1">
              <a:rPr lang="es-MX" smtClean="0"/>
              <a:t>05/01/2022</a:t>
            </a:fld>
            <a:endParaRPr lang="es-MX"/>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C4321C-B956-46ED-8AE0-A323D2C352ED}" type="slidenum">
              <a:rPr lang="es-MX" smtClean="0"/>
              <a:t>‹Nº›</a:t>
            </a:fld>
            <a:endParaRPr lang="es-MX"/>
          </a:p>
        </p:txBody>
      </p:sp>
    </p:spTree>
    <p:extLst>
      <p:ext uri="{BB962C8B-B14F-4D97-AF65-F5344CB8AC3E}">
        <p14:creationId xmlns:p14="http://schemas.microsoft.com/office/powerpoint/2010/main" val="1660006122"/>
      </p:ext>
    </p:extLst>
  </p:cSld>
  <p:clrMap bg1="lt1" tx1="dk1" bg2="lt2" tx2="dk2" accent1="accent1" accent2="accent2" accent3="accent3" accent4="accent4" accent5="accent5" accent6="accent6" hlink="hlink" folHlink="folHlink"/>
  <p:sldLayoutIdLst>
    <p:sldLayoutId id="2147483685" r:id="rId1"/>
    <p:sldLayoutId id="2147483687" r:id="rId2"/>
    <p:sldLayoutId id="2147483672" r:id="rId3"/>
    <p:sldLayoutId id="2147483663" r:id="rId4"/>
    <p:sldLayoutId id="2147483686" r:id="rId5"/>
    <p:sldLayoutId id="2147483688" r:id="rId6"/>
    <p:sldLayoutId id="2147483689" r:id="rId7"/>
    <p:sldLayoutId id="2147483690" r:id="rId8"/>
    <p:sldLayoutId id="2147483691" r:id="rId9"/>
    <p:sldLayoutId id="2147483692" r:id="rId10"/>
  </p:sldLayoutIdLst>
  <p:hf sldNum="0"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s-ES" sz="2400" kern="1200" dirty="0">
          <a:ln>
            <a:solidFill>
              <a:schemeClr val="accent1">
                <a:lumMod val="50000"/>
              </a:schemeClr>
            </a:solidFill>
          </a:ln>
          <a:solidFill>
            <a:schemeClr val="tx1"/>
          </a:solidFill>
          <a:effectLst/>
          <a:latin typeface="Arial Rounded MT Bold" panose="020F0704030504030204" pitchFamily="34" charset="0"/>
          <a:ea typeface="+mj-ea"/>
          <a:cs typeface="+mj-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271203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0282D843-F76C-4A24-B20A-0C2B992E5A2B}"/>
              </a:ext>
            </a:extLst>
          </p:cNvPr>
          <p:cNvSpPr>
            <a:spLocks noGrp="1"/>
          </p:cNvSpPr>
          <p:nvPr>
            <p:ph type="body" sz="quarter" idx="10"/>
          </p:nvPr>
        </p:nvSpPr>
        <p:spPr>
          <a:xfrm>
            <a:off x="479376" y="1196752"/>
            <a:ext cx="11305256" cy="5544616"/>
          </a:xfrm>
          <a:blipFill>
            <a:blip r:embed="rId3">
              <a:alphaModFix amt="0"/>
            </a:blip>
            <a:tile tx="0" ty="0" sx="100000" sy="100000" flip="none" algn="tl"/>
          </a:blipFill>
        </p:spPr>
        <p:txBody>
          <a:bodyPr>
            <a:normAutofit fontScale="92500" lnSpcReduction="20000"/>
          </a:bodyPr>
          <a:lstStyle/>
          <a:p>
            <a:pPr marL="0" indent="0" algn="just">
              <a:buNone/>
            </a:pPr>
            <a:r>
              <a:rPr lang="es-MX" dirty="0"/>
              <a:t>En resumen, la epístola describe a Dios hablando a los creyentes en Jesús (Hebreos 1:1, 2; 12:25-29). ¿Qué ha dicho Dios? Dios ha instituido a Jesús como Gobernante del universo (Hebreos 1:5-14), lo ha nombrado Sumo Sacerdote del santuario celestial (Hebreos 5:5, 6) y lo ha hecho Garante del nuevo pacto (Hebreos 7:21, 22). La exaltación de Jesús como Rey, Sacerdote y Mediador es para beneficio de los creyentes; Él es el ancla de su esperanza (Hebreos 6:19, 20). Por lo tanto, cada ciclo del diálogo termina con una extensa exhortación a escuchar la voz de Dios y aprovechar las oportunidades que Dios ha proporcionado en Jesús.</a:t>
            </a:r>
          </a:p>
          <a:p>
            <a:pPr marL="0" indent="0" algn="just">
              <a:buNone/>
            </a:pPr>
            <a:r>
              <a:rPr lang="es-MX" dirty="0"/>
              <a:t>Hemos estudiado dos temas sobre el mensaje de Hebreos: 1) Cristo como nuestro Rey; y 2) Cristo como nuestro mediador. </a:t>
            </a:r>
          </a:p>
          <a:p>
            <a:pPr marL="0" indent="0" algn="just">
              <a:buNone/>
            </a:pPr>
            <a:r>
              <a:rPr lang="es-MX" dirty="0"/>
              <a:t>“Cristo vio el terrible peligro del hombre, y determinó salvarlo por medio de su propio sacrificio. Para cumplir su propósito de amor por la raza caída se hizo hueso de nuestros huesos y carne de nuestra carne. “Así que, por cuanto los hijos participaron de carne y sangre, él también participó de lo mismo, para destruir por medio de la muerte al que tenía el imperio de la muerte, esto es, al diablo, y librar a todos los que por el temor de la muerte estaban durante toda la vida sujetos a servidumbre... Por lo cual debía ser en todo semejante a sus hermanos, para venir a ser misericordioso y fiel sumo sacerdote en lo que a Dios se refiere, para expiar los pecados del pueblo. Pues en cuanto él mismo padeció siendo tentado, es poderoso para socorrer a los que son tentados”. Hebreos 2:14-18. ” </a:t>
            </a:r>
            <a:r>
              <a:rPr lang="es-MX" i="1" dirty="0"/>
              <a:t>(Reflejemos a Jesús, p. 9:3)</a:t>
            </a:r>
          </a:p>
        </p:txBody>
      </p:sp>
    </p:spTree>
    <p:extLst>
      <p:ext uri="{BB962C8B-B14F-4D97-AF65-F5344CB8AC3E}">
        <p14:creationId xmlns:p14="http://schemas.microsoft.com/office/powerpoint/2010/main" val="747547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bg/>
                                          </p:spTgt>
                                        </p:tgtEl>
                                        <p:attrNameLst>
                                          <p:attrName>style.visibility</p:attrName>
                                        </p:attrNameLst>
                                      </p:cBhvr>
                                      <p:to>
                                        <p:strVal val="visible"/>
                                      </p:to>
                                    </p:set>
                                    <p:anim calcmode="lin" valueType="num">
                                      <p:cBhvr additive="base">
                                        <p:cTn id="7" dur="500" fill="hold"/>
                                        <p:tgtEl>
                                          <p:spTgt spid="2">
                                            <p:bg/>
                                          </p:spTgt>
                                        </p:tgtEl>
                                        <p:attrNameLst>
                                          <p:attrName>ppt_x</p:attrName>
                                        </p:attrNameLst>
                                      </p:cBhvr>
                                      <p:tavLst>
                                        <p:tav tm="0">
                                          <p:val>
                                            <p:strVal val="#ppt_x"/>
                                          </p:val>
                                        </p:tav>
                                        <p:tav tm="100000">
                                          <p:val>
                                            <p:strVal val="#ppt_x"/>
                                          </p:val>
                                        </p:tav>
                                      </p:tavLst>
                                    </p:anim>
                                    <p:anim calcmode="lin" valueType="num">
                                      <p:cBhvr additive="base">
                                        <p:cTn id="8" dur="500" fill="hold"/>
                                        <p:tgtEl>
                                          <p:spTgt spid="2">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 calcmode="lin" valueType="num">
                                      <p:cBhvr additive="base">
                                        <p:cTn id="13"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1" end="1"/>
                                            </p:txEl>
                                          </p:spTgt>
                                        </p:tgtEl>
                                        <p:attrNameLst>
                                          <p:attrName>style.visibility</p:attrName>
                                        </p:attrNameLst>
                                      </p:cBhvr>
                                      <p:to>
                                        <p:strVal val="visible"/>
                                      </p:to>
                                    </p:set>
                                    <p:anim calcmode="lin" valueType="num">
                                      <p:cBhvr additive="base">
                                        <p:cTn id="19"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xEl>
                                              <p:pRg st="2" end="2"/>
                                            </p:txEl>
                                          </p:spTgt>
                                        </p:tgtEl>
                                        <p:attrNameLst>
                                          <p:attrName>style.visibility</p:attrName>
                                        </p:attrNameLst>
                                      </p:cBhvr>
                                      <p:to>
                                        <p:strVal val="visible"/>
                                      </p:to>
                                    </p:set>
                                    <p:anim calcmode="lin" valueType="num">
                                      <p:cBhvr additive="base">
                                        <p:cTn id="25"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35B18E2E-EA7D-4701-A7E9-A6D2F537435F}"/>
              </a:ext>
            </a:extLst>
          </p:cNvPr>
          <p:cNvSpPr/>
          <p:nvPr/>
        </p:nvSpPr>
        <p:spPr>
          <a:xfrm>
            <a:off x="7083439" y="2636913"/>
            <a:ext cx="2900993" cy="2222886"/>
          </a:xfrm>
          <a:prstGeom prst="rect">
            <a:avLst/>
          </a:prstGeom>
          <a:solidFill>
            <a:srgbClr val="F3AE36"/>
          </a:solidFill>
          <a:ln>
            <a:solidFill>
              <a:srgbClr val="ECC0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8" name="Título 1">
            <a:extLst>
              <a:ext uri="{FF2B5EF4-FFF2-40B4-BE49-F238E27FC236}">
                <a16:creationId xmlns:a16="http://schemas.microsoft.com/office/drawing/2014/main" id="{78C32ED3-45C3-4EA8-B01D-0642AFFCE857}"/>
              </a:ext>
            </a:extLst>
          </p:cNvPr>
          <p:cNvSpPr>
            <a:spLocks noGrp="1"/>
          </p:cNvSpPr>
          <p:nvPr>
            <p:ph type="title" hasCustomPrompt="1"/>
          </p:nvPr>
        </p:nvSpPr>
        <p:spPr>
          <a:xfrm>
            <a:off x="263352" y="365126"/>
            <a:ext cx="6048672" cy="1206500"/>
          </a:xfrm>
          <a:solidFill>
            <a:srgbClr val="233867"/>
          </a:solidFill>
          <a:ln>
            <a:solidFill>
              <a:srgbClr val="00255B"/>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lvl1pPr marL="0" indent="0" algn="ctr" defTabSz="895350">
              <a:defRPr>
                <a:solidFill>
                  <a:schemeClr val="bg1"/>
                </a:solidFill>
                <a:latin typeface="Arial Rounded MT Bold" panose="020F0704030504030204" pitchFamily="34" charset="0"/>
              </a:defRPr>
            </a:lvl1pPr>
          </a:lstStyle>
          <a:p>
            <a:r>
              <a:rPr lang="es-ES" dirty="0"/>
              <a:t>Para memorizar</a:t>
            </a:r>
            <a:endParaRPr lang="es-MX" dirty="0"/>
          </a:p>
        </p:txBody>
      </p:sp>
      <p:pic>
        <p:nvPicPr>
          <p:cNvPr id="4" name="Imagen 3">
            <a:extLst>
              <a:ext uri="{FF2B5EF4-FFF2-40B4-BE49-F238E27FC236}">
                <a16:creationId xmlns:a16="http://schemas.microsoft.com/office/drawing/2014/main" id="{AA878FB5-5D11-488E-86E1-6D8BD210D3E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248128" y="2790290"/>
            <a:ext cx="3193377" cy="2222885"/>
          </a:xfrm>
          <a:prstGeom prst="rect">
            <a:avLst/>
          </a:prstGeom>
        </p:spPr>
      </p:pic>
    </p:spTree>
    <p:extLst>
      <p:ext uri="{BB962C8B-B14F-4D97-AF65-F5344CB8AC3E}">
        <p14:creationId xmlns:p14="http://schemas.microsoft.com/office/powerpoint/2010/main" val="21055888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4BA48B19-AC6B-4AB8-8DCB-55B8CCF59481}"/>
              </a:ext>
            </a:extLst>
          </p:cNvPr>
          <p:cNvSpPr/>
          <p:nvPr/>
        </p:nvSpPr>
        <p:spPr>
          <a:xfrm>
            <a:off x="7608168" y="3114065"/>
            <a:ext cx="2537282" cy="1728192"/>
          </a:xfrm>
          <a:prstGeom prst="rect">
            <a:avLst/>
          </a:prstGeom>
          <a:solidFill>
            <a:srgbClr val="F3AE36"/>
          </a:solidFill>
          <a:ln>
            <a:solidFill>
              <a:srgbClr val="ECC0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 name="Rectángulo 1">
            <a:extLst>
              <a:ext uri="{FF2B5EF4-FFF2-40B4-BE49-F238E27FC236}">
                <a16:creationId xmlns:a16="http://schemas.microsoft.com/office/drawing/2014/main" id="{A5DC6A4E-9C88-4063-9C74-E83E1F449282}"/>
              </a:ext>
            </a:extLst>
          </p:cNvPr>
          <p:cNvSpPr>
            <a:spLocks/>
          </p:cNvSpPr>
          <p:nvPr/>
        </p:nvSpPr>
        <p:spPr>
          <a:xfrm>
            <a:off x="335360" y="1484784"/>
            <a:ext cx="7056784" cy="5373216"/>
          </a:xfrm>
          <a:prstGeom prst="rect">
            <a:avLst/>
          </a:prstGeom>
        </p:spPr>
        <p:txBody>
          <a:bodyPr wrap="square">
            <a:normAutofit fontScale="92500" lnSpcReduction="10000"/>
          </a:bodyPr>
          <a:lstStyle/>
          <a:p>
            <a:pPr algn="just">
              <a:spcAft>
                <a:spcPts val="600"/>
              </a:spcAft>
            </a:pPr>
            <a:r>
              <a:rPr lang="es-MX" sz="2100" b="1" dirty="0">
                <a:ln>
                  <a:solidFill>
                    <a:schemeClr val="tx1"/>
                  </a:solidFill>
                </a:ln>
                <a:latin typeface="+mj-lt"/>
                <a:ea typeface="+mj-ea"/>
                <a:cs typeface="+mj-cs"/>
              </a:rPr>
              <a:t>Como señalamos la semana pasada, los primeros cristianos del Nuevo Testamento leían Hebreos como una carta del apóstol Pablo. Sin embargo, estrictamente hablando, el autor del libro de Hebreos parece ser anónimo. Las especulaciones han dado lugar a por lo menos trece posibles candidatos autorales, como Lucas, Bernabé, Judas, Esteban, Priscila y Aquila, Apolos, e incluso María, la madre de Jesús.</a:t>
            </a:r>
          </a:p>
          <a:p>
            <a:pPr algn="just">
              <a:spcAft>
                <a:spcPts val="600"/>
              </a:spcAft>
            </a:pPr>
            <a:r>
              <a:rPr lang="es-MX" sz="2100" b="1" dirty="0">
                <a:ln>
                  <a:solidFill>
                    <a:schemeClr val="tx1"/>
                  </a:solidFill>
                </a:ln>
                <a:latin typeface="+mj-lt"/>
                <a:ea typeface="+mj-ea"/>
                <a:cs typeface="+mj-cs"/>
              </a:rPr>
              <a:t>Podemos inferir con seguridad sobre la autoría de la epístola misma son cuatro hechos: En primer lugar, el autor debió haber sido muy culto. Hebreos tiene, por lejos, el mejor griego del Nuevo Testamento. En segundo lugar, el autor estaba familiarizado con los métodos judíos para interpretar las Escrituras, como </a:t>
            </a:r>
            <a:r>
              <a:rPr lang="es-MX" sz="2100" b="1" i="1" dirty="0" err="1">
                <a:ln>
                  <a:solidFill>
                    <a:schemeClr val="tx1"/>
                  </a:solidFill>
                </a:ln>
                <a:latin typeface="+mj-lt"/>
                <a:ea typeface="+mj-ea"/>
                <a:cs typeface="+mj-cs"/>
              </a:rPr>
              <a:t>gezerah</a:t>
            </a:r>
            <a:r>
              <a:rPr lang="es-MX" sz="2100" b="1" i="1" dirty="0">
                <a:ln>
                  <a:solidFill>
                    <a:schemeClr val="tx1"/>
                  </a:solidFill>
                </a:ln>
                <a:latin typeface="+mj-lt"/>
                <a:ea typeface="+mj-ea"/>
                <a:cs typeface="+mj-cs"/>
              </a:rPr>
              <a:t> </a:t>
            </a:r>
            <a:r>
              <a:rPr lang="es-MX" sz="2100" b="1" i="1" dirty="0" err="1">
                <a:ln>
                  <a:solidFill>
                    <a:schemeClr val="tx1"/>
                  </a:solidFill>
                </a:ln>
                <a:latin typeface="+mj-lt"/>
                <a:ea typeface="+mj-ea"/>
                <a:cs typeface="+mj-cs"/>
              </a:rPr>
              <a:t>shavah</a:t>
            </a:r>
            <a:r>
              <a:rPr lang="es-MX" sz="2100" b="1" dirty="0">
                <a:ln>
                  <a:solidFill>
                    <a:schemeClr val="tx1"/>
                  </a:solidFill>
                </a:ln>
                <a:latin typeface="+mj-lt"/>
                <a:ea typeface="+mj-ea"/>
                <a:cs typeface="+mj-cs"/>
              </a:rPr>
              <a:t> (argumento por analogía) y otras técnicas similares. En tercer lugar, el autor está empapado de las Escrituras judías. Hebreos tiene el uso más extenso de citas del Antiguo Testamento. En cuarto lugar, el autor conocía a Timoteo (</a:t>
            </a:r>
            <a:r>
              <a:rPr lang="es-MX" sz="2100" b="1" dirty="0" err="1">
                <a:ln>
                  <a:solidFill>
                    <a:schemeClr val="tx1"/>
                  </a:solidFill>
                </a:ln>
                <a:latin typeface="+mj-lt"/>
                <a:ea typeface="+mj-ea"/>
                <a:cs typeface="+mj-cs"/>
              </a:rPr>
              <a:t>Heb</a:t>
            </a:r>
            <a:r>
              <a:rPr lang="es-MX" sz="2100" b="1" dirty="0">
                <a:ln>
                  <a:solidFill>
                    <a:schemeClr val="tx1"/>
                  </a:solidFill>
                </a:ln>
                <a:latin typeface="+mj-lt"/>
                <a:ea typeface="+mj-ea"/>
                <a:cs typeface="+mj-cs"/>
              </a:rPr>
              <a:t>. 13:23). Todos estos hechos hablan a favor, más que en contra, de la autoría paulina. Sin duda, el autor optó por permanecer en el anonimato por motivos desconocidos.  </a:t>
            </a:r>
          </a:p>
          <a:p>
            <a:pPr algn="just">
              <a:spcAft>
                <a:spcPts val="600"/>
              </a:spcAft>
            </a:pPr>
            <a:r>
              <a:rPr lang="es-MX" sz="2100" b="1" dirty="0">
                <a:ln>
                  <a:solidFill>
                    <a:schemeClr val="tx1"/>
                  </a:solidFill>
                </a:ln>
                <a:latin typeface="+mj-lt"/>
                <a:ea typeface="+mj-ea"/>
                <a:cs typeface="+mj-cs"/>
              </a:rPr>
              <a:t>La lección de esta semana enfatiza dos temas: 1. Cristo como nuestro Rey. 2. Cristo como nuestro Mediador.</a:t>
            </a:r>
          </a:p>
          <a:p>
            <a:pPr algn="just">
              <a:spcAft>
                <a:spcPts val="600"/>
              </a:spcAft>
            </a:pPr>
            <a:endParaRPr lang="es-MX" sz="2100" b="1" dirty="0">
              <a:ln>
                <a:solidFill>
                  <a:schemeClr val="tx1"/>
                </a:solidFill>
              </a:ln>
              <a:latin typeface="+mj-lt"/>
              <a:ea typeface="+mj-ea"/>
              <a:cs typeface="+mj-cs"/>
            </a:endParaRPr>
          </a:p>
          <a:p>
            <a:pPr algn="just">
              <a:spcAft>
                <a:spcPts val="600"/>
              </a:spcAft>
            </a:pPr>
            <a:endParaRPr lang="es-MX" sz="2100" b="1" dirty="0">
              <a:ln>
                <a:solidFill>
                  <a:schemeClr val="tx1"/>
                </a:solidFill>
              </a:ln>
            </a:endParaRPr>
          </a:p>
          <a:p>
            <a:pPr algn="just">
              <a:spcAft>
                <a:spcPts val="600"/>
              </a:spcAft>
            </a:pPr>
            <a:endParaRPr lang="es-MX" sz="2100" b="1" dirty="0">
              <a:ln>
                <a:solidFill>
                  <a:schemeClr val="tx1"/>
                </a:solidFill>
              </a:ln>
            </a:endParaRPr>
          </a:p>
          <a:p>
            <a:pPr algn="just">
              <a:spcAft>
                <a:spcPts val="600"/>
              </a:spcAft>
            </a:pPr>
            <a:endParaRPr lang="es-MX" sz="2100" b="1" dirty="0">
              <a:ln>
                <a:solidFill>
                  <a:schemeClr val="tx1"/>
                </a:solidFill>
              </a:ln>
              <a:latin typeface="+mj-lt"/>
              <a:ea typeface="+mj-ea"/>
              <a:cs typeface="+mj-cs"/>
            </a:endParaRPr>
          </a:p>
        </p:txBody>
      </p:sp>
      <p:sp>
        <p:nvSpPr>
          <p:cNvPr id="9" name="Título 1">
            <a:extLst>
              <a:ext uri="{FF2B5EF4-FFF2-40B4-BE49-F238E27FC236}">
                <a16:creationId xmlns:a16="http://schemas.microsoft.com/office/drawing/2014/main" id="{E96C4159-831F-452F-8EB3-EC13083F24A4}"/>
              </a:ext>
            </a:extLst>
          </p:cNvPr>
          <p:cNvSpPr>
            <a:spLocks noGrp="1"/>
          </p:cNvSpPr>
          <p:nvPr>
            <p:ph type="title" hasCustomPrompt="1"/>
          </p:nvPr>
        </p:nvSpPr>
        <p:spPr>
          <a:solidFill>
            <a:srgbClr val="2338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p:spPr>
        <p:txBody>
          <a:bodyPr>
            <a:normAutofit/>
          </a:bodyPr>
          <a:lstStyle>
            <a:lvl1pPr algn="ctr">
              <a:defRPr lang="es-MX" sz="4800" kern="1200" dirty="0">
                <a:ln>
                  <a:solidFill>
                    <a:schemeClr val="bg1"/>
                  </a:solidFill>
                </a:ln>
                <a:solidFill>
                  <a:schemeClr val="bg1"/>
                </a:solidFill>
                <a:effectLst>
                  <a:outerShdw blurRad="38100" dist="38100" dir="2700000" algn="tl">
                    <a:srgbClr val="000000">
                      <a:alpha val="43137"/>
                    </a:srgbClr>
                  </a:outerShdw>
                </a:effectLst>
                <a:latin typeface="Arial Rounded MT Bold" panose="020F0704030504030204" pitchFamily="34" charset="0"/>
                <a:ea typeface="+mj-ea"/>
                <a:cs typeface="+mj-cs"/>
              </a:defRPr>
            </a:lvl1pPr>
          </a:lstStyle>
          <a:p>
            <a:r>
              <a:rPr lang="es-MX" dirty="0">
                <a:effectLst>
                  <a:innerShdw blurRad="63500" dist="50800" dir="18900000">
                    <a:schemeClr val="bg1">
                      <a:alpha val="50000"/>
                    </a:schemeClr>
                  </a:innerShdw>
                </a:effectLst>
              </a:rPr>
              <a:t>Enfoque del estudio</a:t>
            </a:r>
          </a:p>
        </p:txBody>
      </p:sp>
      <p:pic>
        <p:nvPicPr>
          <p:cNvPr id="6" name="Imagen 5">
            <a:extLst>
              <a:ext uri="{FF2B5EF4-FFF2-40B4-BE49-F238E27FC236}">
                <a16:creationId xmlns:a16="http://schemas.microsoft.com/office/drawing/2014/main" id="{ABEA6D0E-FAC0-4DD5-AD06-F44DF9534CD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784939" y="3307908"/>
            <a:ext cx="2576535" cy="1610334"/>
          </a:xfrm>
          <a:prstGeom prst="rect">
            <a:avLst/>
          </a:prstGeom>
        </p:spPr>
      </p:pic>
    </p:spTree>
    <p:extLst>
      <p:ext uri="{BB962C8B-B14F-4D97-AF65-F5344CB8AC3E}">
        <p14:creationId xmlns:p14="http://schemas.microsoft.com/office/powerpoint/2010/main" val="436363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740430BA-7DAD-4F36-A1DE-EB55E3315629}"/>
              </a:ext>
            </a:extLst>
          </p:cNvPr>
          <p:cNvSpPr txBox="1"/>
          <p:nvPr/>
        </p:nvSpPr>
        <p:spPr>
          <a:xfrm>
            <a:off x="1149763" y="107921"/>
            <a:ext cx="11064552" cy="461665"/>
          </a:xfrm>
          <a:prstGeom prst="rect">
            <a:avLst/>
          </a:prstGeom>
          <a:noFill/>
        </p:spPr>
        <p:txBody>
          <a:bodyPr wrap="square" rtlCol="0">
            <a:spAutoFit/>
          </a:bodyPr>
          <a:lstStyle/>
          <a:p>
            <a:pPr algn="ctr"/>
            <a:r>
              <a:rPr lang="es-MX" sz="2400" b="1">
                <a:solidFill>
                  <a:schemeClr val="bg1"/>
                </a:solidFill>
                <a:latin typeface="Lucida Sans Unicode" panose="020B0602030504020204" pitchFamily="34" charset="0"/>
                <a:cs typeface="Lucida Sans Unicode" panose="020B0602030504020204" pitchFamily="34" charset="0"/>
              </a:rPr>
              <a:t>EL MENSAJE DE HEBREOS</a:t>
            </a:r>
            <a:endParaRPr lang="es-MX" sz="2400" b="1" dirty="0">
              <a:solidFill>
                <a:schemeClr val="bg1"/>
              </a:solidFill>
              <a:latin typeface="Lucida Sans Unicode" panose="020B0602030504020204" pitchFamily="34" charset="0"/>
              <a:cs typeface="Lucida Sans Unicode" panose="020B0602030504020204" pitchFamily="34" charset="0"/>
            </a:endParaRPr>
          </a:p>
        </p:txBody>
      </p:sp>
      <p:sp>
        <p:nvSpPr>
          <p:cNvPr id="4" name="Rectángulo 3">
            <a:extLst>
              <a:ext uri="{FF2B5EF4-FFF2-40B4-BE49-F238E27FC236}">
                <a16:creationId xmlns:a16="http://schemas.microsoft.com/office/drawing/2014/main" id="{B0711CB5-CB09-4F4D-AFFB-D26800B4D015}"/>
              </a:ext>
            </a:extLst>
          </p:cNvPr>
          <p:cNvSpPr>
            <a:spLocks/>
          </p:cNvSpPr>
          <p:nvPr/>
        </p:nvSpPr>
        <p:spPr>
          <a:xfrm>
            <a:off x="443741" y="836712"/>
            <a:ext cx="8173419" cy="6192688"/>
          </a:xfrm>
          <a:prstGeom prst="rect">
            <a:avLst/>
          </a:prstGeom>
          <a:noFill/>
        </p:spPr>
        <p:txBody>
          <a:bodyPr wrap="square" rtlCol="0">
            <a:normAutofit lnSpcReduction="10000"/>
          </a:bodyPr>
          <a:lstStyle/>
          <a:p>
            <a:pPr indent="808038" algn="just">
              <a:spcAft>
                <a:spcPts val="600"/>
              </a:spcAft>
              <a:tabLst>
                <a:tab pos="808038" algn="l"/>
              </a:tabLst>
            </a:pPr>
            <a:r>
              <a:rPr lang="es-MX" dirty="0" err="1">
                <a:latin typeface="+mj-lt"/>
                <a:cs typeface="Times New Roman" panose="02020603050405020304" pitchFamily="18" charset="0"/>
              </a:rPr>
              <a:t>ablo</a:t>
            </a:r>
            <a:r>
              <a:rPr lang="es-MX" dirty="0">
                <a:latin typeface="+mj-lt"/>
                <a:cs typeface="Times New Roman" panose="02020603050405020304" pitchFamily="18" charset="0"/>
              </a:rPr>
              <a:t>, escribió Hebreos para fortalecer la fe de los creyentes en medio de sus 	pruebas. Les recordó (a ellos y a nosotros) que las promesas de Dios se 	cumplirán a través de Jesús, quien está sentado a la diestra del Padre y que 	pronto nos llevará a casa. Mientras tanto, Jesús nos transmite las bendiciones del Padre. Por ende, debemos aferrarnos a nuestra fe hasta el final. </a:t>
            </a:r>
          </a:p>
          <a:p>
            <a:pPr algn="just">
              <a:spcAft>
                <a:spcPts val="600"/>
              </a:spcAft>
              <a:tabLst>
                <a:tab pos="808038" algn="l"/>
              </a:tabLst>
            </a:pPr>
            <a:r>
              <a:rPr lang="es-MX" dirty="0">
                <a:latin typeface="+mj-lt"/>
                <a:cs typeface="Times New Roman" panose="02020603050405020304" pitchFamily="18" charset="0"/>
              </a:rPr>
              <a:t>Jesús es el último y más grande mensajero que Dios ha utilizado para hablarnos. Él es la culminación de los intentos de Dios por comunicarnos su mensaje de salvación. Por eso, el autor insiste a lo largo de la carta en que debemos prestar atención al mensaje que Él ha comunicado por medio del Hijo. Más que escuchar lo que Jesús dice, tenemos que observar quién es y qué hace. Y lo que es más importante, si Jesús es el mensaje de Dios, entonces el mensaje de Dios es intraducible e irreductible. El mensaje de Dios sólo puede ser experimentado personalmente, y esta experiencia es intransferible. Podemos promoverlo y recomendarlo, pero al final, el mensaje de Dios requiere una relación personal con Jesús.</a:t>
            </a:r>
          </a:p>
          <a:p>
            <a:pPr algn="just">
              <a:spcAft>
                <a:spcPts val="600"/>
              </a:spcAft>
              <a:tabLst>
                <a:tab pos="808038" algn="l"/>
              </a:tabLst>
            </a:pPr>
            <a:r>
              <a:rPr lang="es-MX" b="1" dirty="0">
                <a:cs typeface="Times New Roman" panose="02020603050405020304" pitchFamily="18" charset="0"/>
              </a:rPr>
              <a:t>En esta vida debemos arrostrar pruebas de fuego y hacer sacrificios costosos, pero la paz de Cristo es la recompensa. Ha habido tan poca abnegación, tan poco sufrimiento por amor a Cristo, que la cruz queda casi completamente olvidada. Debemos participar de los sufrimientos de Cristo si queremos sentarnos en triunfo con él sobre su trono. Mientras elijamos la senda fácil de la complacencia propia y nos asuste la abnegación, nuestra fe no llegará nunca a ser firme, y no podremos conocer la paz de Jesús ni el gozo que proviene de una victoria consciente… </a:t>
            </a:r>
            <a:r>
              <a:rPr lang="es-MX" i="1" dirty="0">
                <a:cs typeface="Times New Roman" panose="02020603050405020304" pitchFamily="18" charset="0"/>
              </a:rPr>
              <a:t>(Testimonios para la iglesia, t. 5, p. 199).</a:t>
            </a:r>
            <a:endParaRPr lang="es-MX" sz="1900" i="1" dirty="0">
              <a:latin typeface="+mj-lt"/>
              <a:cs typeface="Times New Roman" panose="02020603050405020304" pitchFamily="18" charset="0"/>
            </a:endParaRPr>
          </a:p>
        </p:txBody>
      </p:sp>
      <p:pic>
        <p:nvPicPr>
          <p:cNvPr id="5" name="Imagen 4">
            <a:extLst>
              <a:ext uri="{FF2B5EF4-FFF2-40B4-BE49-F238E27FC236}">
                <a16:creationId xmlns:a16="http://schemas.microsoft.com/office/drawing/2014/main" id="{F827ED35-E9B2-43CE-B5CF-6EAC3AF9EE0B}"/>
              </a:ext>
            </a:extLst>
          </p:cNvPr>
          <p:cNvPicPr>
            <a:picLocks noChangeAspect="1"/>
          </p:cNvPicPr>
          <p:nvPr/>
        </p:nvPicPr>
        <p:blipFill>
          <a:blip r:embed="rId3">
            <a:extLst>
              <a:ext uri="{28A0092B-C50C-407E-A947-70E740481C1C}">
                <a14:useLocalDpi xmlns:a14="http://schemas.microsoft.com/office/drawing/2010/main" val="0"/>
              </a:ext>
            </a:extLst>
          </a:blip>
          <a:srcRect l="14016" r="14016"/>
          <a:stretch/>
        </p:blipFill>
        <p:spPr>
          <a:xfrm>
            <a:off x="8638595" y="1556792"/>
            <a:ext cx="3575720" cy="4968552"/>
          </a:xfrm>
          <a:prstGeom prst="rect">
            <a:avLst/>
          </a:prstGeom>
        </p:spPr>
      </p:pic>
      <p:sp>
        <p:nvSpPr>
          <p:cNvPr id="2" name="CuadroTexto 1">
            <a:extLst>
              <a:ext uri="{FF2B5EF4-FFF2-40B4-BE49-F238E27FC236}">
                <a16:creationId xmlns:a16="http://schemas.microsoft.com/office/drawing/2014/main" id="{D9428FD1-4FBA-4869-A514-9E6E1888C930}"/>
              </a:ext>
            </a:extLst>
          </p:cNvPr>
          <p:cNvSpPr txBox="1"/>
          <p:nvPr/>
        </p:nvSpPr>
        <p:spPr>
          <a:xfrm>
            <a:off x="479376" y="536659"/>
            <a:ext cx="1008112" cy="1596197"/>
          </a:xfrm>
          <a:prstGeom prst="rect">
            <a:avLst/>
          </a:prstGeom>
          <a:noFill/>
        </p:spPr>
        <p:txBody>
          <a:bodyPr wrap="square" tIns="72000" rtlCol="0" anchor="ctr">
            <a:spAutoFit/>
          </a:bodyPr>
          <a:lstStyle/>
          <a:p>
            <a:r>
              <a:rPr lang="es-MX" sz="9600" dirty="0">
                <a:solidFill>
                  <a:srgbClr val="C00000"/>
                </a:solidFill>
                <a:latin typeface="Adobe Garamond Pro Bold" panose="02020702060506020403" pitchFamily="18" charset="0"/>
              </a:rPr>
              <a:t>P</a:t>
            </a:r>
          </a:p>
        </p:txBody>
      </p:sp>
    </p:spTree>
    <p:extLst>
      <p:ext uri="{BB962C8B-B14F-4D97-AF65-F5344CB8AC3E}">
        <p14:creationId xmlns:p14="http://schemas.microsoft.com/office/powerpoint/2010/main" val="1452956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9A60FCE5-705F-4E4B-B2A5-039C449A1079}"/>
              </a:ext>
            </a:extLst>
          </p:cNvPr>
          <p:cNvSpPr txBox="1"/>
          <p:nvPr/>
        </p:nvSpPr>
        <p:spPr>
          <a:xfrm>
            <a:off x="983432" y="116632"/>
            <a:ext cx="11208568" cy="523220"/>
          </a:xfrm>
          <a:prstGeom prst="rect">
            <a:avLst/>
          </a:prstGeom>
          <a:noFill/>
        </p:spPr>
        <p:txBody>
          <a:bodyPr wrap="square" rtlCol="0">
            <a:spAutoFit/>
          </a:bodyPr>
          <a:lstStyle/>
          <a:p>
            <a:pPr algn="ctr"/>
            <a:r>
              <a:rPr lang="es-MX" sz="2800" b="1" dirty="0">
                <a:solidFill>
                  <a:schemeClr val="bg1"/>
                </a:solidFill>
                <a:latin typeface="Lucida Sans Unicode" panose="020B0602030504020204" pitchFamily="34" charset="0"/>
                <a:cs typeface="Lucida Sans Unicode" panose="020B0602030504020204" pitchFamily="34" charset="0"/>
              </a:rPr>
              <a:t>JESÚS ES NUESTRO REY</a:t>
            </a:r>
          </a:p>
        </p:txBody>
      </p:sp>
      <p:sp>
        <p:nvSpPr>
          <p:cNvPr id="3" name="CuadroTexto 2">
            <a:extLst>
              <a:ext uri="{FF2B5EF4-FFF2-40B4-BE49-F238E27FC236}">
                <a16:creationId xmlns:a16="http://schemas.microsoft.com/office/drawing/2014/main" id="{8FA79ECF-8C03-4172-A74C-1E6325E21E02}"/>
              </a:ext>
            </a:extLst>
          </p:cNvPr>
          <p:cNvSpPr txBox="1"/>
          <p:nvPr/>
        </p:nvSpPr>
        <p:spPr>
          <a:xfrm>
            <a:off x="335360" y="767606"/>
            <a:ext cx="8330736" cy="830997"/>
          </a:xfrm>
          <a:prstGeom prst="rect">
            <a:avLst/>
          </a:prstGeom>
          <a:noFill/>
        </p:spPr>
        <p:txBody>
          <a:bodyPr wrap="square" rtlCol="0">
            <a:spAutoFit/>
          </a:bodyPr>
          <a:lstStyle/>
          <a:p>
            <a:pPr algn="just"/>
            <a:r>
              <a:rPr lang="es-MX" sz="1600" b="1" i="1" dirty="0">
                <a:cs typeface="Times New Roman" panose="02020603050405020304" pitchFamily="18" charset="0"/>
              </a:rPr>
              <a:t>“Ahora bien, el punto principal de lo que venimos diciendo es que tenemos tal sumo sacerdote, el cual se sentó a la diestra del trono de la Majestad en los cielos,”. (Hebreos 8: 1) </a:t>
            </a:r>
          </a:p>
          <a:p>
            <a:pPr algn="just"/>
            <a:r>
              <a:rPr lang="es-MX" sz="1600" b="1" dirty="0">
                <a:cs typeface="Times New Roman" panose="02020603050405020304" pitchFamily="18" charset="0"/>
              </a:rPr>
              <a:t>Lee Hebreos 1:5 al 14. ¿Qué está sucediendo aquí?</a:t>
            </a:r>
          </a:p>
        </p:txBody>
      </p:sp>
      <p:sp>
        <p:nvSpPr>
          <p:cNvPr id="4" name="CuadroTexto 3">
            <a:extLst>
              <a:ext uri="{FF2B5EF4-FFF2-40B4-BE49-F238E27FC236}">
                <a16:creationId xmlns:a16="http://schemas.microsoft.com/office/drawing/2014/main" id="{89BD9609-DA3E-492E-895A-A27A97EEBCFD}"/>
              </a:ext>
            </a:extLst>
          </p:cNvPr>
          <p:cNvSpPr txBox="1">
            <a:spLocks/>
          </p:cNvSpPr>
          <p:nvPr/>
        </p:nvSpPr>
        <p:spPr>
          <a:xfrm>
            <a:off x="335360" y="1726358"/>
            <a:ext cx="8330736" cy="4991512"/>
          </a:xfrm>
          <a:prstGeom prst="rect">
            <a:avLst/>
          </a:prstGeom>
          <a:noFill/>
        </p:spPr>
        <p:txBody>
          <a:bodyPr wrap="square" rtlCol="0">
            <a:normAutofit fontScale="92500" lnSpcReduction="20000"/>
          </a:bodyPr>
          <a:lstStyle>
            <a:defPPr>
              <a:defRPr lang="en-US"/>
            </a:defPPr>
            <a:lvl1pPr indent="0" algn="just">
              <a:spcAft>
                <a:spcPts val="1200"/>
              </a:spcAft>
              <a:buFont typeface="Wingdings" panose="05000000000000000000" pitchFamily="2" charset="2"/>
              <a:buNone/>
              <a:defRPr>
                <a:latin typeface="Lucida Fax" panose="02060602050505020204" pitchFamily="18" charset="0"/>
              </a:defRPr>
            </a:lvl1pPr>
            <a:lvl2pPr marL="800100" lvl="1" indent="-342900" algn="just">
              <a:spcAft>
                <a:spcPts val="600"/>
              </a:spcAft>
              <a:buFont typeface="+mj-lt"/>
              <a:buAutoNum type="arabicPeriod"/>
              <a:defRPr sz="1600" i="1" u="sng">
                <a:latin typeface="Arial Rounded MT Bold" panose="020F0704030504030204" pitchFamily="34" charset="0"/>
              </a:defRPr>
            </a:lvl2pPr>
          </a:lstStyle>
          <a:p>
            <a:pPr>
              <a:spcAft>
                <a:spcPts val="300"/>
              </a:spcAft>
            </a:pPr>
            <a:r>
              <a:rPr lang="es-MX" b="1" dirty="0">
                <a:solidFill>
                  <a:schemeClr val="accent1">
                    <a:lumMod val="75000"/>
                  </a:schemeClr>
                </a:solidFill>
                <a:latin typeface="Calibri Light" panose="020F0302020204030204" pitchFamily="34" charset="0"/>
                <a:ea typeface="Adobe Heiti Std R" panose="020B0400000000000000" pitchFamily="34" charset="-128"/>
                <a:cs typeface="Times New Roman" panose="02020603050405020304" pitchFamily="18" charset="0"/>
              </a:rPr>
              <a:t>R:</a:t>
            </a:r>
            <a:r>
              <a:rPr lang="es-MX" b="1" dirty="0">
                <a:solidFill>
                  <a:schemeClr val="accent1">
                    <a:lumMod val="75000"/>
                  </a:schemeClr>
                </a:solidFill>
                <a:latin typeface="Calibri Light" panose="020F0302020204030204" pitchFamily="34" charset="0"/>
                <a:cs typeface="Times New Roman" panose="02020603050405020304" pitchFamily="18" charset="0"/>
              </a:rPr>
              <a:t> </a:t>
            </a:r>
            <a:r>
              <a:rPr lang="es-MX" b="1" dirty="0">
                <a:solidFill>
                  <a:schemeClr val="accent1">
                    <a:lumMod val="75000"/>
                  </a:schemeClr>
                </a:solidFill>
                <a:latin typeface="Calibri Light" panose="020F0302020204030204" pitchFamily="34" charset="0"/>
                <a:ea typeface="Adobe Heiti Std R" panose="020B0400000000000000" pitchFamily="34" charset="-128"/>
                <a:cs typeface="Times New Roman" panose="02020603050405020304" pitchFamily="18" charset="0"/>
              </a:rPr>
              <a:t>La ceremonia de entronización del Hijo. En primer lugar, Dios adopta a Jesús como su Hijo real (</a:t>
            </a:r>
            <a:r>
              <a:rPr lang="es-MX" b="1" dirty="0" err="1">
                <a:solidFill>
                  <a:schemeClr val="accent1">
                    <a:lumMod val="75000"/>
                  </a:schemeClr>
                </a:solidFill>
                <a:latin typeface="Calibri Light" panose="020F0302020204030204" pitchFamily="34" charset="0"/>
                <a:ea typeface="Adobe Heiti Std R" panose="020B0400000000000000" pitchFamily="34" charset="-128"/>
                <a:cs typeface="Times New Roman" panose="02020603050405020304" pitchFamily="18" charset="0"/>
              </a:rPr>
              <a:t>Heb</a:t>
            </a:r>
            <a:r>
              <a:rPr lang="es-MX" b="1" dirty="0">
                <a:solidFill>
                  <a:schemeClr val="accent1">
                    <a:lumMod val="75000"/>
                  </a:schemeClr>
                </a:solidFill>
                <a:latin typeface="Calibri Light" panose="020F0302020204030204" pitchFamily="34" charset="0"/>
                <a:ea typeface="Adobe Heiti Std R" panose="020B0400000000000000" pitchFamily="34" charset="-128"/>
                <a:cs typeface="Times New Roman" panose="02020603050405020304" pitchFamily="18" charset="0"/>
              </a:rPr>
              <a:t>. 1:5). En segundo lugar, Dios presenta al Hijo ante la corte celestial, que lo adora (</a:t>
            </a:r>
            <a:r>
              <a:rPr lang="es-MX" b="1" dirty="0" err="1">
                <a:solidFill>
                  <a:schemeClr val="accent1">
                    <a:lumMod val="75000"/>
                  </a:schemeClr>
                </a:solidFill>
                <a:latin typeface="Calibri Light" panose="020F0302020204030204" pitchFamily="34" charset="0"/>
                <a:ea typeface="Adobe Heiti Std R" panose="020B0400000000000000" pitchFamily="34" charset="-128"/>
                <a:cs typeface="Times New Roman" panose="02020603050405020304" pitchFamily="18" charset="0"/>
              </a:rPr>
              <a:t>Heb</a:t>
            </a:r>
            <a:r>
              <a:rPr lang="es-MX" b="1" dirty="0">
                <a:solidFill>
                  <a:schemeClr val="accent1">
                    <a:lumMod val="75000"/>
                  </a:schemeClr>
                </a:solidFill>
                <a:latin typeface="Calibri Light" panose="020F0302020204030204" pitchFamily="34" charset="0"/>
                <a:ea typeface="Adobe Heiti Std R" panose="020B0400000000000000" pitchFamily="34" charset="-128"/>
                <a:cs typeface="Times New Roman" panose="02020603050405020304" pitchFamily="18" charset="0"/>
              </a:rPr>
              <a:t>. 1:6, 8) mientras el Señor proclama el gobierno eterno del Hijo (</a:t>
            </a:r>
            <a:r>
              <a:rPr lang="es-MX" b="1" dirty="0" err="1">
                <a:solidFill>
                  <a:schemeClr val="accent1">
                    <a:lumMod val="75000"/>
                  </a:schemeClr>
                </a:solidFill>
                <a:latin typeface="Calibri Light" panose="020F0302020204030204" pitchFamily="34" charset="0"/>
                <a:ea typeface="Adobe Heiti Std R" panose="020B0400000000000000" pitchFamily="34" charset="-128"/>
                <a:cs typeface="Times New Roman" panose="02020603050405020304" pitchFamily="18" charset="0"/>
              </a:rPr>
              <a:t>Heb</a:t>
            </a:r>
            <a:r>
              <a:rPr lang="es-MX" b="1" dirty="0">
                <a:solidFill>
                  <a:schemeClr val="accent1">
                    <a:lumMod val="75000"/>
                  </a:schemeClr>
                </a:solidFill>
                <a:latin typeface="Calibri Light" panose="020F0302020204030204" pitchFamily="34" charset="0"/>
                <a:ea typeface="Adobe Heiti Std R" panose="020B0400000000000000" pitchFamily="34" charset="-128"/>
                <a:cs typeface="Times New Roman" panose="02020603050405020304" pitchFamily="18" charset="0"/>
              </a:rPr>
              <a:t>. 1:8-12). En tercer lugar, Dios entroniza al Hijo: el otorgamiento del poder en sí (</a:t>
            </a:r>
            <a:r>
              <a:rPr lang="es-MX" b="1" dirty="0" err="1">
                <a:solidFill>
                  <a:schemeClr val="accent1">
                    <a:lumMod val="75000"/>
                  </a:schemeClr>
                </a:solidFill>
                <a:latin typeface="Calibri Light" panose="020F0302020204030204" pitchFamily="34" charset="0"/>
                <a:ea typeface="Adobe Heiti Std R" panose="020B0400000000000000" pitchFamily="34" charset="-128"/>
                <a:cs typeface="Times New Roman" panose="02020603050405020304" pitchFamily="18" charset="0"/>
              </a:rPr>
              <a:t>Heb</a:t>
            </a:r>
            <a:r>
              <a:rPr lang="es-MX" b="1" dirty="0">
                <a:solidFill>
                  <a:schemeClr val="accent1">
                    <a:lumMod val="75000"/>
                  </a:schemeClr>
                </a:solidFill>
                <a:latin typeface="Calibri Light" panose="020F0302020204030204" pitchFamily="34" charset="0"/>
                <a:ea typeface="Adobe Heiti Std R" panose="020B0400000000000000" pitchFamily="34" charset="-128"/>
                <a:cs typeface="Times New Roman" panose="02020603050405020304" pitchFamily="18" charset="0"/>
              </a:rPr>
              <a:t>. 1:13, 14).</a:t>
            </a:r>
            <a:endParaRPr lang="es-MX" b="1" i="1" dirty="0">
              <a:solidFill>
                <a:schemeClr val="accent1">
                  <a:lumMod val="75000"/>
                </a:schemeClr>
              </a:solidFill>
              <a:latin typeface="Calibri Light" panose="020F0302020204030204" pitchFamily="34" charset="0"/>
              <a:ea typeface="Adobe Heiti Std R" panose="020B0400000000000000" pitchFamily="34" charset="-128"/>
              <a:cs typeface="Times New Roman" panose="02020603050405020304" pitchFamily="18" charset="0"/>
            </a:endParaRPr>
          </a:p>
          <a:p>
            <a:pPr>
              <a:spcAft>
                <a:spcPts val="300"/>
              </a:spcAft>
            </a:pPr>
            <a:r>
              <a:rPr lang="es-MX" dirty="0">
                <a:latin typeface="Calibri Light" panose="020F0302020204030204" pitchFamily="34" charset="0"/>
                <a:ea typeface="Adobe Heiti Std R" panose="020B0400000000000000" pitchFamily="34" charset="-128"/>
                <a:cs typeface="Times New Roman" panose="02020603050405020304" pitchFamily="18" charset="0"/>
              </a:rPr>
              <a:t>Dios le concedió a Adán y a Eva el dominio de este mundo (</a:t>
            </a:r>
            <a:r>
              <a:rPr lang="es-MX" dirty="0" err="1">
                <a:latin typeface="Calibri Light" panose="020F0302020204030204" pitchFamily="34" charset="0"/>
                <a:ea typeface="Adobe Heiti Std R" panose="020B0400000000000000" pitchFamily="34" charset="-128"/>
                <a:cs typeface="Times New Roman" panose="02020603050405020304" pitchFamily="18" charset="0"/>
              </a:rPr>
              <a:t>Gn</a:t>
            </a:r>
            <a:r>
              <a:rPr lang="es-MX" dirty="0">
                <a:latin typeface="Calibri Light" panose="020F0302020204030204" pitchFamily="34" charset="0"/>
                <a:ea typeface="Adobe Heiti Std R" panose="020B0400000000000000" pitchFamily="34" charset="-128"/>
                <a:cs typeface="Times New Roman" panose="02020603050405020304" pitchFamily="18" charset="0"/>
              </a:rPr>
              <a:t>. 1:28). Al pecar ellos, Satanás usurpó ese dominio (</a:t>
            </a:r>
            <a:r>
              <a:rPr lang="es-MX" dirty="0" err="1">
                <a:latin typeface="Calibri Light" panose="020F0302020204030204" pitchFamily="34" charset="0"/>
                <a:ea typeface="Adobe Heiti Std R" panose="020B0400000000000000" pitchFamily="34" charset="-128"/>
                <a:cs typeface="Times New Roman" panose="02020603050405020304" pitchFamily="18" charset="0"/>
              </a:rPr>
              <a:t>Jn</a:t>
            </a:r>
            <a:r>
              <a:rPr lang="es-MX" dirty="0">
                <a:latin typeface="Calibri Light" panose="020F0302020204030204" pitchFamily="34" charset="0"/>
                <a:ea typeface="Adobe Heiti Std R" panose="020B0400000000000000" pitchFamily="34" charset="-128"/>
                <a:cs typeface="Times New Roman" panose="02020603050405020304" pitchFamily="18" charset="0"/>
              </a:rPr>
              <a:t>. 12:31). Dios prometió que una Simiente restauraría a la humanidad (</a:t>
            </a:r>
            <a:r>
              <a:rPr lang="es-MX" dirty="0" err="1">
                <a:latin typeface="Calibri Light" panose="020F0302020204030204" pitchFamily="34" charset="0"/>
                <a:ea typeface="Adobe Heiti Std R" panose="020B0400000000000000" pitchFamily="34" charset="-128"/>
                <a:cs typeface="Times New Roman" panose="02020603050405020304" pitchFamily="18" charset="0"/>
              </a:rPr>
              <a:t>Gn</a:t>
            </a:r>
            <a:r>
              <a:rPr lang="es-MX" dirty="0">
                <a:latin typeface="Calibri Light" panose="020F0302020204030204" pitchFamily="34" charset="0"/>
                <a:ea typeface="Adobe Heiti Std R" panose="020B0400000000000000" pitchFamily="34" charset="-128"/>
                <a:cs typeface="Times New Roman" panose="02020603050405020304" pitchFamily="18" charset="0"/>
              </a:rPr>
              <a:t>. 3:15; 22:18; </a:t>
            </a:r>
            <a:r>
              <a:rPr lang="es-MX" dirty="0" err="1">
                <a:latin typeface="Calibri Light" panose="020F0302020204030204" pitchFamily="34" charset="0"/>
                <a:ea typeface="Adobe Heiti Std R" panose="020B0400000000000000" pitchFamily="34" charset="-128"/>
                <a:cs typeface="Times New Roman" panose="02020603050405020304" pitchFamily="18" charset="0"/>
              </a:rPr>
              <a:t>Gál</a:t>
            </a:r>
            <a:r>
              <a:rPr lang="es-MX" dirty="0">
                <a:latin typeface="Calibri Light" panose="020F0302020204030204" pitchFamily="34" charset="0"/>
                <a:ea typeface="Adobe Heiti Std R" panose="020B0400000000000000" pitchFamily="34" charset="-128"/>
                <a:cs typeface="Times New Roman" panose="02020603050405020304" pitchFamily="18" charset="0"/>
              </a:rPr>
              <a:t>. 3:16). Dios le concedió a Adán y a Eva el dominio de este mundo (</a:t>
            </a:r>
            <a:r>
              <a:rPr lang="es-MX" dirty="0" err="1">
                <a:latin typeface="Calibri Light" panose="020F0302020204030204" pitchFamily="34" charset="0"/>
                <a:ea typeface="Adobe Heiti Std R" panose="020B0400000000000000" pitchFamily="34" charset="-128"/>
                <a:cs typeface="Times New Roman" panose="02020603050405020304" pitchFamily="18" charset="0"/>
              </a:rPr>
              <a:t>Gn</a:t>
            </a:r>
            <a:r>
              <a:rPr lang="es-MX" dirty="0">
                <a:latin typeface="Calibri Light" panose="020F0302020204030204" pitchFamily="34" charset="0"/>
                <a:ea typeface="Adobe Heiti Std R" panose="020B0400000000000000" pitchFamily="34" charset="-128"/>
                <a:cs typeface="Times New Roman" panose="02020603050405020304" pitchFamily="18" charset="0"/>
              </a:rPr>
              <a:t>. 1:28). Al pecar ellos, Satanás usurpó ese dominio (</a:t>
            </a:r>
            <a:r>
              <a:rPr lang="es-MX" dirty="0" err="1">
                <a:latin typeface="Calibri Light" panose="020F0302020204030204" pitchFamily="34" charset="0"/>
                <a:ea typeface="Adobe Heiti Std R" panose="020B0400000000000000" pitchFamily="34" charset="-128"/>
                <a:cs typeface="Times New Roman" panose="02020603050405020304" pitchFamily="18" charset="0"/>
              </a:rPr>
              <a:t>Jn</a:t>
            </a:r>
            <a:r>
              <a:rPr lang="es-MX" dirty="0">
                <a:latin typeface="Calibri Light" panose="020F0302020204030204" pitchFamily="34" charset="0"/>
                <a:ea typeface="Adobe Heiti Std R" panose="020B0400000000000000" pitchFamily="34" charset="-128"/>
                <a:cs typeface="Times New Roman" panose="02020603050405020304" pitchFamily="18" charset="0"/>
              </a:rPr>
              <a:t>. 12:31). Dios prometió que una Simiente restauraría a la humanidad (</a:t>
            </a:r>
            <a:r>
              <a:rPr lang="es-MX" dirty="0" err="1">
                <a:latin typeface="Calibri Light" panose="020F0302020204030204" pitchFamily="34" charset="0"/>
                <a:ea typeface="Adobe Heiti Std R" panose="020B0400000000000000" pitchFamily="34" charset="-128"/>
                <a:cs typeface="Times New Roman" panose="02020603050405020304" pitchFamily="18" charset="0"/>
              </a:rPr>
              <a:t>Gn</a:t>
            </a:r>
            <a:r>
              <a:rPr lang="es-MX" dirty="0">
                <a:latin typeface="Calibri Light" panose="020F0302020204030204" pitchFamily="34" charset="0"/>
                <a:ea typeface="Adobe Heiti Std R" panose="020B0400000000000000" pitchFamily="34" charset="-128"/>
                <a:cs typeface="Times New Roman" panose="02020603050405020304" pitchFamily="18" charset="0"/>
              </a:rPr>
              <a:t>. 3:15; 22:18; </a:t>
            </a:r>
            <a:r>
              <a:rPr lang="es-MX" dirty="0" err="1">
                <a:latin typeface="Calibri Light" panose="020F0302020204030204" pitchFamily="34" charset="0"/>
                <a:ea typeface="Adobe Heiti Std R" panose="020B0400000000000000" pitchFamily="34" charset="-128"/>
                <a:cs typeface="Times New Roman" panose="02020603050405020304" pitchFamily="18" charset="0"/>
              </a:rPr>
              <a:t>Gál</a:t>
            </a:r>
            <a:r>
              <a:rPr lang="es-MX" dirty="0">
                <a:latin typeface="Calibri Light" panose="020F0302020204030204" pitchFamily="34" charset="0"/>
                <a:ea typeface="Adobe Heiti Std R" panose="020B0400000000000000" pitchFamily="34" charset="-128"/>
                <a:cs typeface="Times New Roman" panose="02020603050405020304" pitchFamily="18" charset="0"/>
              </a:rPr>
              <a:t>. 3:16). Dios cumplió en Jesús las promesas hechas a David: Dios le dio un nombre “excelente” (</a:t>
            </a:r>
            <a:r>
              <a:rPr lang="es-MX" dirty="0" err="1">
                <a:latin typeface="Calibri Light" panose="020F0302020204030204" pitchFamily="34" charset="0"/>
                <a:ea typeface="Adobe Heiti Std R" panose="020B0400000000000000" pitchFamily="34" charset="-128"/>
                <a:cs typeface="Times New Roman" panose="02020603050405020304" pitchFamily="18" charset="0"/>
              </a:rPr>
              <a:t>Heb</a:t>
            </a:r>
            <a:r>
              <a:rPr lang="es-MX" dirty="0">
                <a:latin typeface="Calibri Light" panose="020F0302020204030204" pitchFamily="34" charset="0"/>
                <a:ea typeface="Adobe Heiti Std R" panose="020B0400000000000000" pitchFamily="34" charset="-128"/>
                <a:cs typeface="Times New Roman" panose="02020603050405020304" pitchFamily="18" charset="0"/>
              </a:rPr>
              <a:t>. 1:4), lo adoptó como a su propio Hijo (</a:t>
            </a:r>
            <a:r>
              <a:rPr lang="es-MX" dirty="0" err="1">
                <a:latin typeface="Calibri Light" panose="020F0302020204030204" pitchFamily="34" charset="0"/>
                <a:ea typeface="Adobe Heiti Std R" panose="020B0400000000000000" pitchFamily="34" charset="-128"/>
                <a:cs typeface="Times New Roman" panose="02020603050405020304" pitchFamily="18" charset="0"/>
              </a:rPr>
              <a:t>Heb</a:t>
            </a:r>
            <a:r>
              <a:rPr lang="es-MX" dirty="0">
                <a:latin typeface="Calibri Light" panose="020F0302020204030204" pitchFamily="34" charset="0"/>
                <a:ea typeface="Adobe Heiti Std R" panose="020B0400000000000000" pitchFamily="34" charset="-128"/>
                <a:cs typeface="Times New Roman" panose="02020603050405020304" pitchFamily="18" charset="0"/>
              </a:rPr>
              <a:t>. 1:5), estableció su trono para siempre (</a:t>
            </a:r>
            <a:r>
              <a:rPr lang="es-MX" dirty="0" err="1">
                <a:latin typeface="Calibri Light" panose="020F0302020204030204" pitchFamily="34" charset="0"/>
                <a:ea typeface="Adobe Heiti Std R" panose="020B0400000000000000" pitchFamily="34" charset="-128"/>
                <a:cs typeface="Times New Roman" panose="02020603050405020304" pitchFamily="18" charset="0"/>
              </a:rPr>
              <a:t>Heb</a:t>
            </a:r>
            <a:r>
              <a:rPr lang="es-MX" dirty="0">
                <a:latin typeface="Calibri Light" panose="020F0302020204030204" pitchFamily="34" charset="0"/>
                <a:ea typeface="Adobe Heiti Std R" panose="020B0400000000000000" pitchFamily="34" charset="-128"/>
                <a:cs typeface="Times New Roman" panose="02020603050405020304" pitchFamily="18" charset="0"/>
              </a:rPr>
              <a:t>. 1:8, 12) y lo sentó a su “diestra” (</a:t>
            </a:r>
            <a:r>
              <a:rPr lang="es-MX" dirty="0" err="1">
                <a:latin typeface="Calibri Light" panose="020F0302020204030204" pitchFamily="34" charset="0"/>
                <a:ea typeface="Adobe Heiti Std R" panose="020B0400000000000000" pitchFamily="34" charset="-128"/>
                <a:cs typeface="Times New Roman" panose="02020603050405020304" pitchFamily="18" charset="0"/>
              </a:rPr>
              <a:t>Heb</a:t>
            </a:r>
            <a:r>
              <a:rPr lang="es-MX" dirty="0">
                <a:latin typeface="Calibri Light" panose="020F0302020204030204" pitchFamily="34" charset="0"/>
                <a:ea typeface="Adobe Heiti Std R" panose="020B0400000000000000" pitchFamily="34" charset="-128"/>
                <a:cs typeface="Times New Roman" panose="02020603050405020304" pitchFamily="18" charset="0"/>
              </a:rPr>
              <a:t>. 1:13, 14). </a:t>
            </a:r>
          </a:p>
          <a:p>
            <a:pPr>
              <a:spcAft>
                <a:spcPts val="300"/>
              </a:spcAft>
            </a:pPr>
            <a:r>
              <a:rPr lang="es-MX" b="1" dirty="0">
                <a:latin typeface="+mn-lt"/>
                <a:cs typeface="Times New Roman" panose="02020603050405020304" pitchFamily="18" charset="0"/>
              </a:rPr>
              <a:t>El que no duerme, sino que obra incesantemente por el cumplimiento de sus propósitos, hará progresar su causa. Estorbará los planes de los impíos y confundirá los proyectos de quienes intenten perjudicar a su pueblo. El que es el Rey, Jehová de los ejércitos, está sentado entre los querubines, y en medio de la guerra y el tumulto de las naciones guarda aún a sus hijos. El que gobierna en los cielos es nuestro Salvador. Mide cada aflicción, vigila el fuego del horno que debe probar a cada alma. Cuando las fortificaciones de los reyes caigan derribadas, cuando las flechas de la ira atraviesen los corazones de sus enemigos, su pueblo permanecerá seguro en sus manos </a:t>
            </a:r>
            <a:r>
              <a:rPr lang="es-MX" i="1" dirty="0">
                <a:latin typeface="+mn-lt"/>
                <a:cs typeface="Times New Roman" panose="02020603050405020304" pitchFamily="18" charset="0"/>
              </a:rPr>
              <a:t>(El discurso maestro de Jesucristo, p. 102).</a:t>
            </a:r>
          </a:p>
          <a:p>
            <a:pPr>
              <a:spcAft>
                <a:spcPts val="600"/>
              </a:spcAft>
            </a:pPr>
            <a:r>
              <a:rPr lang="es-MX" sz="1700" b="1" dirty="0">
                <a:latin typeface="+mn-lt"/>
                <a:cs typeface="Times New Roman" panose="02020603050405020304" pitchFamily="18" charset="0"/>
              </a:rPr>
              <a:t>Reflexionando: </a:t>
            </a:r>
            <a:r>
              <a:rPr lang="es-MX" b="1" dirty="0">
                <a:solidFill>
                  <a:srgbClr val="FF0000"/>
                </a:solidFill>
                <a:latin typeface="+mn-lt"/>
                <a:cs typeface="Times New Roman" panose="02020603050405020304" pitchFamily="18" charset="0"/>
              </a:rPr>
              <a:t>Cómo podemos consolarnos –especialmente en medio de las pruebas– al saber que Jesús es el Gobernante del Universo?</a:t>
            </a:r>
          </a:p>
        </p:txBody>
      </p:sp>
      <p:sp>
        <p:nvSpPr>
          <p:cNvPr id="7" name="Rectángulo 6">
            <a:extLst>
              <a:ext uri="{FF2B5EF4-FFF2-40B4-BE49-F238E27FC236}">
                <a16:creationId xmlns:a16="http://schemas.microsoft.com/office/drawing/2014/main" id="{7D894886-35AB-4DD7-B4C9-9E3B7DB15D1F}"/>
              </a:ext>
            </a:extLst>
          </p:cNvPr>
          <p:cNvSpPr/>
          <p:nvPr/>
        </p:nvSpPr>
        <p:spPr>
          <a:xfrm>
            <a:off x="8666096" y="1484784"/>
            <a:ext cx="3522960" cy="4991512"/>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314555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D126CC4B-19D4-4EFB-91C6-10C409E8AE4C}"/>
              </a:ext>
            </a:extLst>
          </p:cNvPr>
          <p:cNvSpPr txBox="1"/>
          <p:nvPr/>
        </p:nvSpPr>
        <p:spPr>
          <a:xfrm>
            <a:off x="1127448" y="97468"/>
            <a:ext cx="11064552" cy="523220"/>
          </a:xfrm>
          <a:prstGeom prst="rect">
            <a:avLst/>
          </a:prstGeom>
          <a:noFill/>
        </p:spPr>
        <p:txBody>
          <a:bodyPr wrap="square" rtlCol="0">
            <a:spAutoFit/>
          </a:bodyPr>
          <a:lstStyle/>
          <a:p>
            <a:pPr algn="ctr"/>
            <a:r>
              <a:rPr lang="es-MX" sz="2800" b="1" dirty="0">
                <a:solidFill>
                  <a:schemeClr val="bg1"/>
                </a:solidFill>
                <a:latin typeface="Lucida Sans Unicode" panose="020B0602030504020204" pitchFamily="34" charset="0"/>
                <a:cs typeface="Lucida Sans Unicode" panose="020B0602030504020204" pitchFamily="34" charset="0"/>
              </a:rPr>
              <a:t>JESÚS ES NUESTRO MEDIADOR</a:t>
            </a:r>
          </a:p>
        </p:txBody>
      </p:sp>
      <p:sp>
        <p:nvSpPr>
          <p:cNvPr id="3" name="CuadroTexto 2">
            <a:extLst>
              <a:ext uri="{FF2B5EF4-FFF2-40B4-BE49-F238E27FC236}">
                <a16:creationId xmlns:a16="http://schemas.microsoft.com/office/drawing/2014/main" id="{5FFD46A8-FA4E-4988-B200-B6C6AFEB7E7B}"/>
              </a:ext>
            </a:extLst>
          </p:cNvPr>
          <p:cNvSpPr txBox="1"/>
          <p:nvPr/>
        </p:nvSpPr>
        <p:spPr>
          <a:xfrm>
            <a:off x="335360" y="620688"/>
            <a:ext cx="8330736" cy="1400383"/>
          </a:xfrm>
          <a:prstGeom prst="rect">
            <a:avLst/>
          </a:prstGeom>
          <a:noFill/>
        </p:spPr>
        <p:txBody>
          <a:bodyPr wrap="square" rtlCol="0">
            <a:spAutoFit/>
          </a:bodyPr>
          <a:lstStyle/>
          <a:p>
            <a:pPr algn="just"/>
            <a:r>
              <a:rPr lang="es-MX" sz="1700" b="1" i="1" dirty="0">
                <a:cs typeface="Times New Roman" panose="02020603050405020304" pitchFamily="18" charset="0"/>
              </a:rPr>
              <a:t>“Ministro del santuario, y de aquel verdadero tabernáculo que levantó el Señor, y no el hombre.” (Hebreos 8: 2).</a:t>
            </a:r>
          </a:p>
          <a:p>
            <a:pPr algn="just"/>
            <a:r>
              <a:rPr lang="es-MX" sz="1700" b="1" dirty="0"/>
              <a:t>Compara Éxodo 4:22 y 23 con 2 Samuel 7:12 al 14; Deuteronomio 12:8 al 10 con 2 Samuel 7:9 al 11; y Deuteronomio 12:13 y 14 con Salmo 132:1 al 5 y 11 al 14. ¿Qué promesas a Israel se cumplirían a través del Rey davídico prometido?</a:t>
            </a:r>
          </a:p>
        </p:txBody>
      </p:sp>
      <p:sp>
        <p:nvSpPr>
          <p:cNvPr id="4" name="CuadroTexto 3">
            <a:extLst>
              <a:ext uri="{FF2B5EF4-FFF2-40B4-BE49-F238E27FC236}">
                <a16:creationId xmlns:a16="http://schemas.microsoft.com/office/drawing/2014/main" id="{4982B9E0-250B-4576-B4CC-67D7FE143C56}"/>
              </a:ext>
            </a:extLst>
          </p:cNvPr>
          <p:cNvSpPr txBox="1">
            <a:spLocks/>
          </p:cNvSpPr>
          <p:nvPr/>
        </p:nvSpPr>
        <p:spPr>
          <a:xfrm>
            <a:off x="335360" y="2014974"/>
            <a:ext cx="8330736" cy="5014426"/>
          </a:xfrm>
          <a:prstGeom prst="rect">
            <a:avLst/>
          </a:prstGeom>
          <a:noFill/>
        </p:spPr>
        <p:txBody>
          <a:bodyPr wrap="square" rtlCol="0">
            <a:normAutofit fontScale="92500" lnSpcReduction="20000"/>
          </a:bodyPr>
          <a:lstStyle>
            <a:defPPr>
              <a:defRPr lang="en-US"/>
            </a:defPPr>
            <a:lvl1pPr indent="0" algn="just">
              <a:spcAft>
                <a:spcPts val="300"/>
              </a:spcAft>
              <a:buFont typeface="Wingdings" panose="05000000000000000000" pitchFamily="2" charset="2"/>
              <a:buNone/>
              <a:defRPr b="1">
                <a:solidFill>
                  <a:schemeClr val="accent1">
                    <a:lumMod val="75000"/>
                  </a:schemeClr>
                </a:solidFill>
                <a:latin typeface="Calibri Light" panose="020F0302020204030204" pitchFamily="34" charset="0"/>
                <a:ea typeface="Adobe Heiti Std R" panose="020B0400000000000000" pitchFamily="34" charset="-128"/>
                <a:cs typeface="Times New Roman" panose="02020603050405020304" pitchFamily="18" charset="0"/>
              </a:defRPr>
            </a:lvl1pPr>
            <a:lvl2pPr marL="800100" lvl="1" indent="-342900" algn="just">
              <a:spcAft>
                <a:spcPts val="600"/>
              </a:spcAft>
              <a:buFont typeface="+mj-lt"/>
              <a:buAutoNum type="arabicPeriod"/>
              <a:defRPr sz="1600" i="1" u="sng">
                <a:latin typeface="Arial Rounded MT Bold" panose="020F0704030504030204" pitchFamily="34" charset="0"/>
              </a:defRPr>
            </a:lvl2pPr>
          </a:lstStyle>
          <a:p>
            <a:r>
              <a:rPr lang="es-MX" dirty="0"/>
              <a:t>R: Estas promesas para Israel se transfirieron al Rey davídico prometido. Sería adoptado como hijo de Dios, Dios le daría descanso de sus enemigos y construiría un templo para Dios en Sion, donde moraría el nombre de Dios.</a:t>
            </a:r>
          </a:p>
          <a:p>
            <a:r>
              <a:rPr lang="es-MX" b="0" dirty="0">
                <a:solidFill>
                  <a:prstClr val="black"/>
                </a:solidFill>
                <a:latin typeface="Calibri Light" panose="020F0302020204030204"/>
                <a:ea typeface="+mn-ea"/>
              </a:rPr>
              <a:t>Un mediador es una persona que se interpone entre dos partes para llegar a un acuerdo o establecer una relación. En el judaísmo, Moisés es el mediador principal del pacto del Sinaí (</a:t>
            </a:r>
            <a:r>
              <a:rPr lang="es-MX" b="0" dirty="0" err="1">
                <a:solidFill>
                  <a:prstClr val="black"/>
                </a:solidFill>
                <a:latin typeface="Calibri Light" panose="020F0302020204030204"/>
                <a:ea typeface="+mn-ea"/>
              </a:rPr>
              <a:t>Gál</a:t>
            </a:r>
            <a:r>
              <a:rPr lang="es-MX" b="0" dirty="0">
                <a:solidFill>
                  <a:prstClr val="black"/>
                </a:solidFill>
                <a:latin typeface="Calibri Light" panose="020F0302020204030204"/>
                <a:ea typeface="+mn-ea"/>
              </a:rPr>
              <a:t>. 3:19, 20). En las epístolas pastorales, Pablo nos dice que hay “un solo mediador entre Dios y los hombres, Jesucristo” (1 Tim. 2:5). Hebreos enriquece este tema, al decir que Jesús “es mediador de un mejor pacto” (</a:t>
            </a:r>
            <a:r>
              <a:rPr lang="es-MX" b="0" dirty="0" err="1">
                <a:solidFill>
                  <a:prstClr val="black"/>
                </a:solidFill>
                <a:latin typeface="Calibri Light" panose="020F0302020204030204"/>
                <a:ea typeface="+mn-ea"/>
              </a:rPr>
              <a:t>Heb</a:t>
            </a:r>
            <a:r>
              <a:rPr lang="es-MX" b="0" dirty="0">
                <a:solidFill>
                  <a:prstClr val="black"/>
                </a:solidFill>
                <a:latin typeface="Calibri Light" panose="020F0302020204030204"/>
                <a:ea typeface="+mn-ea"/>
              </a:rPr>
              <a:t>. 8:6), o el “mediador de un nuevo pacto” (</a:t>
            </a:r>
            <a:r>
              <a:rPr lang="es-MX" b="0" dirty="0" err="1">
                <a:solidFill>
                  <a:prstClr val="black"/>
                </a:solidFill>
                <a:latin typeface="Calibri Light" panose="020F0302020204030204"/>
                <a:ea typeface="+mn-ea"/>
              </a:rPr>
              <a:t>Heb</a:t>
            </a:r>
            <a:r>
              <a:rPr lang="es-MX" b="0" dirty="0">
                <a:solidFill>
                  <a:prstClr val="black"/>
                </a:solidFill>
                <a:latin typeface="Calibri Light" panose="020F0302020204030204"/>
                <a:ea typeface="+mn-ea"/>
              </a:rPr>
              <a:t>. 9:15; 12:24). </a:t>
            </a:r>
          </a:p>
          <a:p>
            <a:r>
              <a:rPr lang="es-MX" dirty="0">
                <a:solidFill>
                  <a:schemeClr val="tx1"/>
                </a:solidFill>
                <a:latin typeface="+mn-lt"/>
                <a:ea typeface="+mn-ea"/>
              </a:rPr>
              <a:t>La intercesión de Cristo por el hombre en el Santuario celestial es tan esencial para el plan de la salvación como lo fue su muerte en la cruz. Con su muerte dio principio a aquella obra para cuya conclusión ascendió al cielo después de su resurrección. Por la fe debemos entrar velo adentro, “donde entró por nosotros como precursor Jesús”. Hebreos 6:20. Allí se refleja la luz de la cruz del Calvario; y allí podemos obtener una comprensión más clara de los misterios de la redención, La salvación del hombre se cumple a un precio infinito para el cielo; el sacrificio hecho corresponde a las más amplias exigencias de la ley de Dios quebrantada. Jesús abrió el camino que lleva al trono del Padre, y por su mediación pueden ser presentados ante Dios los deseos sinceros de todos los que a él se allegan con fe </a:t>
            </a:r>
            <a:r>
              <a:rPr lang="es-MX" b="0" i="1" dirty="0">
                <a:solidFill>
                  <a:schemeClr val="tx1"/>
                </a:solidFill>
                <a:latin typeface="+mn-lt"/>
                <a:ea typeface="+mn-ea"/>
              </a:rPr>
              <a:t>(El conflicto de los siglos, p. 479).</a:t>
            </a:r>
          </a:p>
          <a:p>
            <a:r>
              <a:rPr lang="es-MX" dirty="0">
                <a:solidFill>
                  <a:schemeClr val="tx1"/>
                </a:solidFill>
              </a:rPr>
              <a:t>Reflexionando:</a:t>
            </a:r>
            <a:r>
              <a:rPr lang="es-MX" dirty="0"/>
              <a:t> </a:t>
            </a:r>
            <a:r>
              <a:rPr lang="es-MX" dirty="0">
                <a:solidFill>
                  <a:srgbClr val="FF0000"/>
                </a:solidFill>
              </a:rPr>
              <a:t>Piensa cuántas veces has sido infiel a tu parte del Pacto. ¿Qué nos enseña esto? ¿Cuánto debemos confiar solo en Jesús para la salvación?</a:t>
            </a:r>
          </a:p>
        </p:txBody>
      </p:sp>
      <p:sp>
        <p:nvSpPr>
          <p:cNvPr id="7" name="Rectángulo 6">
            <a:extLst>
              <a:ext uri="{FF2B5EF4-FFF2-40B4-BE49-F238E27FC236}">
                <a16:creationId xmlns:a16="http://schemas.microsoft.com/office/drawing/2014/main" id="{29ECB11D-D089-4830-9D19-3A36501AD235}"/>
              </a:ext>
            </a:extLst>
          </p:cNvPr>
          <p:cNvSpPr/>
          <p:nvPr/>
        </p:nvSpPr>
        <p:spPr>
          <a:xfrm>
            <a:off x="8666096" y="1497851"/>
            <a:ext cx="3525904" cy="5014426"/>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4259797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5D51EE5B-2987-4924-9FEC-9A2FD12BAF85}"/>
              </a:ext>
            </a:extLst>
          </p:cNvPr>
          <p:cNvSpPr txBox="1"/>
          <p:nvPr/>
        </p:nvSpPr>
        <p:spPr>
          <a:xfrm>
            <a:off x="1271464" y="97469"/>
            <a:ext cx="10920536" cy="523219"/>
          </a:xfrm>
          <a:prstGeom prst="rect">
            <a:avLst/>
          </a:prstGeom>
          <a:noFill/>
        </p:spPr>
        <p:txBody>
          <a:bodyPr wrap="square" rtlCol="0" anchor="ctr" anchorCtr="0">
            <a:normAutofit/>
          </a:bodyPr>
          <a:lstStyle/>
          <a:p>
            <a:pPr algn="ctr"/>
            <a:r>
              <a:rPr lang="es-MX" sz="2800" b="1" dirty="0">
                <a:solidFill>
                  <a:schemeClr val="bg1"/>
                </a:solidFill>
                <a:latin typeface="Lucida Sans Unicode" panose="020B0602030504020204" pitchFamily="34" charset="0"/>
                <a:cs typeface="Lucida Sans Unicode" panose="020B0602030504020204" pitchFamily="34" charset="0"/>
              </a:rPr>
              <a:t>JESÚS ES NUESTRO DEFENSOR</a:t>
            </a:r>
          </a:p>
        </p:txBody>
      </p:sp>
      <p:sp>
        <p:nvSpPr>
          <p:cNvPr id="3" name="CuadroTexto 2">
            <a:extLst>
              <a:ext uri="{FF2B5EF4-FFF2-40B4-BE49-F238E27FC236}">
                <a16:creationId xmlns:a16="http://schemas.microsoft.com/office/drawing/2014/main" id="{6F911482-FA16-4796-8C5E-EB2C924F117C}"/>
              </a:ext>
            </a:extLst>
          </p:cNvPr>
          <p:cNvSpPr txBox="1"/>
          <p:nvPr/>
        </p:nvSpPr>
        <p:spPr>
          <a:xfrm>
            <a:off x="345367" y="767606"/>
            <a:ext cx="8330736" cy="1077218"/>
          </a:xfrm>
          <a:prstGeom prst="rect">
            <a:avLst/>
          </a:prstGeom>
          <a:noFill/>
        </p:spPr>
        <p:txBody>
          <a:bodyPr wrap="square" rtlCol="0">
            <a:spAutoFit/>
          </a:bodyPr>
          <a:lstStyle/>
          <a:p>
            <a:pPr algn="just"/>
            <a:r>
              <a:rPr lang="es-MX" sz="1600" b="1" i="1" dirty="0">
                <a:cs typeface="Times New Roman" panose="02020603050405020304" pitchFamily="18" charset="0"/>
              </a:rPr>
              <a:t>“Porque no tenemos un sumo sacerdote que no pueda compadecerse de nuestras debilidades, sino uno que fue tentado en todo según nuestra semejanza, pero sin pecado.” (Hebreos 4: 15)</a:t>
            </a:r>
          </a:p>
          <a:p>
            <a:pPr algn="just"/>
            <a:r>
              <a:rPr lang="es-MX" sz="1600" b="1" dirty="0">
                <a:cs typeface="Times New Roman" panose="02020603050405020304" pitchFamily="18" charset="0"/>
              </a:rPr>
              <a:t>Compara 1 Samuel 8:19 y 20 con Hebreos 2:14 al 16. ¿Qué buscaban los israelitas en un rey y cómo se cumplieron estos deseos en Jesús?</a:t>
            </a:r>
          </a:p>
        </p:txBody>
      </p:sp>
      <p:sp>
        <p:nvSpPr>
          <p:cNvPr id="4" name="CuadroTexto 3">
            <a:extLst>
              <a:ext uri="{FF2B5EF4-FFF2-40B4-BE49-F238E27FC236}">
                <a16:creationId xmlns:a16="http://schemas.microsoft.com/office/drawing/2014/main" id="{A64C4A9C-2581-4A7A-87B7-14E620AB4C89}"/>
              </a:ext>
            </a:extLst>
          </p:cNvPr>
          <p:cNvSpPr txBox="1">
            <a:spLocks/>
          </p:cNvSpPr>
          <p:nvPr/>
        </p:nvSpPr>
        <p:spPr>
          <a:xfrm>
            <a:off x="377914" y="1940018"/>
            <a:ext cx="8280920" cy="4873358"/>
          </a:xfrm>
          <a:prstGeom prst="rect">
            <a:avLst/>
          </a:prstGeom>
          <a:noFill/>
        </p:spPr>
        <p:txBody>
          <a:bodyPr wrap="square" rtlCol="0">
            <a:normAutofit fontScale="92500" lnSpcReduction="10000"/>
          </a:bodyPr>
          <a:lstStyle>
            <a:defPPr>
              <a:defRPr lang="en-US"/>
            </a:defPPr>
            <a:lvl1pPr indent="0" algn="just">
              <a:spcAft>
                <a:spcPts val="1200"/>
              </a:spcAft>
              <a:buFont typeface="Wingdings" panose="05000000000000000000" pitchFamily="2" charset="2"/>
              <a:buNone/>
              <a:defRPr>
                <a:latin typeface="Lucida Fax" panose="02060602050505020204" pitchFamily="18" charset="0"/>
              </a:defRPr>
            </a:lvl1pPr>
            <a:lvl2pPr marL="800100" lvl="1" indent="-342900" algn="just">
              <a:spcAft>
                <a:spcPts val="600"/>
              </a:spcAft>
              <a:buFont typeface="+mj-lt"/>
              <a:buAutoNum type="arabicPeriod"/>
              <a:defRPr sz="1600" i="1" u="sng">
                <a:latin typeface="Arial Rounded MT Bold" panose="020F0704030504030204" pitchFamily="34" charset="0"/>
              </a:defRPr>
            </a:lvl2pPr>
          </a:lstStyle>
          <a:p>
            <a:pPr>
              <a:spcAft>
                <a:spcPts val="300"/>
              </a:spcAft>
            </a:pPr>
            <a:r>
              <a:rPr lang="es-MX" b="1" dirty="0">
                <a:latin typeface="+mj-lt"/>
                <a:cs typeface="Times New Roman" panose="02020603050405020304" pitchFamily="18" charset="0"/>
              </a:rPr>
              <a:t>R: </a:t>
            </a:r>
            <a:r>
              <a:rPr lang="es-MX" b="1" dirty="0">
                <a:solidFill>
                  <a:schemeClr val="accent1">
                    <a:lumMod val="75000"/>
                  </a:schemeClr>
                </a:solidFill>
                <a:latin typeface="+mj-lt"/>
                <a:cs typeface="Times New Roman" panose="02020603050405020304" pitchFamily="18" charset="0"/>
              </a:rPr>
              <a:t>Buscaban un Rey que los defendiera, protegiera, y eso se cumple en Jesús porque el es nuestro Rey defensor y protector y nos guía en la batalla contra el enemigo.</a:t>
            </a:r>
          </a:p>
          <a:p>
            <a:pPr>
              <a:spcAft>
                <a:spcPts val="300"/>
              </a:spcAft>
            </a:pPr>
            <a:r>
              <a:rPr lang="es-MX" dirty="0">
                <a:solidFill>
                  <a:prstClr val="black"/>
                </a:solidFill>
                <a:latin typeface="Calibri Light" panose="020F0302020204030204"/>
                <a:cs typeface="Times New Roman" panose="02020603050405020304" pitchFamily="18" charset="0"/>
              </a:rPr>
              <a:t>Como cristianos, a menudo pensamos que estamos enredados en un combate solitario con Satanás. Cuando leemos Efesios 6:10 al 18, vemos que –efectivamente– estamos en guerra con el diablo. Pero Dios es nuestro Defensor y entró en la batalla delante de nosotros. Nosotros somos parte de su ejército; por eso, tenemos que usar su armadura. Además, no luchamos solos. Efesios 6 se expresa en plural. Nosotros, como iglesia, tomamos la armadura y luchamos juntos detrás de nuestro Defensor, que es Dios mismo.</a:t>
            </a:r>
          </a:p>
          <a:p>
            <a:pPr>
              <a:spcAft>
                <a:spcPts val="300"/>
              </a:spcAft>
            </a:pPr>
            <a:r>
              <a:rPr lang="es-MX" b="1" dirty="0">
                <a:solidFill>
                  <a:prstClr val="black"/>
                </a:solidFill>
                <a:latin typeface="Calibri" panose="020F0502020204030204"/>
                <a:cs typeface="Times New Roman" panose="02020603050405020304" pitchFamily="18" charset="0"/>
              </a:rPr>
              <a:t>La obra de vencer el mal debe ser hecha por la fe. Los que salgan al campo de batalla encontrarán que deben revestirse de toda la armadura de Dios. El escudo de la fe será su defensa, y los habilitará a ser más que vencedores. Ninguna otra cosa tendrá valor sino la fe en Jehová de los ejércitos, y la obediencia a sus órdenes. Los vastos ejércitos pertrechados con todas las otras cosas no tendrán valor alguno en el último gran conflicto. Sin fe, una hueste angélica no podría ayudar. Solamente la fe viva los hará invencibles, y los habilitará para subsistir en el día malo, manteniéndose firmes, inconmovibles, y conservando firme hasta el fin el comienzo de su confianza </a:t>
            </a:r>
            <a:r>
              <a:rPr lang="es-MX" i="1" dirty="0">
                <a:solidFill>
                  <a:prstClr val="black"/>
                </a:solidFill>
                <a:latin typeface="Calibri" panose="020F0502020204030204"/>
                <a:cs typeface="Times New Roman" panose="02020603050405020304" pitchFamily="18" charset="0"/>
              </a:rPr>
              <a:t>(Consejos para los maestros, p. 174).</a:t>
            </a:r>
          </a:p>
          <a:p>
            <a:pPr>
              <a:spcAft>
                <a:spcPts val="300"/>
              </a:spcAft>
            </a:pPr>
            <a:r>
              <a:rPr lang="es-MX" b="1" dirty="0">
                <a:solidFill>
                  <a:prstClr val="black"/>
                </a:solidFill>
                <a:latin typeface="Calibri" panose="020F0502020204030204"/>
                <a:cs typeface="Times New Roman" panose="02020603050405020304" pitchFamily="18" charset="0"/>
              </a:rPr>
              <a:t>Reflexionando: </a:t>
            </a:r>
            <a:r>
              <a:rPr lang="es-MX" b="1" dirty="0">
                <a:solidFill>
                  <a:srgbClr val="FF0000"/>
                </a:solidFill>
                <a:latin typeface="Calibri" panose="020F0502020204030204"/>
                <a:cs typeface="Times New Roman" panose="02020603050405020304" pitchFamily="18" charset="0"/>
              </a:rPr>
              <a:t>¿Qué significa ponerse la armadura de Dios? Es decir, en nuestras luchas diarias con el yo, la tentación y demás, ¿cómo podemos aprovechar el poder que nos capacita, por la fuerza de Dios, para ser fieles?</a:t>
            </a:r>
            <a:endParaRPr lang="es-MX" b="1" dirty="0">
              <a:solidFill>
                <a:srgbClr val="FF0000"/>
              </a:solidFill>
              <a:latin typeface="+mj-lt"/>
            </a:endParaRPr>
          </a:p>
        </p:txBody>
      </p:sp>
      <p:sp>
        <p:nvSpPr>
          <p:cNvPr id="7" name="Rectángulo 6">
            <a:extLst>
              <a:ext uri="{FF2B5EF4-FFF2-40B4-BE49-F238E27FC236}">
                <a16:creationId xmlns:a16="http://schemas.microsoft.com/office/drawing/2014/main" id="{454AA21A-21D9-4AEE-BE06-96B58D0EF196}"/>
              </a:ext>
            </a:extLst>
          </p:cNvPr>
          <p:cNvSpPr/>
          <p:nvPr/>
        </p:nvSpPr>
        <p:spPr>
          <a:xfrm>
            <a:off x="8676103" y="1556792"/>
            <a:ext cx="3581988" cy="5014472"/>
          </a:xfrm>
          <a:prstGeom prst="rect">
            <a:avLst/>
          </a:prstGeom>
          <a:blipFill dpi="0" rotWithShape="1">
            <a:blip r:embed="rId2">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512102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C029F711-9A78-4328-B780-DD13D406FB04}"/>
              </a:ext>
            </a:extLst>
          </p:cNvPr>
          <p:cNvSpPr txBox="1"/>
          <p:nvPr/>
        </p:nvSpPr>
        <p:spPr>
          <a:xfrm>
            <a:off x="1127448" y="116632"/>
            <a:ext cx="11064552" cy="523220"/>
          </a:xfrm>
          <a:prstGeom prst="rect">
            <a:avLst/>
          </a:prstGeom>
          <a:noFill/>
        </p:spPr>
        <p:txBody>
          <a:bodyPr wrap="square" rtlCol="0">
            <a:spAutoFit/>
          </a:bodyPr>
          <a:lstStyle/>
          <a:p>
            <a:pPr algn="ctr"/>
            <a:r>
              <a:rPr lang="es-MX" sz="2800" b="1" dirty="0">
                <a:solidFill>
                  <a:schemeClr val="bg1"/>
                </a:solidFill>
                <a:latin typeface="Lucida Sans Unicode" panose="020B0602030504020204" pitchFamily="34" charset="0"/>
                <a:cs typeface="Lucida Sans Unicode" panose="020B0602030504020204" pitchFamily="34" charset="0"/>
              </a:rPr>
              <a:t>JESÚS ES NUESTRO SUMO SACERDOTE</a:t>
            </a:r>
          </a:p>
        </p:txBody>
      </p:sp>
      <p:sp>
        <p:nvSpPr>
          <p:cNvPr id="3" name="CuadroTexto 2">
            <a:extLst>
              <a:ext uri="{FF2B5EF4-FFF2-40B4-BE49-F238E27FC236}">
                <a16:creationId xmlns:a16="http://schemas.microsoft.com/office/drawing/2014/main" id="{77056CE7-0198-4461-A0E8-3D9713B442E3}"/>
              </a:ext>
            </a:extLst>
          </p:cNvPr>
          <p:cNvSpPr txBox="1"/>
          <p:nvPr/>
        </p:nvSpPr>
        <p:spPr>
          <a:xfrm>
            <a:off x="334753" y="620688"/>
            <a:ext cx="8330736" cy="1323439"/>
          </a:xfrm>
          <a:prstGeom prst="rect">
            <a:avLst/>
          </a:prstGeom>
          <a:noFill/>
        </p:spPr>
        <p:txBody>
          <a:bodyPr wrap="square" rtlCol="0">
            <a:spAutoFit/>
          </a:bodyPr>
          <a:lstStyle/>
          <a:p>
            <a:pPr algn="just"/>
            <a:r>
              <a:rPr lang="es-MX" sz="1600" b="1" i="1" dirty="0">
                <a:cs typeface="Times New Roman" panose="02020603050405020304" pitchFamily="18" charset="0"/>
              </a:rPr>
              <a:t>“Por tanto, teniendo un gran sumo sacerdote que traspasó los cielos, Jesús el Hijo de Dios, retengamos nuestra profesión. Acerquémonos, pues, confiadamente al trono de la gracia, para alcanzar misericordia y hallar gracia para el oportuno socorro.” (Hebreos 4: 14, 16)</a:t>
            </a:r>
          </a:p>
          <a:p>
            <a:pPr algn="just"/>
            <a:r>
              <a:rPr lang="es-MX" sz="1600" b="1" i="1" dirty="0">
                <a:cs typeface="Times New Roman" panose="02020603050405020304" pitchFamily="18" charset="0"/>
              </a:rPr>
              <a:t>Lee Levítico 1:1 al 9; 10:8 al 11; Malaquías 2:7; Números 6:22 al 26; y Hebreos 5:1 al 4. ¿Qué funciones cumplía el sacerdote?</a:t>
            </a:r>
            <a:endParaRPr lang="es-MX" sz="1600" b="1" dirty="0">
              <a:cs typeface="Times New Roman" panose="02020603050405020304" pitchFamily="18" charset="0"/>
            </a:endParaRPr>
          </a:p>
        </p:txBody>
      </p:sp>
      <p:sp>
        <p:nvSpPr>
          <p:cNvPr id="4" name="CuadroTexto 3">
            <a:extLst>
              <a:ext uri="{FF2B5EF4-FFF2-40B4-BE49-F238E27FC236}">
                <a16:creationId xmlns:a16="http://schemas.microsoft.com/office/drawing/2014/main" id="{383394F0-88F1-43E6-88DB-DE4FFEB17AC1}"/>
              </a:ext>
            </a:extLst>
          </p:cNvPr>
          <p:cNvSpPr txBox="1">
            <a:spLocks/>
          </p:cNvSpPr>
          <p:nvPr/>
        </p:nvSpPr>
        <p:spPr>
          <a:xfrm>
            <a:off x="335360" y="1944127"/>
            <a:ext cx="8296729" cy="4797241"/>
          </a:xfrm>
          <a:prstGeom prst="rect">
            <a:avLst/>
          </a:prstGeom>
          <a:noFill/>
        </p:spPr>
        <p:txBody>
          <a:bodyPr wrap="square" rtlCol="0">
            <a:normAutofit fontScale="85000" lnSpcReduction="10000"/>
          </a:bodyPr>
          <a:lstStyle>
            <a:defPPr>
              <a:defRPr lang="en-US"/>
            </a:defPPr>
            <a:lvl1pPr indent="0" algn="just">
              <a:spcAft>
                <a:spcPts val="1200"/>
              </a:spcAft>
              <a:buFont typeface="Wingdings" panose="05000000000000000000" pitchFamily="2" charset="2"/>
              <a:buNone/>
              <a:defRPr>
                <a:latin typeface="Lucida Fax" panose="02060602050505020204" pitchFamily="18" charset="0"/>
              </a:defRPr>
            </a:lvl1pPr>
            <a:lvl2pPr marL="800100" lvl="1" indent="-342900" algn="just">
              <a:spcAft>
                <a:spcPts val="600"/>
              </a:spcAft>
              <a:buFont typeface="+mj-lt"/>
              <a:buAutoNum type="arabicPeriod"/>
              <a:defRPr sz="1600" i="1" u="sng">
                <a:latin typeface="Arial Rounded MT Bold" panose="020F0704030504030204" pitchFamily="34" charset="0"/>
              </a:defRPr>
            </a:lvl2pPr>
          </a:lstStyle>
          <a:p>
            <a:pPr>
              <a:lnSpc>
                <a:spcPct val="110000"/>
              </a:lnSpc>
              <a:spcAft>
                <a:spcPts val="300"/>
              </a:spcAft>
            </a:pPr>
            <a:r>
              <a:rPr lang="es-MX" b="1" dirty="0">
                <a:latin typeface="+mj-lt"/>
                <a:cs typeface="Times New Roman" panose="02020603050405020304" pitchFamily="18" charset="0"/>
              </a:rPr>
              <a:t>R:</a:t>
            </a:r>
            <a:r>
              <a:rPr lang="es-MX" dirty="0">
                <a:latin typeface="+mj-lt"/>
                <a:cs typeface="Times New Roman" panose="02020603050405020304" pitchFamily="18" charset="0"/>
              </a:rPr>
              <a:t> </a:t>
            </a:r>
            <a:r>
              <a:rPr lang="es-MX" b="1" dirty="0">
                <a:solidFill>
                  <a:schemeClr val="accent1">
                    <a:lumMod val="75000"/>
                  </a:schemeClr>
                </a:solidFill>
                <a:latin typeface="+mj-lt"/>
                <a:cs typeface="Times New Roman" panose="02020603050405020304" pitchFamily="18" charset="0"/>
              </a:rPr>
              <a:t>Las funciones eran representar a los seres humanos y mediar en su relación con dios, instrumentaba la relación con Dios, de facilitador entre Dios y su pueblo, ofrecer sacrificios  aceptables en nombre de los eres humanos ante Dios, consiguiendo la purificación, o el perdón. También enseñaban la Ley de Dios.</a:t>
            </a:r>
          </a:p>
          <a:p>
            <a:pPr>
              <a:lnSpc>
                <a:spcPct val="110000"/>
              </a:lnSpc>
              <a:spcAft>
                <a:spcPts val="300"/>
              </a:spcAft>
            </a:pPr>
            <a:r>
              <a:rPr lang="es-MX" sz="1900" dirty="0">
                <a:latin typeface="+mj-lt"/>
                <a:cs typeface="Times New Roman" panose="02020603050405020304" pitchFamily="18" charset="0"/>
              </a:rPr>
              <a:t>Sin embargo, en 1 Pedro 2:9, hay un avance. Los creyentes en Jesús recibimos el título de “real sacerdocio”. Este rol implica privilegios increíbles. Los sacerdotes podían acercarse a Dios en el Santuario. Hoy, podemos acercarnos a Dios confiadamente mediante la oración (</a:t>
            </a:r>
            <a:r>
              <a:rPr lang="es-MX" sz="1900" dirty="0" err="1">
                <a:latin typeface="+mj-lt"/>
                <a:cs typeface="Times New Roman" panose="02020603050405020304" pitchFamily="18" charset="0"/>
              </a:rPr>
              <a:t>Heb</a:t>
            </a:r>
            <a:r>
              <a:rPr lang="es-MX" sz="1900" dirty="0">
                <a:latin typeface="+mj-lt"/>
                <a:cs typeface="Times New Roman" panose="02020603050405020304" pitchFamily="18" charset="0"/>
              </a:rPr>
              <a:t>. 4:14–16; 10:19–23). También hay responsabilidades importantes. Debemos colaborar con Dios en su obra de salvar al mundo. Él quiere que les enseñemos y les expliquemos sus leyes y sus preceptos a los demás. También quiere que ofrezcamos sacrificios de alabanza y buenas obras que le agraden. ¡Qué privilegio y qué responsabilidad!</a:t>
            </a:r>
          </a:p>
          <a:p>
            <a:pPr>
              <a:lnSpc>
                <a:spcPct val="110000"/>
              </a:lnSpc>
              <a:spcAft>
                <a:spcPts val="300"/>
              </a:spcAft>
            </a:pPr>
            <a:r>
              <a:rPr lang="es-MX" sz="1900" b="1" dirty="0">
                <a:latin typeface="+mn-lt"/>
                <a:cs typeface="Times New Roman" panose="02020603050405020304" pitchFamily="18" charset="0"/>
              </a:rPr>
              <a:t>Dios se acerca al hombre por medio de Jesucristo, el mediador, único medio por el cual perdona los pecados. Dios no puede perdonar los pecados en menoscabo de su justicia, su santidad y su verdad. Pero, perdona los pecados y lo hace plenamente. No hay pecados que no perdonará por medio del Señor Jesucristo. Esta es la única esperanza del pecador, y si descansa en ella con fe sincera, puede estar seguro del perdón pleno y gratuito. Hay solo un canal y este es accesible a todos y por medio de este canal el alma penitente y contrita recibe abundante perdón y hasta los pecados más negros son lavados </a:t>
            </a:r>
            <a:r>
              <a:rPr lang="es-MX" sz="1900" i="1" dirty="0">
                <a:latin typeface="+mn-lt"/>
                <a:cs typeface="Times New Roman" panose="02020603050405020304" pitchFamily="18" charset="0"/>
              </a:rPr>
              <a:t>(La fe por la cual vivo, p. 104).</a:t>
            </a:r>
          </a:p>
          <a:p>
            <a:pPr>
              <a:lnSpc>
                <a:spcPct val="110000"/>
              </a:lnSpc>
              <a:spcAft>
                <a:spcPts val="300"/>
              </a:spcAft>
            </a:pPr>
            <a:r>
              <a:rPr lang="es-MX" sz="1900" b="1" dirty="0">
                <a:latin typeface="+mn-lt"/>
                <a:cs typeface="Times New Roman" panose="02020603050405020304" pitchFamily="18" charset="0"/>
              </a:rPr>
              <a:t>Reflexionando </a:t>
            </a:r>
            <a:r>
              <a:rPr lang="es-MX" sz="1900" b="1" dirty="0">
                <a:solidFill>
                  <a:srgbClr val="FF0000"/>
                </a:solidFill>
                <a:latin typeface="+mn-lt"/>
                <a:cs typeface="Times New Roman" panose="02020603050405020304" pitchFamily="18" charset="0"/>
              </a:rPr>
              <a:t>¿Qué diferencia debería marcar en nuestra vida el ser hechos “real sacerdocio”? ¿Cómo debería afectar nuestra manera de vivir esta realidad?</a:t>
            </a:r>
            <a:endParaRPr lang="es-MX" sz="1900" b="1" dirty="0">
              <a:solidFill>
                <a:srgbClr val="FF0000"/>
              </a:solidFill>
              <a:latin typeface="+mj-lt"/>
            </a:endParaRPr>
          </a:p>
        </p:txBody>
      </p:sp>
      <p:sp>
        <p:nvSpPr>
          <p:cNvPr id="5" name="Rectángulo 4">
            <a:extLst>
              <a:ext uri="{FF2B5EF4-FFF2-40B4-BE49-F238E27FC236}">
                <a16:creationId xmlns:a16="http://schemas.microsoft.com/office/drawing/2014/main" id="{B77F7DB8-AB9F-47B0-B8B3-B0B72DCCFF86}"/>
              </a:ext>
            </a:extLst>
          </p:cNvPr>
          <p:cNvSpPr/>
          <p:nvPr/>
        </p:nvSpPr>
        <p:spPr>
          <a:xfrm>
            <a:off x="8628978" y="1539552"/>
            <a:ext cx="3563022" cy="4914366"/>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948391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8E7D9D1-010B-43C2-A2B5-787DCD4797EB}"/>
              </a:ext>
            </a:extLst>
          </p:cNvPr>
          <p:cNvSpPr txBox="1"/>
          <p:nvPr/>
        </p:nvSpPr>
        <p:spPr>
          <a:xfrm>
            <a:off x="1127448" y="97468"/>
            <a:ext cx="11064552" cy="523220"/>
          </a:xfrm>
          <a:prstGeom prst="rect">
            <a:avLst/>
          </a:prstGeom>
          <a:noFill/>
        </p:spPr>
        <p:txBody>
          <a:bodyPr wrap="square" rtlCol="0">
            <a:spAutoFit/>
          </a:bodyPr>
          <a:lstStyle/>
          <a:p>
            <a:pPr algn="ctr"/>
            <a:r>
              <a:rPr lang="es-MX" sz="2800" b="1" i="0" dirty="0">
                <a:solidFill>
                  <a:schemeClr val="bg1"/>
                </a:solidFill>
                <a:effectLst/>
                <a:latin typeface="open sans"/>
              </a:rPr>
              <a:t>JESÚS ES MEDIADOR DE UN MEJOR PACTO</a:t>
            </a:r>
            <a:endParaRPr lang="es-MX" sz="2800" b="1" dirty="0">
              <a:solidFill>
                <a:schemeClr val="bg1"/>
              </a:solidFill>
              <a:latin typeface="Lucida Sans Unicode" panose="020B0602030504020204" pitchFamily="34" charset="0"/>
              <a:cs typeface="Lucida Sans Unicode" panose="020B0602030504020204" pitchFamily="34" charset="0"/>
            </a:endParaRPr>
          </a:p>
        </p:txBody>
      </p:sp>
      <p:sp>
        <p:nvSpPr>
          <p:cNvPr id="4" name="CuadroTexto 3">
            <a:extLst>
              <a:ext uri="{FF2B5EF4-FFF2-40B4-BE49-F238E27FC236}">
                <a16:creationId xmlns:a16="http://schemas.microsoft.com/office/drawing/2014/main" id="{7945C082-5F5A-4162-ABBF-29242DBFBADE}"/>
              </a:ext>
            </a:extLst>
          </p:cNvPr>
          <p:cNvSpPr txBox="1"/>
          <p:nvPr/>
        </p:nvSpPr>
        <p:spPr>
          <a:xfrm>
            <a:off x="335360" y="620688"/>
            <a:ext cx="8330736" cy="1138773"/>
          </a:xfrm>
          <a:prstGeom prst="rect">
            <a:avLst/>
          </a:prstGeom>
          <a:noFill/>
        </p:spPr>
        <p:txBody>
          <a:bodyPr wrap="square" rtlCol="0">
            <a:spAutoFit/>
          </a:bodyPr>
          <a:lstStyle/>
          <a:p>
            <a:pPr algn="just"/>
            <a:r>
              <a:rPr lang="es-MX" sz="1700" b="1" i="1" dirty="0">
                <a:cs typeface="Times New Roman" panose="02020603050405020304" pitchFamily="18" charset="0"/>
              </a:rPr>
              <a:t>“Así que, por eso es mediador de un nuevo pacto, para que interviniendo muerte para la remisión de las transgresiones que había bajo el primer pacto, los llamados reciban la promesa de la herencia eterna.” (Hebreos 9: 15)</a:t>
            </a:r>
          </a:p>
          <a:p>
            <a:pPr algn="just"/>
            <a:r>
              <a:rPr lang="es-MX" sz="1700" b="1" dirty="0">
                <a:cs typeface="Times New Roman" panose="02020603050405020304" pitchFamily="18" charset="0"/>
              </a:rPr>
              <a:t>Lee Hebreos 8:8 al 12. ¿Qué nos prometió Dios en el Nuevo Pacto?</a:t>
            </a:r>
          </a:p>
        </p:txBody>
      </p:sp>
      <p:sp>
        <p:nvSpPr>
          <p:cNvPr id="5" name="CuadroTexto 4">
            <a:extLst>
              <a:ext uri="{FF2B5EF4-FFF2-40B4-BE49-F238E27FC236}">
                <a16:creationId xmlns:a16="http://schemas.microsoft.com/office/drawing/2014/main" id="{E63A5537-798E-49B6-A59F-CBBBA1F00FC9}"/>
              </a:ext>
            </a:extLst>
          </p:cNvPr>
          <p:cNvSpPr txBox="1">
            <a:spLocks/>
          </p:cNvSpPr>
          <p:nvPr/>
        </p:nvSpPr>
        <p:spPr>
          <a:xfrm>
            <a:off x="335360" y="1772816"/>
            <a:ext cx="8330736" cy="4987132"/>
          </a:xfrm>
          <a:prstGeom prst="rect">
            <a:avLst/>
          </a:prstGeom>
          <a:noFill/>
        </p:spPr>
        <p:txBody>
          <a:bodyPr wrap="square" rtlCol="0">
            <a:normAutofit lnSpcReduction="10000"/>
          </a:bodyPr>
          <a:lstStyle>
            <a:defPPr>
              <a:defRPr lang="en-US"/>
            </a:defPPr>
            <a:lvl1pPr indent="0" algn="just">
              <a:spcAft>
                <a:spcPts val="300"/>
              </a:spcAft>
              <a:buFont typeface="Wingdings" panose="05000000000000000000" pitchFamily="2" charset="2"/>
              <a:buNone/>
              <a:defRPr b="1">
                <a:latin typeface="+mj-lt"/>
                <a:cs typeface="Times New Roman" panose="02020603050405020304" pitchFamily="18" charset="0"/>
              </a:defRPr>
            </a:lvl1pPr>
            <a:lvl2pPr marL="800100" lvl="1" indent="-342900" algn="just">
              <a:spcAft>
                <a:spcPts val="600"/>
              </a:spcAft>
              <a:buFont typeface="+mj-lt"/>
              <a:buAutoNum type="arabicPeriod"/>
              <a:defRPr sz="1600" i="1" u="sng">
                <a:latin typeface="Arial Rounded MT Bold" panose="020F0704030504030204" pitchFamily="34" charset="0"/>
              </a:defRPr>
            </a:lvl2pPr>
          </a:lstStyle>
          <a:p>
            <a:r>
              <a:rPr lang="es-MX" dirty="0"/>
              <a:t>R: </a:t>
            </a:r>
            <a:r>
              <a:rPr lang="es-MX" dirty="0">
                <a:solidFill>
                  <a:schemeClr val="accent1">
                    <a:lumMod val="75000"/>
                  </a:schemeClr>
                </a:solidFill>
              </a:rPr>
              <a:t>Nos ofrece un Sumo Sacerdote que no solo explica la Ley de Dios sino también implantarla en nuestro corazón. Un sacrificio que brinda perdón, que nos limpia nos transforma. Este Sacerdote nos bendice de la manera más increíble, al brindarnos acceso a la presencia del mismísimo Padre.</a:t>
            </a:r>
          </a:p>
          <a:p>
            <a:r>
              <a:rPr lang="es-MX" b="0" dirty="0"/>
              <a:t>Con el segundo Pacto Dios no escogió a un mero sacerdote mortal, sino uno que permanece para siempre. (Hebreos 7:24). Así que ya no se ofrecen más toros, machos cabríos, corderitos, etc., pues nunca podrían quitar los pecados. Solo eran un simbolismo de lo que Cristo iba hacer Es por eso por lo que Cristo se ofreció una vez para siempre. (Hebreos 7:27; 9:14; 10:12). Cristo quito el pecado con su sacrificio. (Hebreos 9:26). A limpiar la conciencia de las obras que llevan a la muerte. (Hebreos 9:14). Por eso el segundo Pacto es cualitativamente superior. Y Cristo es el Mediador de ese pacto superior, nuevo y mejor.</a:t>
            </a:r>
          </a:p>
          <a:p>
            <a:r>
              <a:rPr lang="es-MX" dirty="0"/>
              <a:t>Aquí tenemos revelado el Santuario del nuevo pacto. El Santuario del primer pacto fue asentado por el hombre, construido por Moisés; este segundo es asentado por el Señor, no por el hombre. En aquel Santuario los sacerdotes terrenales desempeñaban el servicio; en este es Cristo, nuestro gran Sumo Sacerdote, quien ministra a la diestra de Dios. Uno de los Santuarios estaba en la tierra, el otro está en el cielo </a:t>
            </a:r>
            <a:r>
              <a:rPr lang="es-MX" b="0" i="1" dirty="0"/>
              <a:t>(El conflicto de los siglos, pp. 408, 409).</a:t>
            </a:r>
          </a:p>
          <a:p>
            <a:r>
              <a:rPr lang="es-MX" dirty="0">
                <a:latin typeface="Calibri Light (Cuerpo)"/>
              </a:rPr>
              <a:t>Reflexionando: </a:t>
            </a:r>
            <a:r>
              <a:rPr lang="es-MX" dirty="0">
                <a:solidFill>
                  <a:srgbClr val="FF0000"/>
                </a:solidFill>
                <a:latin typeface="Calibri Light (Cuerpo)"/>
              </a:rPr>
              <a:t>Que certeza te el nuevo pacto en tu vida y en tu relación con Dios.</a:t>
            </a:r>
            <a:endParaRPr lang="es-MX" dirty="0"/>
          </a:p>
        </p:txBody>
      </p:sp>
      <p:sp>
        <p:nvSpPr>
          <p:cNvPr id="6" name="Rectángulo 5">
            <a:extLst>
              <a:ext uri="{FF2B5EF4-FFF2-40B4-BE49-F238E27FC236}">
                <a16:creationId xmlns:a16="http://schemas.microsoft.com/office/drawing/2014/main" id="{881A4D12-881E-4FE3-9002-69A2E560BDB9}"/>
              </a:ext>
            </a:extLst>
          </p:cNvPr>
          <p:cNvSpPr/>
          <p:nvPr/>
        </p:nvSpPr>
        <p:spPr>
          <a:xfrm>
            <a:off x="8666096" y="1535305"/>
            <a:ext cx="3525904" cy="4987132"/>
          </a:xfrm>
          <a:prstGeom prst="rect">
            <a:avLst/>
          </a:prstGeom>
          <a:blipFill dpi="0" rotWithShape="1">
            <a:blip r:embed="rId2">
              <a:extLst>
                <a:ext uri="{28A0092B-C50C-407E-A947-70E740481C1C}">
                  <a14:useLocalDpi xmlns:a14="http://schemas.microsoft.com/office/drawing/2010/main" val="0"/>
                </a:ext>
              </a:extLst>
            </a:blip>
            <a:srcRect/>
            <a:stretch>
              <a:fillRect/>
            </a:stretch>
          </a:blipFill>
          <a:scene3d>
            <a:camera prst="orthographicFront">
              <a:rot lat="0" lon="21594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1404037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eccion ES" id="{0394C814-B0BB-4D2A-81E0-7ECCD3DA7AB2}" vid="{E1FA17C1-539D-4072-902D-5A1BCEFE71D4}"/>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137521</TotalTime>
  <Words>2997</Words>
  <Application>Microsoft Office PowerPoint</Application>
  <PresentationFormat>Panorámica</PresentationFormat>
  <Paragraphs>58</Paragraphs>
  <Slides>10</Slides>
  <Notes>8</Notes>
  <HiddenSlides>0</HiddenSlides>
  <MMClips>0</MMClips>
  <ScaleCrop>false</ScaleCrop>
  <HeadingPairs>
    <vt:vector size="6" baseType="variant">
      <vt:variant>
        <vt:lpstr>Fuentes usadas</vt:lpstr>
      </vt:variant>
      <vt:variant>
        <vt:i4>18</vt:i4>
      </vt:variant>
      <vt:variant>
        <vt:lpstr>Tema</vt:lpstr>
      </vt:variant>
      <vt:variant>
        <vt:i4>1</vt:i4>
      </vt:variant>
      <vt:variant>
        <vt:lpstr>Títulos de diapositiva</vt:lpstr>
      </vt:variant>
      <vt:variant>
        <vt:i4>10</vt:i4>
      </vt:variant>
    </vt:vector>
  </HeadingPairs>
  <TitlesOfParts>
    <vt:vector size="29" baseType="lpstr">
      <vt:lpstr>Adobe Garamond Pro Bold</vt:lpstr>
      <vt:lpstr>Arial</vt:lpstr>
      <vt:lpstr>Arial Nova Light</vt:lpstr>
      <vt:lpstr>Arial Rounded MT Bold</vt:lpstr>
      <vt:lpstr>Avenir Next LT Pro</vt:lpstr>
      <vt:lpstr>Calibri</vt:lpstr>
      <vt:lpstr>Calibri Light</vt:lpstr>
      <vt:lpstr>Calibri Light (Cuerpo)</vt:lpstr>
      <vt:lpstr>Dosis</vt:lpstr>
      <vt:lpstr>Eras Bold ITC</vt:lpstr>
      <vt:lpstr>Gisha</vt:lpstr>
      <vt:lpstr>Impact</vt:lpstr>
      <vt:lpstr>Lato</vt:lpstr>
      <vt:lpstr>Lucida Grande</vt:lpstr>
      <vt:lpstr>Lucida Sans Unicode</vt:lpstr>
      <vt:lpstr>open sans</vt:lpstr>
      <vt:lpstr>TradeGothic</vt:lpstr>
      <vt:lpstr>Wingdings</vt:lpstr>
      <vt:lpstr>Tema de Office</vt:lpstr>
      <vt:lpstr>Presentación de PowerPoint</vt:lpstr>
      <vt:lpstr>Para memorizar</vt:lpstr>
      <vt:lpstr>Enfoque del estudio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JORGE CRUZ</dc:creator>
  <cp:lastModifiedBy>JORGE CRUZ</cp:lastModifiedBy>
  <cp:revision>4826</cp:revision>
  <dcterms:created xsi:type="dcterms:W3CDTF">2019-04-09T00:55:26Z</dcterms:created>
  <dcterms:modified xsi:type="dcterms:W3CDTF">2022-01-06T00:54:21Z</dcterms:modified>
</cp:coreProperties>
</file>