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</p:sldIdLst>
  <p:sldSz cx="18288000" cy="10287000"/>
  <p:notesSz cx="6858000" cy="9144000"/>
  <p:embeddedFontLst>
    <p:embeddedFont>
      <p:font typeface="Open Sans Extra Bold" charset="1" panose="020B0906030804020204"/>
      <p:regular r:id="rId6"/>
    </p:embeddedFont>
    <p:embeddedFont>
      <p:font typeface="Open Sans Extra Bold Italics" charset="1" panose="020B0906030804020204"/>
      <p:regular r:id="rId7"/>
    </p:embeddedFont>
    <p:embeddedFont>
      <p:font typeface="Peace Sans" charset="1" panose="02000505040000020004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League Spartan" charset="1" panose="00000800000000000000"/>
      <p:regular r:id="rId13"/>
    </p:embeddedFont>
    <p:embeddedFont>
      <p:font typeface="Assistant Bold" charset="1" panose="00000800000000000000"/>
      <p:regular r:id="rId14"/>
    </p:embeddedFont>
    <p:embeddedFont>
      <p:font typeface="Assistant Bold Bold" charset="1" panose="000009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png" Type="http://schemas.openxmlformats.org/officeDocument/2006/relationships/image"/><Relationship Id="rId11" Target="../media/image81.svg" Type="http://schemas.openxmlformats.org/officeDocument/2006/relationships/image"/><Relationship Id="rId12" Target="../media/image2.png" Type="http://schemas.openxmlformats.org/officeDocument/2006/relationships/image"/><Relationship Id="rId13" Target="../media/image3.sv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16" Target="../media/image9.png" Type="http://schemas.openxmlformats.org/officeDocument/2006/relationships/image"/><Relationship Id="rId2" Target="../media/image72.png" Type="http://schemas.openxmlformats.org/officeDocument/2006/relationships/image"/><Relationship Id="rId3" Target="../media/image73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6.png" Type="http://schemas.openxmlformats.org/officeDocument/2006/relationships/image"/><Relationship Id="rId7" Target="../media/image77.svg" Type="http://schemas.openxmlformats.org/officeDocument/2006/relationships/image"/><Relationship Id="rId8" Target="../media/image78.png" Type="http://schemas.openxmlformats.org/officeDocument/2006/relationships/image"/><Relationship Id="rId9" Target="../media/image7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9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36.png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11" Target="../media/image48.png" Type="http://schemas.openxmlformats.org/officeDocument/2006/relationships/image"/><Relationship Id="rId12" Target="../media/image49.svg" Type="http://schemas.openxmlformats.org/officeDocument/2006/relationships/image"/><Relationship Id="rId13" Target="../media/image7.png" Type="http://schemas.openxmlformats.org/officeDocument/2006/relationships/image"/><Relationship Id="rId14" Target="../media/image8.svg" Type="http://schemas.openxmlformats.org/officeDocument/2006/relationships/image"/><Relationship Id="rId15" Target="../media/image9.png" Type="http://schemas.openxmlformats.org/officeDocument/2006/relationships/image"/><Relationship Id="rId2" Target="../media/image39.jpe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9.png" Type="http://schemas.openxmlformats.org/officeDocument/2006/relationships/image"/><Relationship Id="rId2" Target="../media/image39.jpeg" Type="http://schemas.openxmlformats.org/officeDocument/2006/relationships/image"/><Relationship Id="rId3" Target="../media/image50.png" Type="http://schemas.openxmlformats.org/officeDocument/2006/relationships/image"/><Relationship Id="rId4" Target="../media/image51.sv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svg" Type="http://schemas.openxmlformats.org/officeDocument/2006/relationships/image"/><Relationship Id="rId11" Target="../media/image64.png" Type="http://schemas.openxmlformats.org/officeDocument/2006/relationships/image"/><Relationship Id="rId12" Target="../media/image65.svg" Type="http://schemas.openxmlformats.org/officeDocument/2006/relationships/image"/><Relationship Id="rId13" Target="../media/image66.png" Type="http://schemas.openxmlformats.org/officeDocument/2006/relationships/image"/><Relationship Id="rId14" Target="../media/image67.svg" Type="http://schemas.openxmlformats.org/officeDocument/2006/relationships/image"/><Relationship Id="rId15" Target="../media/image68.png" Type="http://schemas.openxmlformats.org/officeDocument/2006/relationships/image"/><Relationship Id="rId16" Target="../media/image69.svg" Type="http://schemas.openxmlformats.org/officeDocument/2006/relationships/image"/><Relationship Id="rId17" Target="../media/image70.png" Type="http://schemas.openxmlformats.org/officeDocument/2006/relationships/image"/><Relationship Id="rId18" Target="../media/image71.svg" Type="http://schemas.openxmlformats.org/officeDocument/2006/relationships/image"/><Relationship Id="rId19" Target="../media/image7.png" Type="http://schemas.openxmlformats.org/officeDocument/2006/relationships/image"/><Relationship Id="rId2" Target="../media/image39.jpeg" Type="http://schemas.openxmlformats.org/officeDocument/2006/relationships/image"/><Relationship Id="rId20" Target="../media/image8.svg" Type="http://schemas.openxmlformats.org/officeDocument/2006/relationships/image"/><Relationship Id="rId21" Target="../media/image9.pn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58.png" Type="http://schemas.openxmlformats.org/officeDocument/2006/relationships/image"/><Relationship Id="rId6" Target="../media/image59.svg" Type="http://schemas.openxmlformats.org/officeDocument/2006/relationships/image"/><Relationship Id="rId7" Target="../media/image60.png" Type="http://schemas.openxmlformats.org/officeDocument/2006/relationships/image"/><Relationship Id="rId8" Target="../media/image61.svg" Type="http://schemas.openxmlformats.org/officeDocument/2006/relationships/image"/><Relationship Id="rId9" Target="../media/image6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7141" y="9631690"/>
            <a:ext cx="18707886" cy="655310"/>
            <a:chOff x="0" y="0"/>
            <a:chExt cx="4350738" cy="1524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350738" cy="152400"/>
            </a:xfrm>
            <a:custGeom>
              <a:avLst/>
              <a:gdLst/>
              <a:ahLst/>
              <a:cxnLst/>
              <a:rect r="r" b="b" t="t" l="l"/>
              <a:pathLst>
                <a:path h="152400" w="4350738">
                  <a:moveTo>
                    <a:pt x="0" y="0"/>
                  </a:moveTo>
                  <a:lnTo>
                    <a:pt x="4350738" y="0"/>
                  </a:lnTo>
                  <a:lnTo>
                    <a:pt x="435073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1352839"/>
            <a:ext cx="14906415" cy="586940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551078" y="5854839"/>
            <a:ext cx="1355336" cy="1355336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-703218" y="7210175"/>
            <a:ext cx="15657258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-5400000">
            <a:off x="11977747" y="4257695"/>
            <a:ext cx="5904961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-703218" y="1305214"/>
            <a:ext cx="15657258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6076439" y="6026195"/>
            <a:ext cx="1324037" cy="176636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937559" y="3120885"/>
            <a:ext cx="1601796" cy="213691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6051514" y="792877"/>
            <a:ext cx="1373886" cy="1832866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79553" y="9669790"/>
            <a:ext cx="1812889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ssistant Bold Bold"/>
              </a:rPr>
              <a:t>Equipo: Adinan Batista, Bruno Flávio, Cíntia Bini, Eduardo Harada, Elias Duarte, Eliezer Carballo, Eleandro Borel, Elton Batista, Emenson Camara, Esron Waslley, Luís Claudio, Luiz Francisco, Morais Junior,</a:t>
            </a:r>
            <a:r>
              <a:rPr lang="en-US" sz="1500">
                <a:solidFill>
                  <a:srgbClr val="000000"/>
                </a:solidFill>
                <a:latin typeface="Arimo Bold"/>
              </a:rPr>
              <a:t>  Manoel Roberto, Mirian Buch, Nkosi Moyo, Patrícia Sales, Pablo Amon, Philippe Buch, Ramon Gomes, René Henriquez, Sinecio Alfonso, Valdeane Costa, Vinícius Marqueto e Willian Arsenio.</a:t>
            </a:r>
          </a:p>
          <a:p>
            <a:pPr algn="ctr">
              <a:lnSpc>
                <a:spcPts val="21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510505" y="7602058"/>
            <a:ext cx="3491273" cy="753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46"/>
              </a:lnSpc>
            </a:pPr>
            <a:r>
              <a:rPr lang="en-US" sz="4068">
                <a:solidFill>
                  <a:srgbClr val="FABF11"/>
                </a:solidFill>
                <a:latin typeface="Peace Sans"/>
              </a:rPr>
              <a:t>LECCIÓN 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10505" y="8307715"/>
            <a:ext cx="12917118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 spc="112">
                <a:solidFill>
                  <a:srgbClr val="FFFFFF"/>
                </a:solidFill>
                <a:latin typeface="Peace Sans"/>
              </a:rPr>
              <a:t>DEUTERONOMIO EN EL </a:t>
            </a:r>
          </a:p>
          <a:p>
            <a:pPr>
              <a:lnSpc>
                <a:spcPts val="4950"/>
              </a:lnSpc>
            </a:pPr>
            <a:r>
              <a:rPr lang="en-US" sz="4500" spc="112">
                <a:solidFill>
                  <a:srgbClr val="FFFFFF"/>
                </a:solidFill>
                <a:latin typeface="Peace Sans"/>
              </a:rPr>
              <a:t>RESTO DEL ANTIGUO TESTAMENTO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709304" y="5010229"/>
            <a:ext cx="2031257" cy="494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3"/>
              </a:lnSpc>
            </a:pPr>
            <a:r>
              <a:rPr lang="en-US" sz="1604">
                <a:solidFill>
                  <a:srgbClr val="FABF11"/>
                </a:solidFill>
                <a:latin typeface="League Spartan"/>
              </a:rPr>
              <a:t>Diseño:</a:t>
            </a:r>
          </a:p>
          <a:p>
            <a:pPr algn="ctr">
              <a:lnSpc>
                <a:spcPts val="1973"/>
              </a:lnSpc>
            </a:pPr>
            <a:r>
              <a:rPr lang="en-US" sz="1604">
                <a:solidFill>
                  <a:srgbClr val="FFFFFF"/>
                </a:solidFill>
                <a:latin typeface="League Spartan"/>
              </a:rPr>
              <a:t>Elton Batista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29353" y="7640116"/>
            <a:ext cx="2740450" cy="49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8"/>
              </a:lnSpc>
            </a:pPr>
            <a:r>
              <a:rPr lang="en-US" sz="1600">
                <a:solidFill>
                  <a:srgbClr val="FABF11"/>
                </a:solidFill>
                <a:latin typeface="League Spartan"/>
              </a:rPr>
              <a:t>Ilustración de portada:</a:t>
            </a:r>
          </a:p>
          <a:p>
            <a:pPr algn="ctr">
              <a:lnSpc>
                <a:spcPts val="1968"/>
              </a:lnSpc>
            </a:pPr>
            <a:r>
              <a:rPr lang="en-US" sz="1600">
                <a:solidFill>
                  <a:srgbClr val="FFFFFF"/>
                </a:solidFill>
                <a:latin typeface="League Spartan"/>
              </a:rPr>
              <a:t> Adinan Batista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594684" y="2625744"/>
            <a:ext cx="2260499" cy="49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3"/>
              </a:lnSpc>
            </a:pPr>
            <a:r>
              <a:rPr lang="en-US" sz="1604">
                <a:solidFill>
                  <a:srgbClr val="FABF11"/>
                </a:solidFill>
                <a:latin typeface="League Spartan"/>
              </a:rPr>
              <a:t> Contenido: </a:t>
            </a:r>
          </a:p>
          <a:p>
            <a:pPr algn="ctr">
              <a:lnSpc>
                <a:spcPts val="1973"/>
              </a:lnSpc>
            </a:pPr>
            <a:r>
              <a:rPr lang="en-US" sz="1604">
                <a:solidFill>
                  <a:srgbClr val="FFFFFF"/>
                </a:solidFill>
                <a:latin typeface="League Spartan"/>
              </a:rPr>
              <a:t>Emenson Camara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47123" y="558226"/>
            <a:ext cx="12781623" cy="71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4"/>
              </a:lnSpc>
            </a:pPr>
            <a:r>
              <a:rPr lang="en-US" sz="4153">
                <a:solidFill>
                  <a:srgbClr val="FABF11"/>
                </a:solidFill>
                <a:latin typeface="Peace Sans"/>
              </a:rPr>
              <a:t>LA VERDAD PRESENTE EN DEUTERONOMIO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64237" y="191429"/>
            <a:ext cx="3460231" cy="37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1"/>
              </a:lnSpc>
            </a:pPr>
            <a:r>
              <a:rPr lang="en-US" sz="2039">
                <a:solidFill>
                  <a:srgbClr val="FFFFFF"/>
                </a:solidFill>
                <a:latin typeface="League Spartan"/>
              </a:rPr>
              <a:t>OCT/NOV/DIC - 2021</a:t>
            </a:r>
            <a:r>
              <a:rPr lang="en-US" sz="874">
                <a:solidFill>
                  <a:srgbClr val="FFFFFF"/>
                </a:solidFill>
                <a:latin typeface="Arimo"/>
              </a:rPr>
              <a:t>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311506" y="7418003"/>
            <a:ext cx="2629487" cy="2020914"/>
            <a:chOff x="0" y="0"/>
            <a:chExt cx="3505983" cy="2694551"/>
          </a:xfrm>
        </p:grpSpPr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768414" y="105963"/>
              <a:ext cx="1835096" cy="2088302"/>
            </a:xfrm>
            <a:prstGeom prst="rect">
              <a:avLst/>
            </a:prstGeom>
          </p:spPr>
        </p:pic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5468532">
              <a:off x="2125952" y="407161"/>
              <a:ext cx="595449" cy="595449"/>
              <a:chOff x="0" y="0"/>
              <a:chExt cx="6350000" cy="635000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5468532">
              <a:off x="635346" y="407161"/>
              <a:ext cx="595449" cy="595449"/>
              <a:chOff x="0" y="0"/>
              <a:chExt cx="6350000" cy="635000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5468532">
              <a:off x="1373060" y="1702377"/>
              <a:ext cx="595449" cy="595449"/>
              <a:chOff x="0" y="0"/>
              <a:chExt cx="6350000" cy="635000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-5400000">
              <a:off x="641221" y="1268352"/>
              <a:ext cx="595449" cy="595449"/>
              <a:chOff x="0" y="0"/>
              <a:chExt cx="6350000" cy="635000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-5400000">
              <a:off x="1365090" y="0"/>
              <a:ext cx="595449" cy="595449"/>
              <a:chOff x="0" y="0"/>
              <a:chExt cx="6350000" cy="635000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-5400000">
              <a:off x="2125952" y="1268352"/>
              <a:ext cx="595449" cy="595449"/>
              <a:chOff x="0" y="0"/>
              <a:chExt cx="6350000" cy="635000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4" id="34"/>
            <p:cNvGrpSpPr>
              <a:grpSpLocks noChangeAspect="true"/>
            </p:cNvGrpSpPr>
            <p:nvPr/>
          </p:nvGrpSpPr>
          <p:grpSpPr>
            <a:xfrm rot="5468532">
              <a:off x="2184509" y="469025"/>
              <a:ext cx="469193" cy="469193"/>
              <a:chOff x="0" y="0"/>
              <a:chExt cx="6350000" cy="635000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36" id="36"/>
            <p:cNvGrpSpPr>
              <a:grpSpLocks noChangeAspect="true"/>
            </p:cNvGrpSpPr>
            <p:nvPr/>
          </p:nvGrpSpPr>
          <p:grpSpPr>
            <a:xfrm rot="5468532">
              <a:off x="698473" y="470288"/>
              <a:ext cx="469195" cy="469193"/>
              <a:chOff x="0" y="0"/>
              <a:chExt cx="6350000" cy="635000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5468532">
              <a:off x="1436187" y="1765505"/>
              <a:ext cx="469195" cy="469193"/>
              <a:chOff x="0" y="0"/>
              <a:chExt cx="6350000" cy="635000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40" id="40"/>
            <p:cNvGrpSpPr>
              <a:grpSpLocks noChangeAspect="true"/>
            </p:cNvGrpSpPr>
            <p:nvPr/>
          </p:nvGrpSpPr>
          <p:grpSpPr>
            <a:xfrm rot="-5400000">
              <a:off x="704347" y="1331480"/>
              <a:ext cx="469197" cy="469193"/>
              <a:chOff x="0" y="0"/>
              <a:chExt cx="6350000" cy="635000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42" id="42"/>
            <p:cNvGrpSpPr>
              <a:grpSpLocks noChangeAspect="true"/>
            </p:cNvGrpSpPr>
            <p:nvPr/>
          </p:nvGrpSpPr>
          <p:grpSpPr>
            <a:xfrm rot="-5400000">
              <a:off x="1422327" y="71171"/>
              <a:ext cx="469189" cy="469193"/>
              <a:chOff x="0" y="0"/>
              <a:chExt cx="6350000" cy="635000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44" id="44"/>
            <p:cNvGrpSpPr>
              <a:grpSpLocks noChangeAspect="true"/>
            </p:cNvGrpSpPr>
            <p:nvPr/>
          </p:nvGrpSpPr>
          <p:grpSpPr>
            <a:xfrm rot="-5400000">
              <a:off x="2189081" y="1331483"/>
              <a:ext cx="469191" cy="469193"/>
              <a:chOff x="0" y="0"/>
              <a:chExt cx="6350000" cy="635000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46" id="46"/>
            <p:cNvSpPr txBox="true"/>
            <p:nvPr/>
          </p:nvSpPr>
          <p:spPr>
            <a:xfrm rot="0">
              <a:off x="0" y="2209199"/>
              <a:ext cx="3505983" cy="485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91"/>
                </a:lnSpc>
              </a:pPr>
              <a:r>
                <a:rPr lang="en-US" sz="2208" spc="419">
                  <a:solidFill>
                    <a:srgbClr val="F1F0E7"/>
                  </a:solidFill>
                  <a:latin typeface="Open Sans Extra Bold"/>
                </a:rPr>
                <a:t>INFO</a:t>
              </a:r>
              <a:r>
                <a:rPr lang="en-US" sz="2208" spc="419">
                  <a:solidFill>
                    <a:srgbClr val="B9C5F4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47" id="47"/>
            <p:cNvGrpSpPr>
              <a:grpSpLocks noChangeAspect="true"/>
            </p:cNvGrpSpPr>
            <p:nvPr/>
          </p:nvGrpSpPr>
          <p:grpSpPr>
            <a:xfrm rot="0">
              <a:off x="1288355" y="752505"/>
              <a:ext cx="795215" cy="795219"/>
              <a:chOff x="0" y="0"/>
              <a:chExt cx="6350000" cy="6350000"/>
            </a:xfrm>
          </p:grpSpPr>
          <p:sp>
            <p:nvSpPr>
              <p:cNvPr name="Freeform 48" id="4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9" id="49"/>
            <p:cNvGrpSpPr>
              <a:grpSpLocks noChangeAspect="true"/>
            </p:cNvGrpSpPr>
            <p:nvPr/>
          </p:nvGrpSpPr>
          <p:grpSpPr>
            <a:xfrm rot="0">
              <a:off x="1422325" y="881476"/>
              <a:ext cx="542635" cy="542638"/>
              <a:chOff x="0" y="0"/>
              <a:chExt cx="6350000" cy="6350000"/>
            </a:xfrm>
          </p:grpSpPr>
          <p:sp>
            <p:nvSpPr>
              <p:cNvPr name="Freeform 50" id="5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51" id="51"/>
            <p:cNvPicPr>
              <a:picLocks noChangeAspect="true"/>
            </p:cNvPicPr>
            <p:nvPr/>
          </p:nvPicPr>
          <p:blipFill>
            <a:blip r:embed="rId10"/>
            <a:srcRect l="0" t="0" r="0" b="0"/>
            <a:stretch>
              <a:fillRect/>
            </a:stretch>
          </p:blipFill>
          <p:spPr>
            <a:xfrm flipH="false" flipV="false" rot="0">
              <a:off x="1256463" y="881476"/>
              <a:ext cx="727223" cy="5372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8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943" y="-183095"/>
            <a:ext cx="18707886" cy="5720629"/>
            <a:chOff x="0" y="0"/>
            <a:chExt cx="4350738" cy="133039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350738" cy="1330399"/>
            </a:xfrm>
            <a:custGeom>
              <a:avLst/>
              <a:gdLst/>
              <a:ahLst/>
              <a:cxnLst/>
              <a:rect r="r" b="b" t="t" l="l"/>
              <a:pathLst>
                <a:path h="1330399" w="4350738">
                  <a:moveTo>
                    <a:pt x="0" y="0"/>
                  </a:moveTo>
                  <a:lnTo>
                    <a:pt x="4350738" y="0"/>
                  </a:lnTo>
                  <a:lnTo>
                    <a:pt x="4350738" y="1330399"/>
                  </a:lnTo>
                  <a:lnTo>
                    <a:pt x="0" y="13303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10107" y="8835374"/>
            <a:ext cx="1304114" cy="124053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59128" y="8836878"/>
            <a:ext cx="1237531" cy="123753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527669" y="8836878"/>
            <a:ext cx="1299245" cy="123753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40362" y="8836878"/>
            <a:ext cx="1237531" cy="123753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91342" y="8836878"/>
            <a:ext cx="1237531" cy="123753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4197015"/>
            <a:ext cx="4114800" cy="4114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395846" y="2995675"/>
            <a:ext cx="13620344" cy="912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spc="132">
                <a:solidFill>
                  <a:srgbClr val="3A3A3A"/>
                </a:solidFill>
                <a:latin typeface="League Spartan"/>
              </a:rPr>
              <a:t>SÍGUENOS EN REDES SOCIALES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090205" y="780510"/>
            <a:ext cx="2107590" cy="1620627"/>
            <a:chOff x="0" y="0"/>
            <a:chExt cx="2810119" cy="2160836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3" id="23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26" id="2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35" id="35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37" id="37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0" id="40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42" id="42"/>
            <p:cNvPicPr>
              <a:picLocks noChangeAspect="true"/>
            </p:cNvPicPr>
            <p:nvPr/>
          </p:nvPicPr>
          <p:blipFill>
            <a:blip r:embed="rId16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3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41164" y="-197617"/>
            <a:ext cx="11902226" cy="1226317"/>
            <a:chOff x="0" y="0"/>
            <a:chExt cx="7406807" cy="76314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29527" y="-273549"/>
            <a:ext cx="3909045" cy="1321567"/>
            <a:chOff x="0" y="0"/>
            <a:chExt cx="2432616" cy="822417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432616" cy="822417"/>
            </a:xfrm>
            <a:custGeom>
              <a:avLst/>
              <a:gdLst/>
              <a:ahLst/>
              <a:cxnLst/>
              <a:rect r="r" b="b" t="t" l="l"/>
              <a:pathLst>
                <a:path h="822417" w="2432616">
                  <a:moveTo>
                    <a:pt x="2308156" y="822417"/>
                  </a:moveTo>
                  <a:lnTo>
                    <a:pt x="124460" y="822417"/>
                  </a:lnTo>
                  <a:cubicBezTo>
                    <a:pt x="55880" y="822417"/>
                    <a:pt x="0" y="766537"/>
                    <a:pt x="0" y="697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08156" y="0"/>
                  </a:lnTo>
                  <a:cubicBezTo>
                    <a:pt x="2376736" y="0"/>
                    <a:pt x="2432616" y="55880"/>
                    <a:pt x="2432616" y="124460"/>
                  </a:cubicBezTo>
                  <a:lnTo>
                    <a:pt x="2432616" y="697957"/>
                  </a:lnTo>
                  <a:cubicBezTo>
                    <a:pt x="2432616" y="766537"/>
                    <a:pt x="2376736" y="822417"/>
                    <a:pt x="2308156" y="82241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277141" y="9631690"/>
            <a:ext cx="18707886" cy="655310"/>
            <a:chOff x="0" y="0"/>
            <a:chExt cx="4350738" cy="152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4350738" cy="152400"/>
            </a:xfrm>
            <a:custGeom>
              <a:avLst/>
              <a:gdLst/>
              <a:ahLst/>
              <a:cxnLst/>
              <a:rect r="r" b="b" t="t" l="l"/>
              <a:pathLst>
                <a:path h="152400" w="4350738">
                  <a:moveTo>
                    <a:pt x="0" y="0"/>
                  </a:moveTo>
                  <a:lnTo>
                    <a:pt x="4350738" y="0"/>
                  </a:lnTo>
                  <a:lnTo>
                    <a:pt x="435073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6105021" y="3237728"/>
            <a:ext cx="11512118" cy="586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9"/>
              </a:lnSpc>
            </a:pPr>
            <a:r>
              <a:rPr lang="en-US" sz="4210" spc="105">
                <a:solidFill>
                  <a:srgbClr val="FFFFFF"/>
                </a:solidFill>
                <a:latin typeface="League Spartan"/>
              </a:rPr>
              <a:t>« Solamente de tus padres se agradó Jehová para amarlos, y escogió su descendencia después de ellos, a vosotros, de entre todos los pueblos, como en este día. »  </a:t>
            </a:r>
          </a:p>
          <a:p>
            <a:pPr algn="ctr">
              <a:lnSpc>
                <a:spcPts val="7779"/>
              </a:lnSpc>
            </a:pPr>
            <a:r>
              <a:rPr lang="en-US" sz="4743" spc="118">
                <a:solidFill>
                  <a:srgbClr val="FABF11"/>
                </a:solidFill>
                <a:latin typeface="League Spartan"/>
              </a:rPr>
              <a:t>(Deuteronomio 10:15)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4995" y="3209906"/>
            <a:ext cx="3859002" cy="553262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88097" y="188640"/>
            <a:ext cx="3295776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A1A48"/>
                </a:solidFill>
                <a:latin typeface="League Spartan"/>
              </a:rPr>
              <a:t>LECCIÓN 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958727" y="90215"/>
            <a:ext cx="11867101" cy="1036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3400" spc="85">
                <a:solidFill>
                  <a:srgbClr val="0A1A48"/>
                </a:solidFill>
                <a:latin typeface="League Spartan"/>
              </a:rPr>
              <a:t>DEUTERONOMIO EN EL RESTO </a:t>
            </a:r>
          </a:p>
          <a:p>
            <a:pPr algn="ctr">
              <a:lnSpc>
                <a:spcPts val="4080"/>
              </a:lnSpc>
            </a:pPr>
            <a:r>
              <a:rPr lang="en-US" sz="3400" spc="85">
                <a:solidFill>
                  <a:srgbClr val="0A1A48"/>
                </a:solidFill>
                <a:latin typeface="League Spartan"/>
              </a:rPr>
              <a:t>DEL ANTIGUO TESTAMENTO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6106547" y="534847"/>
            <a:ext cx="2107590" cy="1620627"/>
            <a:chOff x="0" y="0"/>
            <a:chExt cx="2810119" cy="2160836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34" id="34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36" id="36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40" id="40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42" id="42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43" id="43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44" id="4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5" id="45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46" id="4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47" id="47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  <p:sp>
        <p:nvSpPr>
          <p:cNvPr name="TextBox 48" id="48"/>
          <p:cNvSpPr txBox="true"/>
          <p:nvPr/>
        </p:nvSpPr>
        <p:spPr>
          <a:xfrm rot="0">
            <a:off x="2900522" y="1293096"/>
            <a:ext cx="10799903" cy="1174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4"/>
              </a:lnSpc>
            </a:pPr>
            <a:r>
              <a:rPr lang="en-US" sz="6896">
                <a:solidFill>
                  <a:srgbClr val="0A1A48"/>
                </a:solidFill>
                <a:latin typeface="League Spartan"/>
              </a:rPr>
              <a:t>Para memorizar: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4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004D4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9050" y="9782352"/>
            <a:ext cx="18465302" cy="676098"/>
            <a:chOff x="0" y="0"/>
            <a:chExt cx="6246287" cy="22870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246287" cy="228705"/>
            </a:xfrm>
            <a:custGeom>
              <a:avLst/>
              <a:gdLst/>
              <a:ahLst/>
              <a:cxnLst/>
              <a:rect r="r" b="b" t="t" l="l"/>
              <a:pathLst>
                <a:path h="228705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228705"/>
                  </a:lnTo>
                  <a:lnTo>
                    <a:pt x="0" y="22870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186827" y="8398828"/>
            <a:ext cx="18784236" cy="1256745"/>
            <a:chOff x="0" y="0"/>
            <a:chExt cx="11689511" cy="78207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1689511" cy="782078"/>
            </a:xfrm>
            <a:custGeom>
              <a:avLst/>
              <a:gdLst/>
              <a:ahLst/>
              <a:cxnLst/>
              <a:rect r="r" b="b" t="t" l="l"/>
              <a:pathLst>
                <a:path h="782078" w="11689511">
                  <a:moveTo>
                    <a:pt x="11565051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65051" y="0"/>
                  </a:lnTo>
                  <a:cubicBezTo>
                    <a:pt x="11633631" y="0"/>
                    <a:pt x="11689511" y="55880"/>
                    <a:pt x="11689511" y="124460"/>
                  </a:cubicBezTo>
                  <a:lnTo>
                    <a:pt x="11689511" y="657618"/>
                  </a:lnTo>
                  <a:cubicBezTo>
                    <a:pt x="11689511" y="726198"/>
                    <a:pt x="11633631" y="782078"/>
                    <a:pt x="11565051" y="782078"/>
                  </a:cubicBezTo>
                  <a:close/>
                </a:path>
              </a:pathLst>
            </a:custGeom>
            <a:solidFill>
              <a:srgbClr val="004D40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8073" y="3978109"/>
            <a:ext cx="3380480" cy="2606043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72022" y="3781215"/>
            <a:ext cx="2343957" cy="280293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805851" y="3921686"/>
            <a:ext cx="2655810" cy="2662466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99296" y="1377922"/>
            <a:ext cx="15448472" cy="1057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45454"/>
                </a:solidFill>
                <a:latin typeface="League Spartan Bold"/>
              </a:rPr>
              <a:t>La Biblia se autorreferencia constantemente; consistiendo en que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45454"/>
                </a:solidFill>
                <a:latin typeface="League Spartan Bold"/>
              </a:rPr>
              <a:t>los escritores bíblicos tardíos, citan pasajes bíblicos tempranos.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173175" y="66943"/>
            <a:ext cx="11426377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75">
                <a:solidFill>
                  <a:srgbClr val="004D40"/>
                </a:solidFill>
                <a:latin typeface="League Spartan"/>
              </a:rPr>
              <a:t>DEUTERONOMIO EN EL RESTO </a:t>
            </a:r>
          </a:p>
          <a:p>
            <a:pPr algn="ctr">
              <a:lnSpc>
                <a:spcPts val="3900"/>
              </a:lnSpc>
            </a:pPr>
            <a:r>
              <a:rPr lang="en-US" sz="3000" spc="75">
                <a:solidFill>
                  <a:srgbClr val="004D40"/>
                </a:solidFill>
                <a:latin typeface="League Spartan"/>
              </a:rPr>
              <a:t>DEL ANTIGUO TESTAMENTO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-19050" y="169033"/>
            <a:ext cx="3710071" cy="740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Sábado</a:t>
            </a:r>
          </a:p>
          <a:p>
            <a:pPr algn="ctr">
              <a:lnSpc>
                <a:spcPts val="2940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4 de diciembre del 2021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86417" y="9844176"/>
            <a:ext cx="13701159" cy="35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545454"/>
                </a:solidFill>
                <a:latin typeface="League Spartan Bold"/>
              </a:rPr>
              <a:t>Contenido: Emenson Camara - Diseño: Elton Batista - Traducción: Eliezer Guzmán-Carballo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9764" y="8465225"/>
            <a:ext cx="15448472" cy="1057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eague Spartan Bold"/>
              </a:rPr>
              <a:t>El uso autorreferencial posterior del libro de Deuteronomio; refuerza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eague Spartan Bold"/>
              </a:rPr>
              <a:t>la importancia de la Biblia tanto para Israel, como para la Iglesia Actual.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9499" y="7039679"/>
            <a:ext cx="4177628" cy="114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2"/>
              </a:lnSpc>
            </a:pPr>
            <a:r>
              <a:rPr lang="en-US" sz="2582">
                <a:solidFill>
                  <a:srgbClr val="004D40"/>
                </a:solidFill>
                <a:latin typeface="League Spartan Bold"/>
              </a:rPr>
              <a:t>Confirma la consistencia bíblica </a:t>
            </a:r>
          </a:p>
          <a:p>
            <a:pPr algn="ctr">
              <a:lnSpc>
                <a:spcPts val="2669"/>
              </a:lnSpc>
            </a:pPr>
            <a:r>
              <a:rPr lang="en-US" sz="2152">
                <a:solidFill>
                  <a:srgbClr val="004D40"/>
                </a:solidFill>
                <a:latin typeface="League Spartan Bold"/>
              </a:rPr>
              <a:t>(2 Tm 3:16-17)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48183" y="7039679"/>
            <a:ext cx="4177628" cy="114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2"/>
              </a:lnSpc>
            </a:pPr>
            <a:r>
              <a:rPr lang="en-US" sz="2582">
                <a:solidFill>
                  <a:srgbClr val="004D40"/>
                </a:solidFill>
                <a:latin typeface="League Spartan Bold"/>
              </a:rPr>
              <a:t>Presenta la totalidad bíblica </a:t>
            </a:r>
          </a:p>
          <a:p>
            <a:pPr algn="ctr">
              <a:lnSpc>
                <a:spcPts val="2669"/>
              </a:lnSpc>
            </a:pPr>
            <a:r>
              <a:rPr lang="en-US" sz="2152">
                <a:solidFill>
                  <a:srgbClr val="004D40"/>
                </a:solidFill>
                <a:latin typeface="League Spartan Bold"/>
              </a:rPr>
              <a:t>(Lc 24:27)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960873" y="7039679"/>
            <a:ext cx="4177628" cy="114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2"/>
              </a:lnSpc>
            </a:pPr>
            <a:r>
              <a:rPr lang="en-US" sz="2582">
                <a:solidFill>
                  <a:srgbClr val="004D40"/>
                </a:solidFill>
                <a:latin typeface="League Spartan Bold"/>
              </a:rPr>
              <a:t>Amplía las narraciones bíblicas </a:t>
            </a:r>
          </a:p>
          <a:p>
            <a:pPr algn="ctr">
              <a:lnSpc>
                <a:spcPts val="2669"/>
              </a:lnSpc>
            </a:pPr>
            <a:r>
              <a:rPr lang="en-US" sz="2152">
                <a:solidFill>
                  <a:srgbClr val="004D40"/>
                </a:solidFill>
                <a:latin typeface="League Spartan Bold"/>
              </a:rPr>
              <a:t>(Hb 1:5; Sl 2:7)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944367" y="2899101"/>
            <a:ext cx="12385259" cy="56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87">
                <a:solidFill>
                  <a:srgbClr val="004D40"/>
                </a:solidFill>
                <a:latin typeface="League Spartan"/>
              </a:rPr>
              <a:t>IMPLICACIONES DE LA AUTORREFERENCIA BÍBLICA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6075181" y="534847"/>
            <a:ext cx="2107590" cy="1620627"/>
            <a:chOff x="0" y="0"/>
            <a:chExt cx="2810119" cy="2160836"/>
          </a:xfrm>
        </p:grpSpPr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4" id="34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6" id="36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0" id="40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41" id="4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42" id="42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44" id="44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46" id="46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47" id="4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52" id="52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53" id="53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54" id="5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5" id="55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56" id="5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57" id="57"/>
            <p:cNvPicPr>
              <a:picLocks noChangeAspect="true"/>
            </p:cNvPicPr>
            <p:nvPr/>
          </p:nvPicPr>
          <p:blipFill>
            <a:blip r:embed="rId10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4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004D4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9050" y="9782352"/>
            <a:ext cx="18465302" cy="676098"/>
            <a:chOff x="0" y="0"/>
            <a:chExt cx="6246287" cy="22870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246287" cy="228705"/>
            </a:xfrm>
            <a:custGeom>
              <a:avLst/>
              <a:gdLst/>
              <a:ahLst/>
              <a:cxnLst/>
              <a:rect r="r" b="b" t="t" l="l"/>
              <a:pathLst>
                <a:path h="228705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228705"/>
                  </a:lnTo>
                  <a:lnTo>
                    <a:pt x="0" y="22870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186827" y="8398828"/>
            <a:ext cx="18784236" cy="1256745"/>
            <a:chOff x="0" y="0"/>
            <a:chExt cx="11689511" cy="78207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1689511" cy="782078"/>
            </a:xfrm>
            <a:custGeom>
              <a:avLst/>
              <a:gdLst/>
              <a:ahLst/>
              <a:cxnLst/>
              <a:rect r="r" b="b" t="t" l="l"/>
              <a:pathLst>
                <a:path h="782078" w="11689511">
                  <a:moveTo>
                    <a:pt x="11565051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65051" y="0"/>
                  </a:lnTo>
                  <a:cubicBezTo>
                    <a:pt x="11633631" y="0"/>
                    <a:pt x="11689511" y="55880"/>
                    <a:pt x="11689511" y="124460"/>
                  </a:cubicBezTo>
                  <a:lnTo>
                    <a:pt x="11689511" y="657618"/>
                  </a:lnTo>
                  <a:cubicBezTo>
                    <a:pt x="11689511" y="726198"/>
                    <a:pt x="11633631" y="782078"/>
                    <a:pt x="11565051" y="782078"/>
                  </a:cubicBezTo>
                  <a:close/>
                </a:path>
              </a:pathLst>
            </a:custGeom>
            <a:solidFill>
              <a:srgbClr val="004D4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438731" y="3089137"/>
            <a:ext cx="12598149" cy="1048333"/>
            <a:chOff x="0" y="0"/>
            <a:chExt cx="9398477" cy="78207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9398477" cy="782078"/>
            </a:xfrm>
            <a:custGeom>
              <a:avLst/>
              <a:gdLst/>
              <a:ahLst/>
              <a:cxnLst/>
              <a:rect r="r" b="b" t="t" l="l"/>
              <a:pathLst>
                <a:path h="782078" w="9398477">
                  <a:moveTo>
                    <a:pt x="9274018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74018" y="0"/>
                  </a:lnTo>
                  <a:cubicBezTo>
                    <a:pt x="9342597" y="0"/>
                    <a:pt x="9398477" y="55880"/>
                    <a:pt x="9398477" y="124460"/>
                  </a:cubicBezTo>
                  <a:lnTo>
                    <a:pt x="9398477" y="657618"/>
                  </a:lnTo>
                  <a:cubicBezTo>
                    <a:pt x="9398477" y="726198"/>
                    <a:pt x="9342597" y="782078"/>
                    <a:pt x="9274018" y="782078"/>
                  </a:cubicBezTo>
                  <a:close/>
                </a:path>
              </a:pathLst>
            </a:custGeom>
            <a:solidFill>
              <a:srgbClr val="004D4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438731" y="4409305"/>
            <a:ext cx="12598149" cy="1048333"/>
            <a:chOff x="0" y="0"/>
            <a:chExt cx="9398477" cy="78207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9398477" cy="782078"/>
            </a:xfrm>
            <a:custGeom>
              <a:avLst/>
              <a:gdLst/>
              <a:ahLst/>
              <a:cxnLst/>
              <a:rect r="r" b="b" t="t" l="l"/>
              <a:pathLst>
                <a:path h="782078" w="9398477">
                  <a:moveTo>
                    <a:pt x="9274018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74018" y="0"/>
                  </a:lnTo>
                  <a:cubicBezTo>
                    <a:pt x="9342597" y="0"/>
                    <a:pt x="9398477" y="55880"/>
                    <a:pt x="9398477" y="124460"/>
                  </a:cubicBezTo>
                  <a:lnTo>
                    <a:pt x="9398477" y="657618"/>
                  </a:lnTo>
                  <a:cubicBezTo>
                    <a:pt x="9398477" y="726198"/>
                    <a:pt x="9342597" y="782078"/>
                    <a:pt x="9274018" y="782078"/>
                  </a:cubicBezTo>
                  <a:close/>
                </a:path>
              </a:pathLst>
            </a:custGeom>
            <a:solidFill>
              <a:srgbClr val="004D4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5438731" y="5690563"/>
            <a:ext cx="12598149" cy="1048333"/>
            <a:chOff x="0" y="0"/>
            <a:chExt cx="9398477" cy="78207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9398477" cy="782078"/>
            </a:xfrm>
            <a:custGeom>
              <a:avLst/>
              <a:gdLst/>
              <a:ahLst/>
              <a:cxnLst/>
              <a:rect r="r" b="b" t="t" l="l"/>
              <a:pathLst>
                <a:path h="782078" w="9398477">
                  <a:moveTo>
                    <a:pt x="9274018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74018" y="0"/>
                  </a:lnTo>
                  <a:cubicBezTo>
                    <a:pt x="9342597" y="0"/>
                    <a:pt x="9398477" y="55880"/>
                    <a:pt x="9398477" y="124460"/>
                  </a:cubicBezTo>
                  <a:lnTo>
                    <a:pt x="9398477" y="657618"/>
                  </a:lnTo>
                  <a:cubicBezTo>
                    <a:pt x="9398477" y="726198"/>
                    <a:pt x="9342597" y="782078"/>
                    <a:pt x="9274018" y="782078"/>
                  </a:cubicBezTo>
                  <a:close/>
                </a:path>
              </a:pathLst>
            </a:custGeom>
            <a:solidFill>
              <a:srgbClr val="004D4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5438731" y="7002204"/>
            <a:ext cx="12598149" cy="1048333"/>
            <a:chOff x="0" y="0"/>
            <a:chExt cx="9398477" cy="78207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9398477" cy="782078"/>
            </a:xfrm>
            <a:custGeom>
              <a:avLst/>
              <a:gdLst/>
              <a:ahLst/>
              <a:cxnLst/>
              <a:rect r="r" b="b" t="t" l="l"/>
              <a:pathLst>
                <a:path h="782078" w="9398477">
                  <a:moveTo>
                    <a:pt x="9274018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74018" y="0"/>
                  </a:lnTo>
                  <a:cubicBezTo>
                    <a:pt x="9342597" y="0"/>
                    <a:pt x="9398477" y="55880"/>
                    <a:pt x="9398477" y="124460"/>
                  </a:cubicBezTo>
                  <a:lnTo>
                    <a:pt x="9398477" y="657618"/>
                  </a:lnTo>
                  <a:cubicBezTo>
                    <a:pt x="9398477" y="726198"/>
                    <a:pt x="9342597" y="782078"/>
                    <a:pt x="9274018" y="782078"/>
                  </a:cubicBezTo>
                  <a:close/>
                </a:path>
              </a:pathLst>
            </a:custGeom>
            <a:solidFill>
              <a:srgbClr val="004D40"/>
            </a:solidFill>
          </p:spPr>
        </p:sp>
      </p:grpSp>
      <p:sp>
        <p:nvSpPr>
          <p:cNvPr name="AutoShape 22" id="22"/>
          <p:cNvSpPr/>
          <p:nvPr/>
        </p:nvSpPr>
        <p:spPr>
          <a:xfrm rot="5390959">
            <a:off x="4331032" y="5617596"/>
            <a:ext cx="5104434" cy="0"/>
          </a:xfrm>
          <a:prstGeom prst="line">
            <a:avLst/>
          </a:prstGeom>
          <a:ln cap="rnd" w="47625">
            <a:solidFill>
              <a:srgbClr val="EFF4F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766221" y="3206848"/>
            <a:ext cx="724507" cy="812911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95532" y="4527046"/>
            <a:ext cx="865886" cy="81285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713831" y="5790936"/>
            <a:ext cx="847587" cy="847587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21377" y="7142412"/>
            <a:ext cx="1032495" cy="767918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7761" y="4394113"/>
            <a:ext cx="3363589" cy="3641233"/>
          </a:xfrm>
          <a:prstGeom prst="rect">
            <a:avLst/>
          </a:prstGeom>
        </p:spPr>
      </p:pic>
      <p:sp>
        <p:nvSpPr>
          <p:cNvPr name="TextBox 28" id="28"/>
          <p:cNvSpPr txBox="true"/>
          <p:nvPr/>
        </p:nvSpPr>
        <p:spPr>
          <a:xfrm rot="0">
            <a:off x="196695" y="1408795"/>
            <a:ext cx="15533245" cy="978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413">
                <a:solidFill>
                  <a:srgbClr val="545454"/>
                </a:solidFill>
                <a:latin typeface="League Spartan Bold"/>
              </a:rPr>
              <a:t>En la reforma de Josías y la restauración del Templo; Hilcías encontró el Libro de la Ley (tal vez Deuteronomio - 2 Ry 22:8). Tal descubrimiento impactó grandemente a Judá (2 Ry 23:3).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173175" y="79226"/>
            <a:ext cx="11426377" cy="855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67"/>
              </a:lnSpc>
            </a:pPr>
            <a:r>
              <a:rPr lang="en-US" sz="4300" spc="107">
                <a:solidFill>
                  <a:srgbClr val="004D40"/>
                </a:solidFill>
                <a:latin typeface="League Spartan"/>
              </a:rPr>
              <a:t>EL LIBRO DE LA LEY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-19050" y="169033"/>
            <a:ext cx="3710071" cy="740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Domingo</a:t>
            </a:r>
          </a:p>
          <a:p>
            <a:pPr algn="ctr">
              <a:lnSpc>
                <a:spcPts val="2940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5 de diciembre del 2021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90322" y="8465225"/>
            <a:ext cx="17646558" cy="1057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eague Spartan Bold"/>
              </a:rPr>
              <a:t>El impacto de la reforma de Josías no perduró tras su muerte, pues el pueblo decayó incluso más y quince años después; Judá fue llevada cautiva a Babilonia. (2 Ry 24:14)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01470" y="3102380"/>
            <a:ext cx="4838466" cy="104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80">
                <a:solidFill>
                  <a:srgbClr val="004D40"/>
                </a:solidFill>
                <a:latin typeface="League Spartan"/>
              </a:rPr>
              <a:t>PASOS DE LA REFORMA ESPIRITUAL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99631" y="3392952"/>
            <a:ext cx="10392352" cy="43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71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Presentación del Libro al pueblo (2 Cr 34:30)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099631" y="4701209"/>
            <a:ext cx="10392352" cy="43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71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Renovación del Pacto (2 Cr 34:31, 32)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099631" y="6000413"/>
            <a:ext cx="10392352" cy="43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71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Purificación nacional (2 Ry 23:10, 24)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099631" y="7363175"/>
            <a:ext cx="10864724" cy="876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71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Reinstauración de la adoración (2 Ry 23:22; 2 Cr 35:3-5) </a:t>
            </a:r>
          </a:p>
          <a:p>
            <a:pPr algn="just">
              <a:lnSpc>
                <a:spcPts val="3471"/>
              </a:lnSpc>
            </a:pPr>
          </a:p>
        </p:txBody>
      </p:sp>
      <p:grpSp>
        <p:nvGrpSpPr>
          <p:cNvPr name="Group 37" id="37"/>
          <p:cNvGrpSpPr/>
          <p:nvPr/>
        </p:nvGrpSpPr>
        <p:grpSpPr>
          <a:xfrm rot="0">
            <a:off x="16075181" y="534847"/>
            <a:ext cx="2107590" cy="1620627"/>
            <a:chOff x="0" y="0"/>
            <a:chExt cx="2810119" cy="2160836"/>
          </a:xfrm>
        </p:grpSpPr>
        <p:pic>
          <p:nvPicPr>
            <p:cNvPr name="Picture 38" id="38"/>
            <p:cNvPicPr>
              <a:picLocks noChangeAspect="true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40" id="4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1" id="41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42" id="4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3" id="43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44" id="4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5" id="45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46" id="4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7" id="47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48" id="4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9" id="49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50" id="5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1" id="51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53" id="53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54" id="5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55" id="55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56" id="5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57" id="57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58" id="5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59" id="59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60" id="6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61" id="61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62" id="6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63" id="63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64" id="64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65" id="6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6" id="66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67" id="6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68" id="68"/>
            <p:cNvPicPr>
              <a:picLocks noChangeAspect="true"/>
            </p:cNvPicPr>
            <p:nvPr/>
          </p:nvPicPr>
          <p:blipFill>
            <a:blip r:embed="rId14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  <p:sp>
        <p:nvSpPr>
          <p:cNvPr name="TextBox 69" id="69"/>
          <p:cNvSpPr txBox="true"/>
          <p:nvPr/>
        </p:nvSpPr>
        <p:spPr>
          <a:xfrm rot="0">
            <a:off x="2257842" y="9844176"/>
            <a:ext cx="13701159" cy="35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545454"/>
                </a:solidFill>
                <a:latin typeface="League Spartan Bold"/>
              </a:rPr>
              <a:t>Contenido: Emenson Camara - Diseño: Elton Batista - Traducción: Eliezer Guzmán-Carballo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4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5A5A5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9050" y="9782352"/>
            <a:ext cx="18465302" cy="676098"/>
            <a:chOff x="0" y="0"/>
            <a:chExt cx="6246287" cy="22870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246287" cy="228705"/>
            </a:xfrm>
            <a:custGeom>
              <a:avLst/>
              <a:gdLst/>
              <a:ahLst/>
              <a:cxnLst/>
              <a:rect r="r" b="b" t="t" l="l"/>
              <a:pathLst>
                <a:path h="228705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228705"/>
                  </a:lnTo>
                  <a:lnTo>
                    <a:pt x="0" y="22870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186827" y="8398828"/>
            <a:ext cx="18784236" cy="1256745"/>
            <a:chOff x="0" y="0"/>
            <a:chExt cx="11689511" cy="78207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1689511" cy="782078"/>
            </a:xfrm>
            <a:custGeom>
              <a:avLst/>
              <a:gdLst/>
              <a:ahLst/>
              <a:cxnLst/>
              <a:rect r="r" b="b" t="t" l="l"/>
              <a:pathLst>
                <a:path h="782078" w="11689511">
                  <a:moveTo>
                    <a:pt x="11565051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65051" y="0"/>
                  </a:lnTo>
                  <a:cubicBezTo>
                    <a:pt x="11633631" y="0"/>
                    <a:pt x="11689511" y="55880"/>
                    <a:pt x="11689511" y="124460"/>
                  </a:cubicBezTo>
                  <a:lnTo>
                    <a:pt x="11689511" y="657618"/>
                  </a:lnTo>
                  <a:cubicBezTo>
                    <a:pt x="11689511" y="726198"/>
                    <a:pt x="11633631" y="782078"/>
                    <a:pt x="11565051" y="782078"/>
                  </a:cubicBezTo>
                  <a:close/>
                </a:path>
              </a:pathLst>
            </a:custGeom>
            <a:solidFill>
              <a:srgbClr val="5A5A5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236763" y="3089137"/>
            <a:ext cx="9707759" cy="1048333"/>
            <a:chOff x="0" y="0"/>
            <a:chExt cx="7242187" cy="78207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242187" cy="782078"/>
            </a:xfrm>
            <a:custGeom>
              <a:avLst/>
              <a:gdLst/>
              <a:ahLst/>
              <a:cxnLst/>
              <a:rect r="r" b="b" t="t" l="l"/>
              <a:pathLst>
                <a:path h="782078" w="7242187">
                  <a:moveTo>
                    <a:pt x="7117728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17728" y="0"/>
                  </a:lnTo>
                  <a:cubicBezTo>
                    <a:pt x="7186308" y="0"/>
                    <a:pt x="7242187" y="55880"/>
                    <a:pt x="7242187" y="124460"/>
                  </a:cubicBezTo>
                  <a:lnTo>
                    <a:pt x="7242187" y="657618"/>
                  </a:lnTo>
                  <a:cubicBezTo>
                    <a:pt x="7242187" y="726198"/>
                    <a:pt x="7186308" y="782078"/>
                    <a:pt x="7117728" y="782078"/>
                  </a:cubicBezTo>
                  <a:close/>
                </a:path>
              </a:pathLst>
            </a:custGeom>
            <a:solidFill>
              <a:srgbClr val="CC3254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7236763" y="4409305"/>
            <a:ext cx="9707759" cy="1048333"/>
            <a:chOff x="0" y="0"/>
            <a:chExt cx="7242187" cy="78207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7242187" cy="782078"/>
            </a:xfrm>
            <a:custGeom>
              <a:avLst/>
              <a:gdLst/>
              <a:ahLst/>
              <a:cxnLst/>
              <a:rect r="r" b="b" t="t" l="l"/>
              <a:pathLst>
                <a:path h="782078" w="7242187">
                  <a:moveTo>
                    <a:pt x="7117728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17728" y="0"/>
                  </a:lnTo>
                  <a:cubicBezTo>
                    <a:pt x="7186308" y="0"/>
                    <a:pt x="7242187" y="55880"/>
                    <a:pt x="7242187" y="124460"/>
                  </a:cubicBezTo>
                  <a:lnTo>
                    <a:pt x="7242187" y="657618"/>
                  </a:lnTo>
                  <a:cubicBezTo>
                    <a:pt x="7242187" y="726198"/>
                    <a:pt x="7186308" y="782078"/>
                    <a:pt x="7117728" y="782078"/>
                  </a:cubicBezTo>
                  <a:close/>
                </a:path>
              </a:pathLst>
            </a:custGeom>
            <a:solidFill>
              <a:srgbClr val="2D687B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236763" y="5690563"/>
            <a:ext cx="9707759" cy="1048333"/>
            <a:chOff x="0" y="0"/>
            <a:chExt cx="7242187" cy="78207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7242187" cy="782078"/>
            </a:xfrm>
            <a:custGeom>
              <a:avLst/>
              <a:gdLst/>
              <a:ahLst/>
              <a:cxnLst/>
              <a:rect r="r" b="b" t="t" l="l"/>
              <a:pathLst>
                <a:path h="782078" w="7242187">
                  <a:moveTo>
                    <a:pt x="7117728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17728" y="0"/>
                  </a:lnTo>
                  <a:cubicBezTo>
                    <a:pt x="7186308" y="0"/>
                    <a:pt x="7242187" y="55880"/>
                    <a:pt x="7242187" y="124460"/>
                  </a:cubicBezTo>
                  <a:lnTo>
                    <a:pt x="7242187" y="657618"/>
                  </a:lnTo>
                  <a:cubicBezTo>
                    <a:pt x="7242187" y="726198"/>
                    <a:pt x="7186308" y="782078"/>
                    <a:pt x="7117728" y="782078"/>
                  </a:cubicBezTo>
                  <a:close/>
                </a:path>
              </a:pathLst>
            </a:custGeom>
            <a:solidFill>
              <a:srgbClr val="F2B218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236763" y="7002204"/>
            <a:ext cx="9707759" cy="1048333"/>
            <a:chOff x="0" y="0"/>
            <a:chExt cx="7242187" cy="78207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242187" cy="782078"/>
            </a:xfrm>
            <a:custGeom>
              <a:avLst/>
              <a:gdLst/>
              <a:ahLst/>
              <a:cxnLst/>
              <a:rect r="r" b="b" t="t" l="l"/>
              <a:pathLst>
                <a:path h="782078" w="7242187">
                  <a:moveTo>
                    <a:pt x="7117728" y="782078"/>
                  </a:moveTo>
                  <a:lnTo>
                    <a:pt x="124460" y="782078"/>
                  </a:lnTo>
                  <a:cubicBezTo>
                    <a:pt x="55880" y="782078"/>
                    <a:pt x="0" y="726198"/>
                    <a:pt x="0" y="6576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17728" y="0"/>
                  </a:lnTo>
                  <a:cubicBezTo>
                    <a:pt x="7186308" y="0"/>
                    <a:pt x="7242187" y="55880"/>
                    <a:pt x="7242187" y="124460"/>
                  </a:cubicBezTo>
                  <a:lnTo>
                    <a:pt x="7242187" y="657618"/>
                  </a:lnTo>
                  <a:cubicBezTo>
                    <a:pt x="7242187" y="726198"/>
                    <a:pt x="7186308" y="782078"/>
                    <a:pt x="7117728" y="782078"/>
                  </a:cubicBezTo>
                  <a:close/>
                </a:path>
              </a:pathLst>
            </a:custGeom>
            <a:solidFill>
              <a:srgbClr val="24928F"/>
            </a:solidFill>
          </p:spPr>
        </p:sp>
      </p:grpSp>
      <p:sp>
        <p:nvSpPr>
          <p:cNvPr name="AutoShape 22" id="22"/>
          <p:cNvSpPr/>
          <p:nvPr/>
        </p:nvSpPr>
        <p:spPr>
          <a:xfrm rot="5390959">
            <a:off x="6742782" y="5617533"/>
            <a:ext cx="5104434" cy="0"/>
          </a:xfrm>
          <a:prstGeom prst="line">
            <a:avLst/>
          </a:prstGeom>
          <a:ln cap="rnd" w="47625">
            <a:solidFill>
              <a:srgbClr val="EFF4F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73515" y="3171142"/>
            <a:ext cx="1544418" cy="903484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96073" y="4552107"/>
            <a:ext cx="718352" cy="76272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11834" y="5831154"/>
            <a:ext cx="947353" cy="80525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11834" y="7101437"/>
            <a:ext cx="1017806" cy="849868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 rot="0">
            <a:off x="16091493" y="534847"/>
            <a:ext cx="2107590" cy="1620627"/>
            <a:chOff x="0" y="0"/>
            <a:chExt cx="2810119" cy="2160836"/>
          </a:xfrm>
        </p:grpSpPr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5" id="35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7" id="37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38" id="3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40" id="4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1" id="41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42" id="4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43" id="43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44" id="4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45" id="45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46" id="4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47" id="47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48" id="4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49" id="49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50" id="5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51" id="51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53" id="53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54" id="54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6" id="56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58" id="58"/>
            <p:cNvPicPr>
              <a:picLocks noChangeAspect="true"/>
            </p:cNvPicPr>
            <p:nvPr/>
          </p:nvPicPr>
          <p:blipFill>
            <a:blip r:embed="rId12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  <p:pic>
        <p:nvPicPr>
          <p:cNvPr name="Picture 59" id="59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687425" y="3891350"/>
            <a:ext cx="4507478" cy="4507478"/>
          </a:xfrm>
          <a:prstGeom prst="rect">
            <a:avLst/>
          </a:prstGeom>
        </p:spPr>
      </p:pic>
      <p:sp>
        <p:nvSpPr>
          <p:cNvPr name="TextBox 60" id="60"/>
          <p:cNvSpPr txBox="true"/>
          <p:nvPr/>
        </p:nvSpPr>
        <p:spPr>
          <a:xfrm rot="0">
            <a:off x="196695" y="1446895"/>
            <a:ext cx="15533245" cy="1139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213">
                <a:solidFill>
                  <a:srgbClr val="5A5A5A"/>
                </a:solidFill>
                <a:latin typeface="League Spartan Bold"/>
              </a:rPr>
              <a:t>La expresión «los cielos de los cielos» en Deuteronomio 10:14; </a:t>
            </a:r>
          </a:p>
          <a:p>
            <a:pPr algn="ctr">
              <a:lnSpc>
                <a:spcPts val="4595"/>
              </a:lnSpc>
            </a:pPr>
            <a:r>
              <a:rPr lang="en-US" sz="3213">
                <a:solidFill>
                  <a:srgbClr val="5A5A5A"/>
                </a:solidFill>
                <a:latin typeface="League Spartan Bold"/>
              </a:rPr>
              <a:t>recalca la grandeza de la soberanía de Dios, por eso hay que: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4173175" y="79226"/>
            <a:ext cx="11426377" cy="855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67"/>
              </a:lnSpc>
            </a:pPr>
            <a:r>
              <a:rPr lang="en-US" sz="4300" spc="107">
                <a:solidFill>
                  <a:srgbClr val="5A5A5A"/>
                </a:solidFill>
                <a:latin typeface="League Spartan"/>
              </a:rPr>
              <a:t>« LOS CIELOS DE LOS CIELOS »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-19050" y="169033"/>
            <a:ext cx="3710071" cy="740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Lunes</a:t>
            </a:r>
          </a:p>
          <a:p>
            <a:pPr algn="ctr">
              <a:lnSpc>
                <a:spcPts val="2940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6 de diciembre del 2021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390322" y="8465225"/>
            <a:ext cx="17646558" cy="1090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League Spartan Bold"/>
              </a:rPr>
              <a:t>Dios como Soberano, nos otorga el poder de elegir (Dt 30:15); 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League Spartan Bold"/>
              </a:rPr>
              <a:t>dándonos la opción de servirle o no.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667505" y="2934802"/>
            <a:ext cx="5363323" cy="1139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87">
                <a:solidFill>
                  <a:srgbClr val="5A5A5A"/>
                </a:solidFill>
                <a:latin typeface="League Spartan"/>
              </a:rPr>
              <a:t>RECONOCIENDO LA SOBERANÍA DIVINA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0093624" y="3344893"/>
            <a:ext cx="7308551" cy="546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69"/>
              </a:lnSpc>
            </a:pPr>
            <a:r>
              <a:rPr lang="en-US" sz="3523">
                <a:solidFill>
                  <a:srgbClr val="FFFFFF"/>
                </a:solidFill>
                <a:latin typeface="League Spartan Bold"/>
              </a:rPr>
              <a:t>Temerle (Dt 13:4)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0093624" y="4693667"/>
            <a:ext cx="6955444" cy="546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69"/>
              </a:lnSpc>
            </a:pPr>
            <a:r>
              <a:rPr lang="en-US" sz="3523">
                <a:solidFill>
                  <a:srgbClr val="FFFFFF"/>
                </a:solidFill>
                <a:latin typeface="League Spartan Bold"/>
              </a:rPr>
              <a:t>Obedecerle (Dt 5:29)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0093624" y="5992870"/>
            <a:ext cx="6013826" cy="546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69"/>
              </a:lnSpc>
            </a:pPr>
            <a:r>
              <a:rPr lang="en-US" sz="3523">
                <a:solidFill>
                  <a:srgbClr val="FFFFFF"/>
                </a:solidFill>
                <a:latin typeface="League Spartan Bold"/>
              </a:rPr>
              <a:t>Amarle (Dt 6:5)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0093624" y="7305616"/>
            <a:ext cx="5393219" cy="546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69"/>
              </a:lnSpc>
            </a:pPr>
            <a:r>
              <a:rPr lang="en-US" sz="3523">
                <a:solidFill>
                  <a:srgbClr val="FFFFFF"/>
                </a:solidFill>
                <a:latin typeface="League Spartan Bold"/>
              </a:rPr>
              <a:t>Servirle (Dt 13:4)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2257842" y="9844176"/>
            <a:ext cx="13701159" cy="35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545454"/>
                </a:solidFill>
                <a:latin typeface="League Spartan Bold"/>
              </a:rPr>
              <a:t>Contenido: Emenson Camara - Diseño: Elton Batista - Traducción: Eliezer Guzmán-Carballo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F4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2D3D5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2D3D54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9050" y="9782352"/>
            <a:ext cx="18465302" cy="676098"/>
            <a:chOff x="0" y="0"/>
            <a:chExt cx="6246287" cy="22870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246287" cy="228705"/>
            </a:xfrm>
            <a:custGeom>
              <a:avLst/>
              <a:gdLst/>
              <a:ahLst/>
              <a:cxnLst/>
              <a:rect r="r" b="b" t="t" l="l"/>
              <a:pathLst>
                <a:path h="228705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228705"/>
                  </a:lnTo>
                  <a:lnTo>
                    <a:pt x="0" y="22870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186827" y="8594355"/>
            <a:ext cx="18784236" cy="1061217"/>
            <a:chOff x="0" y="0"/>
            <a:chExt cx="11689511" cy="6604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1689511" cy="660400"/>
            </a:xfrm>
            <a:custGeom>
              <a:avLst/>
              <a:gdLst/>
              <a:ahLst/>
              <a:cxnLst/>
              <a:rect r="r" b="b" t="t" l="l"/>
              <a:pathLst>
                <a:path h="660400" w="11689511">
                  <a:moveTo>
                    <a:pt x="115650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65051" y="0"/>
                  </a:lnTo>
                  <a:cubicBezTo>
                    <a:pt x="11633631" y="0"/>
                    <a:pt x="11689511" y="55880"/>
                    <a:pt x="11689511" y="124460"/>
                  </a:cubicBezTo>
                  <a:lnTo>
                    <a:pt x="11689511" y="535940"/>
                  </a:lnTo>
                  <a:cubicBezTo>
                    <a:pt x="11689511" y="604520"/>
                    <a:pt x="11633631" y="660400"/>
                    <a:pt x="11565051" y="660400"/>
                  </a:cubicBezTo>
                  <a:close/>
                </a:path>
              </a:pathLst>
            </a:custGeom>
            <a:solidFill>
              <a:srgbClr val="24928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345706" y="4054016"/>
            <a:ext cx="3948709" cy="694243"/>
            <a:chOff x="0" y="0"/>
            <a:chExt cx="1697768" cy="298493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697768" cy="298493"/>
            </a:xfrm>
            <a:custGeom>
              <a:avLst/>
              <a:gdLst/>
              <a:ahLst/>
              <a:cxnLst/>
              <a:rect r="r" b="b" t="t" l="l"/>
              <a:pathLst>
                <a:path h="298493" w="1697768">
                  <a:moveTo>
                    <a:pt x="0" y="0"/>
                  </a:moveTo>
                  <a:lnTo>
                    <a:pt x="1697768" y="0"/>
                  </a:lnTo>
                  <a:lnTo>
                    <a:pt x="1697768" y="298493"/>
                  </a:lnTo>
                  <a:lnTo>
                    <a:pt x="0" y="2984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10800000">
            <a:off x="9203001" y="2910712"/>
            <a:ext cx="3597265" cy="2077766"/>
            <a:chOff x="0" y="0"/>
            <a:chExt cx="10501321" cy="6065520"/>
          </a:xfrm>
        </p:grpSpPr>
        <p:sp>
          <p:nvSpPr>
            <p:cNvPr name="Freeform 17" id="17"/>
            <p:cNvSpPr/>
            <p:nvPr/>
          </p:nvSpPr>
          <p:spPr>
            <a:xfrm>
              <a:off x="-50800" y="0"/>
              <a:ext cx="10602921" cy="6066790"/>
            </a:xfrm>
            <a:custGeom>
              <a:avLst/>
              <a:gdLst/>
              <a:ahLst/>
              <a:cxnLst/>
              <a:rect r="r" b="b" t="t" l="l"/>
              <a:pathLst>
                <a:path h="6066790" w="10602921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8846511" y="6066790"/>
                  </a:lnTo>
                  <a:lnTo>
                    <a:pt x="8846511" y="0"/>
                  </a:lnTo>
                  <a:lnTo>
                    <a:pt x="1692910" y="0"/>
                  </a:lnTo>
                  <a:close/>
                  <a:moveTo>
                    <a:pt x="9303711" y="0"/>
                  </a:moveTo>
                  <a:lnTo>
                    <a:pt x="8846511" y="0"/>
                  </a:lnTo>
                  <a:lnTo>
                    <a:pt x="8846511" y="6065520"/>
                  </a:lnTo>
                  <a:lnTo>
                    <a:pt x="8856671" y="6065520"/>
                  </a:lnTo>
                  <a:cubicBezTo>
                    <a:pt x="9595811" y="6065520"/>
                    <a:pt x="10244781" y="5462270"/>
                    <a:pt x="10298121" y="4725670"/>
                  </a:cubicBezTo>
                  <a:lnTo>
                    <a:pt x="10548311" y="1338580"/>
                  </a:lnTo>
                  <a:cubicBezTo>
                    <a:pt x="10602921" y="603250"/>
                    <a:pt x="10042851" y="0"/>
                    <a:pt x="9303711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13189751" y="2910712"/>
            <a:ext cx="3597265" cy="2077766"/>
            <a:chOff x="0" y="0"/>
            <a:chExt cx="10501321" cy="6065520"/>
          </a:xfrm>
        </p:grpSpPr>
        <p:sp>
          <p:nvSpPr>
            <p:cNvPr name="Freeform 19" id="19"/>
            <p:cNvSpPr/>
            <p:nvPr/>
          </p:nvSpPr>
          <p:spPr>
            <a:xfrm>
              <a:off x="-50800" y="0"/>
              <a:ext cx="10602921" cy="6066790"/>
            </a:xfrm>
            <a:custGeom>
              <a:avLst/>
              <a:gdLst/>
              <a:ahLst/>
              <a:cxnLst/>
              <a:rect r="r" b="b" t="t" l="l"/>
              <a:pathLst>
                <a:path h="6066790" w="10602921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8846511" y="6066790"/>
                  </a:lnTo>
                  <a:lnTo>
                    <a:pt x="8846511" y="0"/>
                  </a:lnTo>
                  <a:lnTo>
                    <a:pt x="1692910" y="0"/>
                  </a:lnTo>
                  <a:close/>
                  <a:moveTo>
                    <a:pt x="9303711" y="0"/>
                  </a:moveTo>
                  <a:lnTo>
                    <a:pt x="8846511" y="0"/>
                  </a:lnTo>
                  <a:lnTo>
                    <a:pt x="8846511" y="6065520"/>
                  </a:lnTo>
                  <a:lnTo>
                    <a:pt x="8856671" y="6065520"/>
                  </a:lnTo>
                  <a:cubicBezTo>
                    <a:pt x="9595811" y="6065520"/>
                    <a:pt x="10244781" y="5462270"/>
                    <a:pt x="10298121" y="4725670"/>
                  </a:cubicBezTo>
                  <a:lnTo>
                    <a:pt x="10548311" y="1338580"/>
                  </a:lnTo>
                  <a:cubicBezTo>
                    <a:pt x="10602921" y="603250"/>
                    <a:pt x="10042851" y="0"/>
                    <a:pt x="9303711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593645" y="3916254"/>
            <a:ext cx="9367350" cy="923912"/>
            <a:chOff x="0" y="0"/>
            <a:chExt cx="4027540" cy="397241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4027540" cy="397241"/>
            </a:xfrm>
            <a:custGeom>
              <a:avLst/>
              <a:gdLst/>
              <a:ahLst/>
              <a:cxnLst/>
              <a:rect r="r" b="b" t="t" l="l"/>
              <a:pathLst>
                <a:path h="397241" w="4027540">
                  <a:moveTo>
                    <a:pt x="0" y="0"/>
                  </a:moveTo>
                  <a:lnTo>
                    <a:pt x="4027540" y="0"/>
                  </a:lnTo>
                  <a:lnTo>
                    <a:pt x="4027540" y="397241"/>
                  </a:lnTo>
                  <a:lnTo>
                    <a:pt x="0" y="397241"/>
                  </a:lnTo>
                  <a:close/>
                </a:path>
              </a:pathLst>
            </a:custGeom>
            <a:solidFill>
              <a:srgbClr val="24928F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345706" y="5183452"/>
            <a:ext cx="3948709" cy="694243"/>
            <a:chOff x="0" y="0"/>
            <a:chExt cx="1697768" cy="298493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1697768" cy="298493"/>
            </a:xfrm>
            <a:custGeom>
              <a:avLst/>
              <a:gdLst/>
              <a:ahLst/>
              <a:cxnLst/>
              <a:rect r="r" b="b" t="t" l="l"/>
              <a:pathLst>
                <a:path h="298493" w="1697768">
                  <a:moveTo>
                    <a:pt x="0" y="0"/>
                  </a:moveTo>
                  <a:lnTo>
                    <a:pt x="1697768" y="0"/>
                  </a:lnTo>
                  <a:lnTo>
                    <a:pt x="1697768" y="298493"/>
                  </a:lnTo>
                  <a:lnTo>
                    <a:pt x="0" y="2984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8593645" y="5073880"/>
            <a:ext cx="9367350" cy="935153"/>
            <a:chOff x="0" y="0"/>
            <a:chExt cx="4027540" cy="402074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4027540" cy="402074"/>
            </a:xfrm>
            <a:custGeom>
              <a:avLst/>
              <a:gdLst/>
              <a:ahLst/>
              <a:cxnLst/>
              <a:rect r="r" b="b" t="t" l="l"/>
              <a:pathLst>
                <a:path h="402074" w="4027540">
                  <a:moveTo>
                    <a:pt x="0" y="0"/>
                  </a:moveTo>
                  <a:lnTo>
                    <a:pt x="4027540" y="0"/>
                  </a:lnTo>
                  <a:lnTo>
                    <a:pt x="4027540" y="402074"/>
                  </a:lnTo>
                  <a:lnTo>
                    <a:pt x="0" y="402074"/>
                  </a:lnTo>
                  <a:close/>
                </a:path>
              </a:pathLst>
            </a:custGeom>
            <a:solidFill>
              <a:srgbClr val="2D3D54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5345706" y="6330378"/>
            <a:ext cx="3948709" cy="694243"/>
            <a:chOff x="0" y="0"/>
            <a:chExt cx="1697768" cy="298493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1697768" cy="298493"/>
            </a:xfrm>
            <a:custGeom>
              <a:avLst/>
              <a:gdLst/>
              <a:ahLst/>
              <a:cxnLst/>
              <a:rect r="r" b="b" t="t" l="l"/>
              <a:pathLst>
                <a:path h="298493" w="1697768">
                  <a:moveTo>
                    <a:pt x="0" y="0"/>
                  </a:moveTo>
                  <a:lnTo>
                    <a:pt x="1697768" y="0"/>
                  </a:lnTo>
                  <a:lnTo>
                    <a:pt x="1697768" y="298493"/>
                  </a:lnTo>
                  <a:lnTo>
                    <a:pt x="0" y="2984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593645" y="6198659"/>
            <a:ext cx="9367350" cy="923912"/>
            <a:chOff x="0" y="0"/>
            <a:chExt cx="4027540" cy="397241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4027540" cy="397241"/>
            </a:xfrm>
            <a:custGeom>
              <a:avLst/>
              <a:gdLst/>
              <a:ahLst/>
              <a:cxnLst/>
              <a:rect r="r" b="b" t="t" l="l"/>
              <a:pathLst>
                <a:path h="397241" w="4027540">
                  <a:moveTo>
                    <a:pt x="0" y="0"/>
                  </a:moveTo>
                  <a:lnTo>
                    <a:pt x="4027540" y="0"/>
                  </a:lnTo>
                  <a:lnTo>
                    <a:pt x="4027540" y="397241"/>
                  </a:lnTo>
                  <a:lnTo>
                    <a:pt x="0" y="397241"/>
                  </a:lnTo>
                  <a:close/>
                </a:path>
              </a:pathLst>
            </a:custGeom>
            <a:solidFill>
              <a:srgbClr val="24928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5345706" y="7476740"/>
            <a:ext cx="3948709" cy="694243"/>
            <a:chOff x="0" y="0"/>
            <a:chExt cx="1697768" cy="298493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1697768" cy="298493"/>
            </a:xfrm>
            <a:custGeom>
              <a:avLst/>
              <a:gdLst/>
              <a:ahLst/>
              <a:cxnLst/>
              <a:rect r="r" b="b" t="t" l="l"/>
              <a:pathLst>
                <a:path h="298493" w="1697768">
                  <a:moveTo>
                    <a:pt x="0" y="0"/>
                  </a:moveTo>
                  <a:lnTo>
                    <a:pt x="1697768" y="0"/>
                  </a:lnTo>
                  <a:lnTo>
                    <a:pt x="1697768" y="298493"/>
                  </a:lnTo>
                  <a:lnTo>
                    <a:pt x="0" y="29849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593645" y="7356285"/>
            <a:ext cx="9367350" cy="935153"/>
            <a:chOff x="0" y="0"/>
            <a:chExt cx="4027540" cy="402074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4027540" cy="402074"/>
            </a:xfrm>
            <a:custGeom>
              <a:avLst/>
              <a:gdLst/>
              <a:ahLst/>
              <a:cxnLst/>
              <a:rect r="r" b="b" t="t" l="l"/>
              <a:pathLst>
                <a:path h="402074" w="4027540">
                  <a:moveTo>
                    <a:pt x="0" y="0"/>
                  </a:moveTo>
                  <a:lnTo>
                    <a:pt x="4027540" y="0"/>
                  </a:lnTo>
                  <a:lnTo>
                    <a:pt x="4027540" y="402074"/>
                  </a:lnTo>
                  <a:lnTo>
                    <a:pt x="0" y="402074"/>
                  </a:lnTo>
                  <a:close/>
                </a:path>
              </a:pathLst>
            </a:custGeom>
            <a:solidFill>
              <a:srgbClr val="2D3D54"/>
            </a:solidFill>
          </p:spPr>
        </p:sp>
      </p:grpSp>
      <p:sp>
        <p:nvSpPr>
          <p:cNvPr name="AutoShape 34" id="34"/>
          <p:cNvSpPr/>
          <p:nvPr/>
        </p:nvSpPr>
        <p:spPr>
          <a:xfrm rot="-5400000">
            <a:off x="10416173" y="5962245"/>
            <a:ext cx="5111820" cy="0"/>
          </a:xfrm>
          <a:prstGeom prst="line">
            <a:avLst/>
          </a:prstGeom>
          <a:ln cap="rnd" w="152400">
            <a:solidFill>
              <a:srgbClr val="EFF4F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5" id="3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0399" y="4378211"/>
            <a:ext cx="4795584" cy="3634653"/>
          </a:xfrm>
          <a:prstGeom prst="rect">
            <a:avLst/>
          </a:prstGeom>
        </p:spPr>
      </p:pic>
      <p:sp>
        <p:nvSpPr>
          <p:cNvPr name="TextBox 36" id="36"/>
          <p:cNvSpPr txBox="true"/>
          <p:nvPr/>
        </p:nvSpPr>
        <p:spPr>
          <a:xfrm rot="0">
            <a:off x="114753" y="1417601"/>
            <a:ext cx="15728637" cy="948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1"/>
              </a:lnSpc>
            </a:pPr>
            <a:r>
              <a:rPr lang="en-US" sz="2358">
                <a:solidFill>
                  <a:srgbClr val="FFFFFF"/>
                </a:solidFill>
                <a:latin typeface="League Spartan Bold"/>
              </a:rPr>
              <a:t>Los libros de Deuteronomio y Jeremías se escribieron en siglos diferentes. Jeremías cita </a:t>
            </a:r>
          </a:p>
          <a:p>
            <a:pPr algn="ctr">
              <a:lnSpc>
                <a:spcPts val="3891"/>
              </a:lnSpc>
            </a:pPr>
            <a:r>
              <a:rPr lang="en-US" sz="2358">
                <a:solidFill>
                  <a:srgbClr val="FFFFFF"/>
                </a:solidFill>
                <a:latin typeface="League Spartan Bold"/>
              </a:rPr>
              <a:t>los conceptos de Deuteronomio para advertirle al pueblo el resultado de su rebelión.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173175" y="79226"/>
            <a:ext cx="11426377" cy="855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67"/>
              </a:lnSpc>
            </a:pPr>
            <a:r>
              <a:rPr lang="en-US" sz="4300" spc="107">
                <a:solidFill>
                  <a:srgbClr val="2D3D54"/>
                </a:solidFill>
                <a:latin typeface="League Spartan"/>
              </a:rPr>
              <a:t>DEUTERONOMIO EN JEREMÍAS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-19050" y="169033"/>
            <a:ext cx="3710071" cy="74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Martes</a:t>
            </a:r>
          </a:p>
          <a:p>
            <a:pPr algn="ctr">
              <a:lnSpc>
                <a:spcPts val="2940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7 de diciembre del 2021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90399" y="8708698"/>
            <a:ext cx="17907203" cy="81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4">
                <a:solidFill>
                  <a:srgbClr val="FFFFFF"/>
                </a:solidFill>
                <a:latin typeface="League Spartan Bold"/>
              </a:rPr>
              <a:t>El Libro de la Ley es el testigo de cómo Israel acepta someterse a la soberanía de Dios (Dt 31:26). </a:t>
            </a:r>
          </a:p>
          <a:p>
            <a:pPr algn="ctr">
              <a:lnSpc>
                <a:spcPts val="3267"/>
              </a:lnSpc>
            </a:pPr>
            <a:r>
              <a:rPr lang="en-US" sz="2334">
                <a:solidFill>
                  <a:srgbClr val="FFFFFF"/>
                </a:solidFill>
                <a:latin typeface="League Spartan Bold"/>
              </a:rPr>
              <a:t>Entonces, cuando Jeremías les apela en tales términos; es el clamor del testigo contra la nación transgresora.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572689" y="4075125"/>
            <a:ext cx="2214620" cy="58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6"/>
              </a:lnSpc>
            </a:pPr>
            <a:r>
              <a:rPr lang="en-US" sz="3404">
                <a:solidFill>
                  <a:srgbClr val="24928F"/>
                </a:solidFill>
                <a:latin typeface="League Spartan Bold"/>
              </a:rPr>
              <a:t>Propósito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477998" y="5187025"/>
            <a:ext cx="2214620" cy="620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6"/>
              </a:lnSpc>
            </a:pPr>
            <a:r>
              <a:rPr lang="en-US" sz="3633">
                <a:solidFill>
                  <a:srgbClr val="2D3D54"/>
                </a:solidFill>
                <a:latin typeface="League Spartan Bold"/>
              </a:rPr>
              <a:t>Reforma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294415" y="3162537"/>
            <a:ext cx="3476885" cy="53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095">
                <a:solidFill>
                  <a:srgbClr val="3A3A3A"/>
                </a:solidFill>
                <a:latin typeface="League Spartan Bold"/>
              </a:rPr>
              <a:t>(Dt 4:23-29)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477998" y="6340667"/>
            <a:ext cx="2940854" cy="620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6"/>
              </a:lnSpc>
            </a:pPr>
            <a:r>
              <a:rPr lang="en-US" sz="3633">
                <a:solidFill>
                  <a:srgbClr val="24928F"/>
                </a:solidFill>
                <a:latin typeface="League Spartan Bold"/>
              </a:rPr>
              <a:t>Advertencia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477998" y="7550625"/>
            <a:ext cx="2404003" cy="620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86"/>
              </a:lnSpc>
            </a:pPr>
            <a:r>
              <a:rPr lang="en-US" sz="3633">
                <a:solidFill>
                  <a:srgbClr val="2D3D54"/>
                </a:solidFill>
                <a:latin typeface="League Spartan Bold"/>
              </a:rPr>
              <a:t>Aviso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233284" y="3162537"/>
            <a:ext cx="3553732" cy="53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095">
                <a:solidFill>
                  <a:srgbClr val="3A3A3A"/>
                </a:solidFill>
                <a:latin typeface="League Spartan Bold"/>
              </a:rPr>
              <a:t>(Jr 7:1-7)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105235" y="4163062"/>
            <a:ext cx="3446895" cy="42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No olvidéis (v. 23)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886064" y="5312906"/>
            <a:ext cx="3885236" cy="42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Posesión de Canaán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771725" y="6446154"/>
            <a:ext cx="4113913" cy="42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Adoración falsa (v. 23)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528532" y="7595311"/>
            <a:ext cx="4454515" cy="42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Desobediencia (v. 25-27)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3376665" y="4163062"/>
            <a:ext cx="4032891" cy="42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Oíd (v. 1, 2)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3298689" y="5303381"/>
            <a:ext cx="4504486" cy="42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Permanencia en Canaán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983047" y="6439424"/>
            <a:ext cx="4820127" cy="42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Adoración corrupta (v. 4)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120401" y="7595311"/>
            <a:ext cx="4727711" cy="428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Obediencia (v. 5-7)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0" y="3097657"/>
            <a:ext cx="5363323" cy="1139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87">
                <a:solidFill>
                  <a:srgbClr val="2D3D54"/>
                </a:solidFill>
                <a:latin typeface="League Spartan"/>
              </a:rPr>
              <a:t>PARALELISMOS </a:t>
            </a:r>
          </a:p>
          <a:p>
            <a:pPr algn="ctr">
              <a:lnSpc>
                <a:spcPts val="4550"/>
              </a:lnSpc>
            </a:pPr>
            <a:r>
              <a:rPr lang="en-US" sz="3500" spc="87">
                <a:solidFill>
                  <a:srgbClr val="2D3D54"/>
                </a:solidFill>
                <a:latin typeface="League Spartan"/>
              </a:rPr>
              <a:t>EN LOS TEXTOS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16091493" y="534847"/>
            <a:ext cx="2107590" cy="1620627"/>
            <a:chOff x="0" y="0"/>
            <a:chExt cx="2810119" cy="2160836"/>
          </a:xfrm>
        </p:grpSpPr>
        <p:pic>
          <p:nvPicPr>
            <p:cNvPr name="Picture 56" id="56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57" id="57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58" id="5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9" id="59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60" id="6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1" id="61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62" id="6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3" id="63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64" id="6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5" id="65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66" id="6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7" id="67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9" id="69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71" id="71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72" id="7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73" id="73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74" id="7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75" id="75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76" id="7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77" id="77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79" id="79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80" id="8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81" id="81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82" id="82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83" id="8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84" id="84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85" id="8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86" id="86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  <p:sp>
        <p:nvSpPr>
          <p:cNvPr name="TextBox 87" id="87"/>
          <p:cNvSpPr txBox="true"/>
          <p:nvPr/>
        </p:nvSpPr>
        <p:spPr>
          <a:xfrm rot="0">
            <a:off x="2257842" y="9844176"/>
            <a:ext cx="13701159" cy="35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545454"/>
                </a:solidFill>
                <a:latin typeface="League Spartan Bold"/>
              </a:rPr>
              <a:t>Contenido: Emenson Camara - Diseño: Elton Batista - Traducción: Eliezer Guzmán-Carballo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643" t="8098" r="449" b="92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1E2E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-184745" y="1249509"/>
            <a:ext cx="16028136" cy="1380777"/>
            <a:chOff x="0" y="0"/>
            <a:chExt cx="9974378" cy="859263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9974378" cy="859263"/>
            </a:xfrm>
            <a:custGeom>
              <a:avLst/>
              <a:gdLst/>
              <a:ahLst/>
              <a:cxnLst/>
              <a:rect r="r" b="b" t="t" l="l"/>
              <a:pathLst>
                <a:path h="859263" w="9974378">
                  <a:moveTo>
                    <a:pt x="9849918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9918" y="0"/>
                  </a:lnTo>
                  <a:cubicBezTo>
                    <a:pt x="9918498" y="0"/>
                    <a:pt x="9974378" y="55880"/>
                    <a:pt x="9974378" y="124460"/>
                  </a:cubicBezTo>
                  <a:lnTo>
                    <a:pt x="9974378" y="734803"/>
                  </a:lnTo>
                  <a:cubicBezTo>
                    <a:pt x="9974378" y="803383"/>
                    <a:pt x="9918498" y="859263"/>
                    <a:pt x="9849918" y="859263"/>
                  </a:cubicBezTo>
                  <a:close/>
                </a:path>
              </a:pathLst>
            </a:custGeom>
            <a:solidFill>
              <a:srgbClr val="6F1D1E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184745" y="9772352"/>
            <a:ext cx="18989025" cy="1161847"/>
            <a:chOff x="0" y="0"/>
            <a:chExt cx="11816952" cy="723023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1816952" cy="723023"/>
            </a:xfrm>
            <a:custGeom>
              <a:avLst/>
              <a:gdLst/>
              <a:ahLst/>
              <a:cxnLst/>
              <a:rect r="r" b="b" t="t" l="l"/>
              <a:pathLst>
                <a:path h="723023" w="11816952">
                  <a:moveTo>
                    <a:pt x="11692493" y="723023"/>
                  </a:moveTo>
                  <a:lnTo>
                    <a:pt x="124460" y="723023"/>
                  </a:lnTo>
                  <a:cubicBezTo>
                    <a:pt x="55880" y="723023"/>
                    <a:pt x="0" y="667143"/>
                    <a:pt x="0" y="5985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92493" y="0"/>
                  </a:lnTo>
                  <a:cubicBezTo>
                    <a:pt x="11761073" y="0"/>
                    <a:pt x="11816952" y="55880"/>
                    <a:pt x="11816952" y="124460"/>
                  </a:cubicBezTo>
                  <a:lnTo>
                    <a:pt x="11816952" y="598563"/>
                  </a:lnTo>
                  <a:cubicBezTo>
                    <a:pt x="11816952" y="667143"/>
                    <a:pt x="11761073" y="723023"/>
                    <a:pt x="11692493" y="723023"/>
                  </a:cubicBezTo>
                  <a:close/>
                </a:path>
              </a:pathLst>
            </a:custGeom>
            <a:solidFill>
              <a:srgbClr val="1E2E52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691500" y="6802465"/>
            <a:ext cx="19307185" cy="1954454"/>
            <a:chOff x="0" y="0"/>
            <a:chExt cx="12014945" cy="1216265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2014945" cy="1216265"/>
            </a:xfrm>
            <a:custGeom>
              <a:avLst/>
              <a:gdLst/>
              <a:ahLst/>
              <a:cxnLst/>
              <a:rect r="r" b="b" t="t" l="l"/>
              <a:pathLst>
                <a:path h="1216265" w="12014945">
                  <a:moveTo>
                    <a:pt x="11890484" y="1216265"/>
                  </a:moveTo>
                  <a:lnTo>
                    <a:pt x="124460" y="1216265"/>
                  </a:lnTo>
                  <a:cubicBezTo>
                    <a:pt x="55880" y="1216265"/>
                    <a:pt x="0" y="1160385"/>
                    <a:pt x="0" y="10918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90485" y="0"/>
                  </a:lnTo>
                  <a:cubicBezTo>
                    <a:pt x="11959065" y="0"/>
                    <a:pt x="12014945" y="55880"/>
                    <a:pt x="12014945" y="124460"/>
                  </a:cubicBezTo>
                  <a:lnTo>
                    <a:pt x="12014945" y="1091805"/>
                  </a:lnTo>
                  <a:cubicBezTo>
                    <a:pt x="12014945" y="1160385"/>
                    <a:pt x="11959065" y="1216265"/>
                    <a:pt x="11890485" y="1216265"/>
                  </a:cubicBezTo>
                  <a:close/>
                </a:path>
              </a:pathLst>
            </a:custGeom>
            <a:solidFill>
              <a:srgbClr val="1E2E52">
                <a:alpha val="3922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-561823" y="8579423"/>
            <a:ext cx="18989025" cy="1232044"/>
            <a:chOff x="0" y="0"/>
            <a:chExt cx="11816952" cy="766706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1816952" cy="766706"/>
            </a:xfrm>
            <a:custGeom>
              <a:avLst/>
              <a:gdLst/>
              <a:ahLst/>
              <a:cxnLst/>
              <a:rect r="r" b="b" t="t" l="l"/>
              <a:pathLst>
                <a:path h="766706" w="11816952">
                  <a:moveTo>
                    <a:pt x="11692493" y="766706"/>
                  </a:moveTo>
                  <a:lnTo>
                    <a:pt x="124460" y="766706"/>
                  </a:lnTo>
                  <a:cubicBezTo>
                    <a:pt x="55880" y="766706"/>
                    <a:pt x="0" y="710826"/>
                    <a:pt x="0" y="642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92493" y="0"/>
                  </a:lnTo>
                  <a:cubicBezTo>
                    <a:pt x="11761073" y="0"/>
                    <a:pt x="11816952" y="55880"/>
                    <a:pt x="11816952" y="124460"/>
                  </a:cubicBezTo>
                  <a:lnTo>
                    <a:pt x="11816952" y="642246"/>
                  </a:lnTo>
                  <a:cubicBezTo>
                    <a:pt x="11816952" y="710826"/>
                    <a:pt x="11761073" y="766706"/>
                    <a:pt x="11692493" y="766706"/>
                  </a:cubicBezTo>
                  <a:close/>
                </a:path>
              </a:pathLst>
            </a:custGeom>
            <a:solidFill>
              <a:srgbClr val="6F1D1E"/>
            </a:solidFill>
          </p:spPr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15295" y="3875292"/>
            <a:ext cx="1437828" cy="84831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04426" y="3875292"/>
            <a:ext cx="1083829" cy="108382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697066" y="3875292"/>
            <a:ext cx="1225403" cy="95581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87653" y="3713871"/>
            <a:ext cx="1143253" cy="113325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36143" y="3713871"/>
            <a:ext cx="1051578" cy="1217456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4053851" y="241151"/>
            <a:ext cx="11704854" cy="720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3"/>
              </a:lnSpc>
            </a:pPr>
            <a:r>
              <a:rPr lang="en-US" sz="4418" spc="110">
                <a:solidFill>
                  <a:srgbClr val="1E2E52"/>
                </a:solidFill>
                <a:latin typeface="League Spartan"/>
              </a:rPr>
              <a:t>« QUÉ PIDE JEHOVÁ DE TI »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-19050" y="169033"/>
            <a:ext cx="3710071" cy="74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Miércoles</a:t>
            </a:r>
          </a:p>
          <a:p>
            <a:pPr algn="ctr">
              <a:lnSpc>
                <a:spcPts val="2940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8 de diciembre del 2021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47532" y="1434691"/>
            <a:ext cx="15480876" cy="1442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00">
                <a:solidFill>
                  <a:srgbClr val="FFFFFF"/>
                </a:solidFill>
                <a:latin typeface="League Spartan Bold"/>
              </a:rPr>
              <a:t>El pacto de Dios con Israel era de naturaleza condicional; en el cual ambas partes tenían obligaciones. Israel no cumplió su parte y tuvo que afrontar las consecuencias.</a:t>
            </a:r>
          </a:p>
          <a:p>
            <a:pPr algn="ctr">
              <a:lnSpc>
                <a:spcPts val="3834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87608" y="8652145"/>
            <a:ext cx="17912784" cy="103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5"/>
              </a:lnSpc>
              <a:spcBef>
                <a:spcPct val="0"/>
              </a:spcBef>
            </a:pPr>
            <a:r>
              <a:rPr lang="en-US" sz="2608">
                <a:solidFill>
                  <a:srgbClr val="FFFFFF"/>
                </a:solidFill>
                <a:latin typeface="League Spartan Bold"/>
              </a:rPr>
              <a:t>A pesar de las transgresiones constantes de Israel, Dios siempre estuvo dispuesto a reconciliarle. Pero su obstinación pecaminosa; causó que el pueblo probase la maldición resultante de su desobediencia.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6291" y="5178699"/>
            <a:ext cx="2774730" cy="125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1"/>
              </a:lnSpc>
            </a:pPr>
            <a:r>
              <a:rPr lang="en-US" sz="2775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Demandante: </a:t>
            </a:r>
          </a:p>
          <a:p>
            <a:pPr algn="ctr">
              <a:lnSpc>
                <a:spcPts val="3441"/>
              </a:lnSpc>
            </a:pPr>
            <a:r>
              <a:rPr lang="en-US" sz="2775">
                <a:solidFill>
                  <a:srgbClr val="0A1A48">
                    <a:alpha val="90980"/>
                  </a:srgbClr>
                </a:solidFill>
                <a:latin typeface="League Spartan Bold"/>
              </a:rPr>
              <a:t>Dios </a:t>
            </a:r>
          </a:p>
          <a:p>
            <a:pPr algn="ctr">
              <a:lnSpc>
                <a:spcPts val="2945"/>
              </a:lnSpc>
            </a:pPr>
            <a:r>
              <a:rPr lang="en-US" sz="2375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(Mi 6:1)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941164" y="5178699"/>
            <a:ext cx="3410353" cy="125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41"/>
              </a:lnSpc>
              <a:spcBef>
                <a:spcPct val="0"/>
              </a:spcBef>
            </a:pPr>
            <a:r>
              <a:rPr lang="en-US" sz="2775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Demandado</a:t>
            </a:r>
            <a:r>
              <a:rPr lang="en-US" sz="2775" u="none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: </a:t>
            </a:r>
          </a:p>
          <a:p>
            <a:pPr algn="ctr" marL="0" indent="0" lvl="0">
              <a:lnSpc>
                <a:spcPts val="3441"/>
              </a:lnSpc>
              <a:spcBef>
                <a:spcPct val="0"/>
              </a:spcBef>
            </a:pPr>
            <a:r>
              <a:rPr lang="en-US" sz="2775" u="none">
                <a:solidFill>
                  <a:srgbClr val="0A1A48">
                    <a:alpha val="90980"/>
                  </a:srgbClr>
                </a:solidFill>
                <a:latin typeface="League Spartan Bold"/>
              </a:rPr>
              <a:t>Israel </a:t>
            </a:r>
          </a:p>
          <a:p>
            <a:pPr algn="ctr" marL="0" indent="0" lvl="0">
              <a:lnSpc>
                <a:spcPts val="2945"/>
              </a:lnSpc>
              <a:spcBef>
                <a:spcPct val="0"/>
              </a:spcBef>
            </a:pPr>
            <a:r>
              <a:rPr lang="en-US" sz="2375" u="none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(Mi 6:2)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406339" y="5178699"/>
            <a:ext cx="3806856" cy="125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41"/>
              </a:lnSpc>
              <a:spcBef>
                <a:spcPct val="0"/>
              </a:spcBef>
            </a:pPr>
            <a:r>
              <a:rPr lang="en-US" sz="2775" u="none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Testigos: </a:t>
            </a:r>
          </a:p>
          <a:p>
            <a:pPr algn="ctr" marL="0" indent="0" lvl="0">
              <a:lnSpc>
                <a:spcPts val="3441"/>
              </a:lnSpc>
              <a:spcBef>
                <a:spcPct val="0"/>
              </a:spcBef>
            </a:pPr>
            <a:r>
              <a:rPr lang="en-US" sz="2775" u="none">
                <a:solidFill>
                  <a:srgbClr val="0A1A48">
                    <a:alpha val="90980"/>
                  </a:srgbClr>
                </a:solidFill>
                <a:latin typeface="League Spartan Bold"/>
              </a:rPr>
              <a:t>Montes </a:t>
            </a:r>
          </a:p>
          <a:p>
            <a:pPr algn="ctr" marL="0" indent="0" lvl="0">
              <a:lnSpc>
                <a:spcPts val="2945"/>
              </a:lnSpc>
              <a:spcBef>
                <a:spcPct val="0"/>
              </a:spcBef>
            </a:pPr>
            <a:r>
              <a:rPr lang="en-US" sz="2375" u="none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(Mi  6:1, 2)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19269" y="5178699"/>
            <a:ext cx="3080020" cy="125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41"/>
              </a:lnSpc>
              <a:spcBef>
                <a:spcPct val="0"/>
              </a:spcBef>
            </a:pPr>
            <a:r>
              <a:rPr lang="en-US" sz="2775" u="none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Acusación: </a:t>
            </a:r>
          </a:p>
          <a:p>
            <a:pPr algn="ctr" marL="0" indent="0" lvl="0">
              <a:lnSpc>
                <a:spcPts val="3441"/>
              </a:lnSpc>
              <a:spcBef>
                <a:spcPct val="0"/>
              </a:spcBef>
            </a:pPr>
            <a:r>
              <a:rPr lang="en-US" sz="2775" u="none">
                <a:solidFill>
                  <a:srgbClr val="0A1A48">
                    <a:alpha val="90980"/>
                  </a:srgbClr>
                </a:solidFill>
                <a:latin typeface="League Spartan Bold"/>
              </a:rPr>
              <a:t>Corrupción </a:t>
            </a:r>
          </a:p>
          <a:p>
            <a:pPr algn="ctr" marL="0" indent="0" lvl="0">
              <a:lnSpc>
                <a:spcPts val="2945"/>
              </a:lnSpc>
              <a:spcBef>
                <a:spcPct val="0"/>
              </a:spcBef>
            </a:pPr>
            <a:r>
              <a:rPr lang="en-US" sz="2375" u="none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(Mi 6:10-12)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618364" y="5178699"/>
            <a:ext cx="2793858" cy="1254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41"/>
              </a:lnSpc>
              <a:spcBef>
                <a:spcPct val="0"/>
              </a:spcBef>
            </a:pPr>
            <a:r>
              <a:rPr lang="en-US" sz="2775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Defensa:</a:t>
            </a:r>
          </a:p>
          <a:p>
            <a:pPr algn="ctr" marL="0" indent="0" lvl="0">
              <a:lnSpc>
                <a:spcPts val="3447"/>
              </a:lnSpc>
              <a:spcBef>
                <a:spcPct val="0"/>
              </a:spcBef>
            </a:pPr>
            <a:r>
              <a:rPr lang="en-US" sz="2775" u="none">
                <a:solidFill>
                  <a:srgbClr val="0A1A48">
                    <a:alpha val="90980"/>
                  </a:srgbClr>
                </a:solidFill>
                <a:latin typeface="League Spartan Bold"/>
              </a:rPr>
              <a:t>Sacrificios</a:t>
            </a:r>
          </a:p>
          <a:p>
            <a:pPr algn="ctr" marL="0" indent="0" lvl="0">
              <a:lnSpc>
                <a:spcPts val="2945"/>
              </a:lnSpc>
              <a:spcBef>
                <a:spcPct val="0"/>
              </a:spcBef>
            </a:pPr>
            <a:r>
              <a:rPr lang="en-US" sz="2375">
                <a:solidFill>
                  <a:srgbClr val="6F1D1E">
                    <a:alpha val="90980"/>
                  </a:srgbClr>
                </a:solidFill>
                <a:latin typeface="League Spartan Bold"/>
              </a:rPr>
              <a:t>(Mi 6:6-7)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797898" y="7005764"/>
            <a:ext cx="12269583" cy="137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5"/>
              </a:lnSpc>
            </a:pPr>
            <a:r>
              <a:rPr lang="en-US" sz="3081">
                <a:solidFill>
                  <a:srgbClr val="6F1D1E"/>
                </a:solidFill>
                <a:latin typeface="League Spartan"/>
              </a:rPr>
              <a:t>Requerimiento del perdón judicial:</a:t>
            </a:r>
          </a:p>
          <a:p>
            <a:pPr algn="ctr">
              <a:lnSpc>
                <a:spcPts val="3615"/>
              </a:lnSpc>
            </a:pPr>
            <a:r>
              <a:rPr lang="en-US" sz="3081">
                <a:solidFill>
                  <a:srgbClr val="6F1D1E"/>
                </a:solidFill>
                <a:latin typeface="League Spartan"/>
              </a:rPr>
              <a:t> H</a:t>
            </a:r>
            <a:r>
              <a:rPr lang="en-US" sz="3081">
                <a:solidFill>
                  <a:srgbClr val="0A1A48"/>
                </a:solidFill>
                <a:latin typeface="League Spartan"/>
              </a:rPr>
              <a:t>acer justicia, amar misericordia y humillarte ante tu Dios.</a:t>
            </a:r>
          </a:p>
          <a:p>
            <a:pPr algn="ctr">
              <a:lnSpc>
                <a:spcPts val="3615"/>
              </a:lnSpc>
            </a:pPr>
            <a:r>
              <a:rPr lang="en-US" sz="3081">
                <a:solidFill>
                  <a:srgbClr val="6F1D1E"/>
                </a:solidFill>
                <a:latin typeface="League Spartan"/>
              </a:rPr>
              <a:t> </a:t>
            </a:r>
            <a:r>
              <a:rPr lang="en-US" sz="2781">
                <a:solidFill>
                  <a:srgbClr val="6F1D1E"/>
                </a:solidFill>
                <a:latin typeface="League Spartan"/>
              </a:rPr>
              <a:t>(Miqueas 6:8)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90636" y="2886378"/>
            <a:ext cx="12506728" cy="56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87">
                <a:solidFill>
                  <a:srgbClr val="6F1D1E"/>
                </a:solidFill>
                <a:latin typeface="League Spartan"/>
              </a:rPr>
              <a:t>ACCIÓN JUDICIAL DEL PACTO: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6091493" y="534847"/>
            <a:ext cx="2107590" cy="1620627"/>
            <a:chOff x="0" y="0"/>
            <a:chExt cx="2810119" cy="2160836"/>
          </a:xfrm>
        </p:grpSpPr>
        <p:pic>
          <p:nvPicPr>
            <p:cNvPr name="Picture 34" id="34"/>
            <p:cNvPicPr>
              <a:picLocks noChangeAspect="true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35" id="35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7" id="37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38" id="3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40" id="4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1" id="41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42" id="4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3" id="43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44" id="4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5" id="45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46" id="4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7" id="47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48" id="4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49" id="49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50" id="5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51" id="51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53" id="53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54" id="5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55" id="55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56" id="5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57" id="57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58" id="5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59" id="59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60" id="60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61" id="6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2" id="62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63" id="6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64" id="64"/>
            <p:cNvPicPr>
              <a:picLocks noChangeAspect="true"/>
            </p:cNvPicPr>
            <p:nvPr/>
          </p:nvPicPr>
          <p:blipFill>
            <a:blip r:embed="rId15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  <p:sp>
        <p:nvSpPr>
          <p:cNvPr name="TextBox 65" id="65"/>
          <p:cNvSpPr txBox="true"/>
          <p:nvPr/>
        </p:nvSpPr>
        <p:spPr>
          <a:xfrm rot="0">
            <a:off x="2257842" y="9844176"/>
            <a:ext cx="13701159" cy="35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League Spartan Bold"/>
              </a:rPr>
              <a:t>Contenido: Emenson Camara - Diseño: Bruno Flávio - Traducción: Eliezer Guzmán-Carballo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643" t="8098" r="449" b="92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1E2E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-184745" y="1249509"/>
            <a:ext cx="16028136" cy="1380777"/>
            <a:chOff x="0" y="0"/>
            <a:chExt cx="9974378" cy="859263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9974378" cy="859263"/>
            </a:xfrm>
            <a:custGeom>
              <a:avLst/>
              <a:gdLst/>
              <a:ahLst/>
              <a:cxnLst/>
              <a:rect r="r" b="b" t="t" l="l"/>
              <a:pathLst>
                <a:path h="859263" w="9974378">
                  <a:moveTo>
                    <a:pt x="9849918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9918" y="0"/>
                  </a:lnTo>
                  <a:cubicBezTo>
                    <a:pt x="9918498" y="0"/>
                    <a:pt x="9974378" y="55880"/>
                    <a:pt x="9974378" y="124460"/>
                  </a:cubicBezTo>
                  <a:lnTo>
                    <a:pt x="9974378" y="734803"/>
                  </a:lnTo>
                  <a:cubicBezTo>
                    <a:pt x="9974378" y="803383"/>
                    <a:pt x="9918498" y="859263"/>
                    <a:pt x="9849918" y="859263"/>
                  </a:cubicBezTo>
                  <a:close/>
                </a:path>
              </a:pathLst>
            </a:custGeom>
            <a:solidFill>
              <a:srgbClr val="0A1A48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184745" y="9772352"/>
            <a:ext cx="18989025" cy="1161847"/>
            <a:chOff x="0" y="0"/>
            <a:chExt cx="11816952" cy="723023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1816952" cy="723023"/>
            </a:xfrm>
            <a:custGeom>
              <a:avLst/>
              <a:gdLst/>
              <a:ahLst/>
              <a:cxnLst/>
              <a:rect r="r" b="b" t="t" l="l"/>
              <a:pathLst>
                <a:path h="723023" w="11816952">
                  <a:moveTo>
                    <a:pt x="11692493" y="723023"/>
                  </a:moveTo>
                  <a:lnTo>
                    <a:pt x="124460" y="723023"/>
                  </a:lnTo>
                  <a:cubicBezTo>
                    <a:pt x="55880" y="723023"/>
                    <a:pt x="0" y="667143"/>
                    <a:pt x="0" y="5985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92493" y="0"/>
                  </a:lnTo>
                  <a:cubicBezTo>
                    <a:pt x="11761073" y="0"/>
                    <a:pt x="11816952" y="55880"/>
                    <a:pt x="11816952" y="124460"/>
                  </a:cubicBezTo>
                  <a:lnTo>
                    <a:pt x="11816952" y="598563"/>
                  </a:lnTo>
                  <a:cubicBezTo>
                    <a:pt x="11816952" y="667143"/>
                    <a:pt x="11761073" y="723023"/>
                    <a:pt x="11692493" y="723023"/>
                  </a:cubicBezTo>
                  <a:close/>
                </a:path>
              </a:pathLst>
            </a:custGeom>
            <a:solidFill>
              <a:srgbClr val="E9B80D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561823" y="8579423"/>
            <a:ext cx="18989025" cy="1232044"/>
            <a:chOff x="0" y="0"/>
            <a:chExt cx="11816952" cy="766706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1816952" cy="766706"/>
            </a:xfrm>
            <a:custGeom>
              <a:avLst/>
              <a:gdLst/>
              <a:ahLst/>
              <a:cxnLst/>
              <a:rect r="r" b="b" t="t" l="l"/>
              <a:pathLst>
                <a:path h="766706" w="11816952">
                  <a:moveTo>
                    <a:pt x="11692493" y="766706"/>
                  </a:moveTo>
                  <a:lnTo>
                    <a:pt x="124460" y="766706"/>
                  </a:lnTo>
                  <a:cubicBezTo>
                    <a:pt x="55880" y="766706"/>
                    <a:pt x="0" y="710826"/>
                    <a:pt x="0" y="642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92493" y="0"/>
                  </a:lnTo>
                  <a:cubicBezTo>
                    <a:pt x="11761073" y="0"/>
                    <a:pt x="11816952" y="55880"/>
                    <a:pt x="11816952" y="124460"/>
                  </a:cubicBezTo>
                  <a:lnTo>
                    <a:pt x="11816952" y="642246"/>
                  </a:lnTo>
                  <a:cubicBezTo>
                    <a:pt x="11816952" y="710826"/>
                    <a:pt x="11761073" y="766706"/>
                    <a:pt x="11692493" y="766706"/>
                  </a:cubicBezTo>
                  <a:close/>
                </a:path>
              </a:pathLst>
            </a:custGeom>
            <a:solidFill>
              <a:srgbClr val="0A1A48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89143" y="2999611"/>
            <a:ext cx="8920624" cy="5325095"/>
            <a:chOff x="0" y="0"/>
            <a:chExt cx="3017594" cy="1801328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3017594" cy="1801328"/>
            </a:xfrm>
            <a:custGeom>
              <a:avLst/>
              <a:gdLst/>
              <a:ahLst/>
              <a:cxnLst/>
              <a:rect r="r" b="b" t="t" l="l"/>
              <a:pathLst>
                <a:path h="1801328" w="3017594">
                  <a:moveTo>
                    <a:pt x="2893134" y="1801328"/>
                  </a:moveTo>
                  <a:lnTo>
                    <a:pt x="124460" y="1801328"/>
                  </a:lnTo>
                  <a:cubicBezTo>
                    <a:pt x="55880" y="1801328"/>
                    <a:pt x="0" y="1745448"/>
                    <a:pt x="0" y="16768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3134" y="0"/>
                  </a:lnTo>
                  <a:cubicBezTo>
                    <a:pt x="2961714" y="0"/>
                    <a:pt x="3017594" y="55880"/>
                    <a:pt x="3017594" y="124460"/>
                  </a:cubicBezTo>
                  <a:lnTo>
                    <a:pt x="3017594" y="1676868"/>
                  </a:lnTo>
                  <a:cubicBezTo>
                    <a:pt x="3017594" y="1745448"/>
                    <a:pt x="2961714" y="1801328"/>
                    <a:pt x="2893134" y="1801328"/>
                  </a:cubicBezTo>
                  <a:close/>
                </a:path>
              </a:pathLst>
            </a:custGeom>
            <a:solidFill>
              <a:srgbClr val="0A1A48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663238" y="2999611"/>
            <a:ext cx="9390207" cy="5296520"/>
            <a:chOff x="0" y="0"/>
            <a:chExt cx="3176441" cy="1791662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3176441" cy="1791662"/>
            </a:xfrm>
            <a:custGeom>
              <a:avLst/>
              <a:gdLst/>
              <a:ahLst/>
              <a:cxnLst/>
              <a:rect r="r" b="b" t="t" l="l"/>
              <a:pathLst>
                <a:path h="1791662" w="3176441">
                  <a:moveTo>
                    <a:pt x="3051980" y="1791662"/>
                  </a:moveTo>
                  <a:lnTo>
                    <a:pt x="124460" y="1791662"/>
                  </a:lnTo>
                  <a:cubicBezTo>
                    <a:pt x="55880" y="1791662"/>
                    <a:pt x="0" y="1735782"/>
                    <a:pt x="0" y="16672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51981" y="0"/>
                  </a:lnTo>
                  <a:cubicBezTo>
                    <a:pt x="3120561" y="0"/>
                    <a:pt x="3176441" y="55880"/>
                    <a:pt x="3176441" y="124460"/>
                  </a:cubicBezTo>
                  <a:lnTo>
                    <a:pt x="3176441" y="1667202"/>
                  </a:lnTo>
                  <a:cubicBezTo>
                    <a:pt x="3176441" y="1735782"/>
                    <a:pt x="3120561" y="1791662"/>
                    <a:pt x="3051981" y="1791662"/>
                  </a:cubicBezTo>
                  <a:close/>
                </a:path>
              </a:pathLst>
            </a:custGeom>
            <a:solidFill>
              <a:srgbClr val="E9B80D"/>
            </a:solidFill>
          </p:spPr>
        </p:sp>
      </p:grpSp>
      <p:sp>
        <p:nvSpPr>
          <p:cNvPr name="AutoShape 19" id="19"/>
          <p:cNvSpPr/>
          <p:nvPr/>
        </p:nvSpPr>
        <p:spPr>
          <a:xfrm rot="0">
            <a:off x="137602" y="3907110"/>
            <a:ext cx="18219999" cy="0"/>
          </a:xfrm>
          <a:prstGeom prst="line">
            <a:avLst/>
          </a:prstGeom>
          <a:ln cap="rnd" w="142875">
            <a:solidFill>
              <a:srgbClr val="F4F4F4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033332" y="4243424"/>
            <a:ext cx="5479809" cy="273990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true" flipV="true" rot="5400000">
            <a:off x="7719858" y="4214849"/>
            <a:ext cx="5479809" cy="2739904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6716000" y="3210991"/>
            <a:ext cx="4747620" cy="4747620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94103" y="3937906"/>
            <a:ext cx="3791413" cy="3293790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4053851" y="241151"/>
            <a:ext cx="11704854" cy="720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3"/>
              </a:lnSpc>
            </a:pPr>
            <a:r>
              <a:rPr lang="en-US" sz="4418" spc="110">
                <a:solidFill>
                  <a:srgbClr val="1E2E52"/>
                </a:solidFill>
                <a:latin typeface="League Spartan"/>
              </a:rPr>
              <a:t>LA ORACIÓN DE DANIEL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-19050" y="169033"/>
            <a:ext cx="3710071" cy="74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Jueves</a:t>
            </a:r>
          </a:p>
          <a:p>
            <a:pPr algn="ctr">
              <a:lnSpc>
                <a:spcPts val="2940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9 de diciembre del 2021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47532" y="1372775"/>
            <a:ext cx="15511173" cy="1019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2459">
                <a:solidFill>
                  <a:srgbClr val="FFFFFF"/>
                </a:solidFill>
                <a:latin typeface="League Spartan Bold"/>
              </a:rPr>
              <a:t>Al revisar las profecías de Jeremías, Daniel entendió que el exilio duraría 70 años; </a:t>
            </a:r>
          </a:p>
          <a:p>
            <a:pPr algn="ctr">
              <a:lnSpc>
                <a:spcPts val="4180"/>
              </a:lnSpc>
            </a:pPr>
            <a:r>
              <a:rPr lang="en-US" sz="2459">
                <a:solidFill>
                  <a:srgbClr val="FFFFFF"/>
                </a:solidFill>
                <a:latin typeface="League Spartan Bold"/>
              </a:rPr>
              <a:t>por lo que oró intensamente, clamándole a Dios con humillación y súplica. (Dn 9:3)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7608" y="8661670"/>
            <a:ext cx="17912784" cy="1002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3"/>
              </a:lnSpc>
              <a:spcBef>
                <a:spcPct val="0"/>
              </a:spcBef>
            </a:pPr>
            <a:r>
              <a:rPr lang="en-US" sz="2508">
                <a:solidFill>
                  <a:srgbClr val="FFFFFF"/>
                </a:solidFill>
                <a:latin typeface="League Spartan Bold"/>
              </a:rPr>
              <a:t>Daniel reconoce que el exilio es fruto de la rebeldía de Judá (Dn 9:12-14), que fue lo que cosechó (Dt 4:27-31). Pero él también reconoce la misericordia de Dios; en la promesa de levantar a Israel (Jr 33:6-9).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26601" y="3246711"/>
            <a:ext cx="6359460" cy="446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4"/>
              </a:lnSpc>
            </a:pPr>
            <a:r>
              <a:rPr lang="en-US" sz="2617">
                <a:solidFill>
                  <a:srgbClr val="E9B80D"/>
                </a:solidFill>
                <a:latin typeface="League Spartan Bold"/>
              </a:rPr>
              <a:t>HUMILLACIÓN DE DANIEL (Dn 9:4-15)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76138" y="4227693"/>
            <a:ext cx="7146635" cy="394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6"/>
              </a:lnSpc>
            </a:pPr>
            <a:r>
              <a:rPr lang="en-US" sz="2660">
                <a:solidFill>
                  <a:srgbClr val="FEFDEF"/>
                </a:solidFill>
                <a:latin typeface="League Spartan Bold"/>
              </a:rPr>
              <a:t>Confesión de los pecados  </a:t>
            </a:r>
          </a:p>
          <a:p>
            <a:pPr>
              <a:lnSpc>
                <a:spcPts val="2596"/>
              </a:lnSpc>
            </a:pPr>
            <a:r>
              <a:rPr lang="en-US" sz="2128">
                <a:solidFill>
                  <a:srgbClr val="E9B80D"/>
                </a:solidFill>
                <a:latin typeface="League Spartan Bold"/>
              </a:rPr>
              <a:t>(v. 4-6)</a:t>
            </a:r>
          </a:p>
          <a:p>
            <a:pPr>
              <a:lnSpc>
                <a:spcPts val="2556"/>
              </a:lnSpc>
            </a:pPr>
          </a:p>
          <a:p>
            <a:pPr>
              <a:lnSpc>
                <a:spcPts val="3246"/>
              </a:lnSpc>
            </a:pPr>
            <a:r>
              <a:rPr lang="en-US" sz="2660">
                <a:solidFill>
                  <a:srgbClr val="FEFDEF"/>
                </a:solidFill>
                <a:latin typeface="League Spartan Bold"/>
              </a:rPr>
              <a:t>Vergüenza por los pecados  </a:t>
            </a:r>
          </a:p>
          <a:p>
            <a:pPr>
              <a:lnSpc>
                <a:spcPts val="2596"/>
              </a:lnSpc>
            </a:pPr>
            <a:r>
              <a:rPr lang="en-US" sz="2128">
                <a:solidFill>
                  <a:srgbClr val="E9B80D"/>
                </a:solidFill>
                <a:latin typeface="League Spartan Bold"/>
              </a:rPr>
              <a:t>(v. 7, 8)</a:t>
            </a:r>
          </a:p>
          <a:p>
            <a:pPr>
              <a:lnSpc>
                <a:spcPts val="2556"/>
              </a:lnSpc>
            </a:pPr>
          </a:p>
          <a:p>
            <a:pPr>
              <a:lnSpc>
                <a:spcPts val="3246"/>
              </a:lnSpc>
            </a:pPr>
            <a:r>
              <a:rPr lang="en-US" sz="2660">
                <a:solidFill>
                  <a:srgbClr val="FEFDEF"/>
                </a:solidFill>
                <a:latin typeface="League Spartan Bold"/>
              </a:rPr>
              <a:t>Perdón de los pecados </a:t>
            </a:r>
          </a:p>
          <a:p>
            <a:pPr>
              <a:lnSpc>
                <a:spcPts val="2596"/>
              </a:lnSpc>
            </a:pPr>
            <a:r>
              <a:rPr lang="en-US" sz="2128">
                <a:solidFill>
                  <a:srgbClr val="E9B80D"/>
                </a:solidFill>
                <a:latin typeface="League Spartan Bold"/>
              </a:rPr>
              <a:t>(v.  9, 10)</a:t>
            </a:r>
          </a:p>
          <a:p>
            <a:pPr>
              <a:lnSpc>
                <a:spcPts val="2556"/>
              </a:lnSpc>
            </a:pPr>
          </a:p>
          <a:p>
            <a:pPr>
              <a:lnSpc>
                <a:spcPts val="3246"/>
              </a:lnSpc>
            </a:pPr>
            <a:r>
              <a:rPr lang="en-US" sz="2660">
                <a:solidFill>
                  <a:srgbClr val="FFFFFF"/>
                </a:solidFill>
                <a:latin typeface="League Spartan Bold"/>
              </a:rPr>
              <a:t>Rebelión de los pecadores</a:t>
            </a:r>
          </a:p>
          <a:p>
            <a:pPr>
              <a:lnSpc>
                <a:spcPts val="2596"/>
              </a:lnSpc>
            </a:pPr>
            <a:r>
              <a:rPr lang="en-US" sz="2128">
                <a:solidFill>
                  <a:srgbClr val="E9B80D"/>
                </a:solidFill>
                <a:latin typeface="League Spartan Bold"/>
              </a:rPr>
              <a:t>(v. 11-15)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463620" y="3246711"/>
            <a:ext cx="6359460" cy="44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4"/>
              </a:lnSpc>
            </a:pPr>
            <a:r>
              <a:rPr lang="en-US" sz="2617">
                <a:solidFill>
                  <a:srgbClr val="0A1A48"/>
                </a:solidFill>
                <a:latin typeface="League Spartan Bold"/>
              </a:rPr>
              <a:t>SÚPLICA DE DANIEL (Dn 9:16-19)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441975" y="4227693"/>
            <a:ext cx="7146635" cy="3944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6"/>
              </a:lnSpc>
            </a:pPr>
            <a:r>
              <a:rPr lang="en-US" sz="2660">
                <a:solidFill>
                  <a:srgbClr val="FEFDEF"/>
                </a:solidFill>
                <a:latin typeface="League Spartan Bold"/>
              </a:rPr>
              <a:t>Justicia divina  </a:t>
            </a:r>
          </a:p>
          <a:p>
            <a:pPr>
              <a:lnSpc>
                <a:spcPts val="2596"/>
              </a:lnSpc>
            </a:pPr>
            <a:r>
              <a:rPr lang="en-US" sz="2128">
                <a:solidFill>
                  <a:srgbClr val="0A1A48"/>
                </a:solidFill>
                <a:latin typeface="League Spartan Bold"/>
              </a:rPr>
              <a:t>(v. 16)</a:t>
            </a:r>
          </a:p>
          <a:p>
            <a:pPr>
              <a:lnSpc>
                <a:spcPts val="2556"/>
              </a:lnSpc>
            </a:pPr>
          </a:p>
          <a:p>
            <a:pPr>
              <a:lnSpc>
                <a:spcPts val="3246"/>
              </a:lnSpc>
            </a:pPr>
            <a:r>
              <a:rPr lang="en-US" sz="2095">
                <a:solidFill>
                  <a:srgbClr val="FEFDEF"/>
                </a:solidFill>
                <a:latin typeface="League Spartan Bold"/>
              </a:rPr>
              <a:t>Bondad divina</a:t>
            </a:r>
            <a:r>
              <a:rPr lang="en-US" sz="2660">
                <a:solidFill>
                  <a:srgbClr val="FEFDEF"/>
                </a:solidFill>
                <a:latin typeface="League Spartan Bold"/>
              </a:rPr>
              <a:t> </a:t>
            </a:r>
          </a:p>
          <a:p>
            <a:pPr>
              <a:lnSpc>
                <a:spcPts val="2596"/>
              </a:lnSpc>
            </a:pPr>
            <a:r>
              <a:rPr lang="en-US" sz="2128">
                <a:solidFill>
                  <a:srgbClr val="0A1A48"/>
                </a:solidFill>
                <a:latin typeface="League Spartan Bold"/>
              </a:rPr>
              <a:t>(v. 17)</a:t>
            </a:r>
          </a:p>
          <a:p>
            <a:pPr>
              <a:lnSpc>
                <a:spcPts val="2556"/>
              </a:lnSpc>
            </a:pPr>
          </a:p>
          <a:p>
            <a:pPr>
              <a:lnSpc>
                <a:spcPts val="3246"/>
              </a:lnSpc>
            </a:pPr>
            <a:r>
              <a:rPr lang="en-US" sz="2095">
                <a:solidFill>
                  <a:srgbClr val="FEFDEF"/>
                </a:solidFill>
                <a:latin typeface="League Spartan Bold"/>
              </a:rPr>
              <a:t>Misericordia divina</a:t>
            </a:r>
          </a:p>
          <a:p>
            <a:pPr>
              <a:lnSpc>
                <a:spcPts val="2596"/>
              </a:lnSpc>
            </a:pPr>
            <a:r>
              <a:rPr lang="en-US" sz="2128">
                <a:solidFill>
                  <a:srgbClr val="0A1A48"/>
                </a:solidFill>
                <a:latin typeface="League Spartan Bold"/>
              </a:rPr>
              <a:t>(v.  18)</a:t>
            </a:r>
          </a:p>
          <a:p>
            <a:pPr>
              <a:lnSpc>
                <a:spcPts val="2556"/>
              </a:lnSpc>
            </a:pPr>
          </a:p>
          <a:p>
            <a:pPr>
              <a:lnSpc>
                <a:spcPts val="3246"/>
              </a:lnSpc>
            </a:pPr>
            <a:r>
              <a:rPr lang="en-US" sz="2095">
                <a:solidFill>
                  <a:srgbClr val="FFFFFF"/>
                </a:solidFill>
                <a:latin typeface="League Spartan Bold"/>
              </a:rPr>
              <a:t>Perdón divino</a:t>
            </a:r>
          </a:p>
          <a:p>
            <a:pPr>
              <a:lnSpc>
                <a:spcPts val="2596"/>
              </a:lnSpc>
            </a:pPr>
            <a:r>
              <a:rPr lang="en-US" sz="2128">
                <a:solidFill>
                  <a:srgbClr val="0A1A48"/>
                </a:solidFill>
                <a:latin typeface="League Spartan Bold"/>
              </a:rPr>
              <a:t>(v. 19)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6091493" y="534847"/>
            <a:ext cx="2107590" cy="1620627"/>
            <a:chOff x="0" y="0"/>
            <a:chExt cx="2810119" cy="2160836"/>
          </a:xfrm>
        </p:grpSpPr>
        <p:pic>
          <p:nvPicPr>
            <p:cNvPr name="Picture 34" id="34"/>
            <p:cNvPicPr>
              <a:picLocks noChangeAspect="true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35" id="35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7" id="37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38" id="3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40" id="4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1" id="41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42" id="4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3" id="43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44" id="4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5" id="45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46" id="4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7" id="47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48" id="4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49" id="49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50" id="5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51" id="51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53" id="53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54" id="5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55" id="55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56" id="5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57" id="57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58" id="5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59" id="59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60" id="60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61" id="6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2" id="62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63" id="6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64" id="64"/>
            <p:cNvPicPr>
              <a:picLocks noChangeAspect="true"/>
            </p:cNvPicPr>
            <p:nvPr/>
          </p:nvPicPr>
          <p:blipFill>
            <a:blip r:embed="rId11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  <p:sp>
        <p:nvSpPr>
          <p:cNvPr name="TextBox 65" id="65"/>
          <p:cNvSpPr txBox="true"/>
          <p:nvPr/>
        </p:nvSpPr>
        <p:spPr>
          <a:xfrm rot="0">
            <a:off x="2257842" y="9863226"/>
            <a:ext cx="13701159" cy="35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1E2E52"/>
                </a:solidFill>
                <a:latin typeface="League Spartan Bold"/>
              </a:rPr>
              <a:t>Contenido: Emenson Camara - Diseño: Elton Batista - Traducción: Eliezer Guzmán-Carballo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643" t="8098" r="449" b="92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1E2E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-184745" y="1249509"/>
            <a:ext cx="16028136" cy="1380777"/>
            <a:chOff x="0" y="0"/>
            <a:chExt cx="9974378" cy="859263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9974378" cy="859263"/>
            </a:xfrm>
            <a:custGeom>
              <a:avLst/>
              <a:gdLst/>
              <a:ahLst/>
              <a:cxnLst/>
              <a:rect r="r" b="b" t="t" l="l"/>
              <a:pathLst>
                <a:path h="859263" w="9974378">
                  <a:moveTo>
                    <a:pt x="9849918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49918" y="0"/>
                  </a:lnTo>
                  <a:cubicBezTo>
                    <a:pt x="9918498" y="0"/>
                    <a:pt x="9974378" y="55880"/>
                    <a:pt x="9974378" y="124460"/>
                  </a:cubicBezTo>
                  <a:lnTo>
                    <a:pt x="9974378" y="734803"/>
                  </a:lnTo>
                  <a:cubicBezTo>
                    <a:pt x="9974378" y="803383"/>
                    <a:pt x="9918498" y="859263"/>
                    <a:pt x="9849918" y="859263"/>
                  </a:cubicBezTo>
                  <a:close/>
                </a:path>
              </a:pathLst>
            </a:custGeom>
            <a:solidFill>
              <a:srgbClr val="0A1A48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561823" y="8951130"/>
            <a:ext cx="18989025" cy="1061217"/>
            <a:chOff x="0" y="0"/>
            <a:chExt cx="11816952" cy="6604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1816952" cy="660400"/>
            </a:xfrm>
            <a:custGeom>
              <a:avLst/>
              <a:gdLst/>
              <a:ahLst/>
              <a:cxnLst/>
              <a:rect r="r" b="b" t="t" l="l"/>
              <a:pathLst>
                <a:path h="660400" w="11816952">
                  <a:moveTo>
                    <a:pt x="1169249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92493" y="0"/>
                  </a:lnTo>
                  <a:cubicBezTo>
                    <a:pt x="11761073" y="0"/>
                    <a:pt x="11816952" y="55880"/>
                    <a:pt x="11816952" y="124460"/>
                  </a:cubicBezTo>
                  <a:lnTo>
                    <a:pt x="11816952" y="535940"/>
                  </a:lnTo>
                  <a:cubicBezTo>
                    <a:pt x="11816952" y="604520"/>
                    <a:pt x="11761073" y="660400"/>
                    <a:pt x="11692493" y="660400"/>
                  </a:cubicBezTo>
                  <a:close/>
                </a:path>
              </a:pathLst>
            </a:custGeom>
            <a:solidFill>
              <a:srgbClr val="0A1A48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84745" y="9772352"/>
            <a:ext cx="18989025" cy="1161847"/>
            <a:chOff x="0" y="0"/>
            <a:chExt cx="11816952" cy="723023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1816952" cy="723023"/>
            </a:xfrm>
            <a:custGeom>
              <a:avLst/>
              <a:gdLst/>
              <a:ahLst/>
              <a:cxnLst/>
              <a:rect r="r" b="b" t="t" l="l"/>
              <a:pathLst>
                <a:path h="723023" w="11816952">
                  <a:moveTo>
                    <a:pt x="11692493" y="723023"/>
                  </a:moveTo>
                  <a:lnTo>
                    <a:pt x="124460" y="723023"/>
                  </a:lnTo>
                  <a:cubicBezTo>
                    <a:pt x="55880" y="723023"/>
                    <a:pt x="0" y="667143"/>
                    <a:pt x="0" y="5985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92493" y="0"/>
                  </a:lnTo>
                  <a:cubicBezTo>
                    <a:pt x="11761073" y="0"/>
                    <a:pt x="11816952" y="55880"/>
                    <a:pt x="11816952" y="124460"/>
                  </a:cubicBezTo>
                  <a:lnTo>
                    <a:pt x="11816952" y="598563"/>
                  </a:lnTo>
                  <a:cubicBezTo>
                    <a:pt x="11816952" y="667143"/>
                    <a:pt x="11761073" y="723023"/>
                    <a:pt x="11692493" y="7230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061173" y="3922445"/>
            <a:ext cx="4356456" cy="4833793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4953312" y="3922445"/>
            <a:ext cx="4356456" cy="483379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8840678" y="3922445"/>
            <a:ext cx="4356456" cy="483379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724401" y="3922445"/>
            <a:ext cx="4356456" cy="4833793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 rot="0">
            <a:off x="3865838" y="4472977"/>
            <a:ext cx="1289318" cy="1289318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9807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744472" y="4472977"/>
            <a:ext cx="1289318" cy="1289318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3273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1617952" y="4472977"/>
            <a:ext cx="1289318" cy="1289318"/>
            <a:chOff x="0" y="0"/>
            <a:chExt cx="6350000" cy="6350000"/>
          </a:xfrm>
        </p:grpSpPr>
        <p:sp>
          <p:nvSpPr>
            <p:cNvPr name="Freeform 24" id="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A489E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5569136" y="4493775"/>
            <a:ext cx="1289318" cy="1289318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ADBE"/>
            </a:solidFill>
          </p:spPr>
        </p:sp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13550" y="4799891"/>
            <a:ext cx="808311" cy="749709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06165" y="4708217"/>
            <a:ext cx="841382" cy="841382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881181" y="4879707"/>
            <a:ext cx="781911" cy="520948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84538" y="4716446"/>
            <a:ext cx="870967" cy="802379"/>
          </a:xfrm>
          <a:prstGeom prst="rect">
            <a:avLst/>
          </a:prstGeom>
        </p:spPr>
      </p:pic>
      <p:sp>
        <p:nvSpPr>
          <p:cNvPr name="TextBox 31" id="31"/>
          <p:cNvSpPr txBox="true"/>
          <p:nvPr/>
        </p:nvSpPr>
        <p:spPr>
          <a:xfrm rot="0">
            <a:off x="5019276" y="150453"/>
            <a:ext cx="9746001" cy="787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3"/>
              </a:lnSpc>
            </a:pPr>
            <a:r>
              <a:rPr lang="en-US" sz="4918" spc="122">
                <a:solidFill>
                  <a:srgbClr val="1E2E52"/>
                </a:solidFill>
                <a:latin typeface="League Spartan"/>
              </a:rPr>
              <a:t>PARA ESTUDIAR Y MEDITAR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-19050" y="169033"/>
            <a:ext cx="3710071" cy="74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Viernes </a:t>
            </a:r>
          </a:p>
          <a:p>
            <a:pPr algn="ctr">
              <a:lnSpc>
                <a:spcPts val="2940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10 de diciembre del 2021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0" y="1381879"/>
            <a:ext cx="15843390" cy="100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6"/>
              </a:lnSpc>
            </a:pPr>
            <a:r>
              <a:rPr lang="en-US" sz="2409">
                <a:solidFill>
                  <a:srgbClr val="FFFFFF"/>
                </a:solidFill>
                <a:latin typeface="League Spartan Bold"/>
              </a:rPr>
              <a:t>Para Daniel y muchos otros; el conocer las escrituras fue el factor decisivo. En Deuteronomio 6, </a:t>
            </a:r>
          </a:p>
          <a:p>
            <a:pPr algn="ctr">
              <a:lnSpc>
                <a:spcPts val="4096"/>
              </a:lnSpc>
            </a:pPr>
            <a:r>
              <a:rPr lang="en-US" sz="2409">
                <a:solidFill>
                  <a:srgbClr val="FFFFFF"/>
                </a:solidFill>
                <a:latin typeface="League Spartan Bold"/>
              </a:rPr>
              <a:t>Moisés enfatizó la necesidad de establecer la transmisión del conocimiento divino como un legado.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87608" y="9090670"/>
            <a:ext cx="17912784" cy="517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  <a:spcBef>
                <a:spcPct val="0"/>
              </a:spcBef>
            </a:pPr>
            <a:r>
              <a:rPr lang="en-US" sz="2708">
                <a:solidFill>
                  <a:srgbClr val="FFFFFF"/>
                </a:solidFill>
                <a:latin typeface="League Spartan Bold"/>
              </a:rPr>
              <a:t>Israel entró en decadencia por alejarse de la Palabra de Dios. (2 Ry 22:8)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890636" y="2886378"/>
            <a:ext cx="12506728" cy="56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87">
                <a:solidFill>
                  <a:srgbClr val="0A1A48"/>
                </a:solidFill>
                <a:latin typeface="League Spartan"/>
              </a:rPr>
              <a:t>ACTITUDES DE LOS GUARDADORES DEL LEGADO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862381" y="5687842"/>
            <a:ext cx="2774730" cy="1718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375">
                <a:solidFill>
                  <a:srgbClr val="FE9807">
                    <a:alpha val="90980"/>
                  </a:srgbClr>
                </a:solidFill>
                <a:latin typeface="League Spartan Bold"/>
              </a:rPr>
              <a:t>Aman </a:t>
            </a:r>
          </a:p>
          <a:p>
            <a:pPr algn="ctr">
              <a:lnSpc>
                <a:spcPts val="4165"/>
              </a:lnSpc>
            </a:pPr>
            <a:r>
              <a:rPr lang="en-US" sz="3375">
                <a:solidFill>
                  <a:srgbClr val="FE9807">
                    <a:alpha val="90980"/>
                  </a:srgbClr>
                </a:solidFill>
                <a:latin typeface="League Spartan Bold"/>
              </a:rPr>
              <a:t>a Dios </a:t>
            </a:r>
          </a:p>
          <a:p>
            <a:pPr algn="ctr">
              <a:lnSpc>
                <a:spcPts val="4819"/>
              </a:lnSpc>
            </a:pPr>
            <a:r>
              <a:rPr lang="en-US" sz="3375">
                <a:solidFill>
                  <a:srgbClr val="4F4C4C">
                    <a:alpha val="90980"/>
                  </a:srgbClr>
                </a:solidFill>
                <a:latin typeface="League Spartan Bold"/>
              </a:rPr>
              <a:t>(Dt 6:5)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754574" y="5775315"/>
            <a:ext cx="2774730" cy="1610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5"/>
              </a:lnSpc>
            </a:pPr>
            <a:r>
              <a:rPr lang="en-US" sz="3375">
                <a:solidFill>
                  <a:srgbClr val="C43273">
                    <a:alpha val="90980"/>
                  </a:srgbClr>
                </a:solidFill>
                <a:latin typeface="League Spartan Bold"/>
              </a:rPr>
              <a:t>Internalizan </a:t>
            </a:r>
          </a:p>
          <a:p>
            <a:pPr algn="ctr">
              <a:lnSpc>
                <a:spcPts val="4165"/>
              </a:lnSpc>
            </a:pPr>
            <a:r>
              <a:rPr lang="en-US" sz="2975">
                <a:solidFill>
                  <a:srgbClr val="C43273">
                    <a:alpha val="90980"/>
                  </a:srgbClr>
                </a:solidFill>
                <a:latin typeface="League Spartan Bold"/>
              </a:rPr>
              <a:t>l</a:t>
            </a:r>
            <a:r>
              <a:rPr lang="en-US" sz="3375">
                <a:solidFill>
                  <a:srgbClr val="C43273">
                    <a:alpha val="90980"/>
                  </a:srgbClr>
                </a:solidFill>
                <a:latin typeface="League Spartan Bold"/>
              </a:rPr>
              <a:t>a Palabra</a:t>
            </a:r>
          </a:p>
          <a:p>
            <a:pPr algn="ctr">
              <a:lnSpc>
                <a:spcPts val="4819"/>
              </a:lnSpc>
            </a:pPr>
            <a:r>
              <a:rPr lang="en-US" sz="3375">
                <a:solidFill>
                  <a:srgbClr val="4F4C4C">
                    <a:alpha val="90980"/>
                  </a:srgbClr>
                </a:solidFill>
                <a:latin typeface="League Spartan Bold"/>
              </a:rPr>
              <a:t>(Dt 6:6)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631540" y="5775315"/>
            <a:ext cx="2774730" cy="1610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5"/>
              </a:lnSpc>
            </a:pPr>
            <a:r>
              <a:rPr lang="en-US" sz="3375">
                <a:solidFill>
                  <a:srgbClr val="5A489E">
                    <a:alpha val="90980"/>
                  </a:srgbClr>
                </a:solidFill>
                <a:latin typeface="League Spartan Bold"/>
              </a:rPr>
              <a:t>La transmiten </a:t>
            </a:r>
          </a:p>
          <a:p>
            <a:pPr algn="ctr">
              <a:lnSpc>
                <a:spcPts val="4165"/>
              </a:lnSpc>
            </a:pPr>
            <a:r>
              <a:rPr lang="en-US" sz="3375">
                <a:solidFill>
                  <a:srgbClr val="5A489E">
                    <a:alpha val="90980"/>
                  </a:srgbClr>
                </a:solidFill>
                <a:latin typeface="League Spartan Bold"/>
              </a:rPr>
              <a:t>a los hijos</a:t>
            </a:r>
          </a:p>
          <a:p>
            <a:pPr algn="ctr">
              <a:lnSpc>
                <a:spcPts val="4819"/>
              </a:lnSpc>
            </a:pPr>
            <a:r>
              <a:rPr lang="en-US" sz="3375">
                <a:solidFill>
                  <a:srgbClr val="4F4C4C">
                    <a:alpha val="90980"/>
                  </a:srgbClr>
                </a:solidFill>
                <a:latin typeface="League Spartan Bold"/>
              </a:rPr>
              <a:t>(Dt 6:7)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515264" y="5796113"/>
            <a:ext cx="2774730" cy="1610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5"/>
              </a:lnSpc>
            </a:pPr>
            <a:r>
              <a:rPr lang="en-US" sz="3375">
                <a:solidFill>
                  <a:srgbClr val="00ADBE">
                    <a:alpha val="90980"/>
                  </a:srgbClr>
                </a:solidFill>
                <a:latin typeface="League Spartan Bold"/>
              </a:rPr>
              <a:t>Viven por la Palabra</a:t>
            </a:r>
          </a:p>
          <a:p>
            <a:pPr algn="ctr">
              <a:lnSpc>
                <a:spcPts val="4819"/>
              </a:lnSpc>
            </a:pPr>
            <a:r>
              <a:rPr lang="en-US" sz="3375">
                <a:solidFill>
                  <a:srgbClr val="4F4C4C">
                    <a:alpha val="90980"/>
                  </a:srgbClr>
                </a:solidFill>
                <a:latin typeface="League Spartan Bold"/>
              </a:rPr>
              <a:t>(Dt 6:8)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6091493" y="534847"/>
            <a:ext cx="2107590" cy="1620627"/>
            <a:chOff x="0" y="0"/>
            <a:chExt cx="2810119" cy="2160836"/>
          </a:xfrm>
        </p:grpSpPr>
        <p:pic>
          <p:nvPicPr>
            <p:cNvPr name="Picture 41" id="41"/>
            <p:cNvPicPr>
              <a:picLocks noChangeAspect="true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615900" y="84932"/>
              <a:ext cx="1470868" cy="1673818"/>
            </a:xfrm>
            <a:prstGeom prst="rect">
              <a:avLst/>
            </a:prstGeom>
          </p:spPr>
        </p:pic>
        <p:grpSp>
          <p:nvGrpSpPr>
            <p:cNvPr name="Group 42" id="42"/>
            <p:cNvGrpSpPr>
              <a:grpSpLocks noChangeAspect="true"/>
            </p:cNvGrpSpPr>
            <p:nvPr/>
          </p:nvGrpSpPr>
          <p:grpSpPr>
            <a:xfrm rot="5468532">
              <a:off x="1703995" y="326348"/>
              <a:ext cx="477265" cy="477265"/>
              <a:chOff x="0" y="0"/>
              <a:chExt cx="6350000" cy="6350000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4" id="44"/>
            <p:cNvGrpSpPr>
              <a:grpSpLocks noChangeAspect="true"/>
            </p:cNvGrpSpPr>
            <p:nvPr/>
          </p:nvGrpSpPr>
          <p:grpSpPr>
            <a:xfrm rot="5468532">
              <a:off x="509243" y="326348"/>
              <a:ext cx="477265" cy="477265"/>
              <a:chOff x="0" y="0"/>
              <a:chExt cx="6350000" cy="6350000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6" id="46"/>
            <p:cNvGrpSpPr>
              <a:grpSpLocks noChangeAspect="true"/>
            </p:cNvGrpSpPr>
            <p:nvPr/>
          </p:nvGrpSpPr>
          <p:grpSpPr>
            <a:xfrm rot="5468532">
              <a:off x="1100536" y="1364491"/>
              <a:ext cx="477265" cy="477265"/>
              <a:chOff x="0" y="0"/>
              <a:chExt cx="6350000" cy="6350000"/>
            </a:xfrm>
          </p:grpSpPr>
          <p:sp>
            <p:nvSpPr>
              <p:cNvPr name="Freeform 47" id="4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-5400000">
              <a:off x="513952" y="1016611"/>
              <a:ext cx="477265" cy="477265"/>
              <a:chOff x="0" y="0"/>
              <a:chExt cx="6350000" cy="635000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0" id="50"/>
            <p:cNvGrpSpPr>
              <a:grpSpLocks noChangeAspect="true"/>
            </p:cNvGrpSpPr>
            <p:nvPr/>
          </p:nvGrpSpPr>
          <p:grpSpPr>
            <a:xfrm rot="-5400000">
              <a:off x="1094148" y="0"/>
              <a:ext cx="477265" cy="477265"/>
              <a:chOff x="0" y="0"/>
              <a:chExt cx="6350000" cy="6350000"/>
            </a:xfrm>
          </p:grpSpPr>
          <p:sp>
            <p:nvSpPr>
              <p:cNvPr name="Freeform 51" id="5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2" id="52"/>
            <p:cNvGrpSpPr>
              <a:grpSpLocks noChangeAspect="true"/>
            </p:cNvGrpSpPr>
            <p:nvPr/>
          </p:nvGrpSpPr>
          <p:grpSpPr>
            <a:xfrm rot="-5400000">
              <a:off x="1703995" y="1016611"/>
              <a:ext cx="477265" cy="477265"/>
              <a:chOff x="0" y="0"/>
              <a:chExt cx="6350000" cy="6350000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54" id="54"/>
            <p:cNvGrpSpPr>
              <a:grpSpLocks noChangeAspect="true"/>
            </p:cNvGrpSpPr>
            <p:nvPr/>
          </p:nvGrpSpPr>
          <p:grpSpPr>
            <a:xfrm rot="5468532">
              <a:off x="1750930" y="375933"/>
              <a:ext cx="376068" cy="376068"/>
              <a:chOff x="0" y="0"/>
              <a:chExt cx="6350000" cy="6350000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56" id="56"/>
            <p:cNvGrpSpPr>
              <a:grpSpLocks noChangeAspect="true"/>
            </p:cNvGrpSpPr>
            <p:nvPr/>
          </p:nvGrpSpPr>
          <p:grpSpPr>
            <a:xfrm rot="5468532">
              <a:off x="559841" y="376946"/>
              <a:ext cx="376069" cy="376068"/>
              <a:chOff x="0" y="0"/>
              <a:chExt cx="6350000" cy="6350000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58" id="58"/>
            <p:cNvGrpSpPr>
              <a:grpSpLocks noChangeAspect="true"/>
            </p:cNvGrpSpPr>
            <p:nvPr/>
          </p:nvGrpSpPr>
          <p:grpSpPr>
            <a:xfrm rot="5468532">
              <a:off x="1151134" y="1415089"/>
              <a:ext cx="376070" cy="376068"/>
              <a:chOff x="0" y="0"/>
              <a:chExt cx="6350000" cy="6350000"/>
            </a:xfrm>
          </p:grpSpPr>
          <p:sp>
            <p:nvSpPr>
              <p:cNvPr name="Freeform 59" id="5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60" id="60"/>
            <p:cNvGrpSpPr>
              <a:grpSpLocks noChangeAspect="true"/>
            </p:cNvGrpSpPr>
            <p:nvPr/>
          </p:nvGrpSpPr>
          <p:grpSpPr>
            <a:xfrm rot="-5400000">
              <a:off x="564549" y="1067209"/>
              <a:ext cx="376071" cy="376068"/>
              <a:chOff x="0" y="0"/>
              <a:chExt cx="6350000" cy="6350000"/>
            </a:xfrm>
          </p:grpSpPr>
          <p:sp>
            <p:nvSpPr>
              <p:cNvPr name="Freeform 61" id="6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62" id="62"/>
            <p:cNvGrpSpPr>
              <a:grpSpLocks noChangeAspect="true"/>
            </p:cNvGrpSpPr>
            <p:nvPr/>
          </p:nvGrpSpPr>
          <p:grpSpPr>
            <a:xfrm rot="-5400000">
              <a:off x="1140025" y="57045"/>
              <a:ext cx="376065" cy="376068"/>
              <a:chOff x="0" y="0"/>
              <a:chExt cx="6350000" cy="6350000"/>
            </a:xfrm>
          </p:grpSpPr>
          <p:sp>
            <p:nvSpPr>
              <p:cNvPr name="Freeform 63" id="6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64" id="64"/>
            <p:cNvGrpSpPr>
              <a:grpSpLocks noChangeAspect="true"/>
            </p:cNvGrpSpPr>
            <p:nvPr/>
          </p:nvGrpSpPr>
          <p:grpSpPr>
            <a:xfrm rot="-5400000">
              <a:off x="1754594" y="1067212"/>
              <a:ext cx="376066" cy="376068"/>
              <a:chOff x="0" y="0"/>
              <a:chExt cx="6350000" cy="6350000"/>
            </a:xfrm>
          </p:grpSpPr>
          <p:sp>
            <p:nvSpPr>
              <p:cNvPr name="Freeform 65" id="6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66" id="66"/>
            <p:cNvSpPr txBox="true"/>
            <p:nvPr/>
          </p:nvSpPr>
          <p:spPr>
            <a:xfrm rot="0">
              <a:off x="0" y="1772682"/>
              <a:ext cx="2810119" cy="3881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78"/>
                </a:lnSpc>
              </a:pPr>
              <a:r>
                <a:rPr lang="en-US" sz="1770" spc="336">
                  <a:solidFill>
                    <a:srgbClr val="64686A"/>
                  </a:solidFill>
                  <a:latin typeface="Open Sans Extra Bold"/>
                </a:rPr>
                <a:t>INFO</a:t>
              </a:r>
              <a:r>
                <a:rPr lang="en-US" sz="1770" spc="336">
                  <a:solidFill>
                    <a:srgbClr val="3962A8"/>
                  </a:solidFill>
                  <a:latin typeface="Open Sans Extra Bold"/>
                </a:rPr>
                <a:t>LECCIÓN</a:t>
              </a:r>
            </a:p>
          </p:txBody>
        </p:sp>
        <p:grpSp>
          <p:nvGrpSpPr>
            <p:cNvPr name="Group 67" id="67"/>
            <p:cNvGrpSpPr>
              <a:grpSpLocks noChangeAspect="true"/>
            </p:cNvGrpSpPr>
            <p:nvPr/>
          </p:nvGrpSpPr>
          <p:grpSpPr>
            <a:xfrm rot="0">
              <a:off x="1032643" y="603148"/>
              <a:ext cx="637382" cy="637385"/>
              <a:chOff x="0" y="0"/>
              <a:chExt cx="6350000" cy="635000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9" id="69"/>
            <p:cNvGrpSpPr>
              <a:grpSpLocks noChangeAspect="true"/>
            </p:cNvGrpSpPr>
            <p:nvPr/>
          </p:nvGrpSpPr>
          <p:grpSpPr>
            <a:xfrm rot="0">
              <a:off x="1140024" y="706521"/>
              <a:ext cx="434934" cy="434936"/>
              <a:chOff x="0" y="0"/>
              <a:chExt cx="6350000" cy="6350000"/>
            </a:xfrm>
          </p:grpSpPr>
          <p:sp>
            <p:nvSpPr>
              <p:cNvPr name="Freeform 70" id="70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71" id="71"/>
            <p:cNvPicPr>
              <a:picLocks noChangeAspect="true"/>
            </p:cNvPicPr>
            <p:nvPr/>
          </p:nvPicPr>
          <p:blipFill>
            <a:blip r:embed="rId21"/>
            <a:srcRect l="0" t="0" r="0" b="0"/>
            <a:stretch>
              <a:fillRect/>
            </a:stretch>
          </p:blipFill>
          <p:spPr>
            <a:xfrm flipH="false" flipV="false" rot="0">
              <a:off x="1007082" y="706521"/>
              <a:ext cx="582885" cy="430639"/>
            </a:xfrm>
            <a:prstGeom prst="rect">
              <a:avLst/>
            </a:prstGeom>
          </p:spPr>
        </p:pic>
      </p:grpSp>
      <p:sp>
        <p:nvSpPr>
          <p:cNvPr name="TextBox 72" id="72"/>
          <p:cNvSpPr txBox="true"/>
          <p:nvPr/>
        </p:nvSpPr>
        <p:spPr>
          <a:xfrm rot="0">
            <a:off x="2257842" y="9863226"/>
            <a:ext cx="13701159" cy="35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1E2E52"/>
                </a:solidFill>
                <a:latin typeface="League Spartan Bold"/>
              </a:rPr>
              <a:t>Contenido: Emenson Camara - Diseño: Elton Batista - Traducción: Eliezer Guzmán-Carballo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DAExoF6OAcU</dc:identifier>
  <dcterms:modified xsi:type="dcterms:W3CDTF">2011-08-01T06:04:30Z</dcterms:modified>
  <cp:revision>1</cp:revision>
  <dc:title>Lección 11 (4º TRI 2021)</dc:title>
</cp:coreProperties>
</file>